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86" r:id="rId2"/>
    <p:sldId id="288" r:id="rId3"/>
    <p:sldId id="258" r:id="rId4"/>
    <p:sldId id="274" r:id="rId5"/>
    <p:sldId id="259" r:id="rId6"/>
    <p:sldId id="260" r:id="rId7"/>
    <p:sldId id="276" r:id="rId8"/>
    <p:sldId id="277" r:id="rId9"/>
    <p:sldId id="278" r:id="rId10"/>
    <p:sldId id="279" r:id="rId11"/>
    <p:sldId id="280" r:id="rId12"/>
    <p:sldId id="281" r:id="rId13"/>
    <p:sldId id="283" r:id="rId14"/>
    <p:sldId id="282" r:id="rId15"/>
    <p:sldId id="284" r:id="rId16"/>
    <p:sldId id="289" r:id="rId17"/>
    <p:sldId id="262" r:id="rId18"/>
    <p:sldId id="257" r:id="rId19"/>
    <p:sldId id="261" r:id="rId20"/>
    <p:sldId id="272" r:id="rId21"/>
    <p:sldId id="273" r:id="rId22"/>
    <p:sldId id="275" r:id="rId23"/>
    <p:sldId id="290" r:id="rId24"/>
    <p:sldId id="291" r:id="rId25"/>
    <p:sldId id="293" r:id="rId26"/>
    <p:sldId id="546" r:id="rId27"/>
    <p:sldId id="548" r:id="rId28"/>
    <p:sldId id="550" r:id="rId29"/>
    <p:sldId id="292" r:id="rId30"/>
    <p:sldId id="554" r:id="rId31"/>
    <p:sldId id="556" r:id="rId32"/>
    <p:sldId id="563" r:id="rId33"/>
    <p:sldId id="561" r:id="rId34"/>
    <p:sldId id="562" r:id="rId35"/>
    <p:sldId id="564" r:id="rId36"/>
    <p:sldId id="565" r:id="rId37"/>
    <p:sldId id="566" r:id="rId38"/>
    <p:sldId id="572" r:id="rId39"/>
    <p:sldId id="567" r:id="rId40"/>
    <p:sldId id="568" r:id="rId41"/>
    <p:sldId id="569" r:id="rId42"/>
    <p:sldId id="570" r:id="rId43"/>
    <p:sldId id="571" r:id="rId44"/>
    <p:sldId id="264" r:id="rId45"/>
    <p:sldId id="265" r:id="rId46"/>
    <p:sldId id="266" r:id="rId47"/>
    <p:sldId id="267" r:id="rId48"/>
    <p:sldId id="268" r:id="rId49"/>
    <p:sldId id="269" r:id="rId50"/>
    <p:sldId id="270" r:id="rId5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4" name="标题 13"/>
          <p:cNvSpPr>
            <a:spLocks noGrp="1"/>
          </p:cNvSpPr>
          <p:nvPr>
            <p:ph type="ctrTitle"/>
          </p:nvPr>
        </p:nvSpPr>
        <p:spPr>
          <a:xfrm>
            <a:off x="1432560" y="359898"/>
            <a:ext cx="7406640" cy="1472184"/>
          </a:xfrm>
        </p:spPr>
        <p:txBody>
          <a:bodyPr anchor="b"/>
          <a:lstStyle>
            <a:lvl1pPr algn="l">
              <a:defRPr/>
            </a:lvl1pPr>
            <a:extLst/>
          </a:lstStyle>
          <a:p>
            <a:r>
              <a:rPr kumimoji="0" lang="zh-CN" altLang="en-US"/>
              <a:t>单击此处编辑母版标题样式</a:t>
            </a:r>
            <a:endParaRPr kumimoji="0" lang="en-US"/>
          </a:p>
        </p:txBody>
      </p:sp>
      <p:sp>
        <p:nvSpPr>
          <p:cNvPr id="22" name="副标题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a:t>单击此处编辑母版副标题样式</a:t>
            </a:r>
            <a:endParaRPr kumimoji="0" lang="en-US"/>
          </a:p>
        </p:txBody>
      </p:sp>
      <p:sp>
        <p:nvSpPr>
          <p:cNvPr id="7" name="日期占位符 6"/>
          <p:cNvSpPr>
            <a:spLocks noGrp="1"/>
          </p:cNvSpPr>
          <p:nvPr>
            <p:ph type="dt" sz="half" idx="10"/>
          </p:nvPr>
        </p:nvSpPr>
        <p:spPr/>
        <p:txBody>
          <a:bodyPr/>
          <a:lstStyle/>
          <a:p>
            <a:fld id="{5D23365F-01A1-41C7-9CA5-0151EB7F31F5}" type="datetimeFigureOut">
              <a:rPr lang="zh-CN" altLang="en-US" smtClean="0"/>
              <a:pPr/>
              <a:t>2021/3/10</a:t>
            </a:fld>
            <a:endParaRPr lang="zh-CN" altLang="en-US"/>
          </a:p>
        </p:txBody>
      </p:sp>
      <p:sp>
        <p:nvSpPr>
          <p:cNvPr id="20" name="页脚占位符 19"/>
          <p:cNvSpPr>
            <a:spLocks noGrp="1"/>
          </p:cNvSpPr>
          <p:nvPr>
            <p:ph type="ftr" sz="quarter" idx="11"/>
          </p:nvPr>
        </p:nvSpPr>
        <p:spPr/>
        <p:txBody>
          <a:bodyPr/>
          <a:lstStyle/>
          <a:p>
            <a:endParaRPr lang="zh-CN" altLang="en-US"/>
          </a:p>
        </p:txBody>
      </p:sp>
      <p:sp>
        <p:nvSpPr>
          <p:cNvPr id="10" name="灯片编号占位符 9"/>
          <p:cNvSpPr>
            <a:spLocks noGrp="1"/>
          </p:cNvSpPr>
          <p:nvPr>
            <p:ph type="sldNum" sz="quarter" idx="12"/>
          </p:nvPr>
        </p:nvSpPr>
        <p:spPr/>
        <p:txBody>
          <a:bodyPr/>
          <a:lstStyle/>
          <a:p>
            <a:fld id="{B3FC2771-FD6B-4082-8930-36DD5B23405D}" type="slidenum">
              <a:rPr lang="zh-CN" altLang="en-US" smtClean="0"/>
              <a:pPr/>
              <a:t>‹#›</a:t>
            </a:fld>
            <a:endParaRPr lang="zh-CN" altLang="en-US"/>
          </a:p>
        </p:txBody>
      </p:sp>
      <p:sp>
        <p:nvSpPr>
          <p:cNvPr id="8" name="椭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椭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5D23365F-01A1-41C7-9CA5-0151EB7F31F5}" type="datetimeFigureOut">
              <a:rPr lang="zh-CN" altLang="en-US" smtClean="0"/>
              <a:pPr/>
              <a:t>2021/3/10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FC2771-FD6B-4082-8930-36DD5B23405D}"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9"/>
            <a:ext cx="1828800" cy="5851525"/>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1143000" y="274640"/>
            <a:ext cx="5562600" cy="5851525"/>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5D23365F-01A1-41C7-9CA5-0151EB7F31F5}" type="datetimeFigureOut">
              <a:rPr lang="zh-CN" altLang="en-US" smtClean="0"/>
              <a:pPr/>
              <a:t>2021/3/10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FC2771-FD6B-4082-8930-36DD5B23405D}"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5D23365F-01A1-41C7-9CA5-0151EB7F31F5}" type="datetimeFigureOut">
              <a:rPr lang="zh-CN" altLang="en-US" smtClean="0"/>
              <a:pPr/>
              <a:t>2021/3/10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FC2771-FD6B-4082-8930-36DD5B23405D}"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CN" altLang="en-US"/>
              <a:t>单击此处编辑母版标题样式</a:t>
            </a:r>
            <a:endParaRPr kumimoji="0" lang="en-US"/>
          </a:p>
        </p:txBody>
      </p:sp>
      <p:sp>
        <p:nvSpPr>
          <p:cNvPr id="3" name="文本占位符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a:t>单击此处编辑母版文本样式</a:t>
            </a:r>
          </a:p>
        </p:txBody>
      </p:sp>
      <p:sp>
        <p:nvSpPr>
          <p:cNvPr id="4" name="日期占位符 3"/>
          <p:cNvSpPr>
            <a:spLocks noGrp="1"/>
          </p:cNvSpPr>
          <p:nvPr>
            <p:ph type="dt" sz="half" idx="10"/>
          </p:nvPr>
        </p:nvSpPr>
        <p:spPr/>
        <p:txBody>
          <a:bodyPr/>
          <a:lstStyle/>
          <a:p>
            <a:fld id="{5D23365F-01A1-41C7-9CA5-0151EB7F31F5}" type="datetimeFigureOut">
              <a:rPr lang="zh-CN" altLang="en-US" smtClean="0"/>
              <a:pPr/>
              <a:t>2021/3/10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FC2771-FD6B-4082-8930-36DD5B23405D}" type="slidenum">
              <a:rPr lang="zh-CN" altLang="en-US" smtClean="0"/>
              <a:pPr/>
              <a:t>‹#›</a:t>
            </a:fld>
            <a:endParaRPr lang="zh-CN"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椭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椭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p>
            <a:r>
              <a:rPr kumimoji="0" lang="zh-CN" altLang="en-US"/>
              <a:t>单击此处编辑母版标题样式</a:t>
            </a:r>
            <a:endParaRPr kumimoji="0" lang="en-US"/>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5D23365F-01A1-41C7-9CA5-0151EB7F31F5}" type="datetimeFigureOut">
              <a:rPr lang="zh-CN" altLang="en-US" smtClean="0"/>
              <a:pPr/>
              <a:t>2021/3/10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FC2771-FD6B-4082-8930-36DD5B23405D}"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CN" altLang="en-US"/>
              <a:t>单击此处编辑母版标题样式</a:t>
            </a:r>
            <a:endParaRPr kumimoji="0" lang="en-US"/>
          </a:p>
        </p:txBody>
      </p:sp>
      <p:sp>
        <p:nvSpPr>
          <p:cNvPr id="3" name="文本占位符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a:t>单击此处编辑母版文本样式</a:t>
            </a:r>
          </a:p>
        </p:txBody>
      </p:sp>
      <p:sp>
        <p:nvSpPr>
          <p:cNvPr id="4" name="文本占位符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a:t>单击此处编辑母版文本样式</a:t>
            </a:r>
          </a:p>
        </p:txBody>
      </p:sp>
      <p:sp>
        <p:nvSpPr>
          <p:cNvPr id="5" name="内容占位符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6" name="内容占位符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0"/>
          </p:nvPr>
        </p:nvSpPr>
        <p:spPr/>
        <p:txBody>
          <a:bodyPr/>
          <a:lstStyle/>
          <a:p>
            <a:fld id="{5D23365F-01A1-41C7-9CA5-0151EB7F31F5}" type="datetimeFigureOut">
              <a:rPr lang="zh-CN" altLang="en-US" smtClean="0"/>
              <a:pPr/>
              <a:t>2021/3/10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3FC2771-FD6B-4082-8930-36DD5B23405D}"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nchor="ct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5D23365F-01A1-41C7-9CA5-0151EB7F31F5}" type="datetimeFigureOut">
              <a:rPr lang="zh-CN" altLang="en-US" smtClean="0"/>
              <a:pPr/>
              <a:t>2021/3/10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FC2771-FD6B-4082-8930-36DD5B23405D}"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日期占位符 1"/>
          <p:cNvSpPr>
            <a:spLocks noGrp="1"/>
          </p:cNvSpPr>
          <p:nvPr>
            <p:ph type="dt" sz="half" idx="10"/>
          </p:nvPr>
        </p:nvSpPr>
        <p:spPr/>
        <p:txBody>
          <a:bodyPr/>
          <a:lstStyle/>
          <a:p>
            <a:fld id="{5D23365F-01A1-41C7-9CA5-0151EB7F31F5}" type="datetimeFigureOut">
              <a:rPr lang="zh-CN" altLang="en-US" smtClean="0"/>
              <a:pPr/>
              <a:t>2021/3/10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3FC2771-FD6B-4082-8930-36DD5B23405D}" type="slidenum">
              <a:rPr lang="zh-CN" altLang="en-US" smtClean="0"/>
              <a:pPr/>
              <a:t>‹#›</a:t>
            </a:fld>
            <a:endParaRPr lang="zh-CN"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CN" altLang="en-US"/>
              <a:t>单击此处编辑母版标题样式</a:t>
            </a:r>
            <a:endParaRPr kumimoji="0" lang="en-US"/>
          </a:p>
        </p:txBody>
      </p:sp>
      <p:sp>
        <p:nvSpPr>
          <p:cNvPr id="3" name="文本占位符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CN" altLang="en-US"/>
              <a:t>单击此处编辑母版文本样式</a:t>
            </a:r>
          </a:p>
        </p:txBody>
      </p:sp>
      <p:sp>
        <p:nvSpPr>
          <p:cNvPr id="4" name="内容占位符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5D23365F-01A1-41C7-9CA5-0151EB7F31F5}" type="datetimeFigureOut">
              <a:rPr lang="zh-CN" altLang="en-US" smtClean="0"/>
              <a:pPr/>
              <a:t>2021/3/10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FC2771-FD6B-4082-8930-36DD5B23405D}"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CN" altLang="en-US"/>
              <a:t>单击此处编辑母版标题样式</a:t>
            </a:r>
            <a:endParaRPr kumimoji="0" lang="en-US"/>
          </a:p>
        </p:txBody>
      </p:sp>
      <p:sp>
        <p:nvSpPr>
          <p:cNvPr id="5" name="日期占位符 4"/>
          <p:cNvSpPr>
            <a:spLocks noGrp="1"/>
          </p:cNvSpPr>
          <p:nvPr>
            <p:ph type="dt" sz="half" idx="10"/>
          </p:nvPr>
        </p:nvSpPr>
        <p:spPr/>
        <p:txBody>
          <a:bodyPr/>
          <a:lstStyle/>
          <a:p>
            <a:fld id="{5D23365F-01A1-41C7-9CA5-0151EB7F31F5}" type="datetimeFigureOut">
              <a:rPr lang="zh-CN" altLang="en-US" smtClean="0"/>
              <a:pPr/>
              <a:t>2021/3/10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FC2771-FD6B-4082-8930-36DD5B23405D}" type="slidenum">
              <a:rPr lang="zh-CN" altLang="en-US" smtClean="0"/>
              <a:pPr/>
              <a:t>‹#›</a:t>
            </a:fld>
            <a:endParaRPr lang="zh-CN"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图片占位符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CN" altLang="en-US"/>
              <a:t>单击图标添加图片</a:t>
            </a:r>
            <a:endParaRPr kumimoji="0" lang="en-US" dirty="0"/>
          </a:p>
        </p:txBody>
      </p:sp>
      <p:sp>
        <p:nvSpPr>
          <p:cNvPr id="9" name="流程图: 过程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流程图: 过程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文本占位符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饼形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椭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同心圆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标题占位符 4"/>
          <p:cNvSpPr>
            <a:spLocks noGrp="1"/>
          </p:cNvSpPr>
          <p:nvPr>
            <p:ph type="title"/>
          </p:nvPr>
        </p:nvSpPr>
        <p:spPr>
          <a:xfrm>
            <a:off x="1435608" y="274638"/>
            <a:ext cx="7498080" cy="1143000"/>
          </a:xfrm>
          <a:prstGeom prst="rect">
            <a:avLst/>
          </a:prstGeom>
        </p:spPr>
        <p:txBody>
          <a:bodyPr anchor="ctr">
            <a:normAutofit/>
          </a:bodyPr>
          <a:lstStyle/>
          <a:p>
            <a:r>
              <a:rPr kumimoji="0" lang="zh-CN" altLang="en-US"/>
              <a:t>单击此处编辑母版标题样式</a:t>
            </a:r>
            <a:endParaRPr kumimoji="0" lang="en-US"/>
          </a:p>
        </p:txBody>
      </p:sp>
      <p:sp>
        <p:nvSpPr>
          <p:cNvPr id="9" name="文本占位符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24" name="日期占位符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D23365F-01A1-41C7-9CA5-0151EB7F31F5}" type="datetimeFigureOut">
              <a:rPr lang="zh-CN" altLang="en-US" smtClean="0"/>
              <a:pPr/>
              <a:t>2021/3/10</a:t>
            </a:fld>
            <a:endParaRPr lang="zh-CN" altLang="en-US"/>
          </a:p>
        </p:txBody>
      </p:sp>
      <p:sp>
        <p:nvSpPr>
          <p:cNvPr id="10" name="页脚占位符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CN" altLang="en-US"/>
          </a:p>
        </p:txBody>
      </p:sp>
      <p:sp>
        <p:nvSpPr>
          <p:cNvPr id="22" name="灯片编号占位符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3FC2771-FD6B-4082-8930-36DD5B23405D}" type="slidenum">
              <a:rPr lang="zh-CN" altLang="en-US" smtClean="0"/>
              <a:pPr/>
              <a:t>‹#›</a:t>
            </a:fld>
            <a:endParaRPr lang="zh-CN"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Morse_cod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3E9C0D-0F09-41A4-9D7C-338F2B68EFAE}"/>
              </a:ext>
            </a:extLst>
          </p:cNvPr>
          <p:cNvSpPr>
            <a:spLocks noGrp="1"/>
          </p:cNvSpPr>
          <p:nvPr>
            <p:ph type="title"/>
          </p:nvPr>
        </p:nvSpPr>
        <p:spPr>
          <a:xfrm>
            <a:off x="1331640" y="2253496"/>
            <a:ext cx="7498080" cy="1143000"/>
          </a:xfrm>
        </p:spPr>
        <p:txBody>
          <a:bodyPr/>
          <a:lstStyle/>
          <a:p>
            <a:pPr algn="ctr"/>
            <a:r>
              <a:rPr lang="en-US" altLang="zh-CN" dirty="0">
                <a:latin typeface="Lucida Calligraphy" panose="03010101010101010101" pitchFamily="66" charset="0"/>
              </a:rPr>
              <a:t>Preliminary Knowledge</a:t>
            </a:r>
            <a:endParaRPr lang="zh-CN" altLang="en-US" dirty="0">
              <a:latin typeface="Lucida Calligraphy" panose="03010101010101010101" pitchFamily="66" charset="0"/>
            </a:endParaRPr>
          </a:p>
        </p:txBody>
      </p:sp>
      <p:sp>
        <p:nvSpPr>
          <p:cNvPr id="3" name="文本框 2">
            <a:extLst>
              <a:ext uri="{FF2B5EF4-FFF2-40B4-BE49-F238E27FC236}">
                <a16:creationId xmlns:a16="http://schemas.microsoft.com/office/drawing/2014/main" id="{E71651FC-C80E-4214-ACE7-C5C07063CDB8}"/>
              </a:ext>
            </a:extLst>
          </p:cNvPr>
          <p:cNvSpPr txBox="1"/>
          <p:nvPr/>
        </p:nvSpPr>
        <p:spPr>
          <a:xfrm>
            <a:off x="1979712" y="4077072"/>
            <a:ext cx="6336704" cy="830997"/>
          </a:xfrm>
          <a:prstGeom prst="rect">
            <a:avLst/>
          </a:prstGeom>
          <a:noFill/>
        </p:spPr>
        <p:txBody>
          <a:bodyPr wrap="square" rtlCol="0">
            <a:spAutoFit/>
          </a:bodyPr>
          <a:lstStyle/>
          <a:p>
            <a:r>
              <a:rPr lang="zh-CN" altLang="en-US" sz="2400" dirty="0">
                <a:solidFill>
                  <a:srgbClr val="00B050"/>
                </a:solidFill>
                <a:latin typeface="华文中宋" panose="02010600040101010101" pitchFamily="2" charset="-122"/>
                <a:ea typeface="华文中宋" panose="02010600040101010101" pitchFamily="2" charset="-122"/>
              </a:rPr>
              <a:t>▎</a:t>
            </a:r>
            <a:r>
              <a:rPr lang="en-US" altLang="zh-CN" sz="2400" dirty="0">
                <a:solidFill>
                  <a:srgbClr val="FF0000"/>
                </a:solidFill>
                <a:latin typeface="华文中宋" panose="02010600040101010101" pitchFamily="2" charset="-122"/>
                <a:ea typeface="华文中宋" panose="02010600040101010101" pitchFamily="2" charset="-122"/>
              </a:rPr>
              <a:t>Encoding</a:t>
            </a:r>
            <a:r>
              <a:rPr lang="en-US" altLang="zh-CN" sz="2400" dirty="0">
                <a:latin typeface="华文中宋" panose="02010600040101010101" pitchFamily="2" charset="-122"/>
                <a:ea typeface="华文中宋" panose="02010600040101010101" pitchFamily="2" charset="-122"/>
              </a:rPr>
              <a:t> &amp; </a:t>
            </a:r>
            <a:r>
              <a:rPr lang="en-US" altLang="zh-CN" sz="2400" dirty="0">
                <a:solidFill>
                  <a:srgbClr val="00B050"/>
                </a:solidFill>
                <a:latin typeface="华文中宋" panose="02010600040101010101" pitchFamily="2" charset="-122"/>
                <a:ea typeface="华文中宋" panose="02010600040101010101" pitchFamily="2" charset="-122"/>
              </a:rPr>
              <a:t>Password</a:t>
            </a:r>
            <a:r>
              <a:rPr lang="en-US" altLang="zh-CN" sz="2400" dirty="0">
                <a:latin typeface="华文中宋" panose="02010600040101010101" pitchFamily="2" charset="-122"/>
                <a:ea typeface="华文中宋" panose="02010600040101010101" pitchFamily="2" charset="-122"/>
              </a:rPr>
              <a:t> &amp; </a:t>
            </a:r>
            <a:r>
              <a:rPr lang="en-US" altLang="zh-CN" sz="2400" dirty="0">
                <a:solidFill>
                  <a:srgbClr val="0070C0"/>
                </a:solidFill>
                <a:latin typeface="华文中宋" panose="02010600040101010101" pitchFamily="2" charset="-122"/>
                <a:ea typeface="华文中宋" panose="02010600040101010101" pitchFamily="2" charset="-122"/>
              </a:rPr>
              <a:t>Cryptography</a:t>
            </a:r>
          </a:p>
          <a:p>
            <a:r>
              <a:rPr lang="zh-CN" altLang="en-US" sz="2400" dirty="0">
                <a:solidFill>
                  <a:srgbClr val="FF0000"/>
                </a:solidFill>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Related Concepts and Terminology</a:t>
            </a:r>
            <a:endParaRPr lang="zh-CN" altLang="en-US" sz="2400" dirty="0"/>
          </a:p>
        </p:txBody>
      </p:sp>
    </p:spTree>
    <p:extLst>
      <p:ext uri="{BB962C8B-B14F-4D97-AF65-F5344CB8AC3E}">
        <p14:creationId xmlns:p14="http://schemas.microsoft.com/office/powerpoint/2010/main" val="550244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solidFill>
                  <a:srgbClr val="FF0000"/>
                </a:solidFill>
              </a:rPr>
              <a:t>（</a:t>
            </a:r>
            <a:r>
              <a:rPr lang="en-US" altLang="zh-CN" dirty="0">
                <a:solidFill>
                  <a:srgbClr val="FF0000"/>
                </a:solidFill>
              </a:rPr>
              <a:t>2</a:t>
            </a:r>
            <a:r>
              <a:rPr lang="zh-CN" altLang="en-US" dirty="0">
                <a:solidFill>
                  <a:srgbClr val="FF0000"/>
                </a:solidFill>
              </a:rPr>
              <a:t>）</a:t>
            </a:r>
            <a:r>
              <a:rPr lang="en-US" altLang="zh-CN" dirty="0">
                <a:solidFill>
                  <a:srgbClr val="FF0000"/>
                </a:solidFill>
              </a:rPr>
              <a:t>Encoding</a:t>
            </a:r>
            <a:endParaRPr lang="zh-CN" altLang="en-US" dirty="0">
              <a:solidFill>
                <a:srgbClr val="FF0000"/>
              </a:solidFill>
            </a:endParaRPr>
          </a:p>
        </p:txBody>
      </p:sp>
      <p:sp>
        <p:nvSpPr>
          <p:cNvPr id="4" name="内容占位符 2"/>
          <p:cNvSpPr txBox="1">
            <a:spLocks/>
          </p:cNvSpPr>
          <p:nvPr/>
        </p:nvSpPr>
        <p:spPr>
          <a:xfrm>
            <a:off x="1619672" y="1844824"/>
            <a:ext cx="6994024" cy="538088"/>
          </a:xfrm>
          <a:prstGeom prst="rect">
            <a:avLst/>
          </a:prstGeom>
        </p:spPr>
        <p:txBody>
          <a:bodyPr>
            <a:noAutofit/>
          </a:bodyPr>
          <a:lstStyle/>
          <a:p>
            <a:pPr lvl="0" algn="just">
              <a:spcBef>
                <a:spcPts val="600"/>
              </a:spcBef>
              <a:buClr>
                <a:schemeClr val="accent1"/>
              </a:buClr>
              <a:buSzPct val="80000"/>
            </a:pPr>
            <a:r>
              <a:rPr lang="en-US" altLang="zh-CN" sz="2800" dirty="0">
                <a:latin typeface="Times New Roman" pitchFamily="18" charset="0"/>
                <a:cs typeface="Times New Roman" pitchFamily="18" charset="0"/>
              </a:rPr>
              <a:t>For example:</a:t>
            </a:r>
          </a:p>
        </p:txBody>
      </p:sp>
      <p:sp>
        <p:nvSpPr>
          <p:cNvPr id="3" name="箭头: 五边形 2">
            <a:extLst>
              <a:ext uri="{FF2B5EF4-FFF2-40B4-BE49-F238E27FC236}">
                <a16:creationId xmlns:a16="http://schemas.microsoft.com/office/drawing/2014/main" id="{16AA142A-AF1F-46E1-9E45-09B5921E4391}"/>
              </a:ext>
            </a:extLst>
          </p:cNvPr>
          <p:cNvSpPr/>
          <p:nvPr/>
        </p:nvSpPr>
        <p:spPr>
          <a:xfrm>
            <a:off x="1907704" y="1268760"/>
            <a:ext cx="2088232" cy="576064"/>
          </a:xfrm>
          <a:prstGeom prst="homePlat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Times New Roman" panose="02020603050405020304" pitchFamily="18" charset="0"/>
                <a:cs typeface="Times New Roman" panose="02020603050405020304" pitchFamily="18" charset="0"/>
              </a:rPr>
              <a:t>BASE64 Code</a:t>
            </a:r>
            <a:endParaRPr lang="zh-CN" altLang="en-US" sz="2000" b="1" dirty="0">
              <a:latin typeface="Times New Roman" panose="02020603050405020304" pitchFamily="18" charset="0"/>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0F8138FC-D035-4C94-BC8F-DD48C4D598FF}"/>
              </a:ext>
            </a:extLst>
          </p:cNvPr>
          <p:cNvGraphicFramePr>
            <a:graphicFrameLocks noGrp="1"/>
          </p:cNvGraphicFramePr>
          <p:nvPr>
            <p:extLst>
              <p:ext uri="{D42A27DB-BD31-4B8C-83A1-F6EECF244321}">
                <p14:modId xmlns:p14="http://schemas.microsoft.com/office/powerpoint/2010/main" val="3053752718"/>
              </p:ext>
            </p:extLst>
          </p:nvPr>
        </p:nvGraphicFramePr>
        <p:xfrm>
          <a:off x="1259632" y="2382912"/>
          <a:ext cx="7588502" cy="3206328"/>
        </p:xfrm>
        <a:graphic>
          <a:graphicData uri="http://schemas.openxmlformats.org/drawingml/2006/table">
            <a:tbl>
              <a:tblPr/>
              <a:tblGrid>
                <a:gridCol w="836613">
                  <a:extLst>
                    <a:ext uri="{9D8B030D-6E8A-4147-A177-3AD203B41FA5}">
                      <a16:colId xmlns:a16="http://schemas.microsoft.com/office/drawing/2014/main" val="4243206156"/>
                    </a:ext>
                  </a:extLst>
                </a:gridCol>
                <a:gridCol w="1153795">
                  <a:extLst>
                    <a:ext uri="{9D8B030D-6E8A-4147-A177-3AD203B41FA5}">
                      <a16:colId xmlns:a16="http://schemas.microsoft.com/office/drawing/2014/main" val="2825838037"/>
                    </a:ext>
                  </a:extLst>
                </a:gridCol>
                <a:gridCol w="234950">
                  <a:extLst>
                    <a:ext uri="{9D8B030D-6E8A-4147-A177-3AD203B41FA5}">
                      <a16:colId xmlns:a16="http://schemas.microsoft.com/office/drawing/2014/main" val="904387716"/>
                    </a:ext>
                  </a:extLst>
                </a:gridCol>
                <a:gridCol w="234950">
                  <a:extLst>
                    <a:ext uri="{9D8B030D-6E8A-4147-A177-3AD203B41FA5}">
                      <a16:colId xmlns:a16="http://schemas.microsoft.com/office/drawing/2014/main" val="3860759044"/>
                    </a:ext>
                  </a:extLst>
                </a:gridCol>
                <a:gridCol w="234950">
                  <a:extLst>
                    <a:ext uri="{9D8B030D-6E8A-4147-A177-3AD203B41FA5}">
                      <a16:colId xmlns:a16="http://schemas.microsoft.com/office/drawing/2014/main" val="201698859"/>
                    </a:ext>
                  </a:extLst>
                </a:gridCol>
                <a:gridCol w="234950">
                  <a:extLst>
                    <a:ext uri="{9D8B030D-6E8A-4147-A177-3AD203B41FA5}">
                      <a16:colId xmlns:a16="http://schemas.microsoft.com/office/drawing/2014/main" val="4070154127"/>
                    </a:ext>
                  </a:extLst>
                </a:gridCol>
                <a:gridCol w="234950">
                  <a:extLst>
                    <a:ext uri="{9D8B030D-6E8A-4147-A177-3AD203B41FA5}">
                      <a16:colId xmlns:a16="http://schemas.microsoft.com/office/drawing/2014/main" val="1599982209"/>
                    </a:ext>
                  </a:extLst>
                </a:gridCol>
                <a:gridCol w="329365">
                  <a:extLst>
                    <a:ext uri="{9D8B030D-6E8A-4147-A177-3AD203B41FA5}">
                      <a16:colId xmlns:a16="http://schemas.microsoft.com/office/drawing/2014/main" val="3282468307"/>
                    </a:ext>
                  </a:extLst>
                </a:gridCol>
                <a:gridCol w="234950">
                  <a:extLst>
                    <a:ext uri="{9D8B030D-6E8A-4147-A177-3AD203B41FA5}">
                      <a16:colId xmlns:a16="http://schemas.microsoft.com/office/drawing/2014/main" val="339894190"/>
                    </a:ext>
                  </a:extLst>
                </a:gridCol>
                <a:gridCol w="329365">
                  <a:extLst>
                    <a:ext uri="{9D8B030D-6E8A-4147-A177-3AD203B41FA5}">
                      <a16:colId xmlns:a16="http://schemas.microsoft.com/office/drawing/2014/main" val="3592719254"/>
                    </a:ext>
                  </a:extLst>
                </a:gridCol>
                <a:gridCol w="234950">
                  <a:extLst>
                    <a:ext uri="{9D8B030D-6E8A-4147-A177-3AD203B41FA5}">
                      <a16:colId xmlns:a16="http://schemas.microsoft.com/office/drawing/2014/main" val="1374320226"/>
                    </a:ext>
                  </a:extLst>
                </a:gridCol>
                <a:gridCol w="215788">
                  <a:extLst>
                    <a:ext uri="{9D8B030D-6E8A-4147-A177-3AD203B41FA5}">
                      <a16:colId xmlns:a16="http://schemas.microsoft.com/office/drawing/2014/main" val="1215589951"/>
                    </a:ext>
                  </a:extLst>
                </a:gridCol>
                <a:gridCol w="139344">
                  <a:extLst>
                    <a:ext uri="{9D8B030D-6E8A-4147-A177-3AD203B41FA5}">
                      <a16:colId xmlns:a16="http://schemas.microsoft.com/office/drawing/2014/main" val="1916264026"/>
                    </a:ext>
                  </a:extLst>
                </a:gridCol>
                <a:gridCol w="234950">
                  <a:extLst>
                    <a:ext uri="{9D8B030D-6E8A-4147-A177-3AD203B41FA5}">
                      <a16:colId xmlns:a16="http://schemas.microsoft.com/office/drawing/2014/main" val="1844043944"/>
                    </a:ext>
                  </a:extLst>
                </a:gridCol>
                <a:gridCol w="234950">
                  <a:extLst>
                    <a:ext uri="{9D8B030D-6E8A-4147-A177-3AD203B41FA5}">
                      <a16:colId xmlns:a16="http://schemas.microsoft.com/office/drawing/2014/main" val="2064402149"/>
                    </a:ext>
                  </a:extLst>
                </a:gridCol>
                <a:gridCol w="234950">
                  <a:extLst>
                    <a:ext uri="{9D8B030D-6E8A-4147-A177-3AD203B41FA5}">
                      <a16:colId xmlns:a16="http://schemas.microsoft.com/office/drawing/2014/main" val="3875463478"/>
                    </a:ext>
                  </a:extLst>
                </a:gridCol>
                <a:gridCol w="234950">
                  <a:extLst>
                    <a:ext uri="{9D8B030D-6E8A-4147-A177-3AD203B41FA5}">
                      <a16:colId xmlns:a16="http://schemas.microsoft.com/office/drawing/2014/main" val="3914588131"/>
                    </a:ext>
                  </a:extLst>
                </a:gridCol>
                <a:gridCol w="234950">
                  <a:extLst>
                    <a:ext uri="{9D8B030D-6E8A-4147-A177-3AD203B41FA5}">
                      <a16:colId xmlns:a16="http://schemas.microsoft.com/office/drawing/2014/main" val="533893478"/>
                    </a:ext>
                  </a:extLst>
                </a:gridCol>
                <a:gridCol w="234950">
                  <a:extLst>
                    <a:ext uri="{9D8B030D-6E8A-4147-A177-3AD203B41FA5}">
                      <a16:colId xmlns:a16="http://schemas.microsoft.com/office/drawing/2014/main" val="1287556370"/>
                    </a:ext>
                  </a:extLst>
                </a:gridCol>
                <a:gridCol w="234950">
                  <a:extLst>
                    <a:ext uri="{9D8B030D-6E8A-4147-A177-3AD203B41FA5}">
                      <a16:colId xmlns:a16="http://schemas.microsoft.com/office/drawing/2014/main" val="2295728802"/>
                    </a:ext>
                  </a:extLst>
                </a:gridCol>
                <a:gridCol w="120182">
                  <a:extLst>
                    <a:ext uri="{9D8B030D-6E8A-4147-A177-3AD203B41FA5}">
                      <a16:colId xmlns:a16="http://schemas.microsoft.com/office/drawing/2014/main" val="2137798612"/>
                    </a:ext>
                  </a:extLst>
                </a:gridCol>
                <a:gridCol w="234950">
                  <a:extLst>
                    <a:ext uri="{9D8B030D-6E8A-4147-A177-3AD203B41FA5}">
                      <a16:colId xmlns:a16="http://schemas.microsoft.com/office/drawing/2014/main" val="752580349"/>
                    </a:ext>
                  </a:extLst>
                </a:gridCol>
                <a:gridCol w="234950">
                  <a:extLst>
                    <a:ext uri="{9D8B030D-6E8A-4147-A177-3AD203B41FA5}">
                      <a16:colId xmlns:a16="http://schemas.microsoft.com/office/drawing/2014/main" val="847664747"/>
                    </a:ext>
                  </a:extLst>
                </a:gridCol>
                <a:gridCol w="234950">
                  <a:extLst>
                    <a:ext uri="{9D8B030D-6E8A-4147-A177-3AD203B41FA5}">
                      <a16:colId xmlns:a16="http://schemas.microsoft.com/office/drawing/2014/main" val="1105521706"/>
                    </a:ext>
                  </a:extLst>
                </a:gridCol>
                <a:gridCol w="234950">
                  <a:extLst>
                    <a:ext uri="{9D8B030D-6E8A-4147-A177-3AD203B41FA5}">
                      <a16:colId xmlns:a16="http://schemas.microsoft.com/office/drawing/2014/main" val="1904740729"/>
                    </a:ext>
                  </a:extLst>
                </a:gridCol>
                <a:gridCol w="234950">
                  <a:extLst>
                    <a:ext uri="{9D8B030D-6E8A-4147-A177-3AD203B41FA5}">
                      <a16:colId xmlns:a16="http://schemas.microsoft.com/office/drawing/2014/main" val="3798422171"/>
                    </a:ext>
                  </a:extLst>
                </a:gridCol>
              </a:tblGrid>
              <a:tr h="594916">
                <a:tc rowSpan="2">
                  <a:txBody>
                    <a:bodyPr/>
                    <a:lstStyle/>
                    <a:p>
                      <a:pPr algn="ctr"/>
                      <a:r>
                        <a:rPr lang="en-US" sz="1600">
                          <a:effectLst/>
                          <a:latin typeface="Times New Roman" panose="02020603050405020304" pitchFamily="18" charset="0"/>
                          <a:cs typeface="Times New Roman" panose="02020603050405020304" pitchFamily="18" charset="0"/>
                        </a:rPr>
                        <a:t>Source</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pPr algn="ctr"/>
                      <a:r>
                        <a:rPr lang="en-US" sz="1600">
                          <a:effectLst/>
                          <a:latin typeface="Times New Roman" panose="02020603050405020304" pitchFamily="18" charset="0"/>
                          <a:cs typeface="Times New Roman" panose="02020603050405020304" pitchFamily="18" charset="0"/>
                        </a:rPr>
                        <a:t>Text (ASCII)</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gridSpan="8">
                  <a:txBody>
                    <a:bodyPr/>
                    <a:lstStyle/>
                    <a:p>
                      <a:pPr algn="ctr"/>
                      <a:r>
                        <a:rPr lang="en-US" sz="1600" dirty="0">
                          <a:effectLst/>
                          <a:latin typeface="Times New Roman" panose="02020603050405020304" pitchFamily="18" charset="0"/>
                          <a:cs typeface="Times New Roman" panose="02020603050405020304" pitchFamily="18" charset="0"/>
                        </a:rPr>
                        <a:t>M</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8">
                  <a:txBody>
                    <a:bodyPr/>
                    <a:lstStyle/>
                    <a:p>
                      <a:pPr algn="ctr"/>
                      <a:r>
                        <a:rPr lang="en-US" sz="1600" dirty="0">
                          <a:effectLst/>
                          <a:latin typeface="Times New Roman" panose="02020603050405020304" pitchFamily="18" charset="0"/>
                          <a:cs typeface="Times New Roman" panose="02020603050405020304" pitchFamily="18" charset="0"/>
                        </a:rPr>
                        <a:t>a</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8">
                  <a:txBody>
                    <a:bodyPr/>
                    <a:lstStyle/>
                    <a:p>
                      <a:pPr algn="ctr"/>
                      <a:r>
                        <a:rPr lang="en-US" sz="1600" dirty="0">
                          <a:effectLst/>
                          <a:latin typeface="Times New Roman" panose="02020603050405020304" pitchFamily="18" charset="0"/>
                          <a:cs typeface="Times New Roman" panose="02020603050405020304" pitchFamily="18" charset="0"/>
                        </a:rPr>
                        <a:t>n</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299660780"/>
                  </a:ext>
                </a:extLst>
              </a:tr>
              <a:tr h="306884">
                <a:tc vMerge="1">
                  <a:txBody>
                    <a:bodyPr/>
                    <a:lstStyle/>
                    <a:p>
                      <a:endParaRPr lang="zh-CN" altLang="en-US"/>
                    </a:p>
                  </a:txBody>
                  <a:tcPr/>
                </a:tc>
                <a:tc>
                  <a:txBody>
                    <a:bodyPr/>
                    <a:lstStyle/>
                    <a:p>
                      <a:pPr algn="ctr"/>
                      <a:r>
                        <a:rPr lang="en-US" sz="1600" dirty="0">
                          <a:effectLst/>
                          <a:latin typeface="Times New Roman" panose="02020603050405020304" pitchFamily="18" charset="0"/>
                          <a:cs typeface="Times New Roman" panose="02020603050405020304" pitchFamily="18" charset="0"/>
                        </a:rPr>
                        <a:t>Octets</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gridSpan="8">
                  <a:txBody>
                    <a:bodyPr/>
                    <a:lstStyle/>
                    <a:p>
                      <a:pPr algn="ctr"/>
                      <a:r>
                        <a:rPr lang="en-US" sz="1600" dirty="0">
                          <a:effectLst/>
                          <a:latin typeface="Times New Roman" panose="02020603050405020304" pitchFamily="18" charset="0"/>
                          <a:cs typeface="Times New Roman" panose="02020603050405020304" pitchFamily="18" charset="0"/>
                        </a:rPr>
                        <a:t>77 (0x4d)</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8">
                  <a:txBody>
                    <a:bodyPr/>
                    <a:lstStyle/>
                    <a:p>
                      <a:pPr algn="ctr"/>
                      <a:r>
                        <a:rPr lang="en-US" sz="1600" dirty="0">
                          <a:effectLst/>
                          <a:latin typeface="Times New Roman" panose="02020603050405020304" pitchFamily="18" charset="0"/>
                          <a:cs typeface="Times New Roman" panose="02020603050405020304" pitchFamily="18" charset="0"/>
                        </a:rPr>
                        <a:t>97 (0x61)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8">
                  <a:txBody>
                    <a:bodyPr/>
                    <a:lstStyle/>
                    <a:p>
                      <a:pPr algn="ctr"/>
                      <a:r>
                        <a:rPr lang="en-US" sz="1600" dirty="0">
                          <a:effectLst/>
                          <a:latin typeface="Times New Roman" panose="02020603050405020304" pitchFamily="18" charset="0"/>
                          <a:cs typeface="Times New Roman" panose="02020603050405020304" pitchFamily="18" charset="0"/>
                        </a:rPr>
                        <a:t>110 (0x6e)</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089666889"/>
                  </a:ext>
                </a:extLst>
              </a:tr>
              <a:tr h="199694">
                <a:tc gridSpan="2">
                  <a:txBody>
                    <a:bodyPr/>
                    <a:lstStyle/>
                    <a:p>
                      <a:pPr algn="ctr"/>
                      <a:r>
                        <a:rPr lang="en-US" sz="1600" dirty="0">
                          <a:effectLst/>
                          <a:latin typeface="Times New Roman" panose="02020603050405020304" pitchFamily="18" charset="0"/>
                          <a:cs typeface="Times New Roman" panose="02020603050405020304" pitchFamily="18" charset="0"/>
                        </a:rPr>
                        <a:t>Bits</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hMerge="1">
                  <a:txBody>
                    <a:bodyPr/>
                    <a:lstStyle/>
                    <a:p>
                      <a:endParaRPr lang="zh-CN" altLang="en-US"/>
                    </a:p>
                  </a:txBody>
                  <a:tcPr/>
                </a:tc>
                <a:tc>
                  <a:txBody>
                    <a:bodyPr/>
                    <a:lstStyle/>
                    <a:p>
                      <a:pPr algn="ctr"/>
                      <a:r>
                        <a:rPr lang="en-US" altLang="zh-CN" sz="16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600" dirty="0">
                          <a:effectLst/>
                          <a:latin typeface="Times New Roman" panose="02020603050405020304" pitchFamily="18" charset="0"/>
                          <a:cs typeface="Times New Roman" panose="02020603050405020304" pitchFamily="18" charset="0"/>
                        </a:rPr>
                        <a:t>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6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6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600" dirty="0">
                          <a:effectLst/>
                          <a:latin typeface="Times New Roman" panose="02020603050405020304" pitchFamily="18" charset="0"/>
                          <a:cs typeface="Times New Roman" panose="02020603050405020304" pitchFamily="18" charset="0"/>
                        </a:rPr>
                        <a:t>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600" dirty="0">
                          <a:effectLst/>
                          <a:latin typeface="Times New Roman" panose="02020603050405020304" pitchFamily="18" charset="0"/>
                          <a:cs typeface="Times New Roman" panose="02020603050405020304" pitchFamily="18" charset="0"/>
                        </a:rPr>
                        <a:t>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6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600" dirty="0">
                          <a:effectLst/>
                          <a:latin typeface="Times New Roman" panose="02020603050405020304" pitchFamily="18" charset="0"/>
                          <a:cs typeface="Times New Roman" panose="02020603050405020304" pitchFamily="18" charset="0"/>
                        </a:rPr>
                        <a:t>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40000"/>
                        <a:lumOff val="60000"/>
                      </a:schemeClr>
                    </a:solidFill>
                  </a:tcPr>
                </a:tc>
                <a:tc>
                  <a:txBody>
                    <a:bodyPr/>
                    <a:lstStyle/>
                    <a:p>
                      <a:pPr algn="ctr"/>
                      <a:r>
                        <a:rPr lang="en-US" altLang="zh-CN" sz="16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4">
                        <a:lumMod val="60000"/>
                        <a:lumOff val="40000"/>
                      </a:schemeClr>
                    </a:solidFill>
                  </a:tcPr>
                </a:tc>
                <a:tc>
                  <a:txBody>
                    <a:bodyPr/>
                    <a:lstStyle/>
                    <a:p>
                      <a:pPr algn="ctr"/>
                      <a:r>
                        <a:rPr lang="en-US" altLang="zh-CN" sz="1600" dirty="0">
                          <a:effectLst/>
                          <a:latin typeface="Times New Roman" panose="02020603050405020304" pitchFamily="18" charset="0"/>
                          <a:cs typeface="Times New Roman" panose="02020603050405020304" pitchFamily="18" charset="0"/>
                        </a:rPr>
                        <a:t>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4">
                        <a:lumMod val="60000"/>
                        <a:lumOff val="40000"/>
                      </a:schemeClr>
                    </a:solidFill>
                  </a:tcPr>
                </a:tc>
                <a:tc>
                  <a:txBody>
                    <a:bodyPr/>
                    <a:lstStyle/>
                    <a:p>
                      <a:pPr algn="ctr"/>
                      <a:r>
                        <a:rPr lang="en-US" altLang="zh-CN" sz="1600" dirty="0">
                          <a:effectLst/>
                          <a:latin typeface="Times New Roman" panose="02020603050405020304" pitchFamily="18" charset="0"/>
                          <a:cs typeface="Times New Roman" panose="02020603050405020304" pitchFamily="18" charset="0"/>
                        </a:rPr>
                        <a:t>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4">
                        <a:lumMod val="60000"/>
                        <a:lumOff val="40000"/>
                      </a:schemeClr>
                    </a:solidFill>
                  </a:tcPr>
                </a:tc>
                <a:tc>
                  <a:txBody>
                    <a:bodyPr/>
                    <a:lstStyle/>
                    <a:p>
                      <a:pPr algn="ctr"/>
                      <a:r>
                        <a:rPr lang="en-US" altLang="zh-CN" sz="16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4">
                        <a:lumMod val="60000"/>
                        <a:lumOff val="40000"/>
                      </a:schemeClr>
                    </a:solidFill>
                  </a:tcPr>
                </a:tc>
                <a:tc>
                  <a:txBody>
                    <a:bodyPr/>
                    <a:lstStyle/>
                    <a:p>
                      <a:pPr algn="ctr"/>
                      <a:r>
                        <a:rPr lang="en-US" altLang="zh-CN" sz="16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4">
                        <a:lumMod val="60000"/>
                        <a:lumOff val="40000"/>
                      </a:schemeClr>
                    </a:solidFill>
                  </a:tcPr>
                </a:tc>
                <a:tc>
                  <a:txBody>
                    <a:bodyPr/>
                    <a:lstStyle/>
                    <a:p>
                      <a:pPr algn="ctr"/>
                      <a:r>
                        <a:rPr lang="en-US" altLang="zh-CN" sz="16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4">
                        <a:lumMod val="60000"/>
                        <a:lumOff val="40000"/>
                      </a:schemeClr>
                    </a:solidFill>
                  </a:tcPr>
                </a:tc>
                <a:tc>
                  <a:txBody>
                    <a:bodyPr/>
                    <a:lstStyle/>
                    <a:p>
                      <a:pPr algn="ctr"/>
                      <a:r>
                        <a:rPr lang="en-US" altLang="zh-CN" sz="16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4">
                        <a:lumMod val="60000"/>
                        <a:lumOff val="40000"/>
                      </a:schemeClr>
                    </a:solidFill>
                  </a:tcPr>
                </a:tc>
                <a:tc>
                  <a:txBody>
                    <a:bodyPr/>
                    <a:lstStyle/>
                    <a:p>
                      <a:pPr algn="ctr"/>
                      <a:r>
                        <a:rPr lang="en-US" altLang="zh-CN" sz="1600" dirty="0">
                          <a:effectLst/>
                          <a:latin typeface="Times New Roman" panose="02020603050405020304" pitchFamily="18" charset="0"/>
                          <a:cs typeface="Times New Roman" panose="02020603050405020304" pitchFamily="18" charset="0"/>
                        </a:rPr>
                        <a:t>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4">
                        <a:lumMod val="60000"/>
                        <a:lumOff val="40000"/>
                      </a:schemeClr>
                    </a:solidFill>
                  </a:tcPr>
                </a:tc>
                <a:tc>
                  <a:txBody>
                    <a:bodyPr/>
                    <a:lstStyle/>
                    <a:p>
                      <a:pPr algn="ctr"/>
                      <a:r>
                        <a:rPr lang="en-US" altLang="zh-CN" sz="16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00B0F0"/>
                    </a:solidFill>
                  </a:tcPr>
                </a:tc>
                <a:tc>
                  <a:txBody>
                    <a:bodyPr/>
                    <a:lstStyle/>
                    <a:p>
                      <a:pPr algn="ctr"/>
                      <a:r>
                        <a:rPr lang="en-US" altLang="zh-CN" sz="1600" dirty="0">
                          <a:effectLst/>
                          <a:latin typeface="Times New Roman" panose="02020603050405020304" pitchFamily="18" charset="0"/>
                          <a:cs typeface="Times New Roman" panose="02020603050405020304" pitchFamily="18" charset="0"/>
                        </a:rPr>
                        <a:t>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00B0F0"/>
                    </a:solidFill>
                  </a:tcPr>
                </a:tc>
                <a:tc>
                  <a:txBody>
                    <a:bodyPr/>
                    <a:lstStyle/>
                    <a:p>
                      <a:pPr algn="ctr"/>
                      <a:r>
                        <a:rPr lang="en-US" altLang="zh-CN" sz="1600" dirty="0">
                          <a:effectLst/>
                          <a:latin typeface="Times New Roman" panose="02020603050405020304" pitchFamily="18" charset="0"/>
                          <a:cs typeface="Times New Roman" panose="02020603050405020304" pitchFamily="18" charset="0"/>
                        </a:rPr>
                        <a:t>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00B0F0"/>
                    </a:solidFill>
                  </a:tcPr>
                </a:tc>
                <a:tc>
                  <a:txBody>
                    <a:bodyPr/>
                    <a:lstStyle/>
                    <a:p>
                      <a:pPr algn="ctr"/>
                      <a:r>
                        <a:rPr lang="en-US" altLang="zh-CN" sz="16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00B0F0"/>
                    </a:solidFill>
                  </a:tcPr>
                </a:tc>
                <a:tc>
                  <a:txBody>
                    <a:bodyPr/>
                    <a:lstStyle/>
                    <a:p>
                      <a:pPr algn="ctr"/>
                      <a:r>
                        <a:rPr lang="en-US" altLang="zh-CN" sz="1600" dirty="0">
                          <a:effectLst/>
                          <a:latin typeface="Times New Roman" panose="02020603050405020304" pitchFamily="18" charset="0"/>
                          <a:cs typeface="Times New Roman" panose="02020603050405020304" pitchFamily="18" charset="0"/>
                        </a:rPr>
                        <a:t>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00B0F0"/>
                    </a:solidFill>
                  </a:tcPr>
                </a:tc>
                <a:tc>
                  <a:txBody>
                    <a:bodyPr/>
                    <a:lstStyle/>
                    <a:p>
                      <a:pPr algn="ctr"/>
                      <a:r>
                        <a:rPr lang="en-US" altLang="zh-CN" sz="1600" dirty="0">
                          <a:effectLst/>
                          <a:latin typeface="Times New Roman" panose="02020603050405020304" pitchFamily="18" charset="0"/>
                          <a:cs typeface="Times New Roman" panose="02020603050405020304" pitchFamily="18" charset="0"/>
                        </a:rPr>
                        <a:t>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00B0F0"/>
                    </a:solidFill>
                  </a:tcPr>
                </a:tc>
                <a:tc>
                  <a:txBody>
                    <a:bodyPr/>
                    <a:lstStyle/>
                    <a:p>
                      <a:pPr algn="ctr"/>
                      <a:r>
                        <a:rPr lang="en-US" altLang="zh-CN" sz="1600" dirty="0">
                          <a:effectLst/>
                          <a:latin typeface="Times New Roman" panose="02020603050405020304" pitchFamily="18" charset="0"/>
                          <a:cs typeface="Times New Roman" panose="02020603050405020304" pitchFamily="18" charset="0"/>
                        </a:rPr>
                        <a:t>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00B0F0"/>
                    </a:solidFill>
                  </a:tcPr>
                </a:tc>
                <a:tc>
                  <a:txBody>
                    <a:bodyPr/>
                    <a:lstStyle/>
                    <a:p>
                      <a:pPr algn="ctr"/>
                      <a:r>
                        <a:rPr lang="en-US" altLang="zh-CN" sz="16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00B0F0"/>
                    </a:solidFill>
                  </a:tcPr>
                </a:tc>
                <a:extLst>
                  <a:ext uri="{0D108BD9-81ED-4DB2-BD59-A6C34878D82A}">
                    <a16:rowId xmlns:a16="http://schemas.microsoft.com/office/drawing/2014/main" val="3362082791"/>
                  </a:ext>
                </a:extLst>
              </a:tr>
              <a:tr h="522664">
                <a:tc rowSpan="4">
                  <a:txBody>
                    <a:bodyPr/>
                    <a:lstStyle/>
                    <a:p>
                      <a:pPr algn="ctr"/>
                      <a:r>
                        <a:rPr lang="en-US" sz="1600">
                          <a:effectLst/>
                          <a:latin typeface="Times New Roman" panose="02020603050405020304" pitchFamily="18" charset="0"/>
                          <a:cs typeface="Times New Roman" panose="02020603050405020304" pitchFamily="18" charset="0"/>
                        </a:rPr>
                        <a:t>Base64</a:t>
                      </a:r>
                      <a:br>
                        <a:rPr lang="en-US" sz="1600">
                          <a:effectLst/>
                          <a:latin typeface="Times New Roman" panose="02020603050405020304" pitchFamily="18" charset="0"/>
                          <a:cs typeface="Times New Roman" panose="02020603050405020304" pitchFamily="18" charset="0"/>
                        </a:rPr>
                      </a:br>
                      <a:r>
                        <a:rPr lang="en-US" sz="1600">
                          <a:effectLst/>
                          <a:latin typeface="Times New Roman" panose="02020603050405020304" pitchFamily="18" charset="0"/>
                          <a:cs typeface="Times New Roman" panose="02020603050405020304" pitchFamily="18" charset="0"/>
                        </a:rPr>
                        <a:t>encoded</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pPr algn="ctr"/>
                      <a:r>
                        <a:rPr lang="en-US" sz="1600" dirty="0">
                          <a:effectLst/>
                          <a:latin typeface="Times New Roman" panose="02020603050405020304" pitchFamily="18" charset="0"/>
                          <a:cs typeface="Times New Roman" panose="02020603050405020304" pitchFamily="18" charset="0"/>
                        </a:rPr>
                        <a:t>Sextets</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gridSpan="6">
                  <a:txBody>
                    <a:bodyPr/>
                    <a:lstStyle/>
                    <a:p>
                      <a:pPr algn="ctr"/>
                      <a:r>
                        <a:rPr lang="en-US" altLang="zh-CN" sz="1600" dirty="0">
                          <a:effectLst/>
                          <a:latin typeface="Times New Roman" panose="02020603050405020304" pitchFamily="18" charset="0"/>
                          <a:cs typeface="Times New Roman" panose="02020603050405020304" pitchFamily="18" charset="0"/>
                        </a:rPr>
                        <a:t>19</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57150" cap="flat" cmpd="sng" algn="ctr">
                      <a:solidFill>
                        <a:srgbClr val="7030A0"/>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altLang="zh-CN" sz="1600" dirty="0">
                          <a:effectLst/>
                          <a:latin typeface="Times New Roman" panose="02020603050405020304" pitchFamily="18" charset="0"/>
                          <a:cs typeface="Times New Roman" panose="02020603050405020304" pitchFamily="18" charset="0"/>
                        </a:rPr>
                        <a:t>22</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altLang="zh-CN" sz="1600" dirty="0">
                          <a:effectLst/>
                          <a:latin typeface="Times New Roman" panose="02020603050405020304" pitchFamily="18" charset="0"/>
                          <a:cs typeface="Times New Roman" panose="02020603050405020304" pitchFamily="18" charset="0"/>
                        </a:rPr>
                        <a:t>5</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altLang="zh-CN" sz="1600" dirty="0">
                          <a:effectLst/>
                          <a:latin typeface="Times New Roman" panose="02020603050405020304" pitchFamily="18" charset="0"/>
                          <a:cs typeface="Times New Roman" panose="02020603050405020304" pitchFamily="18" charset="0"/>
                        </a:rPr>
                        <a:t>46</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908350516"/>
                  </a:ext>
                </a:extLst>
              </a:tr>
              <a:tr h="504056">
                <a:tc vMerge="1">
                  <a:txBody>
                    <a:bodyPr/>
                    <a:lstStyle/>
                    <a:p>
                      <a:endParaRPr lang="zh-CN" altLang="en-US"/>
                    </a:p>
                  </a:txBody>
                  <a:tcPr/>
                </a:tc>
                <a:tc>
                  <a:txBody>
                    <a:bodyPr/>
                    <a:lstStyle/>
                    <a:p>
                      <a:pPr algn="ctr"/>
                      <a:endParaRPr lang="en-US" sz="1600">
                        <a:effectLst/>
                        <a:latin typeface="Times New Roman" panose="02020603050405020304" pitchFamily="18" charset="0"/>
                        <a:cs typeface="Times New Roman" panose="02020603050405020304" pitchFamily="18" charset="0"/>
                      </a:endParaRP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gridSpan="24">
                  <a:txBody>
                    <a:bodyPr/>
                    <a:lstStyle/>
                    <a:p>
                      <a:pPr algn="ctr"/>
                      <a:r>
                        <a:rPr lang="en-US" sz="1600" dirty="0">
                          <a:effectLst/>
                          <a:latin typeface="Times New Roman" panose="02020603050405020304" pitchFamily="18" charset="0"/>
                          <a:cs typeface="Times New Roman" panose="02020603050405020304" pitchFamily="18" charset="0"/>
                        </a:rPr>
                        <a:t>Look up Table…</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7030A0"/>
                      </a:solidFill>
                      <a:prstDash val="solid"/>
                      <a:round/>
                      <a:headEnd type="none" w="med" len="med"/>
                      <a:tailEnd type="none" w="med" len="med"/>
                    </a:lnT>
                    <a:lnB w="57150" cap="flat" cmpd="sng" algn="ctr">
                      <a:solidFill>
                        <a:srgbClr val="7030A0"/>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pPr algn="ctr"/>
                      <a:endParaRPr lang="en-US" sz="1600" dirty="0">
                        <a:effectLst/>
                        <a:latin typeface="Times New Roman" panose="02020603050405020304" pitchFamily="18" charset="0"/>
                        <a:cs typeface="Times New Roman" panose="02020603050405020304" pitchFamily="18" charset="0"/>
                      </a:endParaRP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pPr algn="ctr"/>
                      <a:endParaRPr lang="en-US" sz="1600" dirty="0">
                        <a:effectLst/>
                        <a:latin typeface="Times New Roman" panose="02020603050405020304" pitchFamily="18" charset="0"/>
                        <a:cs typeface="Times New Roman" panose="02020603050405020304" pitchFamily="18" charset="0"/>
                      </a:endParaRP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pPr algn="ctr"/>
                      <a:endParaRPr lang="en-US" sz="1600" dirty="0">
                        <a:effectLst/>
                        <a:latin typeface="Times New Roman" panose="02020603050405020304" pitchFamily="18" charset="0"/>
                        <a:cs typeface="Times New Roman" panose="02020603050405020304" pitchFamily="18" charset="0"/>
                      </a:endParaRP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67377923"/>
                  </a:ext>
                </a:extLst>
              </a:tr>
              <a:tr h="504056">
                <a:tc vMerge="1">
                  <a:txBody>
                    <a:bodyPr/>
                    <a:lstStyle/>
                    <a:p>
                      <a:endParaRPr lang="zh-CN" altLang="en-US"/>
                    </a:p>
                  </a:txBody>
                  <a:tcPr/>
                </a:tc>
                <a:tc>
                  <a:txBody>
                    <a:bodyPr/>
                    <a:lstStyle/>
                    <a:p>
                      <a:pPr algn="ctr"/>
                      <a:r>
                        <a:rPr lang="en-US" sz="1600">
                          <a:effectLst/>
                          <a:latin typeface="Times New Roman" panose="02020603050405020304" pitchFamily="18" charset="0"/>
                          <a:cs typeface="Times New Roman" panose="02020603050405020304" pitchFamily="18" charset="0"/>
                        </a:rPr>
                        <a:t>Character</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gridSpan="6">
                  <a:txBody>
                    <a:bodyPr/>
                    <a:lstStyle/>
                    <a:p>
                      <a:pPr algn="ctr"/>
                      <a:r>
                        <a:rPr lang="en-US" sz="1600" dirty="0">
                          <a:effectLst/>
                          <a:latin typeface="Times New Roman" panose="02020603050405020304" pitchFamily="18" charset="0"/>
                          <a:cs typeface="Times New Roman" panose="02020603050405020304" pitchFamily="18" charset="0"/>
                        </a:rPr>
                        <a:t>T</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7030A0"/>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sz="1600">
                          <a:effectLst/>
                          <a:latin typeface="Times New Roman" panose="02020603050405020304" pitchFamily="18" charset="0"/>
                          <a:cs typeface="Times New Roman" panose="02020603050405020304" pitchFamily="18" charset="0"/>
                        </a:rPr>
                        <a:t>W</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00B050"/>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sz="1600">
                          <a:effectLst/>
                          <a:latin typeface="Times New Roman" panose="02020603050405020304" pitchFamily="18" charset="0"/>
                          <a:cs typeface="Times New Roman" panose="02020603050405020304" pitchFamily="18" charset="0"/>
                        </a:rPr>
                        <a:t>F</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FFC000"/>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sz="1600">
                          <a:effectLst/>
                          <a:latin typeface="Times New Roman" panose="02020603050405020304" pitchFamily="18" charset="0"/>
                          <a:cs typeface="Times New Roman" panose="02020603050405020304" pitchFamily="18" charset="0"/>
                        </a:rPr>
                        <a:t>u</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FF0000"/>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034262666"/>
                  </a:ext>
                </a:extLst>
              </a:tr>
              <a:tr h="491812">
                <a:tc vMerge="1">
                  <a:txBody>
                    <a:bodyPr/>
                    <a:lstStyle/>
                    <a:p>
                      <a:endParaRPr lang="zh-CN" altLang="en-US"/>
                    </a:p>
                  </a:txBody>
                  <a:tcPr/>
                </a:tc>
                <a:tc>
                  <a:txBody>
                    <a:bodyPr/>
                    <a:lstStyle/>
                    <a:p>
                      <a:pPr algn="ctr"/>
                      <a:r>
                        <a:rPr lang="en-US" sz="1600" dirty="0">
                          <a:effectLst/>
                          <a:latin typeface="Times New Roman" panose="02020603050405020304" pitchFamily="18" charset="0"/>
                          <a:cs typeface="Times New Roman" panose="02020603050405020304" pitchFamily="18" charset="0"/>
                        </a:rPr>
                        <a:t>Octets</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gridSpan="6">
                  <a:txBody>
                    <a:bodyPr/>
                    <a:lstStyle/>
                    <a:p>
                      <a:pPr algn="ctr"/>
                      <a:r>
                        <a:rPr lang="en-US" sz="1600">
                          <a:effectLst/>
                          <a:latin typeface="Times New Roman" panose="02020603050405020304" pitchFamily="18" charset="0"/>
                          <a:cs typeface="Times New Roman" panose="02020603050405020304" pitchFamily="18" charset="0"/>
                        </a:rPr>
                        <a:t>84 (0x54)</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sz="1600">
                          <a:effectLst/>
                          <a:latin typeface="Times New Roman" panose="02020603050405020304" pitchFamily="18" charset="0"/>
                          <a:cs typeface="Times New Roman" panose="02020603050405020304" pitchFamily="18" charset="0"/>
                        </a:rPr>
                        <a:t>87 (0x57)</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sz="1600">
                          <a:effectLst/>
                          <a:latin typeface="Times New Roman" panose="02020603050405020304" pitchFamily="18" charset="0"/>
                          <a:cs typeface="Times New Roman" panose="02020603050405020304" pitchFamily="18" charset="0"/>
                        </a:rPr>
                        <a:t>70 (0x46)</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sz="1600" dirty="0">
                          <a:effectLst/>
                          <a:latin typeface="Times New Roman" panose="02020603050405020304" pitchFamily="18" charset="0"/>
                          <a:cs typeface="Times New Roman" panose="02020603050405020304" pitchFamily="18" charset="0"/>
                        </a:rPr>
                        <a:t>117 (0x75)</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000300506"/>
                  </a:ext>
                </a:extLst>
              </a:tr>
            </a:tbl>
          </a:graphicData>
        </a:graphic>
      </p:graphicFrame>
      <p:sp>
        <p:nvSpPr>
          <p:cNvPr id="8" name="内容占位符 2">
            <a:extLst>
              <a:ext uri="{FF2B5EF4-FFF2-40B4-BE49-F238E27FC236}">
                <a16:creationId xmlns:a16="http://schemas.microsoft.com/office/drawing/2014/main" id="{EA6F42EF-AC00-4194-A542-988C0D17AE1B}"/>
              </a:ext>
            </a:extLst>
          </p:cNvPr>
          <p:cNvSpPr txBox="1">
            <a:spLocks/>
          </p:cNvSpPr>
          <p:nvPr/>
        </p:nvSpPr>
        <p:spPr>
          <a:xfrm>
            <a:off x="1610424" y="5733400"/>
            <a:ext cx="6994024" cy="935960"/>
          </a:xfrm>
          <a:prstGeom prst="rect">
            <a:avLst/>
          </a:prstGeom>
        </p:spPr>
        <p:txBody>
          <a:bodyPr>
            <a:noAutofit/>
          </a:bodyPr>
          <a:lstStyle/>
          <a:p>
            <a:pPr lvl="0" algn="just">
              <a:spcBef>
                <a:spcPts val="600"/>
              </a:spcBef>
              <a:buClr>
                <a:schemeClr val="accent1"/>
              </a:buClr>
              <a:buSzPct val="80000"/>
            </a:pPr>
            <a:r>
              <a:rPr lang="en-US" altLang="zh-CN" sz="2800" dirty="0">
                <a:latin typeface="Times New Roman" pitchFamily="18" charset="0"/>
                <a:cs typeface="Times New Roman" pitchFamily="18" charset="0"/>
              </a:rPr>
              <a:t>In this case, the bits in source text is just a multiple of 6-bits!</a:t>
            </a:r>
          </a:p>
        </p:txBody>
      </p:sp>
    </p:spTree>
    <p:extLst>
      <p:ext uri="{BB962C8B-B14F-4D97-AF65-F5344CB8AC3E}">
        <p14:creationId xmlns:p14="http://schemas.microsoft.com/office/powerpoint/2010/main" val="227152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solidFill>
                  <a:srgbClr val="FF0000"/>
                </a:solidFill>
              </a:rPr>
              <a:t>（</a:t>
            </a:r>
            <a:r>
              <a:rPr lang="en-US" altLang="zh-CN" dirty="0">
                <a:solidFill>
                  <a:srgbClr val="FF0000"/>
                </a:solidFill>
              </a:rPr>
              <a:t>2</a:t>
            </a:r>
            <a:r>
              <a:rPr lang="zh-CN" altLang="en-US" dirty="0">
                <a:solidFill>
                  <a:srgbClr val="FF0000"/>
                </a:solidFill>
              </a:rPr>
              <a:t>）</a:t>
            </a:r>
            <a:r>
              <a:rPr lang="en-US" altLang="zh-CN" dirty="0">
                <a:solidFill>
                  <a:srgbClr val="FF0000"/>
                </a:solidFill>
              </a:rPr>
              <a:t>Encoding</a:t>
            </a:r>
            <a:endParaRPr lang="zh-CN" altLang="en-US" dirty="0">
              <a:solidFill>
                <a:srgbClr val="FF0000"/>
              </a:solidFill>
            </a:endParaRPr>
          </a:p>
        </p:txBody>
      </p:sp>
      <p:sp>
        <p:nvSpPr>
          <p:cNvPr id="4" name="内容占位符 2"/>
          <p:cNvSpPr txBox="1">
            <a:spLocks/>
          </p:cNvSpPr>
          <p:nvPr/>
        </p:nvSpPr>
        <p:spPr>
          <a:xfrm>
            <a:off x="1619672" y="1983834"/>
            <a:ext cx="6984776" cy="3461390"/>
          </a:xfrm>
          <a:prstGeom prst="rect">
            <a:avLst/>
          </a:prstGeom>
        </p:spPr>
        <p:txBody>
          <a:bodyPr>
            <a:noAutofit/>
          </a:bodyPr>
          <a:lstStyle/>
          <a:p>
            <a:pPr algn="just">
              <a:spcBef>
                <a:spcPts val="600"/>
              </a:spcBef>
              <a:buClr>
                <a:schemeClr val="accent1"/>
              </a:buClr>
              <a:buSzPct val="80000"/>
            </a:pPr>
            <a:r>
              <a:rPr lang="en-US" altLang="zh-CN" sz="2400" dirty="0">
                <a:solidFill>
                  <a:srgbClr val="FF0000"/>
                </a:solidFill>
                <a:latin typeface="Times New Roman" pitchFamily="18" charset="0"/>
                <a:cs typeface="Times New Roman" pitchFamily="18" charset="0"/>
              </a:rPr>
              <a:t> =, padding characters </a:t>
            </a:r>
            <a:r>
              <a:rPr lang="en-US" altLang="zh-CN" sz="2400" dirty="0">
                <a:latin typeface="Times New Roman" pitchFamily="18" charset="0"/>
                <a:cs typeface="Times New Roman" pitchFamily="18" charset="0"/>
              </a:rPr>
              <a:t>might be added to make the last encoded block contain four Base64 characters. If there are only </a:t>
            </a:r>
            <a:r>
              <a:rPr lang="en-US" altLang="zh-CN" sz="2400" dirty="0">
                <a:solidFill>
                  <a:srgbClr val="FF0000"/>
                </a:solidFill>
                <a:latin typeface="Times New Roman" pitchFamily="18" charset="0"/>
                <a:cs typeface="Times New Roman" pitchFamily="18" charset="0"/>
              </a:rPr>
              <a:t>two significant input octets (e.g., 'Ma')</a:t>
            </a:r>
            <a:r>
              <a:rPr lang="en-US" altLang="zh-CN" sz="2400" dirty="0">
                <a:latin typeface="Times New Roman" pitchFamily="18" charset="0"/>
                <a:cs typeface="Times New Roman" pitchFamily="18" charset="0"/>
              </a:rPr>
              <a:t>, or when the last input group contains only two octets, all 16 bits will be captured in the first three Base64 digits (18bits); the two least significant bits of the last content-bearing 6-bit block will turn out to be zero, and discarded on decoding (along with the following = padding characters):</a:t>
            </a:r>
          </a:p>
          <a:p>
            <a:pPr lvl="0" algn="just">
              <a:spcBef>
                <a:spcPts val="600"/>
              </a:spcBef>
              <a:buClr>
                <a:schemeClr val="accent1"/>
              </a:buClr>
              <a:buSzPct val="80000"/>
            </a:pPr>
            <a:endParaRPr lang="en-US" altLang="zh-CN" sz="2400" dirty="0">
              <a:latin typeface="Times New Roman" pitchFamily="18" charset="0"/>
              <a:cs typeface="Times New Roman" pitchFamily="18" charset="0"/>
            </a:endParaRPr>
          </a:p>
          <a:p>
            <a:pPr lvl="0" algn="just">
              <a:spcBef>
                <a:spcPts val="600"/>
              </a:spcBef>
              <a:buClr>
                <a:schemeClr val="accent1"/>
              </a:buClr>
              <a:buSzPct val="80000"/>
            </a:pPr>
            <a:endParaRPr lang="en-US" altLang="zh-CN" sz="2400" dirty="0">
              <a:solidFill>
                <a:srgbClr val="FF0000"/>
              </a:solidFill>
              <a:latin typeface="Times New Roman" pitchFamily="18" charset="0"/>
              <a:cs typeface="Times New Roman" pitchFamily="18" charset="0"/>
            </a:endParaRPr>
          </a:p>
        </p:txBody>
      </p:sp>
      <p:sp>
        <p:nvSpPr>
          <p:cNvPr id="3" name="箭头: 五边形 2">
            <a:extLst>
              <a:ext uri="{FF2B5EF4-FFF2-40B4-BE49-F238E27FC236}">
                <a16:creationId xmlns:a16="http://schemas.microsoft.com/office/drawing/2014/main" id="{16AA142A-AF1F-46E1-9E45-09B5921E4391}"/>
              </a:ext>
            </a:extLst>
          </p:cNvPr>
          <p:cNvSpPr/>
          <p:nvPr/>
        </p:nvSpPr>
        <p:spPr>
          <a:xfrm>
            <a:off x="1907704" y="1268760"/>
            <a:ext cx="2088232" cy="576064"/>
          </a:xfrm>
          <a:prstGeom prst="homePlat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Times New Roman" panose="02020603050405020304" pitchFamily="18" charset="0"/>
                <a:cs typeface="Times New Roman" panose="02020603050405020304" pitchFamily="18" charset="0"/>
              </a:rPr>
              <a:t>BASE64 Code</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1207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solidFill>
                  <a:srgbClr val="FF0000"/>
                </a:solidFill>
              </a:rPr>
              <a:t>（</a:t>
            </a:r>
            <a:r>
              <a:rPr lang="en-US" altLang="zh-CN" dirty="0">
                <a:solidFill>
                  <a:srgbClr val="FF0000"/>
                </a:solidFill>
              </a:rPr>
              <a:t>2</a:t>
            </a:r>
            <a:r>
              <a:rPr lang="zh-CN" altLang="en-US" dirty="0">
                <a:solidFill>
                  <a:srgbClr val="FF0000"/>
                </a:solidFill>
              </a:rPr>
              <a:t>）</a:t>
            </a:r>
            <a:r>
              <a:rPr lang="en-US" altLang="zh-CN" dirty="0">
                <a:solidFill>
                  <a:srgbClr val="FF0000"/>
                </a:solidFill>
              </a:rPr>
              <a:t>Encoding</a:t>
            </a:r>
            <a:endParaRPr lang="zh-CN" altLang="en-US" dirty="0">
              <a:solidFill>
                <a:srgbClr val="FF0000"/>
              </a:solidFill>
            </a:endParaRPr>
          </a:p>
        </p:txBody>
      </p:sp>
      <p:sp>
        <p:nvSpPr>
          <p:cNvPr id="3" name="箭头: 五边形 2">
            <a:extLst>
              <a:ext uri="{FF2B5EF4-FFF2-40B4-BE49-F238E27FC236}">
                <a16:creationId xmlns:a16="http://schemas.microsoft.com/office/drawing/2014/main" id="{16AA142A-AF1F-46E1-9E45-09B5921E4391}"/>
              </a:ext>
            </a:extLst>
          </p:cNvPr>
          <p:cNvSpPr/>
          <p:nvPr/>
        </p:nvSpPr>
        <p:spPr>
          <a:xfrm>
            <a:off x="1907704" y="1268760"/>
            <a:ext cx="2088232" cy="576064"/>
          </a:xfrm>
          <a:prstGeom prst="homePlat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Times New Roman" panose="02020603050405020304" pitchFamily="18" charset="0"/>
                <a:cs typeface="Times New Roman" panose="02020603050405020304" pitchFamily="18" charset="0"/>
              </a:rPr>
              <a:t>BASE64 Code</a:t>
            </a:r>
            <a:endParaRPr lang="zh-CN" altLang="en-US" sz="2000" b="1" dirty="0">
              <a:latin typeface="Times New Roman" panose="02020603050405020304" pitchFamily="18" charset="0"/>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B4F5B0EB-EB87-4B66-98A2-90BE44E66DA9}"/>
              </a:ext>
            </a:extLst>
          </p:cNvPr>
          <p:cNvGraphicFramePr>
            <a:graphicFrameLocks noGrp="1"/>
          </p:cNvGraphicFramePr>
          <p:nvPr>
            <p:extLst>
              <p:ext uri="{D42A27DB-BD31-4B8C-83A1-F6EECF244321}">
                <p14:modId xmlns:p14="http://schemas.microsoft.com/office/powerpoint/2010/main" val="218498801"/>
              </p:ext>
            </p:extLst>
          </p:nvPr>
        </p:nvGraphicFramePr>
        <p:xfrm>
          <a:off x="1187624" y="2060848"/>
          <a:ext cx="7792892" cy="3748290"/>
        </p:xfrm>
        <a:graphic>
          <a:graphicData uri="http://schemas.openxmlformats.org/drawingml/2006/table">
            <a:tbl>
              <a:tblPr/>
              <a:tblGrid>
                <a:gridCol w="895350">
                  <a:extLst>
                    <a:ext uri="{9D8B030D-6E8A-4147-A177-3AD203B41FA5}">
                      <a16:colId xmlns:a16="http://schemas.microsoft.com/office/drawing/2014/main" val="3604018593"/>
                    </a:ext>
                  </a:extLst>
                </a:gridCol>
                <a:gridCol w="1277792">
                  <a:extLst>
                    <a:ext uri="{9D8B030D-6E8A-4147-A177-3AD203B41FA5}">
                      <a16:colId xmlns:a16="http://schemas.microsoft.com/office/drawing/2014/main" val="1417143977"/>
                    </a:ext>
                  </a:extLst>
                </a:gridCol>
                <a:gridCol w="228600">
                  <a:extLst>
                    <a:ext uri="{9D8B030D-6E8A-4147-A177-3AD203B41FA5}">
                      <a16:colId xmlns:a16="http://schemas.microsoft.com/office/drawing/2014/main" val="1788815898"/>
                    </a:ext>
                  </a:extLst>
                </a:gridCol>
                <a:gridCol w="228600">
                  <a:extLst>
                    <a:ext uri="{9D8B030D-6E8A-4147-A177-3AD203B41FA5}">
                      <a16:colId xmlns:a16="http://schemas.microsoft.com/office/drawing/2014/main" val="77660188"/>
                    </a:ext>
                  </a:extLst>
                </a:gridCol>
                <a:gridCol w="228600">
                  <a:extLst>
                    <a:ext uri="{9D8B030D-6E8A-4147-A177-3AD203B41FA5}">
                      <a16:colId xmlns:a16="http://schemas.microsoft.com/office/drawing/2014/main" val="453785734"/>
                    </a:ext>
                  </a:extLst>
                </a:gridCol>
                <a:gridCol w="228600">
                  <a:extLst>
                    <a:ext uri="{9D8B030D-6E8A-4147-A177-3AD203B41FA5}">
                      <a16:colId xmlns:a16="http://schemas.microsoft.com/office/drawing/2014/main" val="3862188381"/>
                    </a:ext>
                  </a:extLst>
                </a:gridCol>
                <a:gridCol w="228600">
                  <a:extLst>
                    <a:ext uri="{9D8B030D-6E8A-4147-A177-3AD203B41FA5}">
                      <a16:colId xmlns:a16="http://schemas.microsoft.com/office/drawing/2014/main" val="1402068690"/>
                    </a:ext>
                  </a:extLst>
                </a:gridCol>
                <a:gridCol w="228600">
                  <a:extLst>
                    <a:ext uri="{9D8B030D-6E8A-4147-A177-3AD203B41FA5}">
                      <a16:colId xmlns:a16="http://schemas.microsoft.com/office/drawing/2014/main" val="748009640"/>
                    </a:ext>
                  </a:extLst>
                </a:gridCol>
                <a:gridCol w="228600">
                  <a:extLst>
                    <a:ext uri="{9D8B030D-6E8A-4147-A177-3AD203B41FA5}">
                      <a16:colId xmlns:a16="http://schemas.microsoft.com/office/drawing/2014/main" val="697960965"/>
                    </a:ext>
                  </a:extLst>
                </a:gridCol>
                <a:gridCol w="228600">
                  <a:extLst>
                    <a:ext uri="{9D8B030D-6E8A-4147-A177-3AD203B41FA5}">
                      <a16:colId xmlns:a16="http://schemas.microsoft.com/office/drawing/2014/main" val="4053861303"/>
                    </a:ext>
                  </a:extLst>
                </a:gridCol>
                <a:gridCol w="228600">
                  <a:extLst>
                    <a:ext uri="{9D8B030D-6E8A-4147-A177-3AD203B41FA5}">
                      <a16:colId xmlns:a16="http://schemas.microsoft.com/office/drawing/2014/main" val="4250150208"/>
                    </a:ext>
                  </a:extLst>
                </a:gridCol>
                <a:gridCol w="228600">
                  <a:extLst>
                    <a:ext uri="{9D8B030D-6E8A-4147-A177-3AD203B41FA5}">
                      <a16:colId xmlns:a16="http://schemas.microsoft.com/office/drawing/2014/main" val="787141874"/>
                    </a:ext>
                  </a:extLst>
                </a:gridCol>
                <a:gridCol w="228600">
                  <a:extLst>
                    <a:ext uri="{9D8B030D-6E8A-4147-A177-3AD203B41FA5}">
                      <a16:colId xmlns:a16="http://schemas.microsoft.com/office/drawing/2014/main" val="1806988343"/>
                    </a:ext>
                  </a:extLst>
                </a:gridCol>
                <a:gridCol w="228600">
                  <a:extLst>
                    <a:ext uri="{9D8B030D-6E8A-4147-A177-3AD203B41FA5}">
                      <a16:colId xmlns:a16="http://schemas.microsoft.com/office/drawing/2014/main" val="3984012566"/>
                    </a:ext>
                  </a:extLst>
                </a:gridCol>
                <a:gridCol w="247650">
                  <a:extLst>
                    <a:ext uri="{9D8B030D-6E8A-4147-A177-3AD203B41FA5}">
                      <a16:colId xmlns:a16="http://schemas.microsoft.com/office/drawing/2014/main" val="3155051026"/>
                    </a:ext>
                  </a:extLst>
                </a:gridCol>
                <a:gridCol w="228600">
                  <a:extLst>
                    <a:ext uri="{9D8B030D-6E8A-4147-A177-3AD203B41FA5}">
                      <a16:colId xmlns:a16="http://schemas.microsoft.com/office/drawing/2014/main" val="740951339"/>
                    </a:ext>
                  </a:extLst>
                </a:gridCol>
                <a:gridCol w="228600">
                  <a:extLst>
                    <a:ext uri="{9D8B030D-6E8A-4147-A177-3AD203B41FA5}">
                      <a16:colId xmlns:a16="http://schemas.microsoft.com/office/drawing/2014/main" val="1990708453"/>
                    </a:ext>
                  </a:extLst>
                </a:gridCol>
                <a:gridCol w="228600">
                  <a:extLst>
                    <a:ext uri="{9D8B030D-6E8A-4147-A177-3AD203B41FA5}">
                      <a16:colId xmlns:a16="http://schemas.microsoft.com/office/drawing/2014/main" val="2270337543"/>
                    </a:ext>
                  </a:extLst>
                </a:gridCol>
                <a:gridCol w="228600">
                  <a:extLst>
                    <a:ext uri="{9D8B030D-6E8A-4147-A177-3AD203B41FA5}">
                      <a16:colId xmlns:a16="http://schemas.microsoft.com/office/drawing/2014/main" val="751050093"/>
                    </a:ext>
                  </a:extLst>
                </a:gridCol>
                <a:gridCol w="228600">
                  <a:extLst>
                    <a:ext uri="{9D8B030D-6E8A-4147-A177-3AD203B41FA5}">
                      <a16:colId xmlns:a16="http://schemas.microsoft.com/office/drawing/2014/main" val="2715147603"/>
                    </a:ext>
                  </a:extLst>
                </a:gridCol>
                <a:gridCol w="247650">
                  <a:extLst>
                    <a:ext uri="{9D8B030D-6E8A-4147-A177-3AD203B41FA5}">
                      <a16:colId xmlns:a16="http://schemas.microsoft.com/office/drawing/2014/main" val="184646007"/>
                    </a:ext>
                  </a:extLst>
                </a:gridCol>
                <a:gridCol w="247650">
                  <a:extLst>
                    <a:ext uri="{9D8B030D-6E8A-4147-A177-3AD203B41FA5}">
                      <a16:colId xmlns:a16="http://schemas.microsoft.com/office/drawing/2014/main" val="1457851516"/>
                    </a:ext>
                  </a:extLst>
                </a:gridCol>
                <a:gridCol w="247650">
                  <a:extLst>
                    <a:ext uri="{9D8B030D-6E8A-4147-A177-3AD203B41FA5}">
                      <a16:colId xmlns:a16="http://schemas.microsoft.com/office/drawing/2014/main" val="904500692"/>
                    </a:ext>
                  </a:extLst>
                </a:gridCol>
                <a:gridCol w="247650">
                  <a:extLst>
                    <a:ext uri="{9D8B030D-6E8A-4147-A177-3AD203B41FA5}">
                      <a16:colId xmlns:a16="http://schemas.microsoft.com/office/drawing/2014/main" val="590555301"/>
                    </a:ext>
                  </a:extLst>
                </a:gridCol>
                <a:gridCol w="247650">
                  <a:extLst>
                    <a:ext uri="{9D8B030D-6E8A-4147-A177-3AD203B41FA5}">
                      <a16:colId xmlns:a16="http://schemas.microsoft.com/office/drawing/2014/main" val="2097090329"/>
                    </a:ext>
                  </a:extLst>
                </a:gridCol>
                <a:gridCol w="247650">
                  <a:extLst>
                    <a:ext uri="{9D8B030D-6E8A-4147-A177-3AD203B41FA5}">
                      <a16:colId xmlns:a16="http://schemas.microsoft.com/office/drawing/2014/main" val="1911153475"/>
                    </a:ext>
                  </a:extLst>
                </a:gridCol>
              </a:tblGrid>
              <a:tr h="765482">
                <a:tc rowSpan="2">
                  <a:txBody>
                    <a:bodyPr/>
                    <a:lstStyle/>
                    <a:p>
                      <a:pPr algn="ctr"/>
                      <a:r>
                        <a:rPr lang="en-US" sz="1800">
                          <a:effectLst/>
                          <a:latin typeface="Times New Roman" panose="02020603050405020304" pitchFamily="18" charset="0"/>
                          <a:cs typeface="Times New Roman" panose="02020603050405020304" pitchFamily="18" charset="0"/>
                        </a:rPr>
                        <a:t>Source</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pPr algn="ctr"/>
                      <a:r>
                        <a:rPr lang="en-US" sz="1800">
                          <a:effectLst/>
                          <a:latin typeface="Times New Roman" panose="02020603050405020304" pitchFamily="18" charset="0"/>
                          <a:cs typeface="Times New Roman" panose="02020603050405020304" pitchFamily="18" charset="0"/>
                        </a:rPr>
                        <a:t>Text (ASCII)</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gridSpan="8">
                  <a:txBody>
                    <a:bodyPr/>
                    <a:lstStyle/>
                    <a:p>
                      <a:pPr algn="ctr"/>
                      <a:r>
                        <a:rPr lang="en-US" sz="1800" dirty="0">
                          <a:effectLst/>
                          <a:latin typeface="Times New Roman" panose="02020603050405020304" pitchFamily="18" charset="0"/>
                          <a:cs typeface="Times New Roman" panose="02020603050405020304" pitchFamily="18" charset="0"/>
                        </a:rPr>
                        <a:t>M</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8">
                  <a:txBody>
                    <a:bodyPr/>
                    <a:lstStyle/>
                    <a:p>
                      <a:pPr algn="ctr"/>
                      <a:r>
                        <a:rPr lang="en-US" sz="1800" dirty="0">
                          <a:effectLst/>
                          <a:latin typeface="Times New Roman" panose="02020603050405020304" pitchFamily="18" charset="0"/>
                          <a:cs typeface="Times New Roman" panose="02020603050405020304" pitchFamily="18" charset="0"/>
                        </a:rPr>
                        <a:t>a</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gridSpan="8">
                  <a:txBody>
                    <a:bodyPr/>
                    <a:lstStyle/>
                    <a:p>
                      <a:pPr algn="ctr" fontAlgn="ctr"/>
                      <a:endParaRPr lang="zh-CN" altLang="en-US" sz="1800">
                        <a:solidFill>
                          <a:srgbClr val="2C2C2C"/>
                        </a:solidFill>
                        <a:effectLst/>
                        <a:latin typeface="Times New Roman" panose="02020603050405020304" pitchFamily="18" charset="0"/>
                        <a:cs typeface="Times New Roman" panose="02020603050405020304" pitchFamily="18" charset="0"/>
                      </a:endParaRP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CECEC"/>
                    </a:solidFill>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extLst>
                  <a:ext uri="{0D108BD9-81ED-4DB2-BD59-A6C34878D82A}">
                    <a16:rowId xmlns:a16="http://schemas.microsoft.com/office/drawing/2014/main" val="77299261"/>
                  </a:ext>
                </a:extLst>
              </a:tr>
              <a:tr h="432048">
                <a:tc vMerge="1">
                  <a:txBody>
                    <a:bodyPr/>
                    <a:lstStyle/>
                    <a:p>
                      <a:endParaRPr lang="zh-CN" altLang="en-US"/>
                    </a:p>
                  </a:txBody>
                  <a:tcPr/>
                </a:tc>
                <a:tc>
                  <a:txBody>
                    <a:bodyPr/>
                    <a:lstStyle/>
                    <a:p>
                      <a:pPr algn="ctr"/>
                      <a:r>
                        <a:rPr lang="en-US" sz="1800">
                          <a:effectLst/>
                          <a:latin typeface="Times New Roman" panose="02020603050405020304" pitchFamily="18" charset="0"/>
                          <a:cs typeface="Times New Roman" panose="02020603050405020304" pitchFamily="18" charset="0"/>
                        </a:rPr>
                        <a:t>Octets</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gridSpan="8">
                  <a:txBody>
                    <a:bodyPr/>
                    <a:lstStyle/>
                    <a:p>
                      <a:pPr algn="ctr"/>
                      <a:r>
                        <a:rPr lang="en-US" sz="1800">
                          <a:effectLst/>
                          <a:latin typeface="Times New Roman" panose="02020603050405020304" pitchFamily="18" charset="0"/>
                          <a:cs typeface="Times New Roman" panose="02020603050405020304" pitchFamily="18" charset="0"/>
                        </a:rPr>
                        <a:t>77 (0x4d)</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8">
                  <a:txBody>
                    <a:bodyPr/>
                    <a:lstStyle/>
                    <a:p>
                      <a:pPr algn="ctr"/>
                      <a:r>
                        <a:rPr lang="en-US" sz="1800" dirty="0">
                          <a:effectLst/>
                          <a:latin typeface="Times New Roman" panose="02020603050405020304" pitchFamily="18" charset="0"/>
                          <a:cs typeface="Times New Roman" panose="02020603050405020304" pitchFamily="18" charset="0"/>
                        </a:rPr>
                        <a:t>97 (0x61)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8"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extLst>
                  <a:ext uri="{0D108BD9-81ED-4DB2-BD59-A6C34878D82A}">
                    <a16:rowId xmlns:a16="http://schemas.microsoft.com/office/drawing/2014/main" val="3247423373"/>
                  </a:ext>
                </a:extLst>
              </a:tr>
              <a:tr h="152400">
                <a:tc gridSpan="2">
                  <a:txBody>
                    <a:bodyPr/>
                    <a:lstStyle/>
                    <a:p>
                      <a:pPr algn="ctr"/>
                      <a:r>
                        <a:rPr lang="en-US" sz="1800" dirty="0">
                          <a:effectLst/>
                          <a:latin typeface="Times New Roman" panose="02020603050405020304" pitchFamily="18" charset="0"/>
                          <a:cs typeface="Times New Roman" panose="02020603050405020304" pitchFamily="18" charset="0"/>
                        </a:rPr>
                        <a:t>Bits</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hMerge="1">
                  <a:txBody>
                    <a:bodyPr/>
                    <a:lstStyle/>
                    <a:p>
                      <a:endParaRPr lang="zh-CN" altLang="en-US"/>
                    </a:p>
                  </a:txBody>
                  <a:tcPr/>
                </a:tc>
                <a:tc>
                  <a:txBody>
                    <a:bodyPr/>
                    <a:lstStyle/>
                    <a:p>
                      <a:r>
                        <a:rPr lang="en-US" altLang="zh-CN" sz="18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5">
                        <a:lumMod val="40000"/>
                        <a:lumOff val="60000"/>
                      </a:schemeClr>
                    </a:solidFill>
                  </a:tcPr>
                </a:tc>
                <a:tc>
                  <a:txBody>
                    <a:bodyPr/>
                    <a:lstStyle/>
                    <a:p>
                      <a:r>
                        <a:rPr lang="en-US" altLang="zh-CN" sz="1800" dirty="0">
                          <a:effectLst/>
                          <a:latin typeface="Times New Roman" panose="02020603050405020304" pitchFamily="18" charset="0"/>
                          <a:cs typeface="Times New Roman" panose="02020603050405020304" pitchFamily="18" charset="0"/>
                        </a:rPr>
                        <a:t>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5">
                        <a:lumMod val="40000"/>
                        <a:lumOff val="60000"/>
                      </a:schemeClr>
                    </a:solidFill>
                  </a:tcPr>
                </a:tc>
                <a:tc>
                  <a:txBody>
                    <a:bodyPr/>
                    <a:lstStyle/>
                    <a:p>
                      <a:r>
                        <a:rPr lang="en-US" altLang="zh-CN" sz="18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5">
                        <a:lumMod val="40000"/>
                        <a:lumOff val="60000"/>
                      </a:schemeClr>
                    </a:solidFill>
                  </a:tcPr>
                </a:tc>
                <a:tc>
                  <a:txBody>
                    <a:bodyPr/>
                    <a:lstStyle/>
                    <a:p>
                      <a:r>
                        <a:rPr lang="en-US" altLang="zh-CN" sz="18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5">
                        <a:lumMod val="40000"/>
                        <a:lumOff val="60000"/>
                      </a:schemeClr>
                    </a:solidFill>
                  </a:tcPr>
                </a:tc>
                <a:tc>
                  <a:txBody>
                    <a:bodyPr/>
                    <a:lstStyle/>
                    <a:p>
                      <a:r>
                        <a:rPr lang="en-US" altLang="zh-CN" sz="1800" dirty="0">
                          <a:effectLst/>
                          <a:latin typeface="Times New Roman" panose="02020603050405020304" pitchFamily="18" charset="0"/>
                          <a:cs typeface="Times New Roman" panose="02020603050405020304" pitchFamily="18" charset="0"/>
                        </a:rPr>
                        <a:t>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5">
                        <a:lumMod val="40000"/>
                        <a:lumOff val="60000"/>
                      </a:schemeClr>
                    </a:solidFill>
                  </a:tcPr>
                </a:tc>
                <a:tc>
                  <a:txBody>
                    <a:bodyPr/>
                    <a:lstStyle/>
                    <a:p>
                      <a:r>
                        <a:rPr lang="en-US" altLang="zh-CN" sz="1800" dirty="0">
                          <a:effectLst/>
                          <a:latin typeface="Times New Roman" panose="02020603050405020304" pitchFamily="18" charset="0"/>
                          <a:cs typeface="Times New Roman" panose="02020603050405020304" pitchFamily="18" charset="0"/>
                        </a:rPr>
                        <a:t>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5">
                        <a:lumMod val="40000"/>
                        <a:lumOff val="60000"/>
                      </a:schemeClr>
                    </a:solidFill>
                  </a:tcPr>
                </a:tc>
                <a:tc>
                  <a:txBody>
                    <a:bodyPr/>
                    <a:lstStyle/>
                    <a:p>
                      <a:r>
                        <a:rPr lang="en-US" altLang="zh-CN" sz="18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5">
                        <a:lumMod val="40000"/>
                        <a:lumOff val="60000"/>
                      </a:schemeClr>
                    </a:solidFill>
                  </a:tcPr>
                </a:tc>
                <a:tc>
                  <a:txBody>
                    <a:bodyPr/>
                    <a:lstStyle/>
                    <a:p>
                      <a:r>
                        <a:rPr lang="en-US" altLang="zh-CN" sz="1800" dirty="0">
                          <a:effectLst/>
                          <a:latin typeface="Times New Roman" panose="02020603050405020304" pitchFamily="18" charset="0"/>
                          <a:cs typeface="Times New Roman" panose="02020603050405020304" pitchFamily="18" charset="0"/>
                        </a:rPr>
                        <a:t>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5">
                        <a:lumMod val="40000"/>
                        <a:lumOff val="60000"/>
                      </a:schemeClr>
                    </a:solidFill>
                  </a:tcPr>
                </a:tc>
                <a:tc>
                  <a:txBody>
                    <a:bodyPr/>
                    <a:lstStyle/>
                    <a:p>
                      <a:r>
                        <a:rPr lang="en-US" altLang="zh-CN" sz="18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92D050"/>
                    </a:solidFill>
                  </a:tcPr>
                </a:tc>
                <a:tc>
                  <a:txBody>
                    <a:bodyPr/>
                    <a:lstStyle/>
                    <a:p>
                      <a:r>
                        <a:rPr lang="en-US" altLang="zh-CN" sz="1800" dirty="0">
                          <a:effectLst/>
                          <a:latin typeface="Times New Roman" panose="02020603050405020304" pitchFamily="18" charset="0"/>
                          <a:cs typeface="Times New Roman" panose="02020603050405020304" pitchFamily="18" charset="0"/>
                        </a:rPr>
                        <a:t>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92D050"/>
                    </a:solidFill>
                  </a:tcPr>
                </a:tc>
                <a:tc>
                  <a:txBody>
                    <a:bodyPr/>
                    <a:lstStyle/>
                    <a:p>
                      <a:r>
                        <a:rPr lang="en-US" altLang="zh-CN" sz="1800" dirty="0">
                          <a:effectLst/>
                          <a:latin typeface="Times New Roman" panose="02020603050405020304" pitchFamily="18" charset="0"/>
                          <a:cs typeface="Times New Roman" panose="02020603050405020304" pitchFamily="18" charset="0"/>
                        </a:rPr>
                        <a:t>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92D050"/>
                    </a:solidFill>
                  </a:tcPr>
                </a:tc>
                <a:tc>
                  <a:txBody>
                    <a:bodyPr/>
                    <a:lstStyle/>
                    <a:p>
                      <a:r>
                        <a:rPr lang="en-US" altLang="zh-CN" sz="18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92D050"/>
                    </a:solidFill>
                  </a:tcPr>
                </a:tc>
                <a:tc>
                  <a:txBody>
                    <a:bodyPr/>
                    <a:lstStyle/>
                    <a:p>
                      <a:r>
                        <a:rPr lang="en-US" altLang="zh-CN" sz="18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92D050"/>
                    </a:solidFill>
                  </a:tcPr>
                </a:tc>
                <a:tc>
                  <a:txBody>
                    <a:bodyPr/>
                    <a:lstStyle/>
                    <a:p>
                      <a:r>
                        <a:rPr lang="en-US" altLang="zh-CN" sz="18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92D050"/>
                    </a:solidFill>
                  </a:tcPr>
                </a:tc>
                <a:tc>
                  <a:txBody>
                    <a:bodyPr/>
                    <a:lstStyle/>
                    <a:p>
                      <a:r>
                        <a:rPr lang="en-US" altLang="zh-CN" sz="18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92D050"/>
                    </a:solidFill>
                  </a:tcPr>
                </a:tc>
                <a:tc>
                  <a:txBody>
                    <a:bodyPr/>
                    <a:lstStyle/>
                    <a:p>
                      <a:r>
                        <a:rPr lang="en-US" altLang="zh-CN" sz="1800" dirty="0">
                          <a:effectLst/>
                          <a:latin typeface="Times New Roman" panose="02020603050405020304" pitchFamily="18" charset="0"/>
                          <a:cs typeface="Times New Roman" panose="02020603050405020304" pitchFamily="18" charset="0"/>
                        </a:rPr>
                        <a:t>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92D050"/>
                    </a:solidFill>
                  </a:tcPr>
                </a:tc>
                <a:tc>
                  <a:txBody>
                    <a:bodyPr/>
                    <a:lstStyle/>
                    <a:p>
                      <a:r>
                        <a:rPr lang="en-US" altLang="zh-CN" sz="180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ADD8E6"/>
                    </a:solidFill>
                  </a:tcPr>
                </a:tc>
                <a:tc>
                  <a:txBody>
                    <a:bodyPr/>
                    <a:lstStyle/>
                    <a:p>
                      <a:r>
                        <a:rPr lang="en-US" altLang="zh-CN" sz="180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ADD8E6"/>
                    </a:solidFill>
                  </a:tcPr>
                </a:tc>
                <a:tc>
                  <a:txBody>
                    <a:bodyPr/>
                    <a:lstStyle/>
                    <a:p>
                      <a:pPr algn="ctr" fontAlgn="ctr"/>
                      <a:r>
                        <a:rPr lang="zh-CN" altLang="en-US" sz="1800" dirty="0">
                          <a:solidFill>
                            <a:srgbClr val="2C2C2C"/>
                          </a:solidFill>
                          <a:effectLst/>
                          <a:latin typeface="Times New Roman" panose="02020603050405020304" pitchFamily="18" charset="0"/>
                          <a:cs typeface="Times New Roman" panose="02020603050405020304" pitchFamily="18" charset="0"/>
                        </a:rPr>
                        <a:t> </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CECEC"/>
                    </a:solidFill>
                  </a:tcPr>
                </a:tc>
                <a:tc>
                  <a:txBody>
                    <a:bodyPr/>
                    <a:lstStyle/>
                    <a:p>
                      <a:pPr algn="ctr" fontAlgn="ctr"/>
                      <a:r>
                        <a:rPr lang="zh-CN" altLang="en-US" sz="1800" dirty="0">
                          <a:solidFill>
                            <a:srgbClr val="2C2C2C"/>
                          </a:solidFill>
                          <a:effectLst/>
                          <a:latin typeface="Times New Roman" panose="02020603050405020304" pitchFamily="18" charset="0"/>
                          <a:cs typeface="Times New Roman" panose="02020603050405020304" pitchFamily="18" charset="0"/>
                        </a:rPr>
                        <a:t> </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CECEC"/>
                    </a:solidFill>
                  </a:tcPr>
                </a:tc>
                <a:tc>
                  <a:txBody>
                    <a:bodyPr/>
                    <a:lstStyle/>
                    <a:p>
                      <a:pPr algn="ctr" fontAlgn="ctr"/>
                      <a:r>
                        <a:rPr lang="zh-CN" altLang="en-US" sz="1800" dirty="0">
                          <a:solidFill>
                            <a:srgbClr val="2C2C2C"/>
                          </a:solidFill>
                          <a:effectLst/>
                          <a:latin typeface="Times New Roman" panose="02020603050405020304" pitchFamily="18" charset="0"/>
                          <a:cs typeface="Times New Roman" panose="02020603050405020304" pitchFamily="18" charset="0"/>
                        </a:rPr>
                        <a:t> </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CECEC"/>
                    </a:solidFill>
                  </a:tcPr>
                </a:tc>
                <a:tc>
                  <a:txBody>
                    <a:bodyPr/>
                    <a:lstStyle/>
                    <a:p>
                      <a:pPr algn="ctr" fontAlgn="ctr"/>
                      <a:r>
                        <a:rPr lang="zh-CN" altLang="en-US" sz="1800" dirty="0">
                          <a:solidFill>
                            <a:srgbClr val="2C2C2C"/>
                          </a:solidFill>
                          <a:effectLst/>
                          <a:latin typeface="Times New Roman" panose="02020603050405020304" pitchFamily="18" charset="0"/>
                          <a:cs typeface="Times New Roman" panose="02020603050405020304" pitchFamily="18" charset="0"/>
                        </a:rPr>
                        <a:t> </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CECEC"/>
                    </a:solidFill>
                  </a:tcPr>
                </a:tc>
                <a:tc>
                  <a:txBody>
                    <a:bodyPr/>
                    <a:lstStyle/>
                    <a:p>
                      <a:pPr algn="ctr" fontAlgn="ctr"/>
                      <a:r>
                        <a:rPr lang="zh-CN" altLang="en-US" sz="1800" dirty="0">
                          <a:solidFill>
                            <a:srgbClr val="2C2C2C"/>
                          </a:solidFill>
                          <a:effectLst/>
                          <a:latin typeface="Times New Roman" panose="02020603050405020304" pitchFamily="18" charset="0"/>
                          <a:cs typeface="Times New Roman" panose="02020603050405020304" pitchFamily="18" charset="0"/>
                        </a:rPr>
                        <a:t> </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CECEC"/>
                    </a:solidFill>
                  </a:tcPr>
                </a:tc>
                <a:tc>
                  <a:txBody>
                    <a:bodyPr/>
                    <a:lstStyle/>
                    <a:p>
                      <a:pPr algn="ctr" fontAlgn="ctr"/>
                      <a:r>
                        <a:rPr lang="zh-CN" altLang="en-US" sz="1800" dirty="0">
                          <a:solidFill>
                            <a:srgbClr val="2C2C2C"/>
                          </a:solidFill>
                          <a:effectLst/>
                          <a:latin typeface="Times New Roman" panose="02020603050405020304" pitchFamily="18" charset="0"/>
                          <a:cs typeface="Times New Roman" panose="02020603050405020304" pitchFamily="18" charset="0"/>
                        </a:rPr>
                        <a:t> </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CECEC"/>
                    </a:solidFill>
                  </a:tcPr>
                </a:tc>
                <a:extLst>
                  <a:ext uri="{0D108BD9-81ED-4DB2-BD59-A6C34878D82A}">
                    <a16:rowId xmlns:a16="http://schemas.microsoft.com/office/drawing/2014/main" val="3626800746"/>
                  </a:ext>
                </a:extLst>
              </a:tr>
              <a:tr h="510148">
                <a:tc rowSpan="4">
                  <a:txBody>
                    <a:bodyPr/>
                    <a:lstStyle/>
                    <a:p>
                      <a:pPr algn="ctr"/>
                      <a:r>
                        <a:rPr lang="en-US" sz="1800">
                          <a:effectLst/>
                          <a:latin typeface="Times New Roman" panose="02020603050405020304" pitchFamily="18" charset="0"/>
                          <a:cs typeface="Times New Roman" panose="02020603050405020304" pitchFamily="18" charset="0"/>
                        </a:rPr>
                        <a:t>Base64</a:t>
                      </a:r>
                      <a:br>
                        <a:rPr lang="en-US" sz="1800">
                          <a:effectLst/>
                          <a:latin typeface="Times New Roman" panose="02020603050405020304" pitchFamily="18" charset="0"/>
                          <a:cs typeface="Times New Roman" panose="02020603050405020304" pitchFamily="18" charset="0"/>
                        </a:rPr>
                      </a:br>
                      <a:r>
                        <a:rPr lang="en-US" sz="1800">
                          <a:effectLst/>
                          <a:latin typeface="Times New Roman" panose="02020603050405020304" pitchFamily="18" charset="0"/>
                          <a:cs typeface="Times New Roman" panose="02020603050405020304" pitchFamily="18" charset="0"/>
                        </a:rPr>
                        <a:t>encoded</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pPr algn="ctr"/>
                      <a:r>
                        <a:rPr lang="en-US" sz="1800">
                          <a:effectLst/>
                          <a:latin typeface="Times New Roman" panose="02020603050405020304" pitchFamily="18" charset="0"/>
                          <a:cs typeface="Times New Roman" panose="02020603050405020304" pitchFamily="18" charset="0"/>
                        </a:rPr>
                        <a:t>Sextets</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gridSpan="6">
                  <a:txBody>
                    <a:bodyPr/>
                    <a:lstStyle/>
                    <a:p>
                      <a:pPr algn="ctr"/>
                      <a:r>
                        <a:rPr lang="en-US" altLang="zh-CN" sz="1800" dirty="0">
                          <a:effectLst/>
                          <a:latin typeface="Times New Roman" panose="02020603050405020304" pitchFamily="18" charset="0"/>
                          <a:cs typeface="Times New Roman" panose="02020603050405020304" pitchFamily="18" charset="0"/>
                        </a:rPr>
                        <a:t>19</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57150" cap="flat" cmpd="sng" algn="ctr">
                      <a:solidFill>
                        <a:srgbClr val="7030A0"/>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altLang="zh-CN" sz="1800" dirty="0">
                          <a:effectLst/>
                          <a:latin typeface="Times New Roman" panose="02020603050405020304" pitchFamily="18" charset="0"/>
                          <a:cs typeface="Times New Roman" panose="02020603050405020304" pitchFamily="18" charset="0"/>
                        </a:rPr>
                        <a:t>22</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altLang="zh-CN" sz="1800" dirty="0">
                          <a:effectLst/>
                          <a:latin typeface="Times New Roman" panose="02020603050405020304" pitchFamily="18" charset="0"/>
                          <a:cs typeface="Times New Roman" panose="02020603050405020304" pitchFamily="18" charset="0"/>
                        </a:rPr>
                        <a:t>4</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57150" cap="flat" cmpd="sng" algn="ctr">
                      <a:solidFill>
                        <a:srgbClr val="00B0F0"/>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fontAlgn="ctr"/>
                      <a:r>
                        <a:rPr lang="en-US" sz="1800" dirty="0">
                          <a:solidFill>
                            <a:srgbClr val="2C2C2C"/>
                          </a:solidFill>
                          <a:effectLst/>
                          <a:latin typeface="Times New Roman" panose="02020603050405020304" pitchFamily="18" charset="0"/>
                          <a:cs typeface="Times New Roman" panose="02020603050405020304" pitchFamily="18" charset="0"/>
                        </a:rPr>
                        <a:t>Padding</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rgbClr val="ECECEC"/>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002940748"/>
                  </a:ext>
                </a:extLst>
              </a:tr>
              <a:tr h="648072">
                <a:tc vMerge="1">
                  <a:txBody>
                    <a:bodyPr/>
                    <a:lstStyle/>
                    <a:p>
                      <a:endParaRPr lang="zh-CN" altLang="en-US"/>
                    </a:p>
                  </a:txBody>
                  <a:tcPr/>
                </a:tc>
                <a:tc>
                  <a:txBody>
                    <a:bodyPr/>
                    <a:lstStyle/>
                    <a:p>
                      <a:pPr algn="ctr"/>
                      <a:endParaRPr lang="en-US" sz="1800">
                        <a:effectLst/>
                        <a:latin typeface="Times New Roman" panose="02020603050405020304" pitchFamily="18" charset="0"/>
                        <a:cs typeface="Times New Roman" panose="02020603050405020304" pitchFamily="18" charset="0"/>
                      </a:endParaRP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gridSpan="24">
                  <a:txBody>
                    <a:bodyPr/>
                    <a:lstStyle/>
                    <a:p>
                      <a:pPr algn="ctr"/>
                      <a:r>
                        <a:rPr lang="en-US" sz="1800" dirty="0">
                          <a:effectLst/>
                          <a:latin typeface="Times New Roman" panose="02020603050405020304" pitchFamily="18" charset="0"/>
                          <a:cs typeface="Times New Roman" panose="02020603050405020304" pitchFamily="18" charset="0"/>
                        </a:rPr>
                        <a:t>Look up table…</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7030A0"/>
                      </a:solidFill>
                      <a:prstDash val="solid"/>
                      <a:round/>
                      <a:headEnd type="none" w="med" len="med"/>
                      <a:tailEnd type="none" w="med" len="med"/>
                    </a:lnT>
                    <a:lnB w="57150" cap="flat" cmpd="sng" algn="ctr">
                      <a:solidFill>
                        <a:srgbClr val="7030A0"/>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pPr algn="ctr"/>
                      <a:endParaRPr lang="en-US" sz="1800" dirty="0">
                        <a:effectLst/>
                        <a:latin typeface="Times New Roman" panose="02020603050405020304" pitchFamily="18" charset="0"/>
                        <a:cs typeface="Times New Roman" panose="02020603050405020304" pitchFamily="18" charset="0"/>
                      </a:endParaRP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pPr algn="ctr"/>
                      <a:endParaRPr lang="en-US" sz="1800" dirty="0">
                        <a:effectLst/>
                        <a:latin typeface="Times New Roman" panose="02020603050405020304" pitchFamily="18" charset="0"/>
                        <a:cs typeface="Times New Roman" panose="02020603050405020304" pitchFamily="18" charset="0"/>
                      </a:endParaRP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pPr algn="ctr"/>
                      <a:endParaRPr lang="en-US" altLang="zh-CN" sz="1800" dirty="0">
                        <a:effectLst/>
                        <a:latin typeface="Times New Roman" panose="02020603050405020304" pitchFamily="18" charset="0"/>
                        <a:cs typeface="Times New Roman" panose="02020603050405020304" pitchFamily="18" charset="0"/>
                      </a:endParaRP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69358441"/>
                  </a:ext>
                </a:extLst>
              </a:tr>
              <a:tr h="648072">
                <a:tc vMerge="1">
                  <a:txBody>
                    <a:bodyPr/>
                    <a:lstStyle/>
                    <a:p>
                      <a:endParaRPr lang="zh-CN" altLang="en-US"/>
                    </a:p>
                  </a:txBody>
                  <a:tcPr/>
                </a:tc>
                <a:tc>
                  <a:txBody>
                    <a:bodyPr/>
                    <a:lstStyle/>
                    <a:p>
                      <a:pPr algn="ctr"/>
                      <a:r>
                        <a:rPr lang="en-US" sz="1800">
                          <a:effectLst/>
                          <a:latin typeface="Times New Roman" panose="02020603050405020304" pitchFamily="18" charset="0"/>
                          <a:cs typeface="Times New Roman" panose="02020603050405020304" pitchFamily="18" charset="0"/>
                        </a:rPr>
                        <a:t>Character</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gridSpan="6">
                  <a:txBody>
                    <a:bodyPr/>
                    <a:lstStyle/>
                    <a:p>
                      <a:pPr algn="ctr"/>
                      <a:r>
                        <a:rPr lang="en-US" sz="1800" dirty="0">
                          <a:effectLst/>
                          <a:latin typeface="Times New Roman" panose="02020603050405020304" pitchFamily="18" charset="0"/>
                          <a:cs typeface="Times New Roman" panose="02020603050405020304" pitchFamily="18" charset="0"/>
                        </a:rPr>
                        <a:t>T</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7030A0"/>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sz="1800" dirty="0">
                          <a:effectLst/>
                          <a:latin typeface="Times New Roman" panose="02020603050405020304" pitchFamily="18" charset="0"/>
                          <a:cs typeface="Times New Roman" panose="02020603050405020304" pitchFamily="18" charset="0"/>
                        </a:rPr>
                        <a:t>W</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FFC000"/>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sz="1800" dirty="0">
                          <a:effectLst/>
                          <a:latin typeface="Times New Roman" panose="02020603050405020304" pitchFamily="18" charset="0"/>
                          <a:cs typeface="Times New Roman" panose="02020603050405020304" pitchFamily="18" charset="0"/>
                        </a:rPr>
                        <a:t>E</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00B0F0"/>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altLang="zh-CN" sz="1800" dirty="0">
                          <a:effectLst/>
                          <a:latin typeface="Times New Roman" panose="02020603050405020304" pitchFamily="18" charset="0"/>
                          <a:cs typeface="Times New Roman" panose="02020603050405020304" pitchFamily="18" charset="0"/>
                        </a:rPr>
                        <a:t>=</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FF0000"/>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549584140"/>
                  </a:ext>
                </a:extLst>
              </a:tr>
              <a:tr h="432048">
                <a:tc vMerge="1">
                  <a:txBody>
                    <a:bodyPr/>
                    <a:lstStyle/>
                    <a:p>
                      <a:endParaRPr lang="zh-CN" altLang="en-US"/>
                    </a:p>
                  </a:txBody>
                  <a:tcPr/>
                </a:tc>
                <a:tc>
                  <a:txBody>
                    <a:bodyPr/>
                    <a:lstStyle/>
                    <a:p>
                      <a:pPr algn="ctr"/>
                      <a:r>
                        <a:rPr lang="en-US" sz="1800">
                          <a:effectLst/>
                          <a:latin typeface="Times New Roman" panose="02020603050405020304" pitchFamily="18" charset="0"/>
                          <a:cs typeface="Times New Roman" panose="02020603050405020304" pitchFamily="18" charset="0"/>
                        </a:rPr>
                        <a:t>Octets</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gridSpan="6">
                  <a:txBody>
                    <a:bodyPr/>
                    <a:lstStyle/>
                    <a:p>
                      <a:pPr algn="ctr"/>
                      <a:r>
                        <a:rPr lang="en-US" sz="1800" dirty="0">
                          <a:effectLst/>
                          <a:latin typeface="Times New Roman" panose="02020603050405020304" pitchFamily="18" charset="0"/>
                          <a:cs typeface="Times New Roman" panose="02020603050405020304" pitchFamily="18" charset="0"/>
                        </a:rPr>
                        <a:t>84 (0x54)</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sz="1800" dirty="0">
                          <a:effectLst/>
                          <a:latin typeface="Times New Roman" panose="02020603050405020304" pitchFamily="18" charset="0"/>
                          <a:cs typeface="Times New Roman" panose="02020603050405020304" pitchFamily="18" charset="0"/>
                        </a:rPr>
                        <a:t>87 (0x57)</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sz="1800" dirty="0">
                          <a:effectLst/>
                          <a:latin typeface="Times New Roman" panose="02020603050405020304" pitchFamily="18" charset="0"/>
                          <a:cs typeface="Times New Roman" panose="02020603050405020304" pitchFamily="18" charset="0"/>
                        </a:rPr>
                        <a:t>69 (0x45)</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sz="1800" dirty="0">
                          <a:effectLst/>
                          <a:latin typeface="Times New Roman" panose="02020603050405020304" pitchFamily="18" charset="0"/>
                          <a:cs typeface="Times New Roman" panose="02020603050405020304" pitchFamily="18" charset="0"/>
                        </a:rPr>
                        <a:t>61 (0x3D)</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002212412"/>
                  </a:ext>
                </a:extLst>
              </a:tr>
            </a:tbl>
          </a:graphicData>
        </a:graphic>
      </p:graphicFrame>
    </p:spTree>
    <p:extLst>
      <p:ext uri="{BB962C8B-B14F-4D97-AF65-F5344CB8AC3E}">
        <p14:creationId xmlns:p14="http://schemas.microsoft.com/office/powerpoint/2010/main" val="2012657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solidFill>
                  <a:srgbClr val="FF0000"/>
                </a:solidFill>
              </a:rPr>
              <a:t>（</a:t>
            </a:r>
            <a:r>
              <a:rPr lang="en-US" altLang="zh-CN" dirty="0">
                <a:solidFill>
                  <a:srgbClr val="FF0000"/>
                </a:solidFill>
              </a:rPr>
              <a:t>2</a:t>
            </a:r>
            <a:r>
              <a:rPr lang="zh-CN" altLang="en-US" dirty="0">
                <a:solidFill>
                  <a:srgbClr val="FF0000"/>
                </a:solidFill>
              </a:rPr>
              <a:t>）</a:t>
            </a:r>
            <a:r>
              <a:rPr lang="en-US" altLang="zh-CN" dirty="0">
                <a:solidFill>
                  <a:srgbClr val="FF0000"/>
                </a:solidFill>
              </a:rPr>
              <a:t>Encoding</a:t>
            </a:r>
            <a:endParaRPr lang="zh-CN" altLang="en-US" dirty="0">
              <a:solidFill>
                <a:srgbClr val="FF0000"/>
              </a:solidFill>
            </a:endParaRPr>
          </a:p>
        </p:txBody>
      </p:sp>
      <p:sp>
        <p:nvSpPr>
          <p:cNvPr id="4" name="内容占位符 2"/>
          <p:cNvSpPr txBox="1">
            <a:spLocks/>
          </p:cNvSpPr>
          <p:nvPr/>
        </p:nvSpPr>
        <p:spPr>
          <a:xfrm>
            <a:off x="1619672" y="1983834"/>
            <a:ext cx="6984776" cy="2741310"/>
          </a:xfrm>
          <a:prstGeom prst="rect">
            <a:avLst/>
          </a:prstGeom>
        </p:spPr>
        <p:txBody>
          <a:bodyPr>
            <a:noAutofit/>
          </a:bodyPr>
          <a:lstStyle/>
          <a:p>
            <a:pPr algn="just">
              <a:spcBef>
                <a:spcPts val="600"/>
              </a:spcBef>
              <a:buClr>
                <a:schemeClr val="accent1"/>
              </a:buClr>
              <a:buSzPct val="80000"/>
            </a:pPr>
            <a:r>
              <a:rPr lang="en-US" altLang="zh-CN" sz="2400" dirty="0">
                <a:latin typeface="Times New Roman" pitchFamily="18" charset="0"/>
                <a:cs typeface="Times New Roman" pitchFamily="18" charset="0"/>
              </a:rPr>
              <a:t>If there is </a:t>
            </a:r>
            <a:r>
              <a:rPr lang="en-US" altLang="zh-CN" sz="2400" dirty="0">
                <a:solidFill>
                  <a:srgbClr val="FF0000"/>
                </a:solidFill>
                <a:latin typeface="Times New Roman" pitchFamily="18" charset="0"/>
                <a:cs typeface="Times New Roman" pitchFamily="18" charset="0"/>
              </a:rPr>
              <a:t>only one significant input octet </a:t>
            </a:r>
            <a:r>
              <a:rPr lang="en-US" altLang="zh-CN" sz="2400" dirty="0">
                <a:latin typeface="Times New Roman" pitchFamily="18" charset="0"/>
                <a:cs typeface="Times New Roman" pitchFamily="18" charset="0"/>
              </a:rPr>
              <a:t>(e.g., 'M'), or when the last input group contains only one octet, all 8 bits will be captured in the first two Base64 digits (12 bits); </a:t>
            </a:r>
            <a:r>
              <a:rPr lang="en-US" altLang="zh-CN" sz="2400" dirty="0">
                <a:solidFill>
                  <a:srgbClr val="FF0000"/>
                </a:solidFill>
                <a:latin typeface="Times New Roman" pitchFamily="18" charset="0"/>
                <a:cs typeface="Times New Roman" pitchFamily="18" charset="0"/>
              </a:rPr>
              <a:t>the four least significant bits of the last content-bearing 6-bit block will turn out to be zero</a:t>
            </a:r>
            <a:r>
              <a:rPr lang="en-US" altLang="zh-CN" sz="2400" dirty="0">
                <a:latin typeface="Times New Roman" pitchFamily="18" charset="0"/>
                <a:cs typeface="Times New Roman" pitchFamily="18" charset="0"/>
              </a:rPr>
              <a:t>, and discarded on decoding (along with the following = padding characters):</a:t>
            </a:r>
          </a:p>
          <a:p>
            <a:pPr lvl="0" algn="just">
              <a:spcBef>
                <a:spcPts val="600"/>
              </a:spcBef>
              <a:buClr>
                <a:schemeClr val="accent1"/>
              </a:buClr>
              <a:buSzPct val="80000"/>
            </a:pPr>
            <a:endParaRPr lang="en-US" altLang="zh-CN" sz="2400" dirty="0">
              <a:latin typeface="Times New Roman" pitchFamily="18" charset="0"/>
              <a:cs typeface="Times New Roman" pitchFamily="18" charset="0"/>
            </a:endParaRPr>
          </a:p>
        </p:txBody>
      </p:sp>
      <p:sp>
        <p:nvSpPr>
          <p:cNvPr id="3" name="箭头: 五边形 2">
            <a:extLst>
              <a:ext uri="{FF2B5EF4-FFF2-40B4-BE49-F238E27FC236}">
                <a16:creationId xmlns:a16="http://schemas.microsoft.com/office/drawing/2014/main" id="{16AA142A-AF1F-46E1-9E45-09B5921E4391}"/>
              </a:ext>
            </a:extLst>
          </p:cNvPr>
          <p:cNvSpPr/>
          <p:nvPr/>
        </p:nvSpPr>
        <p:spPr>
          <a:xfrm>
            <a:off x="1907704" y="1268760"/>
            <a:ext cx="2088232" cy="576064"/>
          </a:xfrm>
          <a:prstGeom prst="homePlat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Times New Roman" panose="02020603050405020304" pitchFamily="18" charset="0"/>
                <a:cs typeface="Times New Roman" panose="02020603050405020304" pitchFamily="18" charset="0"/>
              </a:rPr>
              <a:t>BASE64 Code</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6582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solidFill>
                  <a:srgbClr val="FF0000"/>
                </a:solidFill>
              </a:rPr>
              <a:t>（</a:t>
            </a:r>
            <a:r>
              <a:rPr lang="en-US" altLang="zh-CN" dirty="0">
                <a:solidFill>
                  <a:srgbClr val="FF0000"/>
                </a:solidFill>
              </a:rPr>
              <a:t>2</a:t>
            </a:r>
            <a:r>
              <a:rPr lang="zh-CN" altLang="en-US" dirty="0">
                <a:solidFill>
                  <a:srgbClr val="FF0000"/>
                </a:solidFill>
              </a:rPr>
              <a:t>）</a:t>
            </a:r>
            <a:r>
              <a:rPr lang="en-US" altLang="zh-CN" dirty="0">
                <a:solidFill>
                  <a:srgbClr val="FF0000"/>
                </a:solidFill>
              </a:rPr>
              <a:t>Encoding</a:t>
            </a:r>
            <a:endParaRPr lang="zh-CN" altLang="en-US" dirty="0">
              <a:solidFill>
                <a:srgbClr val="FF0000"/>
              </a:solidFill>
            </a:endParaRPr>
          </a:p>
        </p:txBody>
      </p:sp>
      <p:sp>
        <p:nvSpPr>
          <p:cNvPr id="3" name="箭头: 五边形 2">
            <a:extLst>
              <a:ext uri="{FF2B5EF4-FFF2-40B4-BE49-F238E27FC236}">
                <a16:creationId xmlns:a16="http://schemas.microsoft.com/office/drawing/2014/main" id="{16AA142A-AF1F-46E1-9E45-09B5921E4391}"/>
              </a:ext>
            </a:extLst>
          </p:cNvPr>
          <p:cNvSpPr/>
          <p:nvPr/>
        </p:nvSpPr>
        <p:spPr>
          <a:xfrm>
            <a:off x="1907704" y="1268760"/>
            <a:ext cx="2088232" cy="576064"/>
          </a:xfrm>
          <a:prstGeom prst="homePlat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Times New Roman" panose="02020603050405020304" pitchFamily="18" charset="0"/>
                <a:cs typeface="Times New Roman" panose="02020603050405020304" pitchFamily="18" charset="0"/>
              </a:rPr>
              <a:t>BASE64 Code</a:t>
            </a:r>
            <a:endParaRPr lang="zh-CN" altLang="en-US" sz="2000" b="1" dirty="0">
              <a:latin typeface="Times New Roman" panose="02020603050405020304" pitchFamily="18" charset="0"/>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B4F5B0EB-EB87-4B66-98A2-90BE44E66DA9}"/>
              </a:ext>
            </a:extLst>
          </p:cNvPr>
          <p:cNvGraphicFramePr>
            <a:graphicFrameLocks noGrp="1"/>
          </p:cNvGraphicFramePr>
          <p:nvPr>
            <p:extLst>
              <p:ext uri="{D42A27DB-BD31-4B8C-83A1-F6EECF244321}">
                <p14:modId xmlns:p14="http://schemas.microsoft.com/office/powerpoint/2010/main" val="2862008537"/>
              </p:ext>
            </p:extLst>
          </p:nvPr>
        </p:nvGraphicFramePr>
        <p:xfrm>
          <a:off x="1187624" y="1916832"/>
          <a:ext cx="7792892" cy="3338974"/>
        </p:xfrm>
        <a:graphic>
          <a:graphicData uri="http://schemas.openxmlformats.org/drawingml/2006/table">
            <a:tbl>
              <a:tblPr/>
              <a:tblGrid>
                <a:gridCol w="895350">
                  <a:extLst>
                    <a:ext uri="{9D8B030D-6E8A-4147-A177-3AD203B41FA5}">
                      <a16:colId xmlns:a16="http://schemas.microsoft.com/office/drawing/2014/main" val="3604018593"/>
                    </a:ext>
                  </a:extLst>
                </a:gridCol>
                <a:gridCol w="1277792">
                  <a:extLst>
                    <a:ext uri="{9D8B030D-6E8A-4147-A177-3AD203B41FA5}">
                      <a16:colId xmlns:a16="http://schemas.microsoft.com/office/drawing/2014/main" val="1417143977"/>
                    </a:ext>
                  </a:extLst>
                </a:gridCol>
                <a:gridCol w="228600">
                  <a:extLst>
                    <a:ext uri="{9D8B030D-6E8A-4147-A177-3AD203B41FA5}">
                      <a16:colId xmlns:a16="http://schemas.microsoft.com/office/drawing/2014/main" val="1788815898"/>
                    </a:ext>
                  </a:extLst>
                </a:gridCol>
                <a:gridCol w="228600">
                  <a:extLst>
                    <a:ext uri="{9D8B030D-6E8A-4147-A177-3AD203B41FA5}">
                      <a16:colId xmlns:a16="http://schemas.microsoft.com/office/drawing/2014/main" val="77660188"/>
                    </a:ext>
                  </a:extLst>
                </a:gridCol>
                <a:gridCol w="228600">
                  <a:extLst>
                    <a:ext uri="{9D8B030D-6E8A-4147-A177-3AD203B41FA5}">
                      <a16:colId xmlns:a16="http://schemas.microsoft.com/office/drawing/2014/main" val="453785734"/>
                    </a:ext>
                  </a:extLst>
                </a:gridCol>
                <a:gridCol w="228600">
                  <a:extLst>
                    <a:ext uri="{9D8B030D-6E8A-4147-A177-3AD203B41FA5}">
                      <a16:colId xmlns:a16="http://schemas.microsoft.com/office/drawing/2014/main" val="3862188381"/>
                    </a:ext>
                  </a:extLst>
                </a:gridCol>
                <a:gridCol w="228600">
                  <a:extLst>
                    <a:ext uri="{9D8B030D-6E8A-4147-A177-3AD203B41FA5}">
                      <a16:colId xmlns:a16="http://schemas.microsoft.com/office/drawing/2014/main" val="1402068690"/>
                    </a:ext>
                  </a:extLst>
                </a:gridCol>
                <a:gridCol w="228600">
                  <a:extLst>
                    <a:ext uri="{9D8B030D-6E8A-4147-A177-3AD203B41FA5}">
                      <a16:colId xmlns:a16="http://schemas.microsoft.com/office/drawing/2014/main" val="748009640"/>
                    </a:ext>
                  </a:extLst>
                </a:gridCol>
                <a:gridCol w="228600">
                  <a:extLst>
                    <a:ext uri="{9D8B030D-6E8A-4147-A177-3AD203B41FA5}">
                      <a16:colId xmlns:a16="http://schemas.microsoft.com/office/drawing/2014/main" val="697960965"/>
                    </a:ext>
                  </a:extLst>
                </a:gridCol>
                <a:gridCol w="228600">
                  <a:extLst>
                    <a:ext uri="{9D8B030D-6E8A-4147-A177-3AD203B41FA5}">
                      <a16:colId xmlns:a16="http://schemas.microsoft.com/office/drawing/2014/main" val="4053861303"/>
                    </a:ext>
                  </a:extLst>
                </a:gridCol>
                <a:gridCol w="228600">
                  <a:extLst>
                    <a:ext uri="{9D8B030D-6E8A-4147-A177-3AD203B41FA5}">
                      <a16:colId xmlns:a16="http://schemas.microsoft.com/office/drawing/2014/main" val="4250150208"/>
                    </a:ext>
                  </a:extLst>
                </a:gridCol>
                <a:gridCol w="228600">
                  <a:extLst>
                    <a:ext uri="{9D8B030D-6E8A-4147-A177-3AD203B41FA5}">
                      <a16:colId xmlns:a16="http://schemas.microsoft.com/office/drawing/2014/main" val="787141874"/>
                    </a:ext>
                  </a:extLst>
                </a:gridCol>
                <a:gridCol w="228600">
                  <a:extLst>
                    <a:ext uri="{9D8B030D-6E8A-4147-A177-3AD203B41FA5}">
                      <a16:colId xmlns:a16="http://schemas.microsoft.com/office/drawing/2014/main" val="1806988343"/>
                    </a:ext>
                  </a:extLst>
                </a:gridCol>
                <a:gridCol w="228600">
                  <a:extLst>
                    <a:ext uri="{9D8B030D-6E8A-4147-A177-3AD203B41FA5}">
                      <a16:colId xmlns:a16="http://schemas.microsoft.com/office/drawing/2014/main" val="3984012566"/>
                    </a:ext>
                  </a:extLst>
                </a:gridCol>
                <a:gridCol w="247650">
                  <a:extLst>
                    <a:ext uri="{9D8B030D-6E8A-4147-A177-3AD203B41FA5}">
                      <a16:colId xmlns:a16="http://schemas.microsoft.com/office/drawing/2014/main" val="3155051026"/>
                    </a:ext>
                  </a:extLst>
                </a:gridCol>
                <a:gridCol w="228600">
                  <a:extLst>
                    <a:ext uri="{9D8B030D-6E8A-4147-A177-3AD203B41FA5}">
                      <a16:colId xmlns:a16="http://schemas.microsoft.com/office/drawing/2014/main" val="740951339"/>
                    </a:ext>
                  </a:extLst>
                </a:gridCol>
                <a:gridCol w="228600">
                  <a:extLst>
                    <a:ext uri="{9D8B030D-6E8A-4147-A177-3AD203B41FA5}">
                      <a16:colId xmlns:a16="http://schemas.microsoft.com/office/drawing/2014/main" val="1990708453"/>
                    </a:ext>
                  </a:extLst>
                </a:gridCol>
                <a:gridCol w="228600">
                  <a:extLst>
                    <a:ext uri="{9D8B030D-6E8A-4147-A177-3AD203B41FA5}">
                      <a16:colId xmlns:a16="http://schemas.microsoft.com/office/drawing/2014/main" val="2270337543"/>
                    </a:ext>
                  </a:extLst>
                </a:gridCol>
                <a:gridCol w="228600">
                  <a:extLst>
                    <a:ext uri="{9D8B030D-6E8A-4147-A177-3AD203B41FA5}">
                      <a16:colId xmlns:a16="http://schemas.microsoft.com/office/drawing/2014/main" val="751050093"/>
                    </a:ext>
                  </a:extLst>
                </a:gridCol>
                <a:gridCol w="228600">
                  <a:extLst>
                    <a:ext uri="{9D8B030D-6E8A-4147-A177-3AD203B41FA5}">
                      <a16:colId xmlns:a16="http://schemas.microsoft.com/office/drawing/2014/main" val="2715147603"/>
                    </a:ext>
                  </a:extLst>
                </a:gridCol>
                <a:gridCol w="247650">
                  <a:extLst>
                    <a:ext uri="{9D8B030D-6E8A-4147-A177-3AD203B41FA5}">
                      <a16:colId xmlns:a16="http://schemas.microsoft.com/office/drawing/2014/main" val="184646007"/>
                    </a:ext>
                  </a:extLst>
                </a:gridCol>
                <a:gridCol w="247650">
                  <a:extLst>
                    <a:ext uri="{9D8B030D-6E8A-4147-A177-3AD203B41FA5}">
                      <a16:colId xmlns:a16="http://schemas.microsoft.com/office/drawing/2014/main" val="1457851516"/>
                    </a:ext>
                  </a:extLst>
                </a:gridCol>
                <a:gridCol w="247650">
                  <a:extLst>
                    <a:ext uri="{9D8B030D-6E8A-4147-A177-3AD203B41FA5}">
                      <a16:colId xmlns:a16="http://schemas.microsoft.com/office/drawing/2014/main" val="904500692"/>
                    </a:ext>
                  </a:extLst>
                </a:gridCol>
                <a:gridCol w="247650">
                  <a:extLst>
                    <a:ext uri="{9D8B030D-6E8A-4147-A177-3AD203B41FA5}">
                      <a16:colId xmlns:a16="http://schemas.microsoft.com/office/drawing/2014/main" val="590555301"/>
                    </a:ext>
                  </a:extLst>
                </a:gridCol>
                <a:gridCol w="247650">
                  <a:extLst>
                    <a:ext uri="{9D8B030D-6E8A-4147-A177-3AD203B41FA5}">
                      <a16:colId xmlns:a16="http://schemas.microsoft.com/office/drawing/2014/main" val="2097090329"/>
                    </a:ext>
                  </a:extLst>
                </a:gridCol>
                <a:gridCol w="247650">
                  <a:extLst>
                    <a:ext uri="{9D8B030D-6E8A-4147-A177-3AD203B41FA5}">
                      <a16:colId xmlns:a16="http://schemas.microsoft.com/office/drawing/2014/main" val="1911153475"/>
                    </a:ext>
                  </a:extLst>
                </a:gridCol>
              </a:tblGrid>
              <a:tr h="765482">
                <a:tc rowSpan="2">
                  <a:txBody>
                    <a:bodyPr/>
                    <a:lstStyle/>
                    <a:p>
                      <a:pPr algn="ctr"/>
                      <a:r>
                        <a:rPr lang="en-US" sz="1800">
                          <a:effectLst/>
                          <a:latin typeface="Times New Roman" panose="02020603050405020304" pitchFamily="18" charset="0"/>
                          <a:cs typeface="Times New Roman" panose="02020603050405020304" pitchFamily="18" charset="0"/>
                        </a:rPr>
                        <a:t>Source</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pPr algn="ctr"/>
                      <a:r>
                        <a:rPr lang="en-US" sz="1800">
                          <a:effectLst/>
                          <a:latin typeface="Times New Roman" panose="02020603050405020304" pitchFamily="18" charset="0"/>
                          <a:cs typeface="Times New Roman" panose="02020603050405020304" pitchFamily="18" charset="0"/>
                        </a:rPr>
                        <a:t>Text (ASCII)</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gridSpan="8">
                  <a:txBody>
                    <a:bodyPr/>
                    <a:lstStyle/>
                    <a:p>
                      <a:pPr algn="ctr"/>
                      <a:r>
                        <a:rPr lang="en-US" sz="1800" dirty="0">
                          <a:effectLst/>
                          <a:latin typeface="Times New Roman" panose="02020603050405020304" pitchFamily="18" charset="0"/>
                          <a:cs typeface="Times New Roman" panose="02020603050405020304" pitchFamily="18" charset="0"/>
                        </a:rPr>
                        <a:t>M</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gridSpan="16">
                  <a:txBody>
                    <a:bodyPr/>
                    <a:lstStyle/>
                    <a:p>
                      <a:pPr algn="ctr"/>
                      <a:endParaRPr lang="en-US" sz="1800" dirty="0">
                        <a:effectLst/>
                        <a:latin typeface="Times New Roman" panose="02020603050405020304" pitchFamily="18" charset="0"/>
                        <a:cs typeface="Times New Roman" panose="02020603050405020304" pitchFamily="18" charset="0"/>
                      </a:endParaRP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rowSpan="2" hMerge="1">
                  <a:txBody>
                    <a:bodyPr/>
                    <a:lstStyle/>
                    <a:p>
                      <a:pPr algn="ctr" fontAlgn="ctr"/>
                      <a:endParaRPr lang="zh-CN" altLang="en-US" sz="1800" dirty="0">
                        <a:solidFill>
                          <a:srgbClr val="2C2C2C"/>
                        </a:solidFill>
                        <a:effectLst/>
                        <a:latin typeface="Times New Roman" panose="02020603050405020304" pitchFamily="18" charset="0"/>
                        <a:cs typeface="Times New Roman" panose="02020603050405020304" pitchFamily="18" charset="0"/>
                      </a:endParaRP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CECEC"/>
                    </a:solidFill>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extLst>
                  <a:ext uri="{0D108BD9-81ED-4DB2-BD59-A6C34878D82A}">
                    <a16:rowId xmlns:a16="http://schemas.microsoft.com/office/drawing/2014/main" val="77299261"/>
                  </a:ext>
                </a:extLst>
              </a:tr>
              <a:tr h="314638">
                <a:tc vMerge="1">
                  <a:txBody>
                    <a:bodyPr/>
                    <a:lstStyle/>
                    <a:p>
                      <a:endParaRPr lang="zh-CN" altLang="en-US"/>
                    </a:p>
                  </a:txBody>
                  <a:tcPr/>
                </a:tc>
                <a:tc>
                  <a:txBody>
                    <a:bodyPr/>
                    <a:lstStyle/>
                    <a:p>
                      <a:pPr algn="ctr"/>
                      <a:r>
                        <a:rPr lang="en-US" sz="1800">
                          <a:effectLst/>
                          <a:latin typeface="Times New Roman" panose="02020603050405020304" pitchFamily="18" charset="0"/>
                          <a:cs typeface="Times New Roman" panose="02020603050405020304" pitchFamily="18" charset="0"/>
                        </a:rPr>
                        <a:t>Octets</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gridSpan="8">
                  <a:txBody>
                    <a:bodyPr/>
                    <a:lstStyle/>
                    <a:p>
                      <a:pPr algn="ctr"/>
                      <a:r>
                        <a:rPr lang="en-US" sz="1800">
                          <a:effectLst/>
                          <a:latin typeface="Times New Roman" panose="02020603050405020304" pitchFamily="18" charset="0"/>
                          <a:cs typeface="Times New Roman" panose="02020603050405020304" pitchFamily="18" charset="0"/>
                        </a:rPr>
                        <a:t>77 (0x4d)</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16" vMerge="1">
                  <a:txBody>
                    <a:bodyPr/>
                    <a:lstStyle/>
                    <a:p>
                      <a:pPr algn="ctr"/>
                      <a:endParaRPr lang="en-US" sz="1800" dirty="0">
                        <a:effectLst/>
                        <a:latin typeface="Times New Roman" panose="02020603050405020304" pitchFamily="18" charset="0"/>
                        <a:cs typeface="Times New Roman" panose="02020603050405020304" pitchFamily="18" charset="0"/>
                      </a:endParaRP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extLst>
                  <a:ext uri="{0D108BD9-81ED-4DB2-BD59-A6C34878D82A}">
                    <a16:rowId xmlns:a16="http://schemas.microsoft.com/office/drawing/2014/main" val="3247423373"/>
                  </a:ext>
                </a:extLst>
              </a:tr>
              <a:tr h="152400">
                <a:tc gridSpan="2">
                  <a:txBody>
                    <a:bodyPr/>
                    <a:lstStyle/>
                    <a:p>
                      <a:pPr algn="ctr"/>
                      <a:r>
                        <a:rPr lang="en-US" sz="1800" dirty="0">
                          <a:effectLst/>
                          <a:latin typeface="Times New Roman" panose="02020603050405020304" pitchFamily="18" charset="0"/>
                          <a:cs typeface="Times New Roman" panose="02020603050405020304" pitchFamily="18" charset="0"/>
                        </a:rPr>
                        <a:t>Bits</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hMerge="1">
                  <a:txBody>
                    <a:bodyPr/>
                    <a:lstStyle/>
                    <a:p>
                      <a:endParaRPr lang="zh-CN" altLang="en-US"/>
                    </a:p>
                  </a:txBody>
                  <a:tcPr/>
                </a:tc>
                <a:tc>
                  <a:txBody>
                    <a:bodyPr/>
                    <a:lstStyle/>
                    <a:p>
                      <a:r>
                        <a:rPr lang="en-US" altLang="zh-CN" sz="18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5">
                        <a:lumMod val="40000"/>
                        <a:lumOff val="60000"/>
                      </a:schemeClr>
                    </a:solidFill>
                  </a:tcPr>
                </a:tc>
                <a:tc>
                  <a:txBody>
                    <a:bodyPr/>
                    <a:lstStyle/>
                    <a:p>
                      <a:r>
                        <a:rPr lang="en-US" altLang="zh-CN" sz="1800" dirty="0">
                          <a:effectLst/>
                          <a:latin typeface="Times New Roman" panose="02020603050405020304" pitchFamily="18" charset="0"/>
                          <a:cs typeface="Times New Roman" panose="02020603050405020304" pitchFamily="18" charset="0"/>
                        </a:rPr>
                        <a:t>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5">
                        <a:lumMod val="40000"/>
                        <a:lumOff val="60000"/>
                      </a:schemeClr>
                    </a:solidFill>
                  </a:tcPr>
                </a:tc>
                <a:tc>
                  <a:txBody>
                    <a:bodyPr/>
                    <a:lstStyle/>
                    <a:p>
                      <a:r>
                        <a:rPr lang="en-US" altLang="zh-CN" sz="18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5">
                        <a:lumMod val="40000"/>
                        <a:lumOff val="60000"/>
                      </a:schemeClr>
                    </a:solidFill>
                  </a:tcPr>
                </a:tc>
                <a:tc>
                  <a:txBody>
                    <a:bodyPr/>
                    <a:lstStyle/>
                    <a:p>
                      <a:r>
                        <a:rPr lang="en-US" altLang="zh-CN" sz="18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5">
                        <a:lumMod val="40000"/>
                        <a:lumOff val="60000"/>
                      </a:schemeClr>
                    </a:solidFill>
                  </a:tcPr>
                </a:tc>
                <a:tc>
                  <a:txBody>
                    <a:bodyPr/>
                    <a:lstStyle/>
                    <a:p>
                      <a:r>
                        <a:rPr lang="en-US" altLang="zh-CN" sz="1800" dirty="0">
                          <a:effectLst/>
                          <a:latin typeface="Times New Roman" panose="02020603050405020304" pitchFamily="18" charset="0"/>
                          <a:cs typeface="Times New Roman" panose="02020603050405020304" pitchFamily="18" charset="0"/>
                        </a:rPr>
                        <a:t>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5">
                        <a:lumMod val="40000"/>
                        <a:lumOff val="60000"/>
                      </a:schemeClr>
                    </a:solidFill>
                  </a:tcPr>
                </a:tc>
                <a:tc>
                  <a:txBody>
                    <a:bodyPr/>
                    <a:lstStyle/>
                    <a:p>
                      <a:r>
                        <a:rPr lang="en-US" altLang="zh-CN" sz="1800" dirty="0">
                          <a:effectLst/>
                          <a:latin typeface="Times New Roman" panose="02020603050405020304" pitchFamily="18" charset="0"/>
                          <a:cs typeface="Times New Roman" panose="02020603050405020304" pitchFamily="18" charset="0"/>
                        </a:rPr>
                        <a:t>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5">
                        <a:lumMod val="40000"/>
                        <a:lumOff val="60000"/>
                      </a:schemeClr>
                    </a:solidFill>
                  </a:tcPr>
                </a:tc>
                <a:tc>
                  <a:txBody>
                    <a:bodyPr/>
                    <a:lstStyle/>
                    <a:p>
                      <a:r>
                        <a:rPr lang="en-US" altLang="zh-CN" sz="1800" dirty="0">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5">
                        <a:lumMod val="40000"/>
                        <a:lumOff val="60000"/>
                      </a:schemeClr>
                    </a:solidFill>
                  </a:tcPr>
                </a:tc>
                <a:tc>
                  <a:txBody>
                    <a:bodyPr/>
                    <a:lstStyle/>
                    <a:p>
                      <a:r>
                        <a:rPr lang="en-US" altLang="zh-CN" sz="1800" dirty="0">
                          <a:effectLst/>
                          <a:latin typeface="Times New Roman" panose="02020603050405020304" pitchFamily="18" charset="0"/>
                          <a:cs typeface="Times New Roman" panose="02020603050405020304" pitchFamily="18" charset="0"/>
                        </a:rPr>
                        <a:t>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5">
                        <a:lumMod val="40000"/>
                        <a:lumOff val="60000"/>
                      </a:schemeClr>
                    </a:solidFill>
                  </a:tcPr>
                </a:tc>
                <a:tc>
                  <a:txBody>
                    <a:bodyPr/>
                    <a:lstStyle/>
                    <a:p>
                      <a:r>
                        <a:rPr lang="en-US" altLang="zh-CN" sz="1800" dirty="0">
                          <a:solidFill>
                            <a:schemeClr val="bg1"/>
                          </a:solidFill>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0000"/>
                    </a:solidFill>
                  </a:tcPr>
                </a:tc>
                <a:tc>
                  <a:txBody>
                    <a:bodyPr/>
                    <a:lstStyle/>
                    <a:p>
                      <a:r>
                        <a:rPr lang="en-US" altLang="zh-CN" sz="1800" dirty="0">
                          <a:solidFill>
                            <a:schemeClr val="bg1"/>
                          </a:solidFill>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0000"/>
                    </a:solidFill>
                  </a:tcPr>
                </a:tc>
                <a:tc>
                  <a:txBody>
                    <a:bodyPr/>
                    <a:lstStyle/>
                    <a:p>
                      <a:r>
                        <a:rPr lang="en-US" altLang="zh-CN" sz="1800" dirty="0">
                          <a:solidFill>
                            <a:schemeClr val="bg1"/>
                          </a:solidFill>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0000"/>
                    </a:solidFill>
                  </a:tcPr>
                </a:tc>
                <a:tc>
                  <a:txBody>
                    <a:bodyPr/>
                    <a:lstStyle/>
                    <a:p>
                      <a:r>
                        <a:rPr lang="en-US" altLang="zh-CN" sz="1800" dirty="0">
                          <a:solidFill>
                            <a:schemeClr val="bg1"/>
                          </a:solidFill>
                          <a:effectLst/>
                          <a:latin typeface="Times New Roman" panose="02020603050405020304" pitchFamily="18" charset="0"/>
                          <a:cs typeface="Times New Roman" panose="02020603050405020304" pitchFamily="18" charset="0"/>
                        </a:rPr>
                        <a:t>0</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0000"/>
                    </a:solidFill>
                  </a:tcPr>
                </a:tc>
                <a:tc>
                  <a:txBody>
                    <a:bodyPr/>
                    <a:lstStyle/>
                    <a:p>
                      <a:endParaRPr lang="en-US" altLang="zh-CN" sz="1800" dirty="0">
                        <a:effectLst/>
                        <a:latin typeface="Times New Roman" panose="02020603050405020304" pitchFamily="18" charset="0"/>
                        <a:cs typeface="Times New Roman" panose="02020603050405020304" pitchFamily="18" charset="0"/>
                      </a:endParaRP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noFill/>
                  </a:tcPr>
                </a:tc>
                <a:tc>
                  <a:txBody>
                    <a:bodyPr/>
                    <a:lstStyle/>
                    <a:p>
                      <a:endParaRPr lang="en-US" altLang="zh-CN" sz="1800" dirty="0">
                        <a:effectLst/>
                        <a:latin typeface="Times New Roman" panose="02020603050405020304" pitchFamily="18" charset="0"/>
                        <a:cs typeface="Times New Roman" panose="02020603050405020304" pitchFamily="18" charset="0"/>
                      </a:endParaRP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noFill/>
                  </a:tcPr>
                </a:tc>
                <a:tc>
                  <a:txBody>
                    <a:bodyPr/>
                    <a:lstStyle/>
                    <a:p>
                      <a:endParaRPr lang="en-US" altLang="zh-CN" sz="1800" dirty="0">
                        <a:effectLst/>
                        <a:latin typeface="Times New Roman" panose="02020603050405020304" pitchFamily="18" charset="0"/>
                        <a:cs typeface="Times New Roman" panose="02020603050405020304" pitchFamily="18" charset="0"/>
                      </a:endParaRP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noFill/>
                  </a:tcPr>
                </a:tc>
                <a:tc>
                  <a:txBody>
                    <a:bodyPr/>
                    <a:lstStyle/>
                    <a:p>
                      <a:endParaRPr lang="en-US" altLang="zh-CN" sz="1800" dirty="0">
                        <a:effectLst/>
                        <a:latin typeface="Times New Roman" panose="02020603050405020304" pitchFamily="18" charset="0"/>
                        <a:cs typeface="Times New Roman" panose="02020603050405020304" pitchFamily="18" charset="0"/>
                      </a:endParaRP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noFill/>
                  </a:tcPr>
                </a:tc>
                <a:tc>
                  <a:txBody>
                    <a:bodyPr/>
                    <a:lstStyle/>
                    <a:p>
                      <a:endParaRPr lang="en-US" altLang="zh-CN" sz="1800" dirty="0">
                        <a:effectLst/>
                        <a:latin typeface="Times New Roman" panose="02020603050405020304" pitchFamily="18" charset="0"/>
                        <a:cs typeface="Times New Roman" panose="02020603050405020304" pitchFamily="18" charset="0"/>
                      </a:endParaRP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noFill/>
                  </a:tcPr>
                </a:tc>
                <a:tc>
                  <a:txBody>
                    <a:bodyPr/>
                    <a:lstStyle/>
                    <a:p>
                      <a:endParaRPr lang="en-US" altLang="zh-CN" sz="1800" dirty="0">
                        <a:effectLst/>
                        <a:latin typeface="Times New Roman" panose="02020603050405020304" pitchFamily="18" charset="0"/>
                        <a:cs typeface="Times New Roman" panose="02020603050405020304" pitchFamily="18" charset="0"/>
                      </a:endParaRP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noFill/>
                  </a:tcPr>
                </a:tc>
                <a:tc>
                  <a:txBody>
                    <a:bodyPr/>
                    <a:lstStyle/>
                    <a:p>
                      <a:pPr algn="ctr" fontAlgn="ctr"/>
                      <a:r>
                        <a:rPr lang="zh-CN" altLang="en-US" sz="1800" dirty="0">
                          <a:solidFill>
                            <a:srgbClr val="2C2C2C"/>
                          </a:solidFill>
                          <a:effectLst/>
                          <a:latin typeface="Times New Roman" panose="02020603050405020304" pitchFamily="18" charset="0"/>
                          <a:cs typeface="Times New Roman" panose="02020603050405020304" pitchFamily="18" charset="0"/>
                        </a:rPr>
                        <a:t> </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CECEC"/>
                    </a:solidFill>
                  </a:tcPr>
                </a:tc>
                <a:tc>
                  <a:txBody>
                    <a:bodyPr/>
                    <a:lstStyle/>
                    <a:p>
                      <a:pPr algn="ctr" fontAlgn="ctr"/>
                      <a:r>
                        <a:rPr lang="zh-CN" altLang="en-US" sz="1800" dirty="0">
                          <a:solidFill>
                            <a:srgbClr val="2C2C2C"/>
                          </a:solidFill>
                          <a:effectLst/>
                          <a:latin typeface="Times New Roman" panose="02020603050405020304" pitchFamily="18" charset="0"/>
                          <a:cs typeface="Times New Roman" panose="02020603050405020304" pitchFamily="18" charset="0"/>
                        </a:rPr>
                        <a:t> </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CECEC"/>
                    </a:solidFill>
                  </a:tcPr>
                </a:tc>
                <a:tc>
                  <a:txBody>
                    <a:bodyPr/>
                    <a:lstStyle/>
                    <a:p>
                      <a:pPr algn="ctr" fontAlgn="ctr"/>
                      <a:r>
                        <a:rPr lang="zh-CN" altLang="en-US" sz="1800" dirty="0">
                          <a:solidFill>
                            <a:srgbClr val="2C2C2C"/>
                          </a:solidFill>
                          <a:effectLst/>
                          <a:latin typeface="Times New Roman" panose="02020603050405020304" pitchFamily="18" charset="0"/>
                          <a:cs typeface="Times New Roman" panose="02020603050405020304" pitchFamily="18" charset="0"/>
                        </a:rPr>
                        <a:t> </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CECEC"/>
                    </a:solidFill>
                  </a:tcPr>
                </a:tc>
                <a:tc>
                  <a:txBody>
                    <a:bodyPr/>
                    <a:lstStyle/>
                    <a:p>
                      <a:pPr algn="ctr" fontAlgn="ctr"/>
                      <a:r>
                        <a:rPr lang="zh-CN" altLang="en-US" sz="1800" dirty="0">
                          <a:solidFill>
                            <a:srgbClr val="2C2C2C"/>
                          </a:solidFill>
                          <a:effectLst/>
                          <a:latin typeface="Times New Roman" panose="02020603050405020304" pitchFamily="18" charset="0"/>
                          <a:cs typeface="Times New Roman" panose="02020603050405020304" pitchFamily="18" charset="0"/>
                        </a:rPr>
                        <a:t> </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CECEC"/>
                    </a:solidFill>
                  </a:tcPr>
                </a:tc>
                <a:tc>
                  <a:txBody>
                    <a:bodyPr/>
                    <a:lstStyle/>
                    <a:p>
                      <a:pPr algn="ctr" fontAlgn="ctr"/>
                      <a:r>
                        <a:rPr lang="zh-CN" altLang="en-US" sz="1800" dirty="0">
                          <a:solidFill>
                            <a:srgbClr val="2C2C2C"/>
                          </a:solidFill>
                          <a:effectLst/>
                          <a:latin typeface="Times New Roman" panose="02020603050405020304" pitchFamily="18" charset="0"/>
                          <a:cs typeface="Times New Roman" panose="02020603050405020304" pitchFamily="18" charset="0"/>
                        </a:rPr>
                        <a:t> </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CECEC"/>
                    </a:solidFill>
                  </a:tcPr>
                </a:tc>
                <a:tc>
                  <a:txBody>
                    <a:bodyPr/>
                    <a:lstStyle/>
                    <a:p>
                      <a:pPr algn="ctr" fontAlgn="ctr"/>
                      <a:r>
                        <a:rPr lang="zh-CN" altLang="en-US" sz="1800" dirty="0">
                          <a:solidFill>
                            <a:srgbClr val="2C2C2C"/>
                          </a:solidFill>
                          <a:effectLst/>
                          <a:latin typeface="Times New Roman" panose="02020603050405020304" pitchFamily="18" charset="0"/>
                          <a:cs typeface="Times New Roman" panose="02020603050405020304" pitchFamily="18" charset="0"/>
                        </a:rPr>
                        <a:t> </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CECEC"/>
                    </a:solidFill>
                  </a:tcPr>
                </a:tc>
                <a:extLst>
                  <a:ext uri="{0D108BD9-81ED-4DB2-BD59-A6C34878D82A}">
                    <a16:rowId xmlns:a16="http://schemas.microsoft.com/office/drawing/2014/main" val="3626800746"/>
                  </a:ext>
                </a:extLst>
              </a:tr>
              <a:tr h="510148">
                <a:tc rowSpan="4">
                  <a:txBody>
                    <a:bodyPr/>
                    <a:lstStyle/>
                    <a:p>
                      <a:pPr algn="ctr"/>
                      <a:r>
                        <a:rPr lang="en-US" sz="1800">
                          <a:effectLst/>
                          <a:latin typeface="Times New Roman" panose="02020603050405020304" pitchFamily="18" charset="0"/>
                          <a:cs typeface="Times New Roman" panose="02020603050405020304" pitchFamily="18" charset="0"/>
                        </a:rPr>
                        <a:t>Base64</a:t>
                      </a:r>
                      <a:br>
                        <a:rPr lang="en-US" sz="1800">
                          <a:effectLst/>
                          <a:latin typeface="Times New Roman" panose="02020603050405020304" pitchFamily="18" charset="0"/>
                          <a:cs typeface="Times New Roman" panose="02020603050405020304" pitchFamily="18" charset="0"/>
                        </a:rPr>
                      </a:br>
                      <a:r>
                        <a:rPr lang="en-US" sz="1800">
                          <a:effectLst/>
                          <a:latin typeface="Times New Roman" panose="02020603050405020304" pitchFamily="18" charset="0"/>
                          <a:cs typeface="Times New Roman" panose="02020603050405020304" pitchFamily="18" charset="0"/>
                        </a:rPr>
                        <a:t>encoded</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a:txBody>
                    <a:bodyPr/>
                    <a:lstStyle/>
                    <a:p>
                      <a:pPr algn="ctr"/>
                      <a:r>
                        <a:rPr lang="en-US" sz="1800">
                          <a:effectLst/>
                          <a:latin typeface="Times New Roman" panose="02020603050405020304" pitchFamily="18" charset="0"/>
                          <a:cs typeface="Times New Roman" panose="02020603050405020304" pitchFamily="18" charset="0"/>
                        </a:rPr>
                        <a:t>Sextets</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gridSpan="6">
                  <a:txBody>
                    <a:bodyPr/>
                    <a:lstStyle/>
                    <a:p>
                      <a:pPr algn="ctr"/>
                      <a:r>
                        <a:rPr lang="en-US" altLang="zh-CN" sz="1800" dirty="0">
                          <a:effectLst/>
                          <a:latin typeface="Times New Roman" panose="02020603050405020304" pitchFamily="18" charset="0"/>
                          <a:cs typeface="Times New Roman" panose="02020603050405020304" pitchFamily="18" charset="0"/>
                        </a:rPr>
                        <a:t>19</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57150" cap="flat" cmpd="sng" algn="ctr">
                      <a:solidFill>
                        <a:srgbClr val="7030A0"/>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altLang="zh-CN" sz="1800" dirty="0">
                          <a:effectLst/>
                          <a:latin typeface="Times New Roman" panose="02020603050405020304" pitchFamily="18" charset="0"/>
                          <a:cs typeface="Times New Roman" panose="02020603050405020304" pitchFamily="18" charset="0"/>
                        </a:rPr>
                        <a:t>16</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altLang="zh-CN" sz="1800" dirty="0">
                          <a:effectLst/>
                          <a:latin typeface="Times New Roman" panose="02020603050405020304" pitchFamily="18" charset="0"/>
                          <a:cs typeface="Times New Roman" panose="02020603050405020304" pitchFamily="18" charset="0"/>
                        </a:rPr>
                        <a:t>Padding</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57150" cap="flat" cmpd="sng" algn="ctr">
                      <a:solidFill>
                        <a:srgbClr val="00B0F0"/>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fontAlgn="ctr"/>
                      <a:r>
                        <a:rPr lang="en-US" sz="1800" dirty="0">
                          <a:solidFill>
                            <a:srgbClr val="2C2C2C"/>
                          </a:solidFill>
                          <a:effectLst/>
                          <a:latin typeface="Times New Roman" panose="02020603050405020304" pitchFamily="18" charset="0"/>
                          <a:cs typeface="Times New Roman" panose="02020603050405020304" pitchFamily="18" charset="0"/>
                        </a:rPr>
                        <a:t>Padding</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rgbClr val="ECECEC"/>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002940748"/>
                  </a:ext>
                </a:extLst>
              </a:tr>
              <a:tr h="356166">
                <a:tc vMerge="1">
                  <a:txBody>
                    <a:bodyPr/>
                    <a:lstStyle/>
                    <a:p>
                      <a:endParaRPr lang="zh-CN" altLang="en-US"/>
                    </a:p>
                  </a:txBody>
                  <a:tcPr/>
                </a:tc>
                <a:tc>
                  <a:txBody>
                    <a:bodyPr/>
                    <a:lstStyle/>
                    <a:p>
                      <a:pPr algn="ctr"/>
                      <a:endParaRPr lang="en-US" sz="1800">
                        <a:effectLst/>
                        <a:latin typeface="Times New Roman" panose="02020603050405020304" pitchFamily="18" charset="0"/>
                        <a:cs typeface="Times New Roman" panose="02020603050405020304" pitchFamily="18" charset="0"/>
                      </a:endParaRP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gridSpan="24">
                  <a:txBody>
                    <a:bodyPr/>
                    <a:lstStyle/>
                    <a:p>
                      <a:pPr algn="ctr"/>
                      <a:r>
                        <a:rPr lang="en-US" sz="1800" dirty="0">
                          <a:effectLst/>
                          <a:latin typeface="Times New Roman" panose="02020603050405020304" pitchFamily="18" charset="0"/>
                          <a:cs typeface="Times New Roman" panose="02020603050405020304" pitchFamily="18" charset="0"/>
                        </a:rPr>
                        <a:t>Look up table…</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7030A0"/>
                      </a:solidFill>
                      <a:prstDash val="solid"/>
                      <a:round/>
                      <a:headEnd type="none" w="med" len="med"/>
                      <a:tailEnd type="none" w="med" len="med"/>
                    </a:lnT>
                    <a:lnB w="57150" cap="flat" cmpd="sng" algn="ctr">
                      <a:solidFill>
                        <a:srgbClr val="7030A0"/>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pPr algn="ctr"/>
                      <a:endParaRPr lang="en-US" sz="1800" dirty="0">
                        <a:effectLst/>
                        <a:latin typeface="Times New Roman" panose="02020603050405020304" pitchFamily="18" charset="0"/>
                        <a:cs typeface="Times New Roman" panose="02020603050405020304" pitchFamily="18" charset="0"/>
                      </a:endParaRP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FFC000"/>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pPr algn="ctr"/>
                      <a:endParaRPr lang="en-US" sz="1800" dirty="0">
                        <a:effectLst/>
                        <a:latin typeface="Times New Roman" panose="02020603050405020304" pitchFamily="18" charset="0"/>
                        <a:cs typeface="Times New Roman" panose="02020603050405020304" pitchFamily="18" charset="0"/>
                      </a:endParaRP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00B0F0"/>
                      </a:solidFill>
                      <a:prstDash val="solid"/>
                      <a:round/>
                      <a:headEnd type="none" w="med" len="med"/>
                      <a:tailEnd type="none" w="med" len="med"/>
                    </a:lnT>
                    <a:lnB w="57150" cap="flat" cmpd="sng" algn="ctr">
                      <a:solidFill>
                        <a:srgbClr val="00B0F0"/>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pPr algn="ctr"/>
                      <a:endParaRPr lang="en-US" altLang="zh-CN" sz="1800" dirty="0">
                        <a:effectLst/>
                        <a:latin typeface="Times New Roman" panose="02020603050405020304" pitchFamily="18" charset="0"/>
                        <a:cs typeface="Times New Roman" panose="02020603050405020304" pitchFamily="18" charset="0"/>
                      </a:endParaRP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69358441"/>
                  </a:ext>
                </a:extLst>
              </a:tr>
              <a:tr h="648072">
                <a:tc vMerge="1">
                  <a:txBody>
                    <a:bodyPr/>
                    <a:lstStyle/>
                    <a:p>
                      <a:endParaRPr lang="zh-CN" altLang="en-US"/>
                    </a:p>
                  </a:txBody>
                  <a:tcPr/>
                </a:tc>
                <a:tc>
                  <a:txBody>
                    <a:bodyPr/>
                    <a:lstStyle/>
                    <a:p>
                      <a:pPr algn="ctr"/>
                      <a:r>
                        <a:rPr lang="en-US" sz="1800">
                          <a:effectLst/>
                          <a:latin typeface="Times New Roman" panose="02020603050405020304" pitchFamily="18" charset="0"/>
                          <a:cs typeface="Times New Roman" panose="02020603050405020304" pitchFamily="18" charset="0"/>
                        </a:rPr>
                        <a:t>Character</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gridSpan="6">
                  <a:txBody>
                    <a:bodyPr/>
                    <a:lstStyle/>
                    <a:p>
                      <a:pPr algn="ctr"/>
                      <a:r>
                        <a:rPr lang="en-US" sz="1800" dirty="0">
                          <a:effectLst/>
                          <a:latin typeface="Times New Roman" panose="02020603050405020304" pitchFamily="18" charset="0"/>
                          <a:cs typeface="Times New Roman" panose="02020603050405020304" pitchFamily="18" charset="0"/>
                        </a:rPr>
                        <a:t>T</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7030A0"/>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sz="1800" dirty="0">
                          <a:effectLst/>
                          <a:latin typeface="Times New Roman" panose="02020603050405020304" pitchFamily="18" charset="0"/>
                          <a:cs typeface="Times New Roman" panose="02020603050405020304" pitchFamily="18" charset="0"/>
                        </a:rPr>
                        <a:t>Q</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FFC000"/>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sz="1800" dirty="0">
                          <a:effectLst/>
                          <a:latin typeface="Times New Roman" panose="02020603050405020304" pitchFamily="18" charset="0"/>
                          <a:cs typeface="Times New Roman" panose="02020603050405020304" pitchFamily="18" charset="0"/>
                        </a:rPr>
                        <a:t>=</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00B0F0"/>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altLang="zh-CN" sz="1800" dirty="0">
                          <a:effectLst/>
                          <a:latin typeface="Times New Roman" panose="02020603050405020304" pitchFamily="18" charset="0"/>
                          <a:cs typeface="Times New Roman" panose="02020603050405020304" pitchFamily="18" charset="0"/>
                        </a:rPr>
                        <a:t>=</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57150" cap="flat" cmpd="sng" algn="ctr">
                      <a:solidFill>
                        <a:srgbClr val="FF0000"/>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549584140"/>
                  </a:ext>
                </a:extLst>
              </a:tr>
              <a:tr h="432048">
                <a:tc vMerge="1">
                  <a:txBody>
                    <a:bodyPr/>
                    <a:lstStyle/>
                    <a:p>
                      <a:endParaRPr lang="zh-CN" altLang="en-US"/>
                    </a:p>
                  </a:txBody>
                  <a:tcPr/>
                </a:tc>
                <a:tc>
                  <a:txBody>
                    <a:bodyPr/>
                    <a:lstStyle/>
                    <a:p>
                      <a:pPr algn="ctr"/>
                      <a:r>
                        <a:rPr lang="en-US" sz="1800">
                          <a:effectLst/>
                          <a:latin typeface="Times New Roman" panose="02020603050405020304" pitchFamily="18" charset="0"/>
                          <a:cs typeface="Times New Roman" panose="02020603050405020304" pitchFamily="18" charset="0"/>
                        </a:rPr>
                        <a:t>Octets</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gridSpan="6">
                  <a:txBody>
                    <a:bodyPr/>
                    <a:lstStyle/>
                    <a:p>
                      <a:pPr algn="ctr"/>
                      <a:r>
                        <a:rPr lang="en-US" sz="1800" dirty="0">
                          <a:effectLst/>
                          <a:latin typeface="Times New Roman" panose="02020603050405020304" pitchFamily="18" charset="0"/>
                          <a:cs typeface="Times New Roman" panose="02020603050405020304" pitchFamily="18" charset="0"/>
                        </a:rPr>
                        <a:t>84 (0x54)</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sz="1800" dirty="0">
                          <a:effectLst/>
                          <a:latin typeface="Times New Roman" panose="02020603050405020304" pitchFamily="18" charset="0"/>
                          <a:cs typeface="Times New Roman" panose="02020603050405020304" pitchFamily="18" charset="0"/>
                        </a:rPr>
                        <a:t>81 (0x51)</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altLang="zh-CN" sz="1800" dirty="0">
                          <a:effectLst/>
                          <a:latin typeface="Times New Roman" panose="02020603050405020304" pitchFamily="18" charset="0"/>
                          <a:cs typeface="Times New Roman" panose="02020603050405020304" pitchFamily="18" charset="0"/>
                        </a:rPr>
                        <a:t>61 (0x3D)</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r>
                        <a:rPr lang="en-US" sz="1800" dirty="0">
                          <a:effectLst/>
                          <a:latin typeface="Times New Roman" panose="02020603050405020304" pitchFamily="18" charset="0"/>
                          <a:cs typeface="Times New Roman" panose="02020603050405020304" pitchFamily="18" charset="0"/>
                        </a:rPr>
                        <a:t>61 (0x3D)</a:t>
                      </a:r>
                    </a:p>
                  </a:txBody>
                  <a:tcPr marL="38100" marR="38100" marT="19050" marB="19050"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002212412"/>
                  </a:ext>
                </a:extLst>
              </a:tr>
            </a:tbl>
          </a:graphicData>
        </a:graphic>
      </p:graphicFrame>
      <p:sp>
        <p:nvSpPr>
          <p:cNvPr id="4" name="文本框 3">
            <a:extLst>
              <a:ext uri="{FF2B5EF4-FFF2-40B4-BE49-F238E27FC236}">
                <a16:creationId xmlns:a16="http://schemas.microsoft.com/office/drawing/2014/main" id="{02E618F9-3B00-4E6B-BC69-3A0C5933CA4A}"/>
              </a:ext>
            </a:extLst>
          </p:cNvPr>
          <p:cNvSpPr txBox="1"/>
          <p:nvPr/>
        </p:nvSpPr>
        <p:spPr>
          <a:xfrm>
            <a:off x="1284812" y="5445224"/>
            <a:ext cx="7648876" cy="1200329"/>
          </a:xfrm>
          <a:prstGeom prst="rect">
            <a:avLst/>
          </a:prstGeom>
          <a:noFill/>
        </p:spPr>
        <p:txBody>
          <a:bodyPr wrap="square" rtlCol="0">
            <a:spAutoFit/>
          </a:bodyPr>
          <a:lstStyle/>
          <a:p>
            <a:pPr algn="just"/>
            <a:r>
              <a:rPr lang="en-US" altLang="zh-CN" sz="2400" dirty="0">
                <a:solidFill>
                  <a:srgbClr val="FF0000"/>
                </a:solidFill>
                <a:latin typeface="Times New Roman" panose="02020603050405020304" pitchFamily="18" charset="0"/>
                <a:cs typeface="Times New Roman" panose="02020603050405020304" pitchFamily="18" charset="0"/>
              </a:rPr>
              <a:t>Note: </a:t>
            </a:r>
            <a:r>
              <a:rPr lang="en-US" altLang="zh-CN" sz="2400" dirty="0">
                <a:latin typeface="Times New Roman" panose="02020603050405020304" pitchFamily="18" charset="0"/>
                <a:cs typeface="Times New Roman" panose="02020603050405020304" pitchFamily="18" charset="0"/>
              </a:rPr>
              <a:t>the final </a:t>
            </a:r>
            <a:r>
              <a:rPr lang="en-US" altLang="zh-CN" sz="2400" dirty="0">
                <a:solidFill>
                  <a:srgbClr val="FF0000"/>
                </a:solidFill>
                <a:latin typeface="Times New Roman" panose="02020603050405020304" pitchFamily="18" charset="0"/>
                <a:cs typeface="Times New Roman" panose="02020603050405020304" pitchFamily="18" charset="0"/>
              </a:rPr>
              <a:t>= = sequence </a:t>
            </a:r>
            <a:r>
              <a:rPr lang="en-US" altLang="zh-CN" sz="2400" dirty="0">
                <a:latin typeface="Times New Roman" panose="02020603050405020304" pitchFamily="18" charset="0"/>
                <a:cs typeface="Times New Roman" panose="02020603050405020304" pitchFamily="18" charset="0"/>
              </a:rPr>
              <a:t>indicates that the last group contained </a:t>
            </a:r>
            <a:r>
              <a:rPr lang="en-US" altLang="zh-CN" sz="2400" dirty="0">
                <a:solidFill>
                  <a:srgbClr val="FF0000"/>
                </a:solidFill>
                <a:latin typeface="Times New Roman" panose="02020603050405020304" pitchFamily="18" charset="0"/>
                <a:cs typeface="Times New Roman" panose="02020603050405020304" pitchFamily="18" charset="0"/>
              </a:rPr>
              <a:t>two bytes</a:t>
            </a:r>
            <a:r>
              <a:rPr lang="en-US" altLang="zh-CN" sz="2400" dirty="0">
                <a:latin typeface="Times New Roman" panose="02020603050405020304" pitchFamily="18" charset="0"/>
                <a:cs typeface="Times New Roman" panose="02020603050405020304" pitchFamily="18" charset="0"/>
              </a:rPr>
              <a:t>, and </a:t>
            </a:r>
            <a:r>
              <a:rPr lang="en-US" altLang="zh-CN" sz="2400" dirty="0">
                <a:solidFill>
                  <a:srgbClr val="FF0000"/>
                </a:solidFill>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 indicates that it contained only one byte!</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758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solidFill>
                  <a:srgbClr val="FF0000"/>
                </a:solidFill>
              </a:rPr>
              <a:t>（</a:t>
            </a:r>
            <a:r>
              <a:rPr lang="en-US" altLang="zh-CN" dirty="0">
                <a:solidFill>
                  <a:srgbClr val="FF0000"/>
                </a:solidFill>
              </a:rPr>
              <a:t>2</a:t>
            </a:r>
            <a:r>
              <a:rPr lang="zh-CN" altLang="en-US" dirty="0">
                <a:solidFill>
                  <a:srgbClr val="FF0000"/>
                </a:solidFill>
              </a:rPr>
              <a:t>）</a:t>
            </a:r>
            <a:r>
              <a:rPr lang="en-US" altLang="zh-CN" dirty="0">
                <a:solidFill>
                  <a:srgbClr val="FF0000"/>
                </a:solidFill>
              </a:rPr>
              <a:t>Encoding</a:t>
            </a:r>
            <a:endParaRPr lang="zh-CN" altLang="en-US" dirty="0">
              <a:solidFill>
                <a:srgbClr val="FF0000"/>
              </a:solidFill>
            </a:endParaRPr>
          </a:p>
        </p:txBody>
      </p:sp>
      <p:sp>
        <p:nvSpPr>
          <p:cNvPr id="3" name="箭头: 五边形 2">
            <a:extLst>
              <a:ext uri="{FF2B5EF4-FFF2-40B4-BE49-F238E27FC236}">
                <a16:creationId xmlns:a16="http://schemas.microsoft.com/office/drawing/2014/main" id="{16AA142A-AF1F-46E1-9E45-09B5921E4391}"/>
              </a:ext>
            </a:extLst>
          </p:cNvPr>
          <p:cNvSpPr/>
          <p:nvPr/>
        </p:nvSpPr>
        <p:spPr>
          <a:xfrm>
            <a:off x="1907704" y="1268760"/>
            <a:ext cx="2088232" cy="576064"/>
          </a:xfrm>
          <a:prstGeom prst="homePlat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Times New Roman" panose="02020603050405020304" pitchFamily="18" charset="0"/>
                <a:cs typeface="Times New Roman" panose="02020603050405020304" pitchFamily="18" charset="0"/>
              </a:rPr>
              <a:t>Unicode</a:t>
            </a:r>
            <a:endParaRPr lang="zh-CN" altLang="en-US" sz="2000" b="1"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FB00DE82-20A8-4553-A448-A647E4C4EE59}"/>
              </a:ext>
            </a:extLst>
          </p:cNvPr>
          <p:cNvSpPr txBox="1"/>
          <p:nvPr/>
        </p:nvSpPr>
        <p:spPr>
          <a:xfrm>
            <a:off x="2339752" y="6093296"/>
            <a:ext cx="5904656" cy="707886"/>
          </a:xfrm>
          <a:prstGeom prst="rect">
            <a:avLst/>
          </a:prstGeom>
          <a:noFill/>
        </p:spPr>
        <p:txBody>
          <a:bodyPr wrap="square" rtlCol="0">
            <a:spAutoFit/>
          </a:bodyPr>
          <a:lstStyle/>
          <a:p>
            <a:r>
              <a:rPr lang="en-US" altLang="zh-CN" sz="2000" u="sng" dirty="0">
                <a:solidFill>
                  <a:srgbClr val="FF0000"/>
                </a:solidFill>
                <a:latin typeface="Times New Roman" panose="02020603050405020304" pitchFamily="18" charset="0"/>
                <a:cs typeface="Times New Roman" panose="02020603050405020304" pitchFamily="18" charset="0"/>
              </a:rPr>
              <a:t>Unicode</a:t>
            </a:r>
            <a:r>
              <a:rPr lang="zh-CN" altLang="en-US" sz="2000" dirty="0">
                <a:solidFill>
                  <a:srgbClr val="FF0000"/>
                </a:solidFill>
                <a:latin typeface="Times New Roman" panose="02020603050405020304" pitchFamily="18" charset="0"/>
                <a:cs typeface="Times New Roman" panose="02020603050405020304" pitchFamily="18" charset="0"/>
              </a:rPr>
              <a:t>编码转换可参见：</a:t>
            </a:r>
          </a:p>
          <a:p>
            <a:r>
              <a:rPr lang="en-US" altLang="zh-CN" sz="2000" dirty="0">
                <a:solidFill>
                  <a:srgbClr val="FF0000"/>
                </a:solidFill>
                <a:latin typeface="Times New Roman" panose="02020603050405020304" pitchFamily="18" charset="0"/>
                <a:cs typeface="Times New Roman" panose="02020603050405020304" pitchFamily="18" charset="0"/>
              </a:rPr>
              <a:t>http://tool.chinaz.com/Tools/Unicode.aspx</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9A9F562C-453D-4E02-A234-6877B35C5E17}"/>
              </a:ext>
            </a:extLst>
          </p:cNvPr>
          <p:cNvSpPr txBox="1"/>
          <p:nvPr/>
        </p:nvSpPr>
        <p:spPr>
          <a:xfrm>
            <a:off x="1331640" y="1973655"/>
            <a:ext cx="7498080" cy="4093428"/>
          </a:xfrm>
          <a:prstGeom prst="rect">
            <a:avLst/>
          </a:prstGeom>
          <a:noFill/>
        </p:spPr>
        <p:txBody>
          <a:bodyPr wrap="square" rtlCol="0">
            <a:spAutoFit/>
          </a:bodyPr>
          <a:lstStyle/>
          <a:p>
            <a:r>
              <a:rPr lang="en-US" altLang="zh-CN" sz="20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Unicode</a:t>
            </a:r>
            <a:r>
              <a:rPr lang="zh-CN" altLang="en-US" sz="20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编码</a:t>
            </a:r>
            <a:r>
              <a:rPr lang="zh-CN" altLang="en-US" sz="2000" dirty="0">
                <a:latin typeface="宋体" panose="02010600030101010101" pitchFamily="2" charset="-122"/>
                <a:ea typeface="宋体" panose="02010600030101010101" pitchFamily="2" charset="-122"/>
                <a:cs typeface="Times New Roman" panose="02020603050405020304" pitchFamily="18" charset="0"/>
              </a:rPr>
              <a:t>把所有语言中的字符都统一到一套编码里，这样就不会再有乱码问题了。</a:t>
            </a:r>
            <a:r>
              <a:rPr lang="en-US" altLang="zh-CN" sz="2000" dirty="0">
                <a:latin typeface="宋体" panose="02010600030101010101" pitchFamily="2" charset="-122"/>
                <a:ea typeface="宋体" panose="02010600030101010101" pitchFamily="2" charset="-122"/>
                <a:cs typeface="Times New Roman" panose="02020603050405020304" pitchFamily="18" charset="0"/>
              </a:rPr>
              <a:t>Unicode</a:t>
            </a:r>
            <a:r>
              <a:rPr lang="zh-CN" altLang="en-US" sz="2000" dirty="0">
                <a:latin typeface="宋体" panose="02010600030101010101" pitchFamily="2" charset="-122"/>
                <a:ea typeface="宋体" panose="02010600030101010101" pitchFamily="2" charset="-122"/>
                <a:cs typeface="Times New Roman" panose="02020603050405020304" pitchFamily="18" charset="0"/>
              </a:rPr>
              <a:t>标准也在不断发展，但</a:t>
            </a:r>
            <a:r>
              <a:rPr lang="zh-CN" altLang="en-US" sz="20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最常用的是用两个字节表示一个字符</a:t>
            </a:r>
            <a:r>
              <a:rPr lang="zh-CN" altLang="en-US" sz="2000" dirty="0">
                <a:latin typeface="宋体" panose="02010600030101010101" pitchFamily="2" charset="-122"/>
                <a:ea typeface="宋体" panose="02010600030101010101" pitchFamily="2" charset="-122"/>
                <a:cs typeface="Times New Roman" panose="02020603050405020304" pitchFamily="18" charset="0"/>
              </a:rPr>
              <a:t>（如果要用到非常偏僻的字符，就需要</a:t>
            </a:r>
            <a:r>
              <a:rPr lang="en-US" altLang="zh-CN" sz="2000" dirty="0">
                <a:latin typeface="宋体" panose="02010600030101010101" pitchFamily="2" charset="-122"/>
                <a:ea typeface="宋体" panose="02010600030101010101" pitchFamily="2" charset="-122"/>
                <a:cs typeface="Times New Roman" panose="02020603050405020304" pitchFamily="18" charset="0"/>
              </a:rPr>
              <a:t>4</a:t>
            </a:r>
            <a:r>
              <a:rPr lang="zh-CN" altLang="en-US" sz="2000" dirty="0">
                <a:latin typeface="宋体" panose="02010600030101010101" pitchFamily="2" charset="-122"/>
                <a:ea typeface="宋体" panose="02010600030101010101" pitchFamily="2" charset="-122"/>
                <a:cs typeface="Times New Roman" panose="02020603050405020304" pitchFamily="18" charset="0"/>
              </a:rPr>
              <a:t>个字节）。如果统一成</a:t>
            </a:r>
            <a:r>
              <a:rPr lang="en-US" altLang="zh-CN" sz="2000" dirty="0">
                <a:latin typeface="宋体" panose="02010600030101010101" pitchFamily="2" charset="-122"/>
                <a:ea typeface="宋体" panose="02010600030101010101" pitchFamily="2" charset="-122"/>
                <a:cs typeface="Times New Roman" panose="02020603050405020304" pitchFamily="18" charset="0"/>
              </a:rPr>
              <a:t>Unicode</a:t>
            </a:r>
            <a:r>
              <a:rPr lang="zh-CN" altLang="en-US" sz="2000" dirty="0">
                <a:latin typeface="宋体" panose="02010600030101010101" pitchFamily="2" charset="-122"/>
                <a:ea typeface="宋体" panose="02010600030101010101" pitchFamily="2" charset="-122"/>
                <a:cs typeface="Times New Roman" panose="02020603050405020304" pitchFamily="18" charset="0"/>
              </a:rPr>
              <a:t>编码，乱码问题从此消失了。但是，如果你写的文本基本上全部是英文的话，用</a:t>
            </a:r>
            <a:r>
              <a:rPr lang="en-US" altLang="zh-CN" sz="2000" dirty="0">
                <a:latin typeface="宋体" panose="02010600030101010101" pitchFamily="2" charset="-122"/>
                <a:ea typeface="宋体" panose="02010600030101010101" pitchFamily="2" charset="-122"/>
                <a:cs typeface="Times New Roman" panose="02020603050405020304" pitchFamily="18" charset="0"/>
              </a:rPr>
              <a:t>Unicode</a:t>
            </a:r>
            <a:r>
              <a:rPr lang="zh-CN" altLang="en-US" sz="2000" dirty="0">
                <a:latin typeface="宋体" panose="02010600030101010101" pitchFamily="2" charset="-122"/>
                <a:ea typeface="宋体" panose="02010600030101010101" pitchFamily="2" charset="-122"/>
                <a:cs typeface="Times New Roman" panose="02020603050405020304" pitchFamily="18" charset="0"/>
              </a:rPr>
              <a:t>编码比</a:t>
            </a:r>
            <a:r>
              <a:rPr lang="en-US" altLang="zh-CN" sz="2000" dirty="0">
                <a:latin typeface="宋体" panose="02010600030101010101" pitchFamily="2" charset="-122"/>
                <a:ea typeface="宋体" panose="02010600030101010101" pitchFamily="2" charset="-122"/>
                <a:cs typeface="Times New Roman" panose="02020603050405020304" pitchFamily="18" charset="0"/>
              </a:rPr>
              <a:t>ASCII</a:t>
            </a:r>
            <a:r>
              <a:rPr lang="zh-CN" altLang="en-US" sz="2000" dirty="0">
                <a:latin typeface="宋体" panose="02010600030101010101" pitchFamily="2" charset="-122"/>
                <a:ea typeface="宋体" panose="02010600030101010101" pitchFamily="2" charset="-122"/>
                <a:cs typeface="Times New Roman" panose="02020603050405020304" pitchFamily="18" charset="0"/>
              </a:rPr>
              <a:t>编码需要多一倍的存储空间，在存储和传输上就十分不划算。所以，本着节约的精神，又出现了把</a:t>
            </a:r>
            <a:r>
              <a:rPr lang="en-US" altLang="zh-CN" sz="2000" dirty="0">
                <a:latin typeface="宋体" panose="02010600030101010101" pitchFamily="2" charset="-122"/>
                <a:ea typeface="宋体" panose="02010600030101010101" pitchFamily="2" charset="-122"/>
                <a:cs typeface="Times New Roman" panose="02020603050405020304" pitchFamily="18" charset="0"/>
              </a:rPr>
              <a:t>Unicode</a:t>
            </a:r>
            <a:r>
              <a:rPr lang="zh-CN" altLang="en-US" sz="2000" dirty="0">
                <a:latin typeface="宋体" panose="02010600030101010101" pitchFamily="2" charset="-122"/>
                <a:ea typeface="宋体" panose="02010600030101010101" pitchFamily="2" charset="-122"/>
                <a:cs typeface="Times New Roman" panose="02020603050405020304" pitchFamily="18" charset="0"/>
              </a:rPr>
              <a:t>编码转化为</a:t>
            </a:r>
            <a:r>
              <a:rPr lang="zh-CN" altLang="en-US" sz="20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“可变长编码”的</a:t>
            </a:r>
            <a:r>
              <a:rPr lang="en-US" altLang="zh-CN" sz="20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UTF-8</a:t>
            </a:r>
            <a:r>
              <a:rPr lang="zh-CN" altLang="en-US" sz="20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编码</a:t>
            </a:r>
            <a:r>
              <a:rPr lang="zh-CN" altLang="en-US" sz="2000" dirty="0">
                <a:latin typeface="宋体" panose="02010600030101010101" pitchFamily="2" charset="-122"/>
                <a:ea typeface="宋体" panose="02010600030101010101" pitchFamily="2" charset="-122"/>
                <a:cs typeface="Times New Roman" panose="02020603050405020304" pitchFamily="18" charset="0"/>
              </a:rPr>
              <a:t>。</a:t>
            </a:r>
            <a:r>
              <a:rPr lang="en-US" altLang="zh-CN" sz="2000" dirty="0">
                <a:latin typeface="宋体" panose="02010600030101010101" pitchFamily="2" charset="-122"/>
                <a:ea typeface="宋体" panose="02010600030101010101" pitchFamily="2" charset="-122"/>
                <a:cs typeface="Times New Roman" panose="02020603050405020304" pitchFamily="18" charset="0"/>
              </a:rPr>
              <a:t>UTF-8</a:t>
            </a:r>
            <a:r>
              <a:rPr lang="zh-CN" altLang="en-US" sz="2000" dirty="0">
                <a:latin typeface="宋体" panose="02010600030101010101" pitchFamily="2" charset="-122"/>
                <a:ea typeface="宋体" panose="02010600030101010101" pitchFamily="2" charset="-122"/>
                <a:cs typeface="Times New Roman" panose="02020603050405020304" pitchFamily="18" charset="0"/>
              </a:rPr>
              <a:t>编码把一个</a:t>
            </a:r>
            <a:r>
              <a:rPr lang="en-US" altLang="zh-CN" sz="2000" dirty="0">
                <a:latin typeface="宋体" panose="02010600030101010101" pitchFamily="2" charset="-122"/>
                <a:ea typeface="宋体" panose="02010600030101010101" pitchFamily="2" charset="-122"/>
                <a:cs typeface="Times New Roman" panose="02020603050405020304" pitchFamily="18" charset="0"/>
              </a:rPr>
              <a:t>Unicode</a:t>
            </a:r>
            <a:r>
              <a:rPr lang="zh-CN" altLang="en-US" sz="2000" dirty="0">
                <a:latin typeface="宋体" panose="02010600030101010101" pitchFamily="2" charset="-122"/>
                <a:ea typeface="宋体" panose="02010600030101010101" pitchFamily="2" charset="-122"/>
                <a:cs typeface="Times New Roman" panose="02020603050405020304" pitchFamily="18" charset="0"/>
              </a:rPr>
              <a:t>字符根据不同的数字大小编码成</a:t>
            </a:r>
            <a:r>
              <a:rPr lang="en-US" altLang="zh-CN" sz="2000" dirty="0">
                <a:latin typeface="宋体" panose="02010600030101010101" pitchFamily="2" charset="-122"/>
                <a:ea typeface="宋体" panose="02010600030101010101" pitchFamily="2" charset="-122"/>
                <a:cs typeface="Times New Roman" panose="02020603050405020304" pitchFamily="18" charset="0"/>
              </a:rPr>
              <a:t>1-6</a:t>
            </a:r>
            <a:r>
              <a:rPr lang="zh-CN" altLang="en-US" sz="2000" dirty="0">
                <a:latin typeface="宋体" panose="02010600030101010101" pitchFamily="2" charset="-122"/>
                <a:ea typeface="宋体" panose="02010600030101010101" pitchFamily="2" charset="-122"/>
                <a:cs typeface="Times New Roman" panose="02020603050405020304" pitchFamily="18" charset="0"/>
              </a:rPr>
              <a:t>个字节，常用的英文字母被编码成</a:t>
            </a:r>
            <a:r>
              <a:rPr lang="en-US" altLang="zh-CN" sz="2000" dirty="0">
                <a:latin typeface="宋体" panose="02010600030101010101" pitchFamily="2" charset="-122"/>
                <a:ea typeface="宋体" panose="02010600030101010101" pitchFamily="2" charset="-122"/>
                <a:cs typeface="Times New Roman" panose="02020603050405020304" pitchFamily="18" charset="0"/>
              </a:rPr>
              <a:t>1</a:t>
            </a:r>
            <a:r>
              <a:rPr lang="zh-CN" altLang="en-US" sz="2000" dirty="0">
                <a:latin typeface="宋体" panose="02010600030101010101" pitchFamily="2" charset="-122"/>
                <a:ea typeface="宋体" panose="02010600030101010101" pitchFamily="2" charset="-122"/>
                <a:cs typeface="Times New Roman" panose="02020603050405020304" pitchFamily="18" charset="0"/>
              </a:rPr>
              <a:t>个字节（</a:t>
            </a:r>
            <a:r>
              <a:rPr lang="en-US" altLang="zh-CN" sz="2000" dirty="0">
                <a:latin typeface="宋体" panose="02010600030101010101" pitchFamily="2" charset="-122"/>
                <a:ea typeface="宋体" panose="02010600030101010101" pitchFamily="2" charset="-122"/>
                <a:cs typeface="Times New Roman" panose="02020603050405020304" pitchFamily="18" charset="0"/>
              </a:rPr>
              <a:t>ASCII</a:t>
            </a:r>
            <a:r>
              <a:rPr lang="zh-CN" altLang="en-US" sz="2000" dirty="0">
                <a:latin typeface="宋体" panose="02010600030101010101" pitchFamily="2" charset="-122"/>
                <a:ea typeface="宋体" panose="02010600030101010101" pitchFamily="2" charset="-122"/>
                <a:cs typeface="Times New Roman" panose="02020603050405020304" pitchFamily="18" charset="0"/>
              </a:rPr>
              <a:t>码），汉字通常是</a:t>
            </a:r>
            <a:r>
              <a:rPr lang="en-US" altLang="zh-CN" sz="2000" dirty="0">
                <a:latin typeface="宋体" panose="02010600030101010101" pitchFamily="2" charset="-122"/>
                <a:ea typeface="宋体" panose="02010600030101010101" pitchFamily="2" charset="-122"/>
                <a:cs typeface="Times New Roman" panose="02020603050405020304" pitchFamily="18" charset="0"/>
              </a:rPr>
              <a:t>2</a:t>
            </a:r>
            <a:r>
              <a:rPr lang="zh-CN" altLang="en-US" sz="2000" dirty="0">
                <a:latin typeface="宋体" panose="02010600030101010101" pitchFamily="2" charset="-122"/>
                <a:ea typeface="宋体" panose="02010600030101010101" pitchFamily="2" charset="-122"/>
                <a:cs typeface="Times New Roman" panose="02020603050405020304" pitchFamily="18" charset="0"/>
              </a:rPr>
              <a:t>个字节，只有很生僻的字符才会被编码成</a:t>
            </a:r>
            <a:r>
              <a:rPr lang="en-US" altLang="zh-CN" sz="2000" dirty="0">
                <a:latin typeface="宋体" panose="02010600030101010101" pitchFamily="2" charset="-122"/>
                <a:ea typeface="宋体" panose="02010600030101010101" pitchFamily="2" charset="-122"/>
                <a:cs typeface="Times New Roman" panose="02020603050405020304" pitchFamily="18" charset="0"/>
              </a:rPr>
              <a:t>4-6</a:t>
            </a:r>
            <a:r>
              <a:rPr lang="zh-CN" altLang="en-US" sz="2000" dirty="0">
                <a:latin typeface="宋体" panose="02010600030101010101" pitchFamily="2" charset="-122"/>
                <a:ea typeface="宋体" panose="02010600030101010101" pitchFamily="2" charset="-122"/>
                <a:cs typeface="Times New Roman" panose="02020603050405020304" pitchFamily="18" charset="0"/>
              </a:rPr>
              <a:t>个字节。如果你要传输的文本包含大量英文字符，用</a:t>
            </a:r>
            <a:r>
              <a:rPr lang="en-US" altLang="zh-CN" sz="2000" dirty="0">
                <a:latin typeface="宋体" panose="02010600030101010101" pitchFamily="2" charset="-122"/>
                <a:ea typeface="宋体" panose="02010600030101010101" pitchFamily="2" charset="-122"/>
                <a:cs typeface="Times New Roman" panose="02020603050405020304" pitchFamily="18" charset="0"/>
              </a:rPr>
              <a:t>UTF-8</a:t>
            </a:r>
            <a:r>
              <a:rPr lang="zh-CN" altLang="en-US" sz="2000" dirty="0">
                <a:latin typeface="宋体" panose="02010600030101010101" pitchFamily="2" charset="-122"/>
                <a:ea typeface="宋体" panose="02010600030101010101" pitchFamily="2" charset="-122"/>
                <a:cs typeface="Times New Roman" panose="02020603050405020304" pitchFamily="18" charset="0"/>
              </a:rPr>
              <a:t>编码就能节省空间。</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a:p>
            <a:r>
              <a:rPr lang="zh-CN" altLang="en-US" sz="2000" dirty="0">
                <a:latin typeface="宋体" panose="02010600030101010101" pitchFamily="2" charset="-122"/>
                <a:ea typeface="宋体" panose="02010600030101010101" pitchFamily="2" charset="-122"/>
                <a:cs typeface="Times New Roman" panose="02020603050405020304" pitchFamily="18" charset="0"/>
              </a:rPr>
              <a:t>例如汉子“安徽”的</a:t>
            </a:r>
            <a:r>
              <a:rPr lang="en-US" altLang="zh-CN" sz="2000" dirty="0">
                <a:latin typeface="宋体" panose="02010600030101010101" pitchFamily="2" charset="-122"/>
                <a:ea typeface="宋体" panose="02010600030101010101" pitchFamily="2" charset="-122"/>
                <a:cs typeface="Times New Roman" panose="02020603050405020304" pitchFamily="18" charset="0"/>
              </a:rPr>
              <a:t>Unicode</a:t>
            </a:r>
            <a:r>
              <a:rPr lang="zh-CN" altLang="en-US" sz="2000" dirty="0">
                <a:latin typeface="宋体" panose="02010600030101010101" pitchFamily="2" charset="-122"/>
                <a:ea typeface="宋体" panose="02010600030101010101" pitchFamily="2" charset="-122"/>
                <a:cs typeface="Times New Roman" panose="02020603050405020304" pitchFamily="18" charset="0"/>
              </a:rPr>
              <a:t>编码为</a:t>
            </a:r>
            <a:r>
              <a:rPr lang="en-US" altLang="zh-CN" sz="2000" dirty="0">
                <a:latin typeface="宋体" panose="02010600030101010101" pitchFamily="2" charset="-122"/>
                <a:ea typeface="宋体" panose="02010600030101010101" pitchFamily="2" charset="-122"/>
                <a:cs typeface="Times New Roman" panose="02020603050405020304" pitchFamily="18" charset="0"/>
              </a:rPr>
              <a:t>\u5b89\u5fbd</a:t>
            </a:r>
            <a:endParaRPr lang="zh-CN" altLang="en-US" sz="2000" dirty="0">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33446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620820C-4D5D-40A3-9934-872A6CA83C63}"/>
              </a:ext>
            </a:extLst>
          </p:cNvPr>
          <p:cNvSpPr txBox="1"/>
          <p:nvPr/>
        </p:nvSpPr>
        <p:spPr>
          <a:xfrm>
            <a:off x="2267744" y="2967335"/>
            <a:ext cx="5832648" cy="923330"/>
          </a:xfrm>
          <a:prstGeom prst="rect">
            <a:avLst/>
          </a:prstGeom>
          <a:noFill/>
        </p:spPr>
        <p:txBody>
          <a:bodyPr wrap="square" rtlCol="0">
            <a:spAutoFit/>
          </a:bodyPr>
          <a:lstStyle/>
          <a:p>
            <a:pPr algn="ctr"/>
            <a:r>
              <a:rPr lang="en-US" altLang="zh-CN" sz="5400" dirty="0">
                <a:latin typeface="Goudy Old Style" panose="02020502050305020303" pitchFamily="18" charset="0"/>
              </a:rPr>
              <a:t>2. PASSWORD</a:t>
            </a:r>
            <a:endParaRPr lang="zh-CN" altLang="en-US" sz="5400" dirty="0">
              <a:latin typeface="Goudy Old Style" panose="02020502050305020303" pitchFamily="18" charset="0"/>
            </a:endParaRPr>
          </a:p>
        </p:txBody>
      </p:sp>
    </p:spTree>
    <p:extLst>
      <p:ext uri="{BB962C8B-B14F-4D97-AF65-F5344CB8AC3E}">
        <p14:creationId xmlns:p14="http://schemas.microsoft.com/office/powerpoint/2010/main" val="3762902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59632" y="1628800"/>
            <a:ext cx="7607326" cy="2808312"/>
          </a:xfrm>
          <a:prstGeom prst="rect">
            <a:avLst/>
          </a:prstGeom>
          <a:noFill/>
          <a:ln w="9525">
            <a:noFill/>
            <a:miter lim="800000"/>
            <a:headEnd/>
            <a:tailEnd/>
          </a:ln>
        </p:spPr>
      </p:pic>
      <p:sp>
        <p:nvSpPr>
          <p:cNvPr id="5" name="矩形标注 4"/>
          <p:cNvSpPr/>
          <p:nvPr/>
        </p:nvSpPr>
        <p:spPr>
          <a:xfrm>
            <a:off x="1475656" y="5085184"/>
            <a:ext cx="1512168" cy="864096"/>
          </a:xfrm>
          <a:prstGeom prst="wedgeRectCallout">
            <a:avLst>
              <a:gd name="adj1" fmla="val -29903"/>
              <a:gd name="adj2" fmla="val -283184"/>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itchFamily="18" charset="0"/>
                <a:cs typeface="Times New Roman" pitchFamily="18" charset="0"/>
              </a:rPr>
              <a:t>username</a:t>
            </a:r>
            <a:endParaRPr lang="zh-CN" altLang="en-US" dirty="0">
              <a:solidFill>
                <a:schemeClr val="tx1"/>
              </a:solidFill>
              <a:latin typeface="Times New Roman" pitchFamily="18" charset="0"/>
              <a:cs typeface="Times New Roman" pitchFamily="18" charset="0"/>
            </a:endParaRPr>
          </a:p>
        </p:txBody>
      </p:sp>
      <p:sp>
        <p:nvSpPr>
          <p:cNvPr id="6" name="矩形标注 5"/>
          <p:cNvSpPr/>
          <p:nvPr/>
        </p:nvSpPr>
        <p:spPr>
          <a:xfrm>
            <a:off x="4427984" y="5085184"/>
            <a:ext cx="1512168" cy="864096"/>
          </a:xfrm>
          <a:prstGeom prst="wedgeRectCallout">
            <a:avLst>
              <a:gd name="adj1" fmla="val -29903"/>
              <a:gd name="adj2" fmla="val -283184"/>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itchFamily="18" charset="0"/>
                <a:cs typeface="Times New Roman" pitchFamily="18" charset="0"/>
              </a:rPr>
              <a:t>加密后的</a:t>
            </a:r>
            <a:r>
              <a:rPr lang="en-US" altLang="zh-CN" dirty="0">
                <a:solidFill>
                  <a:schemeClr val="tx1"/>
                </a:solidFill>
                <a:latin typeface="Times New Roman" pitchFamily="18" charset="0"/>
                <a:cs typeface="Times New Roman" pitchFamily="18" charset="0"/>
              </a:rPr>
              <a:t>password</a:t>
            </a:r>
            <a:endParaRPr lang="zh-CN" altLang="en-US" dirty="0">
              <a:solidFill>
                <a:schemeClr val="tx1"/>
              </a:solidFill>
              <a:latin typeface="Times New Roman" pitchFamily="18" charset="0"/>
              <a:cs typeface="Times New Roman" pitchFamily="18" charset="0"/>
            </a:endParaRPr>
          </a:p>
        </p:txBody>
      </p:sp>
      <p:sp>
        <p:nvSpPr>
          <p:cNvPr id="7" name="TextBox 6"/>
          <p:cNvSpPr txBox="1"/>
          <p:nvPr/>
        </p:nvSpPr>
        <p:spPr>
          <a:xfrm>
            <a:off x="2915816" y="1196752"/>
            <a:ext cx="4782463" cy="400110"/>
          </a:xfrm>
          <a:prstGeom prst="rect">
            <a:avLst/>
          </a:prstGeom>
          <a:noFill/>
        </p:spPr>
        <p:txBody>
          <a:bodyPr wrap="none" rtlCol="0">
            <a:spAutoFit/>
          </a:bodyPr>
          <a:lstStyle/>
          <a:p>
            <a:r>
              <a:rPr lang="en-US" altLang="zh-CN" sz="2000" b="1" dirty="0"/>
              <a:t>Unix/Linux OS</a:t>
            </a:r>
            <a:r>
              <a:rPr lang="zh-CN" altLang="en-US" sz="2000" b="1" dirty="0"/>
              <a:t>中的</a:t>
            </a:r>
            <a:r>
              <a:rPr lang="en-US" altLang="zh-CN" sz="2000" b="1" dirty="0" err="1"/>
              <a:t>user&amp;password</a:t>
            </a:r>
            <a:r>
              <a:rPr lang="zh-CN" altLang="en-US" sz="2000" b="1" dirty="0"/>
              <a:t>文件</a:t>
            </a:r>
          </a:p>
        </p:txBody>
      </p:sp>
      <p:sp>
        <p:nvSpPr>
          <p:cNvPr id="8" name="标题 1">
            <a:extLst>
              <a:ext uri="{FF2B5EF4-FFF2-40B4-BE49-F238E27FC236}">
                <a16:creationId xmlns:a16="http://schemas.microsoft.com/office/drawing/2014/main" id="{AA5BA93D-B77B-499D-BE9F-77984DF13549}"/>
              </a:ext>
            </a:extLst>
          </p:cNvPr>
          <p:cNvSpPr txBox="1">
            <a:spLocks/>
          </p:cNvSpPr>
          <p:nvPr/>
        </p:nvSpPr>
        <p:spPr>
          <a:xfrm>
            <a:off x="1259632" y="82496"/>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CN" altLang="en-US" dirty="0">
                <a:solidFill>
                  <a:srgbClr val="FF0000"/>
                </a:solidFill>
              </a:rPr>
              <a:t>（</a:t>
            </a:r>
            <a:r>
              <a:rPr lang="en-US" altLang="zh-CN" dirty="0">
                <a:solidFill>
                  <a:srgbClr val="FF0000"/>
                </a:solidFill>
              </a:rPr>
              <a:t>3</a:t>
            </a:r>
            <a:r>
              <a:rPr lang="zh-CN" altLang="en-US" dirty="0">
                <a:solidFill>
                  <a:srgbClr val="FF0000"/>
                </a:solidFill>
              </a:rPr>
              <a:t>）</a:t>
            </a:r>
            <a:r>
              <a:rPr lang="en-US" altLang="zh-CN" dirty="0">
                <a:solidFill>
                  <a:srgbClr val="FF0000"/>
                </a:solidFill>
              </a:rPr>
              <a:t>Password</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68144" y="274638"/>
            <a:ext cx="3065544" cy="1143000"/>
          </a:xfrm>
        </p:spPr>
        <p:txBody>
          <a:bodyPr>
            <a:normAutofit/>
          </a:bodyPr>
          <a:lstStyle/>
          <a:p>
            <a:r>
              <a:rPr lang="en-US" altLang="zh-CN" sz="2000" dirty="0">
                <a:solidFill>
                  <a:srgbClr val="FF0000"/>
                </a:solidFill>
              </a:rPr>
              <a:t>We</a:t>
            </a:r>
            <a:r>
              <a:rPr lang="zh-CN" altLang="en-US" sz="2000" dirty="0">
                <a:solidFill>
                  <a:srgbClr val="FF0000"/>
                </a:solidFill>
              </a:rPr>
              <a:t>表单提交数据的传输</a:t>
            </a:r>
          </a:p>
        </p:txBody>
      </p:sp>
      <p:pic>
        <p:nvPicPr>
          <p:cNvPr id="4" name="Picture 3"/>
          <p:cNvPicPr>
            <a:picLocks noChangeAspect="1" noChangeArrowheads="1"/>
          </p:cNvPicPr>
          <p:nvPr/>
        </p:nvPicPr>
        <p:blipFill>
          <a:blip r:embed="rId2" cstate="print"/>
          <a:srcRect/>
          <a:stretch>
            <a:fillRect/>
          </a:stretch>
        </p:blipFill>
        <p:spPr bwMode="auto">
          <a:xfrm>
            <a:off x="1759024" y="1268760"/>
            <a:ext cx="6629400" cy="356870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683568" y="4581128"/>
            <a:ext cx="8296275" cy="1866900"/>
          </a:xfrm>
          <a:prstGeom prst="rect">
            <a:avLst/>
          </a:prstGeom>
          <a:noFill/>
          <a:ln w="9525">
            <a:noFill/>
            <a:miter lim="800000"/>
            <a:headEnd/>
            <a:tailEnd/>
          </a:ln>
        </p:spPr>
      </p:pic>
      <p:sp>
        <p:nvSpPr>
          <p:cNvPr id="7" name="TextBox 6"/>
          <p:cNvSpPr txBox="1"/>
          <p:nvPr/>
        </p:nvSpPr>
        <p:spPr>
          <a:xfrm>
            <a:off x="1115616" y="2492896"/>
            <a:ext cx="7272808" cy="1077218"/>
          </a:xfrm>
          <a:prstGeom prst="rect">
            <a:avLst/>
          </a:prstGeom>
          <a:solidFill>
            <a:schemeClr val="bg1">
              <a:lumMod val="85000"/>
            </a:schemeClr>
          </a:solidFill>
        </p:spPr>
        <p:txBody>
          <a:bodyPr wrap="square" rtlCol="0">
            <a:spAutoFit/>
          </a:bodyPr>
          <a:lstStyle/>
          <a:p>
            <a:r>
              <a:rPr lang="zh-CN" altLang="en-US" sz="3200" dirty="0">
                <a:latin typeface="Times New Roman" pitchFamily="18" charset="0"/>
                <a:cs typeface="Times New Roman" pitchFamily="18" charset="0"/>
              </a:rPr>
              <a:t>利用</a:t>
            </a:r>
            <a:r>
              <a:rPr lang="en-US" altLang="zh-CN" sz="3200" dirty="0">
                <a:latin typeface="Times New Roman" pitchFamily="18" charset="0"/>
                <a:cs typeface="Times New Roman" pitchFamily="18" charset="0"/>
              </a:rPr>
              <a:t>fiddle web debugger</a:t>
            </a:r>
            <a:r>
              <a:rPr lang="zh-CN" altLang="en-US" sz="3200" dirty="0">
                <a:latin typeface="Times New Roman" pitchFamily="18" charset="0"/>
                <a:cs typeface="Times New Roman" pitchFamily="18" charset="0"/>
              </a:rPr>
              <a:t>截获到提交到邮件服务器的表单数据</a:t>
            </a:r>
          </a:p>
        </p:txBody>
      </p:sp>
      <p:sp>
        <p:nvSpPr>
          <p:cNvPr id="6" name="标题 1">
            <a:extLst>
              <a:ext uri="{FF2B5EF4-FFF2-40B4-BE49-F238E27FC236}">
                <a16:creationId xmlns:a16="http://schemas.microsoft.com/office/drawing/2014/main" id="{DEC69065-5CEC-49BC-B46F-D751F190F5C0}"/>
              </a:ext>
            </a:extLst>
          </p:cNvPr>
          <p:cNvSpPr txBox="1">
            <a:spLocks/>
          </p:cNvSpPr>
          <p:nvPr/>
        </p:nvSpPr>
        <p:spPr>
          <a:xfrm>
            <a:off x="1259632" y="82496"/>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CN" altLang="en-US" dirty="0">
                <a:solidFill>
                  <a:srgbClr val="FF0000"/>
                </a:solidFill>
              </a:rPr>
              <a:t>（</a:t>
            </a:r>
            <a:r>
              <a:rPr lang="en-US" altLang="zh-CN" dirty="0">
                <a:solidFill>
                  <a:srgbClr val="FF0000"/>
                </a:solidFill>
              </a:rPr>
              <a:t>3</a:t>
            </a:r>
            <a:r>
              <a:rPr lang="zh-CN" altLang="en-US" dirty="0">
                <a:solidFill>
                  <a:srgbClr val="FF0000"/>
                </a:solidFill>
              </a:rPr>
              <a:t>）</a:t>
            </a:r>
            <a:r>
              <a:rPr lang="en-US" altLang="zh-CN" dirty="0">
                <a:solidFill>
                  <a:srgbClr val="FF0000"/>
                </a:solidFill>
              </a:rPr>
              <a:t>Password</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additive="base">
                                        <p:cTn id="1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7">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60628" y="692696"/>
            <a:ext cx="2646065" cy="555134"/>
          </a:xfrm>
        </p:spPr>
        <p:txBody>
          <a:bodyPr>
            <a:normAutofit/>
          </a:bodyPr>
          <a:lstStyle/>
          <a:p>
            <a:r>
              <a:rPr lang="en-US" altLang="zh-CN" sz="1800" dirty="0">
                <a:solidFill>
                  <a:srgbClr val="FF0000"/>
                </a:solidFill>
              </a:rPr>
              <a:t>We</a:t>
            </a:r>
            <a:r>
              <a:rPr lang="zh-CN" altLang="en-US" sz="1800" dirty="0">
                <a:solidFill>
                  <a:srgbClr val="FF0000"/>
                </a:solidFill>
              </a:rPr>
              <a:t>表单提交数据的传输</a:t>
            </a:r>
          </a:p>
        </p:txBody>
      </p:sp>
      <p:pic>
        <p:nvPicPr>
          <p:cNvPr id="1027" name="Picture 3"/>
          <p:cNvPicPr>
            <a:picLocks noChangeAspect="1" noChangeArrowheads="1"/>
          </p:cNvPicPr>
          <p:nvPr/>
        </p:nvPicPr>
        <p:blipFill>
          <a:blip r:embed="rId2" cstate="print"/>
          <a:srcRect/>
          <a:stretch>
            <a:fillRect/>
          </a:stretch>
        </p:blipFill>
        <p:spPr bwMode="auto">
          <a:xfrm>
            <a:off x="1907704" y="1187524"/>
            <a:ext cx="4352925" cy="5193804"/>
          </a:xfrm>
          <a:prstGeom prst="rect">
            <a:avLst/>
          </a:prstGeom>
          <a:noFill/>
          <a:ln w="9525">
            <a:noFill/>
            <a:miter lim="800000"/>
            <a:headEnd/>
            <a:tailEnd/>
          </a:ln>
        </p:spPr>
      </p:pic>
      <p:sp>
        <p:nvSpPr>
          <p:cNvPr id="5" name="TextBox 4"/>
          <p:cNvSpPr txBox="1"/>
          <p:nvPr/>
        </p:nvSpPr>
        <p:spPr>
          <a:xfrm>
            <a:off x="1259632" y="4509120"/>
            <a:ext cx="7560840" cy="1077218"/>
          </a:xfrm>
          <a:prstGeom prst="rect">
            <a:avLst/>
          </a:prstGeom>
          <a:solidFill>
            <a:schemeClr val="bg1">
              <a:lumMod val="85000"/>
            </a:schemeClr>
          </a:solidFill>
        </p:spPr>
        <p:txBody>
          <a:bodyPr wrap="square" rtlCol="0">
            <a:spAutoFit/>
          </a:bodyPr>
          <a:lstStyle/>
          <a:p>
            <a:r>
              <a:rPr lang="zh-CN" altLang="en-US" sz="3200" dirty="0"/>
              <a:t>提交到邮件服务器的表单数据不是明文，而是其</a:t>
            </a:r>
            <a:r>
              <a:rPr lang="zh-CN" altLang="en-US" sz="3200" dirty="0">
                <a:solidFill>
                  <a:srgbClr val="FF0000"/>
                </a:solidFill>
              </a:rPr>
              <a:t>消息认证码</a:t>
            </a:r>
            <a:r>
              <a:rPr lang="en-US" altLang="zh-CN" sz="3200" dirty="0">
                <a:solidFill>
                  <a:srgbClr val="FF0000"/>
                </a:solidFill>
              </a:rPr>
              <a:t>!</a:t>
            </a:r>
            <a:endParaRPr lang="zh-CN" altLang="en-US" sz="3200" dirty="0">
              <a:solidFill>
                <a:srgbClr val="FF0000"/>
              </a:solidFill>
            </a:endParaRPr>
          </a:p>
        </p:txBody>
      </p:sp>
      <p:pic>
        <p:nvPicPr>
          <p:cNvPr id="2050" name="Picture 2"/>
          <p:cNvPicPr>
            <a:picLocks noChangeAspect="1" noChangeArrowheads="1"/>
          </p:cNvPicPr>
          <p:nvPr/>
        </p:nvPicPr>
        <p:blipFill>
          <a:blip r:embed="rId3" cstate="print"/>
          <a:srcRect/>
          <a:stretch>
            <a:fillRect/>
          </a:stretch>
        </p:blipFill>
        <p:spPr bwMode="auto">
          <a:xfrm>
            <a:off x="467544" y="2204864"/>
            <a:ext cx="8439150" cy="2085975"/>
          </a:xfrm>
          <a:prstGeom prst="rect">
            <a:avLst/>
          </a:prstGeom>
          <a:noFill/>
          <a:ln w="9525">
            <a:noFill/>
            <a:miter lim="800000"/>
            <a:headEnd/>
            <a:tailEnd/>
          </a:ln>
        </p:spPr>
      </p:pic>
      <p:cxnSp>
        <p:nvCxnSpPr>
          <p:cNvPr id="9" name="直接箭头连接符 8"/>
          <p:cNvCxnSpPr/>
          <p:nvPr/>
        </p:nvCxnSpPr>
        <p:spPr>
          <a:xfrm flipV="1">
            <a:off x="4644008" y="3933056"/>
            <a:ext cx="3024336" cy="129614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标题 1">
            <a:extLst>
              <a:ext uri="{FF2B5EF4-FFF2-40B4-BE49-F238E27FC236}">
                <a16:creationId xmlns:a16="http://schemas.microsoft.com/office/drawing/2014/main" id="{8F50E5E5-C766-4515-A995-38C1C016526C}"/>
              </a:ext>
            </a:extLst>
          </p:cNvPr>
          <p:cNvSpPr txBox="1">
            <a:spLocks/>
          </p:cNvSpPr>
          <p:nvPr/>
        </p:nvSpPr>
        <p:spPr>
          <a:xfrm>
            <a:off x="1259632" y="82496"/>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CN" altLang="en-US" dirty="0">
                <a:solidFill>
                  <a:srgbClr val="FF0000"/>
                </a:solidFill>
              </a:rPr>
              <a:t>（</a:t>
            </a:r>
            <a:r>
              <a:rPr lang="en-US" altLang="zh-CN" dirty="0">
                <a:solidFill>
                  <a:srgbClr val="FF0000"/>
                </a:solidFill>
              </a:rPr>
              <a:t>3</a:t>
            </a:r>
            <a:r>
              <a:rPr lang="zh-CN" altLang="en-US" dirty="0">
                <a:solidFill>
                  <a:srgbClr val="FF0000"/>
                </a:solidFill>
              </a:rPr>
              <a:t>）</a:t>
            </a:r>
            <a:r>
              <a:rPr lang="en-US" altLang="zh-CN" dirty="0">
                <a:solidFill>
                  <a:srgbClr val="FF0000"/>
                </a:solidFill>
              </a:rPr>
              <a:t>Password</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 calcmode="lin" valueType="num">
                                      <p:cBhvr additive="base">
                                        <p:cTn id="19"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5">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620820C-4D5D-40A3-9934-872A6CA83C63}"/>
              </a:ext>
            </a:extLst>
          </p:cNvPr>
          <p:cNvSpPr txBox="1"/>
          <p:nvPr/>
        </p:nvSpPr>
        <p:spPr>
          <a:xfrm>
            <a:off x="2267744" y="2967335"/>
            <a:ext cx="5832648" cy="923330"/>
          </a:xfrm>
          <a:prstGeom prst="rect">
            <a:avLst/>
          </a:prstGeom>
          <a:noFill/>
        </p:spPr>
        <p:txBody>
          <a:bodyPr wrap="square" rtlCol="0">
            <a:spAutoFit/>
          </a:bodyPr>
          <a:lstStyle/>
          <a:p>
            <a:pPr algn="ctr"/>
            <a:r>
              <a:rPr lang="en-US" altLang="zh-CN" sz="5400" dirty="0">
                <a:latin typeface="Goudy Old Style" panose="02020502050305020303" pitchFamily="18" charset="0"/>
              </a:rPr>
              <a:t>1. Encoding</a:t>
            </a:r>
            <a:endParaRPr lang="zh-CN" altLang="en-US" sz="5400" dirty="0">
              <a:latin typeface="Goudy Old Style" panose="02020502050305020303" pitchFamily="18" charset="0"/>
            </a:endParaRPr>
          </a:p>
        </p:txBody>
      </p:sp>
    </p:spTree>
    <p:extLst>
      <p:ext uri="{BB962C8B-B14F-4D97-AF65-F5344CB8AC3E}">
        <p14:creationId xmlns:p14="http://schemas.microsoft.com/office/powerpoint/2010/main" val="152289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24128" y="692696"/>
            <a:ext cx="3209560" cy="724942"/>
          </a:xfrm>
        </p:spPr>
        <p:txBody>
          <a:bodyPr>
            <a:normAutofit/>
          </a:bodyPr>
          <a:lstStyle/>
          <a:p>
            <a:r>
              <a:rPr lang="en-US" altLang="zh-CN" sz="2000" dirty="0">
                <a:solidFill>
                  <a:srgbClr val="FF0000"/>
                </a:solidFill>
              </a:rPr>
              <a:t>Web</a:t>
            </a:r>
            <a:r>
              <a:rPr lang="zh-CN" altLang="en-US" sz="2000" dirty="0">
                <a:solidFill>
                  <a:srgbClr val="FF0000"/>
                </a:solidFill>
              </a:rPr>
              <a:t>表单数据的加密传输</a:t>
            </a:r>
          </a:p>
        </p:txBody>
      </p:sp>
      <p:pic>
        <p:nvPicPr>
          <p:cNvPr id="3074" name="Picture 2"/>
          <p:cNvPicPr>
            <a:picLocks noChangeAspect="1" noChangeArrowheads="1"/>
          </p:cNvPicPr>
          <p:nvPr/>
        </p:nvPicPr>
        <p:blipFill>
          <a:blip r:embed="rId2" cstate="print"/>
          <a:srcRect/>
          <a:stretch>
            <a:fillRect/>
          </a:stretch>
        </p:blipFill>
        <p:spPr bwMode="auto">
          <a:xfrm>
            <a:off x="1115616" y="1535087"/>
            <a:ext cx="7922022" cy="4341837"/>
          </a:xfrm>
          <a:prstGeom prst="rect">
            <a:avLst/>
          </a:prstGeom>
          <a:noFill/>
          <a:ln w="9525">
            <a:noFill/>
            <a:miter lim="800000"/>
            <a:headEnd/>
            <a:tailEnd/>
          </a:ln>
        </p:spPr>
      </p:pic>
      <p:sp>
        <p:nvSpPr>
          <p:cNvPr id="5" name="线形标注 1 4"/>
          <p:cNvSpPr/>
          <p:nvPr/>
        </p:nvSpPr>
        <p:spPr>
          <a:xfrm>
            <a:off x="3995936" y="2852936"/>
            <a:ext cx="2160240" cy="1296144"/>
          </a:xfrm>
          <a:prstGeom prst="borderCallout1">
            <a:avLst>
              <a:gd name="adj1" fmla="val -244"/>
              <a:gd name="adj2" fmla="val 214"/>
              <a:gd name="adj3" fmla="val -63869"/>
              <a:gd name="adj4" fmla="val -187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n>
                  <a:solidFill>
                    <a:srgbClr val="FF0000"/>
                  </a:solidFill>
                </a:ln>
                <a:solidFill>
                  <a:schemeClr val="bg1">
                    <a:lumMod val="95000"/>
                  </a:schemeClr>
                </a:solidFill>
              </a:rPr>
              <a:t>Secure http</a:t>
            </a:r>
            <a:r>
              <a:rPr lang="zh-CN" altLang="en-US" b="1" dirty="0">
                <a:ln>
                  <a:solidFill>
                    <a:srgbClr val="FF0000"/>
                  </a:solidFill>
                </a:ln>
                <a:solidFill>
                  <a:schemeClr val="bg1">
                    <a:lumMod val="95000"/>
                  </a:schemeClr>
                </a:solidFill>
              </a:rPr>
              <a:t>协议</a:t>
            </a:r>
          </a:p>
        </p:txBody>
      </p:sp>
      <p:sp>
        <p:nvSpPr>
          <p:cNvPr id="6" name="椭圆 5"/>
          <p:cNvSpPr/>
          <p:nvPr/>
        </p:nvSpPr>
        <p:spPr>
          <a:xfrm>
            <a:off x="3203848" y="1772816"/>
            <a:ext cx="8640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1">
            <a:extLst>
              <a:ext uri="{FF2B5EF4-FFF2-40B4-BE49-F238E27FC236}">
                <a16:creationId xmlns:a16="http://schemas.microsoft.com/office/drawing/2014/main" id="{C85A4C7F-9300-4B01-A349-3024EC58BC02}"/>
              </a:ext>
            </a:extLst>
          </p:cNvPr>
          <p:cNvSpPr txBox="1">
            <a:spLocks/>
          </p:cNvSpPr>
          <p:nvPr/>
        </p:nvSpPr>
        <p:spPr>
          <a:xfrm>
            <a:off x="1259632" y="82496"/>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CN" altLang="en-US" dirty="0">
                <a:solidFill>
                  <a:srgbClr val="FF0000"/>
                </a:solidFill>
              </a:rPr>
              <a:t>（</a:t>
            </a:r>
            <a:r>
              <a:rPr lang="en-US" altLang="zh-CN" dirty="0">
                <a:solidFill>
                  <a:srgbClr val="FF0000"/>
                </a:solidFill>
              </a:rPr>
              <a:t>3</a:t>
            </a:r>
            <a:r>
              <a:rPr lang="zh-CN" altLang="en-US" dirty="0">
                <a:solidFill>
                  <a:srgbClr val="FF0000"/>
                </a:solidFill>
              </a:rPr>
              <a:t>）</a:t>
            </a:r>
            <a:r>
              <a:rPr lang="en-US" altLang="zh-CN" dirty="0">
                <a:solidFill>
                  <a:srgbClr val="FF0000"/>
                </a:solidFill>
              </a:rPr>
              <a:t>Password</a:t>
            </a:r>
            <a:endParaRPr lang="zh-CN" altLang="en-US"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68144" y="274638"/>
            <a:ext cx="3065544" cy="1143000"/>
          </a:xfrm>
        </p:spPr>
        <p:txBody>
          <a:bodyPr>
            <a:normAutofit/>
          </a:bodyPr>
          <a:lstStyle/>
          <a:p>
            <a:r>
              <a:rPr lang="en-US" altLang="zh-CN" sz="2000" dirty="0">
                <a:solidFill>
                  <a:srgbClr val="FF0000"/>
                </a:solidFill>
              </a:rPr>
              <a:t>Web</a:t>
            </a:r>
            <a:r>
              <a:rPr lang="zh-CN" altLang="en-US" sz="2000" dirty="0">
                <a:solidFill>
                  <a:srgbClr val="FF0000"/>
                </a:solidFill>
              </a:rPr>
              <a:t>表单数据的加密传输</a:t>
            </a:r>
          </a:p>
        </p:txBody>
      </p:sp>
      <p:pic>
        <p:nvPicPr>
          <p:cNvPr id="1026" name="Picture 2"/>
          <p:cNvPicPr>
            <a:picLocks noChangeAspect="1" noChangeArrowheads="1"/>
          </p:cNvPicPr>
          <p:nvPr/>
        </p:nvPicPr>
        <p:blipFill>
          <a:blip r:embed="rId2" cstate="print"/>
          <a:srcRect/>
          <a:stretch>
            <a:fillRect/>
          </a:stretch>
        </p:blipFill>
        <p:spPr bwMode="auto">
          <a:xfrm>
            <a:off x="2627784" y="1225744"/>
            <a:ext cx="4896544" cy="5371476"/>
          </a:xfrm>
          <a:prstGeom prst="rect">
            <a:avLst/>
          </a:prstGeom>
          <a:noFill/>
          <a:ln w="9525">
            <a:noFill/>
            <a:miter lim="800000"/>
            <a:headEnd/>
            <a:tailEnd/>
          </a:ln>
        </p:spPr>
      </p:pic>
      <p:sp>
        <p:nvSpPr>
          <p:cNvPr id="4" name="标题 1">
            <a:extLst>
              <a:ext uri="{FF2B5EF4-FFF2-40B4-BE49-F238E27FC236}">
                <a16:creationId xmlns:a16="http://schemas.microsoft.com/office/drawing/2014/main" id="{31601551-4FCB-4FC4-9008-4B8EE23F1659}"/>
              </a:ext>
            </a:extLst>
          </p:cNvPr>
          <p:cNvSpPr txBox="1">
            <a:spLocks/>
          </p:cNvSpPr>
          <p:nvPr/>
        </p:nvSpPr>
        <p:spPr>
          <a:xfrm>
            <a:off x="1259632" y="82496"/>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CN" altLang="en-US" dirty="0">
                <a:solidFill>
                  <a:srgbClr val="FF0000"/>
                </a:solidFill>
              </a:rPr>
              <a:t>（</a:t>
            </a:r>
            <a:r>
              <a:rPr lang="en-US" altLang="zh-CN" dirty="0">
                <a:solidFill>
                  <a:srgbClr val="FF0000"/>
                </a:solidFill>
              </a:rPr>
              <a:t>3</a:t>
            </a:r>
            <a:r>
              <a:rPr lang="zh-CN" altLang="en-US" dirty="0">
                <a:solidFill>
                  <a:srgbClr val="FF0000"/>
                </a:solidFill>
              </a:rPr>
              <a:t>）</a:t>
            </a:r>
            <a:r>
              <a:rPr lang="en-US" altLang="zh-CN" dirty="0">
                <a:solidFill>
                  <a:srgbClr val="FF0000"/>
                </a:solidFill>
              </a:rPr>
              <a:t>Password</a:t>
            </a:r>
            <a:endParaRPr lang="zh-CN" altLang="en-US"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95736" y="1297504"/>
            <a:ext cx="5856734" cy="436910"/>
          </a:xfrm>
        </p:spPr>
        <p:txBody>
          <a:bodyPr>
            <a:noAutofit/>
          </a:bodyPr>
          <a:lstStyle/>
          <a:p>
            <a:r>
              <a:rPr lang="en-US" altLang="zh-CN" sz="2400" dirty="0" err="1">
                <a:solidFill>
                  <a:srgbClr val="FF0000"/>
                </a:solidFill>
              </a:rPr>
              <a:t>WannaCry</a:t>
            </a:r>
            <a:r>
              <a:rPr lang="zh-CN" altLang="en-US" sz="2400" dirty="0">
                <a:solidFill>
                  <a:srgbClr val="FF0000"/>
                </a:solidFill>
              </a:rPr>
              <a:t>，一种蠕虫</a:t>
            </a:r>
            <a:r>
              <a:rPr lang="en-US" altLang="zh-CN" sz="2400" dirty="0">
                <a:solidFill>
                  <a:srgbClr val="FF0000"/>
                </a:solidFill>
              </a:rPr>
              <a:t>(worm)</a:t>
            </a:r>
            <a:r>
              <a:rPr lang="zh-CN" altLang="en-US" sz="2400" dirty="0">
                <a:solidFill>
                  <a:srgbClr val="FF0000"/>
                </a:solidFill>
              </a:rPr>
              <a:t>勒索病毒件</a:t>
            </a:r>
          </a:p>
        </p:txBody>
      </p:sp>
      <p:pic>
        <p:nvPicPr>
          <p:cNvPr id="4" name="图片 3" descr="webwxgetmsgimg.jpg"/>
          <p:cNvPicPr>
            <a:picLocks noChangeAspect="1"/>
          </p:cNvPicPr>
          <p:nvPr/>
        </p:nvPicPr>
        <p:blipFill>
          <a:blip r:embed="rId2" cstate="print"/>
          <a:stretch>
            <a:fillRect/>
          </a:stretch>
        </p:blipFill>
        <p:spPr>
          <a:xfrm>
            <a:off x="2051720" y="1844824"/>
            <a:ext cx="6000750" cy="4143375"/>
          </a:xfrm>
          <a:prstGeom prst="rect">
            <a:avLst/>
          </a:prstGeom>
        </p:spPr>
      </p:pic>
      <p:sp>
        <p:nvSpPr>
          <p:cNvPr id="5" name="椭圆 4"/>
          <p:cNvSpPr/>
          <p:nvPr/>
        </p:nvSpPr>
        <p:spPr>
          <a:xfrm>
            <a:off x="6084168" y="1916832"/>
            <a:ext cx="8640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a:extLst>
              <a:ext uri="{FF2B5EF4-FFF2-40B4-BE49-F238E27FC236}">
                <a16:creationId xmlns:a16="http://schemas.microsoft.com/office/drawing/2014/main" id="{336D4A1A-92AD-4545-9FB6-87ADC15EAF86}"/>
              </a:ext>
            </a:extLst>
          </p:cNvPr>
          <p:cNvSpPr txBox="1">
            <a:spLocks/>
          </p:cNvSpPr>
          <p:nvPr/>
        </p:nvSpPr>
        <p:spPr>
          <a:xfrm>
            <a:off x="1259632" y="82496"/>
            <a:ext cx="7498080" cy="1143000"/>
          </a:xfrm>
          <a:prstGeom prst="rect">
            <a:avLst/>
          </a:prstGeom>
        </p:spPr>
        <p:txBody>
          <a:bodyPr anchor="ctr">
            <a:normAutofit fontScale="925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CN" altLang="en-US" dirty="0">
                <a:solidFill>
                  <a:srgbClr val="FF0000"/>
                </a:solidFill>
              </a:rPr>
              <a:t>（</a:t>
            </a:r>
            <a:r>
              <a:rPr lang="en-US" altLang="zh-CN" dirty="0">
                <a:solidFill>
                  <a:srgbClr val="FF0000"/>
                </a:solidFill>
              </a:rPr>
              <a:t>4</a:t>
            </a:r>
            <a:r>
              <a:rPr lang="zh-CN" altLang="en-US" dirty="0">
                <a:solidFill>
                  <a:srgbClr val="FF0000"/>
                </a:solidFill>
              </a:rPr>
              <a:t>）</a:t>
            </a:r>
            <a:r>
              <a:rPr lang="en-US" altLang="zh-CN" dirty="0">
                <a:solidFill>
                  <a:srgbClr val="FF0000"/>
                </a:solidFill>
              </a:rPr>
              <a:t>Key in encryption/decryption</a:t>
            </a:r>
            <a:endParaRPr lang="zh-CN" altLang="en-US" dirty="0">
              <a:solidFill>
                <a:srgbClr val="FF0000"/>
              </a:solidFill>
            </a:endParaRPr>
          </a:p>
        </p:txBody>
      </p:sp>
    </p:spTree>
    <p:extLst>
      <p:ext uri="{BB962C8B-B14F-4D97-AF65-F5344CB8AC3E}">
        <p14:creationId xmlns:p14="http://schemas.microsoft.com/office/powerpoint/2010/main" val="2737191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620820C-4D5D-40A3-9934-872A6CA83C63}"/>
              </a:ext>
            </a:extLst>
          </p:cNvPr>
          <p:cNvSpPr txBox="1"/>
          <p:nvPr/>
        </p:nvSpPr>
        <p:spPr>
          <a:xfrm>
            <a:off x="1763688" y="2780928"/>
            <a:ext cx="6408712" cy="923330"/>
          </a:xfrm>
          <a:prstGeom prst="rect">
            <a:avLst/>
          </a:prstGeom>
          <a:noFill/>
        </p:spPr>
        <p:txBody>
          <a:bodyPr wrap="square" rtlCol="0">
            <a:spAutoFit/>
          </a:bodyPr>
          <a:lstStyle/>
          <a:p>
            <a:pPr algn="ctr"/>
            <a:r>
              <a:rPr lang="en-US" altLang="zh-CN" sz="5400" dirty="0">
                <a:latin typeface="Goudy Old Style" panose="02020502050305020303" pitchFamily="18" charset="0"/>
              </a:rPr>
              <a:t>3. Cryptography</a:t>
            </a:r>
            <a:endParaRPr lang="zh-CN" altLang="en-US" sz="5400" dirty="0">
              <a:latin typeface="Goudy Old Style" panose="02020502050305020303" pitchFamily="18" charset="0"/>
            </a:endParaRPr>
          </a:p>
        </p:txBody>
      </p:sp>
    </p:spTree>
    <p:extLst>
      <p:ext uri="{BB962C8B-B14F-4D97-AF65-F5344CB8AC3E}">
        <p14:creationId xmlns:p14="http://schemas.microsoft.com/office/powerpoint/2010/main" val="949959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CE4BD83-D75E-4DEA-B12E-8F5B3FEC0619}"/>
              </a:ext>
            </a:extLst>
          </p:cNvPr>
          <p:cNvSpPr txBox="1"/>
          <p:nvPr/>
        </p:nvSpPr>
        <p:spPr>
          <a:xfrm>
            <a:off x="1573704" y="548680"/>
            <a:ext cx="7056784" cy="2246769"/>
          </a:xfrm>
          <a:prstGeom prst="rect">
            <a:avLst/>
          </a:prstGeom>
          <a:noFill/>
        </p:spPr>
        <p:txBody>
          <a:bodyPr wrap="square" rtlCol="0">
            <a:spAutoFit/>
          </a:bodyPr>
          <a:lstStyle/>
          <a:p>
            <a:pPr algn="just"/>
            <a:r>
              <a:rPr lang="zh-CN" altLang="en-US" sz="2800" dirty="0">
                <a:solidFill>
                  <a:srgbClr val="0070C0"/>
                </a:solidFill>
                <a:latin typeface="Goudy Old Style" panose="02020502050305020303" pitchFamily="18" charset="0"/>
              </a:rPr>
              <a:t>密码学</a:t>
            </a:r>
            <a:r>
              <a:rPr lang="en-US" altLang="zh-CN" sz="2800" dirty="0">
                <a:solidFill>
                  <a:srgbClr val="0070C0"/>
                </a:solidFill>
                <a:latin typeface="Goudy Old Style" panose="02020502050305020303" pitchFamily="18" charset="0"/>
              </a:rPr>
              <a:t>(Cryptology)</a:t>
            </a:r>
            <a:r>
              <a:rPr lang="zh-CN" altLang="en-US" sz="2800" dirty="0">
                <a:latin typeface="Goudy Old Style" panose="02020502050305020303" pitchFamily="18" charset="0"/>
              </a:rPr>
              <a:t>是研究信息及信息系统安全的学科，它起源于保密通信技术。</a:t>
            </a:r>
          </a:p>
          <a:p>
            <a:pPr algn="just"/>
            <a:r>
              <a:rPr lang="zh-CN" altLang="en-US" sz="2800" dirty="0">
                <a:latin typeface="Goudy Old Style" panose="02020502050305020303" pitchFamily="18" charset="0"/>
              </a:rPr>
              <a:t>密码学又分为：</a:t>
            </a:r>
            <a:endParaRPr lang="en-US" altLang="zh-CN" sz="2800" dirty="0">
              <a:latin typeface="Goudy Old Style" panose="02020502050305020303" pitchFamily="18" charset="0"/>
            </a:endParaRPr>
          </a:p>
          <a:p>
            <a:pPr algn="just"/>
            <a:r>
              <a:rPr lang="zh-CN" altLang="en-US" sz="2800" dirty="0">
                <a:latin typeface="Goudy Old Style" panose="02020502050305020303" pitchFamily="18" charset="0"/>
                <a:sym typeface="Wingdings" panose="05000000000000000000" pitchFamily="2" charset="2"/>
              </a:rPr>
              <a:t></a:t>
            </a:r>
            <a:r>
              <a:rPr lang="zh-CN" altLang="en-US" sz="2800" dirty="0">
                <a:latin typeface="Goudy Old Style" panose="02020502050305020303" pitchFamily="18" charset="0"/>
              </a:rPr>
              <a:t>密码编码学</a:t>
            </a:r>
            <a:r>
              <a:rPr lang="en-US" altLang="zh-CN" sz="2800" dirty="0">
                <a:latin typeface="Goudy Old Style" panose="02020502050305020303" pitchFamily="18" charset="0"/>
              </a:rPr>
              <a:t>(</a:t>
            </a:r>
            <a:r>
              <a:rPr lang="en-US" altLang="zh-CN" sz="2800" dirty="0">
                <a:solidFill>
                  <a:srgbClr val="FF0000"/>
                </a:solidFill>
                <a:latin typeface="Goudy Old Style" panose="02020502050305020303" pitchFamily="18" charset="0"/>
              </a:rPr>
              <a:t>Cryptography</a:t>
            </a:r>
            <a:r>
              <a:rPr lang="en-US" altLang="zh-CN" sz="2800" dirty="0">
                <a:latin typeface="Goudy Old Style" panose="02020502050305020303" pitchFamily="18" charset="0"/>
              </a:rPr>
              <a:t>)</a:t>
            </a:r>
          </a:p>
          <a:p>
            <a:pPr algn="just"/>
            <a:r>
              <a:rPr lang="zh-CN" altLang="en-US" sz="2800" dirty="0">
                <a:latin typeface="Goudy Old Style" panose="02020502050305020303" pitchFamily="18" charset="0"/>
                <a:sym typeface="Wingdings" panose="05000000000000000000" pitchFamily="2" charset="2"/>
              </a:rPr>
              <a:t></a:t>
            </a:r>
            <a:r>
              <a:rPr lang="zh-CN" altLang="en-US" sz="2800" dirty="0">
                <a:latin typeface="Goudy Old Style" panose="02020502050305020303" pitchFamily="18" charset="0"/>
              </a:rPr>
              <a:t>密码分析学</a:t>
            </a:r>
            <a:r>
              <a:rPr lang="en-US" altLang="zh-CN" sz="2800" dirty="0">
                <a:latin typeface="Goudy Old Style" panose="02020502050305020303" pitchFamily="18" charset="0"/>
              </a:rPr>
              <a:t>(</a:t>
            </a:r>
            <a:r>
              <a:rPr lang="en-US" altLang="zh-CN" sz="2800" dirty="0">
                <a:solidFill>
                  <a:srgbClr val="FF0000"/>
                </a:solidFill>
                <a:latin typeface="Goudy Old Style" panose="02020502050305020303" pitchFamily="18" charset="0"/>
              </a:rPr>
              <a:t>Cryptanalysis</a:t>
            </a:r>
            <a:r>
              <a:rPr lang="en-US" altLang="zh-CN" sz="2800" dirty="0">
                <a:latin typeface="Goudy Old Style" panose="02020502050305020303" pitchFamily="18" charset="0"/>
              </a:rPr>
              <a:t>)</a:t>
            </a:r>
            <a:r>
              <a:rPr lang="zh-CN" altLang="en-US" sz="2800" dirty="0">
                <a:latin typeface="Goudy Old Style" panose="02020502050305020303" pitchFamily="18" charset="0"/>
              </a:rPr>
              <a:t>。</a:t>
            </a:r>
          </a:p>
        </p:txBody>
      </p:sp>
      <p:sp>
        <p:nvSpPr>
          <p:cNvPr id="5" name="文本框 4">
            <a:extLst>
              <a:ext uri="{FF2B5EF4-FFF2-40B4-BE49-F238E27FC236}">
                <a16:creationId xmlns:a16="http://schemas.microsoft.com/office/drawing/2014/main" id="{97A031B8-933B-4497-B58D-D0C8C17467C1}"/>
              </a:ext>
            </a:extLst>
          </p:cNvPr>
          <p:cNvSpPr txBox="1"/>
          <p:nvPr/>
        </p:nvSpPr>
        <p:spPr>
          <a:xfrm>
            <a:off x="1566496" y="3212976"/>
            <a:ext cx="6984776" cy="2246769"/>
          </a:xfrm>
          <a:prstGeom prst="rect">
            <a:avLst/>
          </a:prstGeom>
          <a:noFill/>
        </p:spPr>
        <p:txBody>
          <a:bodyPr wrap="square" rtlCol="0">
            <a:spAutoFit/>
          </a:bodyPr>
          <a:lstStyle/>
          <a:p>
            <a:r>
              <a:rPr lang="zh-CN" altLang="en-US" sz="2800" dirty="0">
                <a:solidFill>
                  <a:srgbClr val="FF0000"/>
                </a:solidFill>
                <a:latin typeface="Goudy Old Style" panose="02020502050305020303" pitchFamily="18" charset="0"/>
              </a:rPr>
              <a:t>密码编码学</a:t>
            </a:r>
            <a:r>
              <a:rPr lang="en-US" altLang="zh-CN" sz="2800" dirty="0">
                <a:solidFill>
                  <a:srgbClr val="FF0000"/>
                </a:solidFill>
                <a:latin typeface="Goudy Old Style" panose="02020502050305020303" pitchFamily="18" charset="0"/>
              </a:rPr>
              <a:t>(Cryptography)</a:t>
            </a:r>
            <a:r>
              <a:rPr lang="zh-CN" altLang="en-US" sz="2800" dirty="0">
                <a:latin typeface="Goudy Old Style" panose="02020502050305020303" pitchFamily="18" charset="0"/>
              </a:rPr>
              <a:t>是研究如何对信息编码以实现信息和通信安全的科学。</a:t>
            </a:r>
            <a:endParaRPr lang="en-US" altLang="zh-CN" sz="2800" dirty="0">
              <a:latin typeface="Goudy Old Style" panose="02020502050305020303" pitchFamily="18" charset="0"/>
            </a:endParaRPr>
          </a:p>
          <a:p>
            <a:endParaRPr lang="zh-CN" altLang="en-US" sz="2800" dirty="0">
              <a:latin typeface="Goudy Old Style" panose="02020502050305020303" pitchFamily="18" charset="0"/>
            </a:endParaRPr>
          </a:p>
          <a:p>
            <a:r>
              <a:rPr lang="zh-CN" altLang="en-US" sz="2800" dirty="0">
                <a:solidFill>
                  <a:srgbClr val="FF0000"/>
                </a:solidFill>
                <a:latin typeface="Goudy Old Style" panose="02020502050305020303" pitchFamily="18" charset="0"/>
              </a:rPr>
              <a:t>密码分析学</a:t>
            </a:r>
            <a:r>
              <a:rPr lang="en-US" altLang="zh-CN" sz="2800" dirty="0">
                <a:solidFill>
                  <a:srgbClr val="FF0000"/>
                </a:solidFill>
                <a:latin typeface="Goudy Old Style" panose="02020502050305020303" pitchFamily="18" charset="0"/>
              </a:rPr>
              <a:t>(Cryptanalysis)</a:t>
            </a:r>
            <a:r>
              <a:rPr lang="zh-CN" altLang="en-US" sz="2800" dirty="0">
                <a:latin typeface="Goudy Old Style" panose="02020502050305020303" pitchFamily="18" charset="0"/>
              </a:rPr>
              <a:t>是研究如何破解或攻击受保护的信息的科学。</a:t>
            </a:r>
          </a:p>
        </p:txBody>
      </p:sp>
    </p:spTree>
    <p:extLst>
      <p:ext uri="{BB962C8B-B14F-4D97-AF65-F5344CB8AC3E}">
        <p14:creationId xmlns:p14="http://schemas.microsoft.com/office/powerpoint/2010/main" val="35525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0F6AB7F-E7CB-4DF1-94FB-807F60BDE0EB}"/>
              </a:ext>
            </a:extLst>
          </p:cNvPr>
          <p:cNvSpPr txBox="1"/>
          <p:nvPr/>
        </p:nvSpPr>
        <p:spPr>
          <a:xfrm>
            <a:off x="1030290" y="260648"/>
            <a:ext cx="7739234" cy="646331"/>
          </a:xfrm>
          <a:prstGeom prst="rect">
            <a:avLst/>
          </a:prstGeom>
          <a:noFill/>
        </p:spPr>
        <p:txBody>
          <a:bodyPr wrap="square" rtlCol="0">
            <a:spAutoFit/>
          </a:bodyPr>
          <a:lstStyle/>
          <a:p>
            <a:r>
              <a:rPr lang="zh-CN" altLang="en-US" sz="3600" dirty="0">
                <a:solidFill>
                  <a:srgbClr val="0000FF"/>
                </a:solidFill>
              </a:rPr>
              <a:t>传统密码学与现代密码学</a:t>
            </a:r>
          </a:p>
        </p:txBody>
      </p:sp>
      <p:sp>
        <p:nvSpPr>
          <p:cNvPr id="3" name="文本框 2">
            <a:extLst>
              <a:ext uri="{FF2B5EF4-FFF2-40B4-BE49-F238E27FC236}">
                <a16:creationId xmlns:a16="http://schemas.microsoft.com/office/drawing/2014/main" id="{A3F85B60-A223-433F-AA96-4E3B0F586762}"/>
              </a:ext>
            </a:extLst>
          </p:cNvPr>
          <p:cNvSpPr txBox="1"/>
          <p:nvPr/>
        </p:nvSpPr>
        <p:spPr>
          <a:xfrm>
            <a:off x="1187624" y="917675"/>
            <a:ext cx="7739234" cy="1384995"/>
          </a:xfrm>
          <a:prstGeom prst="rect">
            <a:avLst/>
          </a:prstGeom>
          <a:noFill/>
        </p:spPr>
        <p:txBody>
          <a:bodyPr wrap="square" rtlCol="0">
            <a:spAutoFit/>
          </a:bodyPr>
          <a:lstStyle/>
          <a:p>
            <a:pPr algn="just"/>
            <a:r>
              <a:rPr lang="en-US" altLang="zh-CN" sz="2800" dirty="0">
                <a:latin typeface="+mn-ea"/>
              </a:rPr>
              <a:t>1949</a:t>
            </a:r>
            <a:r>
              <a:rPr lang="zh-CN" altLang="en-US" sz="2800" dirty="0">
                <a:latin typeface="+mn-ea"/>
              </a:rPr>
              <a:t>年以前的密码术</a:t>
            </a:r>
            <a:r>
              <a:rPr lang="en-US" altLang="zh-CN" sz="2800" dirty="0">
                <a:latin typeface="+mn-ea"/>
              </a:rPr>
              <a:t>(cryptology)</a:t>
            </a:r>
            <a:r>
              <a:rPr lang="zh-CN" altLang="en-US" sz="2800" dirty="0">
                <a:latin typeface="+mn-ea"/>
              </a:rPr>
              <a:t>不能说是一门学科，只是使用了变换的技巧和经验。此前称为“传统密码”或（</a:t>
            </a:r>
            <a:r>
              <a:rPr lang="en-US" altLang="zh-CN" sz="2800" dirty="0">
                <a:latin typeface="+mn-ea"/>
              </a:rPr>
              <a:t>classical cryptography</a:t>
            </a:r>
            <a:r>
              <a:rPr lang="zh-CN" altLang="en-US" sz="2800" dirty="0">
                <a:latin typeface="+mn-ea"/>
              </a:rPr>
              <a:t>）。</a:t>
            </a:r>
          </a:p>
        </p:txBody>
      </p:sp>
      <p:sp>
        <p:nvSpPr>
          <p:cNvPr id="61" name="TextBox 5">
            <a:extLst>
              <a:ext uri="{FF2B5EF4-FFF2-40B4-BE49-F238E27FC236}">
                <a16:creationId xmlns:a16="http://schemas.microsoft.com/office/drawing/2014/main" id="{85A7DCE1-B24D-4381-AA02-DC90319D6A66}"/>
              </a:ext>
            </a:extLst>
          </p:cNvPr>
          <p:cNvSpPr txBox="1"/>
          <p:nvPr/>
        </p:nvSpPr>
        <p:spPr>
          <a:xfrm>
            <a:off x="1187624" y="2196147"/>
            <a:ext cx="7739234" cy="4401205"/>
          </a:xfrm>
          <a:prstGeom prst="rect">
            <a:avLst/>
          </a:prstGeom>
          <a:noFill/>
          <a:ln>
            <a:noFill/>
          </a:ln>
          <a:effectLst/>
        </p:spPr>
        <p:txBody>
          <a:bodyPr wrap="square" rtlCol="0">
            <a:spAutoFit/>
          </a:bodyPr>
          <a:lstStyle/>
          <a:p>
            <a:pPr algn="just"/>
            <a:r>
              <a:rPr lang="en-US" altLang="zh-CN" sz="2800" dirty="0">
                <a:solidFill>
                  <a:srgbClr val="0000FF"/>
                </a:solidFill>
                <a:latin typeface="+mn-ea"/>
                <a:sym typeface="Wingdings" pitchFamily="2" charset="2"/>
              </a:rPr>
              <a:t>1949</a:t>
            </a:r>
            <a:r>
              <a:rPr lang="zh-CN" altLang="en-US" sz="2800" dirty="0">
                <a:solidFill>
                  <a:srgbClr val="0000FF"/>
                </a:solidFill>
                <a:latin typeface="+mn-ea"/>
                <a:sym typeface="Wingdings" pitchFamily="2" charset="2"/>
              </a:rPr>
              <a:t>年</a:t>
            </a:r>
            <a:r>
              <a:rPr lang="en-US" altLang="zh-CN" sz="2800" dirty="0">
                <a:solidFill>
                  <a:srgbClr val="FF0101"/>
                </a:solidFill>
                <a:latin typeface="+mn-ea"/>
                <a:sym typeface="Wingdings" pitchFamily="2" charset="2"/>
              </a:rPr>
              <a:t>Shannon</a:t>
            </a:r>
            <a:r>
              <a:rPr lang="zh-CN" altLang="en-US" sz="2800" dirty="0">
                <a:solidFill>
                  <a:srgbClr val="0000FF"/>
                </a:solidFill>
                <a:latin typeface="+mn-ea"/>
                <a:sym typeface="Wingdings" pitchFamily="2" charset="2"/>
              </a:rPr>
              <a:t>发表“</a:t>
            </a:r>
            <a:r>
              <a:rPr lang="en-US" altLang="zh-CN" sz="2800" dirty="0">
                <a:solidFill>
                  <a:srgbClr val="FF0101"/>
                </a:solidFill>
                <a:latin typeface="+mn-ea"/>
                <a:sym typeface="Wingdings" pitchFamily="2" charset="2"/>
              </a:rPr>
              <a:t>Communication Theory of Secrecy System</a:t>
            </a:r>
            <a:r>
              <a:rPr lang="zh-CN" altLang="en-US" sz="2800" dirty="0">
                <a:solidFill>
                  <a:srgbClr val="0000FF"/>
                </a:solidFill>
                <a:latin typeface="+mn-ea"/>
                <a:sym typeface="Wingdings" pitchFamily="2" charset="2"/>
              </a:rPr>
              <a:t>”经典论文，其将信息论</a:t>
            </a:r>
            <a:r>
              <a:rPr lang="en-US" altLang="zh-CN" sz="2800" dirty="0">
                <a:solidFill>
                  <a:srgbClr val="0000FF"/>
                </a:solidFill>
                <a:latin typeface="+mn-ea"/>
                <a:sym typeface="Wingdings" pitchFamily="2" charset="2"/>
              </a:rPr>
              <a:t>(Information Theory)</a:t>
            </a:r>
            <a:r>
              <a:rPr lang="zh-CN" altLang="en-US" sz="2800" dirty="0">
                <a:solidFill>
                  <a:srgbClr val="0000FF"/>
                </a:solidFill>
                <a:latin typeface="+mn-ea"/>
                <a:sym typeface="Wingdings" pitchFamily="2" charset="2"/>
              </a:rPr>
              <a:t>引入到密码学中，为密码学的发展奠定了坚实的理论基础，是密码学成为一门学科，此时开始称为</a:t>
            </a:r>
            <a:r>
              <a:rPr lang="zh-CN" altLang="en-US" sz="2800" dirty="0">
                <a:solidFill>
                  <a:srgbClr val="FF0000"/>
                </a:solidFill>
                <a:latin typeface="+mn-ea"/>
                <a:sym typeface="Wingdings" pitchFamily="2" charset="2"/>
              </a:rPr>
              <a:t>“现代密码学</a:t>
            </a:r>
            <a:r>
              <a:rPr lang="en-US" altLang="zh-CN" sz="2800" dirty="0">
                <a:solidFill>
                  <a:srgbClr val="FF0000"/>
                </a:solidFill>
                <a:latin typeface="+mn-ea"/>
                <a:sym typeface="Wingdings" pitchFamily="2" charset="2"/>
              </a:rPr>
              <a:t>(Modern Cryptography)</a:t>
            </a:r>
            <a:r>
              <a:rPr lang="zh-CN" altLang="en-US" sz="2800" dirty="0">
                <a:solidFill>
                  <a:srgbClr val="FF0000"/>
                </a:solidFill>
                <a:latin typeface="+mn-ea"/>
                <a:sym typeface="Wingdings" pitchFamily="2" charset="2"/>
              </a:rPr>
              <a:t>”。</a:t>
            </a:r>
            <a:r>
              <a:rPr lang="zh-CN" altLang="en-US" sz="2800" dirty="0">
                <a:solidFill>
                  <a:srgbClr val="0000FF"/>
                </a:solidFill>
                <a:latin typeface="+mn-ea"/>
                <a:sym typeface="Wingdings" pitchFamily="2" charset="2"/>
              </a:rPr>
              <a:t>特点：</a:t>
            </a:r>
            <a:endParaRPr lang="en-US" altLang="zh-CN" sz="2800" dirty="0">
              <a:solidFill>
                <a:srgbClr val="0000FF"/>
              </a:solidFill>
              <a:latin typeface="+mn-ea"/>
              <a:sym typeface="Wingdings" pitchFamily="2" charset="2"/>
            </a:endParaRPr>
          </a:p>
          <a:p>
            <a:pPr marL="457200" indent="-457200" algn="l">
              <a:buFont typeface="Wingdings" pitchFamily="2" charset="2"/>
              <a:buChar char="n"/>
            </a:pPr>
            <a:r>
              <a:rPr lang="zh-CN" altLang="en-US" sz="2800" dirty="0">
                <a:solidFill>
                  <a:srgbClr val="0000FF"/>
                </a:solidFill>
                <a:latin typeface="+mn-ea"/>
                <a:sym typeface="Wingdings" pitchFamily="2" charset="2"/>
              </a:rPr>
              <a:t>依靠计算机实现；</a:t>
            </a:r>
            <a:endParaRPr lang="en-US" altLang="zh-CN" sz="2800" dirty="0">
              <a:solidFill>
                <a:srgbClr val="0000FF"/>
              </a:solidFill>
              <a:latin typeface="+mn-ea"/>
              <a:sym typeface="Wingdings" pitchFamily="2" charset="2"/>
            </a:endParaRPr>
          </a:p>
          <a:p>
            <a:pPr marL="457200" indent="-457200" algn="l">
              <a:buFont typeface="Wingdings" pitchFamily="2" charset="2"/>
              <a:buChar char="n"/>
            </a:pPr>
            <a:r>
              <a:rPr lang="zh-CN" altLang="en-US" sz="2800" dirty="0">
                <a:solidFill>
                  <a:srgbClr val="0000FF"/>
                </a:solidFill>
                <a:latin typeface="+mn-ea"/>
                <a:sym typeface="Wingdings" pitchFamily="2" charset="2"/>
              </a:rPr>
              <a:t>有坚实的数学理论基础；</a:t>
            </a:r>
            <a:endParaRPr lang="en-US" altLang="zh-CN" sz="2800" dirty="0">
              <a:solidFill>
                <a:srgbClr val="0000FF"/>
              </a:solidFill>
              <a:latin typeface="+mn-ea"/>
              <a:sym typeface="Wingdings" pitchFamily="2" charset="2"/>
            </a:endParaRPr>
          </a:p>
          <a:p>
            <a:pPr marL="457200" indent="-457200" algn="l">
              <a:buFont typeface="Wingdings" pitchFamily="2" charset="2"/>
              <a:buChar char="n"/>
            </a:pPr>
            <a:r>
              <a:rPr lang="zh-CN" altLang="en-US" sz="2800" dirty="0">
                <a:solidFill>
                  <a:srgbClr val="0000FF"/>
                </a:solidFill>
                <a:latin typeface="+mn-ea"/>
                <a:sym typeface="Wingdings" pitchFamily="2" charset="2"/>
              </a:rPr>
              <a:t>通信方式有无线</a:t>
            </a:r>
            <a:r>
              <a:rPr lang="en-US" altLang="zh-CN" sz="2800" dirty="0">
                <a:solidFill>
                  <a:srgbClr val="0000FF"/>
                </a:solidFill>
                <a:latin typeface="+mn-ea"/>
                <a:sym typeface="Wingdings" pitchFamily="2" charset="2"/>
              </a:rPr>
              <a:t>/</a:t>
            </a:r>
            <a:r>
              <a:rPr lang="zh-CN" altLang="en-US" sz="2800" dirty="0">
                <a:solidFill>
                  <a:srgbClr val="0000FF"/>
                </a:solidFill>
                <a:latin typeface="+mn-ea"/>
                <a:sym typeface="Wingdings" pitchFamily="2" charset="2"/>
              </a:rPr>
              <a:t>有线</a:t>
            </a:r>
            <a:r>
              <a:rPr lang="en-US" altLang="zh-CN" sz="2800" dirty="0">
                <a:solidFill>
                  <a:srgbClr val="0000FF"/>
                </a:solidFill>
                <a:latin typeface="+mn-ea"/>
                <a:sym typeface="Wingdings" pitchFamily="2" charset="2"/>
              </a:rPr>
              <a:t>/</a:t>
            </a:r>
            <a:r>
              <a:rPr lang="zh-CN" altLang="en-US" sz="2800" dirty="0">
                <a:solidFill>
                  <a:srgbClr val="0000FF"/>
                </a:solidFill>
                <a:latin typeface="+mn-ea"/>
                <a:sym typeface="Wingdings" pitchFamily="2" charset="2"/>
              </a:rPr>
              <a:t>计算机网络；</a:t>
            </a:r>
            <a:endParaRPr lang="en-US" altLang="zh-CN" sz="2800" dirty="0">
              <a:solidFill>
                <a:srgbClr val="0000FF"/>
              </a:solidFill>
              <a:latin typeface="+mn-ea"/>
              <a:sym typeface="Wingdings" pitchFamily="2" charset="2"/>
            </a:endParaRPr>
          </a:p>
          <a:p>
            <a:pPr marL="457200" indent="-457200" algn="l">
              <a:buFont typeface="Wingdings" pitchFamily="2" charset="2"/>
              <a:buChar char="n"/>
            </a:pPr>
            <a:r>
              <a:rPr lang="zh-CN" altLang="en-US" sz="2800" dirty="0">
                <a:solidFill>
                  <a:srgbClr val="0000FF"/>
                </a:solidFill>
                <a:latin typeface="+mn-ea"/>
                <a:sym typeface="Wingdings" pitchFamily="2" charset="2"/>
              </a:rPr>
              <a:t>形成了一门学科。</a:t>
            </a:r>
            <a:endParaRPr lang="en-US" altLang="zh-CN" sz="2800" dirty="0">
              <a:solidFill>
                <a:srgbClr val="0000FF"/>
              </a:solidFill>
              <a:latin typeface="+mn-ea"/>
              <a:sym typeface="Wingdings" pitchFamily="2" charset="2"/>
            </a:endParaRPr>
          </a:p>
        </p:txBody>
      </p:sp>
    </p:spTree>
    <p:extLst>
      <p:ext uri="{BB962C8B-B14F-4D97-AF65-F5344CB8AC3E}">
        <p14:creationId xmlns:p14="http://schemas.microsoft.com/office/powerpoint/2010/main" val="1961028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971600" y="149116"/>
            <a:ext cx="7486600" cy="646331"/>
          </a:xfrm>
          <a:prstGeom prst="rect">
            <a:avLst/>
          </a:prstGeom>
          <a:noFill/>
          <a:ln w="38100" algn="ctr">
            <a:noFill/>
            <a:miter lim="800000"/>
            <a:headEnd/>
            <a:tailEnd/>
          </a:ln>
        </p:spPr>
        <p:txBody>
          <a:bodyPr wrap="square" anchor="ctr">
            <a:spAutoFit/>
          </a:bodyPr>
          <a:lstStyle/>
          <a:p>
            <a:pPr algn="l" eaLnBrk="0" hangingPunct="0"/>
            <a:r>
              <a:rPr lang="zh-CN" altLang="en-US" sz="3600" b="1" dirty="0">
                <a:solidFill>
                  <a:srgbClr val="00B050"/>
                </a:solidFill>
              </a:rPr>
              <a:t>传统密码</a:t>
            </a:r>
          </a:p>
        </p:txBody>
      </p:sp>
      <p:sp>
        <p:nvSpPr>
          <p:cNvPr id="6" name="TextBox 5"/>
          <p:cNvSpPr txBox="1"/>
          <p:nvPr/>
        </p:nvSpPr>
        <p:spPr>
          <a:xfrm>
            <a:off x="1115616" y="859999"/>
            <a:ext cx="7776864" cy="2246769"/>
          </a:xfrm>
          <a:prstGeom prst="rect">
            <a:avLst/>
          </a:prstGeom>
          <a:noFill/>
          <a:ln>
            <a:noFill/>
          </a:ln>
          <a:effectLst/>
        </p:spPr>
        <p:txBody>
          <a:bodyPr wrap="square" rtlCol="0">
            <a:spAutoFit/>
          </a:bodyPr>
          <a:lstStyle/>
          <a:p>
            <a:pPr algn="l"/>
            <a:r>
              <a:rPr lang="en-US" altLang="zh-CN" sz="2800" dirty="0">
                <a:solidFill>
                  <a:srgbClr val="0000FF"/>
                </a:solidFill>
                <a:latin typeface="+mn-ea"/>
                <a:sym typeface="Wingdings" pitchFamily="2" charset="2"/>
              </a:rPr>
              <a:t>1.</a:t>
            </a:r>
            <a:r>
              <a:rPr lang="zh-CN" altLang="en-US" sz="2800" dirty="0">
                <a:solidFill>
                  <a:srgbClr val="0000FF"/>
                </a:solidFill>
                <a:latin typeface="+mn-ea"/>
                <a:sym typeface="Wingdings" pitchFamily="2" charset="2"/>
              </a:rPr>
              <a:t>古代密码术</a:t>
            </a:r>
            <a:endParaRPr lang="en-US" altLang="zh-CN" sz="2800" dirty="0">
              <a:solidFill>
                <a:srgbClr val="0000FF"/>
              </a:solidFill>
              <a:latin typeface="+mn-ea"/>
              <a:sym typeface="Wingdings" pitchFamily="2" charset="2"/>
            </a:endParaRPr>
          </a:p>
          <a:p>
            <a:pPr lvl="1"/>
            <a:r>
              <a:rPr lang="zh-CN" altLang="en-US" sz="2800" dirty="0">
                <a:solidFill>
                  <a:srgbClr val="0000FF"/>
                </a:solidFill>
                <a:latin typeface="+mn-ea"/>
                <a:sym typeface="Wingdings" panose="05000000000000000000" pitchFamily="2" charset="2"/>
              </a:rPr>
              <a:t>古希腊人的“棋盘密码”</a:t>
            </a:r>
            <a:endParaRPr lang="en-US" altLang="zh-CN" sz="2800" dirty="0">
              <a:solidFill>
                <a:srgbClr val="0000FF"/>
              </a:solidFill>
              <a:latin typeface="+mn-ea"/>
              <a:sym typeface="Wingdings" pitchFamily="2" charset="2"/>
            </a:endParaRPr>
          </a:p>
          <a:p>
            <a:pPr lvl="1"/>
            <a:r>
              <a:rPr lang="zh-CN" altLang="en-US" sz="2800" dirty="0">
                <a:solidFill>
                  <a:srgbClr val="0000FF"/>
                </a:solidFill>
                <a:latin typeface="+mn-ea"/>
                <a:sym typeface="Wingdings" pitchFamily="2" charset="2"/>
              </a:rPr>
              <a:t>古罗马凯撒皇帝的“凯撒密码”</a:t>
            </a:r>
            <a:endParaRPr lang="en-US" altLang="zh-CN" sz="2800" dirty="0">
              <a:solidFill>
                <a:srgbClr val="0000FF"/>
              </a:solidFill>
              <a:latin typeface="+mn-ea"/>
              <a:sym typeface="Wingdings" pitchFamily="2" charset="2"/>
            </a:endParaRPr>
          </a:p>
          <a:p>
            <a:pPr lvl="1"/>
            <a:r>
              <a:rPr lang="zh-CN" altLang="en-US" sz="2800" dirty="0">
                <a:solidFill>
                  <a:srgbClr val="0000FF"/>
                </a:solidFill>
                <a:latin typeface="+mn-ea"/>
                <a:sym typeface="Wingdings" pitchFamily="2" charset="2"/>
              </a:rPr>
              <a:t>美国南北战争“栅栏密码”</a:t>
            </a:r>
            <a:endParaRPr lang="en-US" altLang="zh-CN" sz="2800" dirty="0">
              <a:solidFill>
                <a:srgbClr val="0000FF"/>
              </a:solidFill>
              <a:latin typeface="+mn-ea"/>
              <a:sym typeface="Wingdings" pitchFamily="2" charset="2"/>
            </a:endParaRPr>
          </a:p>
          <a:p>
            <a:pPr algn="l"/>
            <a:r>
              <a:rPr lang="zh-CN" altLang="en-US" sz="2800" dirty="0">
                <a:solidFill>
                  <a:srgbClr val="FF0000"/>
                </a:solidFill>
                <a:latin typeface="+mn-ea"/>
                <a:sym typeface="Wingdings" pitchFamily="2" charset="2"/>
              </a:rPr>
              <a:t>特点：采用代换或换位</a:t>
            </a:r>
            <a:endParaRPr lang="en-US" altLang="zh-CN" sz="2800" dirty="0">
              <a:solidFill>
                <a:srgbClr val="FF0000"/>
              </a:solidFill>
              <a:latin typeface="+mn-ea"/>
              <a:sym typeface="Wingdings" pitchFamily="2" charset="2"/>
            </a:endParaRPr>
          </a:p>
        </p:txBody>
      </p:sp>
      <p:sp>
        <p:nvSpPr>
          <p:cNvPr id="5" name="TextBox 5">
            <a:extLst>
              <a:ext uri="{FF2B5EF4-FFF2-40B4-BE49-F238E27FC236}">
                <a16:creationId xmlns:a16="http://schemas.microsoft.com/office/drawing/2014/main" id="{8D6AF146-617E-4B8D-882A-31F26AFD8799}"/>
              </a:ext>
            </a:extLst>
          </p:cNvPr>
          <p:cNvSpPr txBox="1"/>
          <p:nvPr/>
        </p:nvSpPr>
        <p:spPr>
          <a:xfrm>
            <a:off x="1187624" y="3068960"/>
            <a:ext cx="7704856" cy="3108543"/>
          </a:xfrm>
          <a:prstGeom prst="rect">
            <a:avLst/>
          </a:prstGeom>
          <a:noFill/>
          <a:ln>
            <a:noFill/>
          </a:ln>
          <a:effectLst/>
        </p:spPr>
        <p:txBody>
          <a:bodyPr wrap="square" rtlCol="0">
            <a:spAutoFit/>
          </a:bodyPr>
          <a:lstStyle/>
          <a:p>
            <a:pPr algn="l"/>
            <a:r>
              <a:rPr lang="en-US" altLang="zh-CN" sz="2800" dirty="0">
                <a:solidFill>
                  <a:srgbClr val="0000FF"/>
                </a:solidFill>
                <a:latin typeface="华文中宋" panose="02010600040101010101" pitchFamily="2" charset="-122"/>
                <a:ea typeface="华文中宋" panose="02010600040101010101" pitchFamily="2" charset="-122"/>
                <a:sym typeface="Wingdings" pitchFamily="2" charset="2"/>
              </a:rPr>
              <a:t>2.</a:t>
            </a:r>
            <a:r>
              <a:rPr lang="zh-CN" altLang="en-US" sz="2800" dirty="0">
                <a:solidFill>
                  <a:srgbClr val="0000FF"/>
                </a:solidFill>
                <a:latin typeface="华文中宋" panose="02010600040101010101" pitchFamily="2" charset="-122"/>
                <a:ea typeface="华文中宋" panose="02010600040101010101" pitchFamily="2" charset="-122"/>
                <a:sym typeface="Wingdings" pitchFamily="2" charset="2"/>
              </a:rPr>
              <a:t>近代密码</a:t>
            </a:r>
            <a:endParaRPr lang="en-US" altLang="zh-CN" sz="2800" dirty="0">
              <a:solidFill>
                <a:srgbClr val="0000FF"/>
              </a:solidFill>
              <a:latin typeface="华文中宋" panose="02010600040101010101" pitchFamily="2" charset="-122"/>
              <a:ea typeface="华文中宋" panose="02010600040101010101" pitchFamily="2" charset="-122"/>
              <a:sym typeface="Wingdings" pitchFamily="2" charset="2"/>
            </a:endParaRPr>
          </a:p>
          <a:p>
            <a:pPr lvl="1"/>
            <a:r>
              <a:rPr lang="zh-CN" altLang="en-US" sz="2800" dirty="0">
                <a:solidFill>
                  <a:srgbClr val="0000FF"/>
                </a:solidFill>
                <a:latin typeface="华文中宋" panose="02010600040101010101" pitchFamily="2" charset="-122"/>
                <a:ea typeface="华文中宋" panose="02010600040101010101" pitchFamily="2" charset="-122"/>
                <a:sym typeface="Wingdings" pitchFamily="2" charset="2"/>
              </a:rPr>
              <a:t>单表代换：如仿射密码</a:t>
            </a:r>
            <a:endParaRPr lang="en-US" altLang="zh-CN" sz="2800" dirty="0">
              <a:solidFill>
                <a:srgbClr val="0000FF"/>
              </a:solidFill>
              <a:latin typeface="华文中宋" panose="02010600040101010101" pitchFamily="2" charset="-122"/>
              <a:ea typeface="华文中宋" panose="02010600040101010101" pitchFamily="2" charset="-122"/>
              <a:sym typeface="Wingdings" pitchFamily="2" charset="2"/>
            </a:endParaRPr>
          </a:p>
          <a:p>
            <a:pPr lvl="1"/>
            <a:r>
              <a:rPr lang="zh-CN" altLang="en-US" sz="2800" dirty="0">
                <a:solidFill>
                  <a:srgbClr val="0000FF"/>
                </a:solidFill>
                <a:latin typeface="华文中宋" panose="02010600040101010101" pitchFamily="2" charset="-122"/>
                <a:ea typeface="华文中宋" panose="02010600040101010101" pitchFamily="2" charset="-122"/>
                <a:sym typeface="Wingdings" pitchFamily="2" charset="2"/>
              </a:rPr>
              <a:t>多表代换：如</a:t>
            </a:r>
            <a:r>
              <a:rPr lang="en-US" altLang="zh-CN" sz="2800" dirty="0" err="1">
                <a:solidFill>
                  <a:srgbClr val="0000FF"/>
                </a:solidFill>
                <a:latin typeface="华文中宋" panose="02010600040101010101" pitchFamily="2" charset="-122"/>
                <a:ea typeface="华文中宋" panose="02010600040101010101" pitchFamily="2" charset="-122"/>
                <a:sym typeface="Wingdings" pitchFamily="2" charset="2"/>
              </a:rPr>
              <a:t>vigenere</a:t>
            </a:r>
            <a:r>
              <a:rPr lang="zh-CN" altLang="en-US" sz="2800" dirty="0">
                <a:solidFill>
                  <a:srgbClr val="0000FF"/>
                </a:solidFill>
                <a:latin typeface="华文中宋" panose="02010600040101010101" pitchFamily="2" charset="-122"/>
                <a:ea typeface="华文中宋" panose="02010600040101010101" pitchFamily="2" charset="-122"/>
                <a:sym typeface="Wingdings" pitchFamily="2" charset="2"/>
              </a:rPr>
              <a:t>密码、二战中转轮密码机（</a:t>
            </a:r>
            <a:r>
              <a:rPr lang="en-US" altLang="zh-CN" sz="2800" dirty="0" err="1">
                <a:solidFill>
                  <a:srgbClr val="0000FF"/>
                </a:solidFill>
                <a:latin typeface="华文中宋" panose="02010600040101010101" pitchFamily="2" charset="-122"/>
                <a:ea typeface="华文中宋" panose="02010600040101010101" pitchFamily="2" charset="-122"/>
                <a:sym typeface="Wingdings" pitchFamily="2" charset="2"/>
              </a:rPr>
              <a:t>enigma,TYPEX</a:t>
            </a:r>
            <a:r>
              <a:rPr lang="en-US" altLang="zh-CN" sz="2800" dirty="0">
                <a:solidFill>
                  <a:srgbClr val="0000FF"/>
                </a:solidFill>
                <a:latin typeface="华文中宋" panose="02010600040101010101" pitchFamily="2" charset="-122"/>
                <a:ea typeface="华文中宋" panose="02010600040101010101" pitchFamily="2" charset="-122"/>
                <a:sym typeface="Wingdings" pitchFamily="2" charset="2"/>
              </a:rPr>
              <a:t>, </a:t>
            </a:r>
            <a:r>
              <a:rPr lang="en-US" altLang="zh-CN" sz="2800" dirty="0" err="1">
                <a:solidFill>
                  <a:srgbClr val="0000FF"/>
                </a:solidFill>
                <a:latin typeface="华文中宋" panose="02010600040101010101" pitchFamily="2" charset="-122"/>
                <a:ea typeface="华文中宋" panose="02010600040101010101" pitchFamily="2" charset="-122"/>
                <a:sym typeface="Wingdings" pitchFamily="2" charset="2"/>
              </a:rPr>
              <a:t>Hagelin</a:t>
            </a:r>
            <a:r>
              <a:rPr lang="en-US" altLang="zh-CN" sz="2800" dirty="0">
                <a:solidFill>
                  <a:srgbClr val="0000FF"/>
                </a:solidFill>
                <a:latin typeface="华文中宋" panose="02010600040101010101" pitchFamily="2" charset="-122"/>
                <a:ea typeface="华文中宋" panose="02010600040101010101" pitchFamily="2" charset="-122"/>
                <a:sym typeface="Wingdings" pitchFamily="2" charset="2"/>
              </a:rPr>
              <a:t>, TUNNY)</a:t>
            </a:r>
          </a:p>
          <a:p>
            <a:pPr lvl="1"/>
            <a:r>
              <a:rPr lang="en-US" altLang="zh-CN" sz="2800" dirty="0">
                <a:solidFill>
                  <a:srgbClr val="0000FF"/>
                </a:solidFill>
                <a:latin typeface="华文中宋" panose="02010600040101010101" pitchFamily="2" charset="-122"/>
                <a:ea typeface="华文中宋" panose="02010600040101010101" pitchFamily="2" charset="-122"/>
                <a:sym typeface="Wingdings" pitchFamily="2" charset="2"/>
              </a:rPr>
              <a:t>AT&amp;T</a:t>
            </a:r>
            <a:r>
              <a:rPr lang="zh-CN" altLang="en-US" sz="2800" dirty="0">
                <a:solidFill>
                  <a:srgbClr val="0000FF"/>
                </a:solidFill>
                <a:latin typeface="华文中宋" panose="02010600040101010101" pitchFamily="2" charset="-122"/>
                <a:ea typeface="华文中宋" panose="02010600040101010101" pitchFamily="2" charset="-122"/>
                <a:sym typeface="Wingdings" pitchFamily="2" charset="2"/>
              </a:rPr>
              <a:t>的</a:t>
            </a:r>
            <a:r>
              <a:rPr lang="en-US" altLang="zh-CN" sz="2800" dirty="0" err="1">
                <a:solidFill>
                  <a:srgbClr val="0000FF"/>
                </a:solidFill>
                <a:latin typeface="华文中宋" panose="02010600040101010101" pitchFamily="2" charset="-122"/>
                <a:ea typeface="华文中宋" panose="02010600040101010101" pitchFamily="2" charset="-122"/>
                <a:sym typeface="Wingdings" pitchFamily="2" charset="2"/>
              </a:rPr>
              <a:t>Vernam</a:t>
            </a:r>
            <a:r>
              <a:rPr lang="zh-CN" altLang="en-US" sz="2800" dirty="0">
                <a:solidFill>
                  <a:srgbClr val="0000FF"/>
                </a:solidFill>
                <a:latin typeface="华文中宋" panose="02010600040101010101" pitchFamily="2" charset="-122"/>
                <a:ea typeface="华文中宋" panose="02010600040101010101" pitchFamily="2" charset="-122"/>
                <a:sym typeface="Wingdings" pitchFamily="2" charset="2"/>
              </a:rPr>
              <a:t>密码</a:t>
            </a:r>
            <a:endParaRPr lang="en-US" altLang="zh-CN" sz="2800" dirty="0">
              <a:solidFill>
                <a:srgbClr val="0000FF"/>
              </a:solidFill>
              <a:latin typeface="华文中宋" panose="02010600040101010101" pitchFamily="2" charset="-122"/>
              <a:ea typeface="华文中宋" panose="02010600040101010101" pitchFamily="2" charset="-122"/>
              <a:sym typeface="Wingdings" pitchFamily="2" charset="2"/>
            </a:endParaRPr>
          </a:p>
          <a:p>
            <a:pPr algn="l"/>
            <a:r>
              <a:rPr lang="zh-CN" altLang="en-US" sz="2800" dirty="0">
                <a:solidFill>
                  <a:srgbClr val="FF0000"/>
                </a:solidFill>
                <a:latin typeface="华文中宋" panose="02010600040101010101" pitchFamily="2" charset="-122"/>
                <a:ea typeface="华文中宋" panose="02010600040101010101" pitchFamily="2" charset="-122"/>
                <a:sym typeface="Wingdings" pitchFamily="2" charset="2"/>
              </a:rPr>
              <a:t>特点：使用机械、机电方式实现代换、换位、模二加运算</a:t>
            </a:r>
            <a:endParaRPr lang="en-US" altLang="zh-CN" sz="2800" dirty="0">
              <a:solidFill>
                <a:srgbClr val="FF0000"/>
              </a:solidFill>
              <a:latin typeface="华文中宋" panose="02010600040101010101" pitchFamily="2" charset="-122"/>
              <a:ea typeface="华文中宋" panose="02010600040101010101" pitchFamily="2" charset="-122"/>
              <a:sym typeface="Wingdings" pitchFamily="2" charset="2"/>
            </a:endParaRPr>
          </a:p>
        </p:txBody>
      </p:sp>
    </p:spTree>
    <p:extLst>
      <p:ext uri="{BB962C8B-B14F-4D97-AF65-F5344CB8AC3E}">
        <p14:creationId xmlns:p14="http://schemas.microsoft.com/office/powerpoint/2010/main" val="219382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971600" y="149116"/>
            <a:ext cx="7486600" cy="646331"/>
          </a:xfrm>
          <a:prstGeom prst="rect">
            <a:avLst/>
          </a:prstGeom>
          <a:noFill/>
          <a:ln w="38100" algn="ctr">
            <a:noFill/>
            <a:miter lim="800000"/>
            <a:headEnd/>
            <a:tailEnd/>
          </a:ln>
        </p:spPr>
        <p:txBody>
          <a:bodyPr wrap="square" anchor="ctr">
            <a:spAutoFit/>
          </a:bodyPr>
          <a:lstStyle/>
          <a:p>
            <a:pPr algn="l" eaLnBrk="0" hangingPunct="0"/>
            <a:r>
              <a:rPr lang="zh-CN" altLang="en-US" sz="3600" b="1" dirty="0">
                <a:solidFill>
                  <a:srgbClr val="00B050"/>
                </a:solidFill>
              </a:rPr>
              <a:t>现代密码学</a:t>
            </a:r>
            <a:r>
              <a:rPr lang="en-US" altLang="zh-CN" sz="3600" b="1" dirty="0">
                <a:solidFill>
                  <a:srgbClr val="00B050"/>
                </a:solidFill>
              </a:rPr>
              <a:t>(</a:t>
            </a:r>
            <a:r>
              <a:rPr lang="zh-CN" altLang="en-US" sz="3600" b="1" dirty="0">
                <a:solidFill>
                  <a:srgbClr val="00B050"/>
                </a:solidFill>
              </a:rPr>
              <a:t>一</a:t>
            </a:r>
            <a:r>
              <a:rPr lang="en-US" altLang="zh-CN" sz="3600" b="1" dirty="0">
                <a:solidFill>
                  <a:srgbClr val="00B050"/>
                </a:solidFill>
              </a:rPr>
              <a:t>)</a:t>
            </a:r>
            <a:endParaRPr lang="zh-CN" altLang="en-US" sz="3600" b="1" dirty="0">
              <a:solidFill>
                <a:srgbClr val="00B050"/>
              </a:solidFill>
            </a:endParaRPr>
          </a:p>
        </p:txBody>
      </p:sp>
      <p:sp>
        <p:nvSpPr>
          <p:cNvPr id="6" name="TextBox 5"/>
          <p:cNvSpPr txBox="1"/>
          <p:nvPr/>
        </p:nvSpPr>
        <p:spPr>
          <a:xfrm>
            <a:off x="944176" y="908720"/>
            <a:ext cx="8092320" cy="2677656"/>
          </a:xfrm>
          <a:prstGeom prst="rect">
            <a:avLst/>
          </a:prstGeom>
          <a:noFill/>
          <a:ln>
            <a:noFill/>
          </a:ln>
          <a:effectLst/>
        </p:spPr>
        <p:txBody>
          <a:bodyPr wrap="square" rtlCol="0">
            <a:spAutoFit/>
          </a:bodyPr>
          <a:lstStyle/>
          <a:p>
            <a:pPr algn="just"/>
            <a:r>
              <a:rPr lang="zh-CN" altLang="en-US" sz="2400" dirty="0">
                <a:solidFill>
                  <a:srgbClr val="FF0000"/>
                </a:solidFill>
                <a:latin typeface="华文中宋" panose="02010600040101010101" pitchFamily="2" charset="-122"/>
                <a:ea typeface="华文中宋" panose="02010600040101010101" pitchFamily="2" charset="-122"/>
                <a:sym typeface="Wingdings" pitchFamily="2" charset="2"/>
              </a:rPr>
              <a:t>现代密码学出现的标志是</a:t>
            </a:r>
            <a:r>
              <a:rPr lang="en-US" altLang="zh-CN" sz="2400" dirty="0">
                <a:solidFill>
                  <a:srgbClr val="FF0000"/>
                </a:solidFill>
                <a:latin typeface="华文中宋" panose="02010600040101010101" pitchFamily="2" charset="-122"/>
                <a:ea typeface="华文中宋" panose="02010600040101010101" pitchFamily="2" charset="-122"/>
                <a:sym typeface="Wingdings" pitchFamily="2" charset="2"/>
              </a:rPr>
              <a:t>Shannon</a:t>
            </a:r>
            <a:r>
              <a:rPr lang="zh-CN" altLang="en-US" sz="2400" dirty="0">
                <a:solidFill>
                  <a:srgbClr val="FF0000"/>
                </a:solidFill>
                <a:latin typeface="华文中宋" panose="02010600040101010101" pitchFamily="2" charset="-122"/>
                <a:ea typeface="华文中宋" panose="02010600040101010101" pitchFamily="2" charset="-122"/>
                <a:sym typeface="Wingdings" pitchFamily="2" charset="2"/>
              </a:rPr>
              <a:t>发表的论文“</a:t>
            </a:r>
            <a:r>
              <a:rPr lang="en-US" altLang="zh-CN" sz="2400" dirty="0">
                <a:solidFill>
                  <a:srgbClr val="FF0000"/>
                </a:solidFill>
                <a:latin typeface="华文中宋" panose="02010600040101010101" pitchFamily="2" charset="-122"/>
                <a:ea typeface="华文中宋" panose="02010600040101010101" pitchFamily="2" charset="-122"/>
                <a:sym typeface="Wingdings" pitchFamily="2" charset="2"/>
              </a:rPr>
              <a:t>Communication Theory of Secrecy System</a:t>
            </a:r>
            <a:r>
              <a:rPr lang="zh-CN" altLang="en-US" sz="2400" dirty="0">
                <a:solidFill>
                  <a:srgbClr val="FF0000"/>
                </a:solidFill>
                <a:latin typeface="华文中宋" panose="02010600040101010101" pitchFamily="2" charset="-122"/>
                <a:ea typeface="华文中宋" panose="02010600040101010101" pitchFamily="2" charset="-122"/>
                <a:sym typeface="Wingdings" pitchFamily="2" charset="2"/>
              </a:rPr>
              <a:t>”，</a:t>
            </a:r>
            <a:r>
              <a:rPr lang="zh-CN" altLang="en-US" sz="2400" dirty="0">
                <a:solidFill>
                  <a:srgbClr val="0000FF"/>
                </a:solidFill>
                <a:latin typeface="华文中宋" panose="02010600040101010101" pitchFamily="2" charset="-122"/>
                <a:ea typeface="华文中宋" panose="02010600040101010101" pitchFamily="2" charset="-122"/>
                <a:sym typeface="Wingdings" pitchFamily="2" charset="2"/>
              </a:rPr>
              <a:t>其将“</a:t>
            </a:r>
            <a:r>
              <a:rPr lang="zh-CN" altLang="en-US" sz="2400" dirty="0">
                <a:solidFill>
                  <a:srgbClr val="FF0000"/>
                </a:solidFill>
                <a:latin typeface="华文中宋" panose="02010600040101010101" pitchFamily="2" charset="-122"/>
                <a:ea typeface="华文中宋" panose="02010600040101010101" pitchFamily="2" charset="-122"/>
                <a:sym typeface="Wingdings" pitchFamily="2" charset="2"/>
              </a:rPr>
              <a:t>信息论</a:t>
            </a:r>
            <a:r>
              <a:rPr lang="zh-CN" altLang="en-US" sz="2400" dirty="0">
                <a:solidFill>
                  <a:srgbClr val="0000FF"/>
                </a:solidFill>
                <a:latin typeface="华文中宋" panose="02010600040101010101" pitchFamily="2" charset="-122"/>
                <a:ea typeface="华文中宋" panose="02010600040101010101" pitchFamily="2" charset="-122"/>
                <a:sym typeface="Wingdings" pitchFamily="2" charset="2"/>
              </a:rPr>
              <a:t>”引入到密码学中，利用</a:t>
            </a:r>
            <a:r>
              <a:rPr lang="zh-CN" altLang="en-US" sz="2400" dirty="0">
                <a:solidFill>
                  <a:srgbClr val="FF0000"/>
                </a:solidFill>
                <a:latin typeface="华文中宋" panose="02010600040101010101" pitchFamily="2" charset="-122"/>
                <a:ea typeface="华文中宋" panose="02010600040101010101" pitchFamily="2" charset="-122"/>
                <a:sym typeface="Wingdings" pitchFamily="2" charset="2"/>
              </a:rPr>
              <a:t>概率统计</a:t>
            </a:r>
            <a:r>
              <a:rPr lang="zh-CN" altLang="en-US" sz="2400" dirty="0">
                <a:solidFill>
                  <a:srgbClr val="0000FF"/>
                </a:solidFill>
                <a:latin typeface="华文中宋" panose="02010600040101010101" pitchFamily="2" charset="-122"/>
                <a:ea typeface="华文中宋" panose="02010600040101010101" pitchFamily="2" charset="-122"/>
                <a:sym typeface="Wingdings" pitchFamily="2" charset="2"/>
              </a:rPr>
              <a:t>和</a:t>
            </a:r>
            <a:r>
              <a:rPr lang="zh-CN" altLang="en-US" sz="2400" dirty="0">
                <a:solidFill>
                  <a:srgbClr val="FF0000"/>
                </a:solidFill>
                <a:latin typeface="华文中宋" panose="02010600040101010101" pitchFamily="2" charset="-122"/>
                <a:ea typeface="华文中宋" panose="02010600040101010101" pitchFamily="2" charset="-122"/>
                <a:sym typeface="Wingdings" pitchFamily="2" charset="2"/>
              </a:rPr>
              <a:t>熵（</a:t>
            </a:r>
            <a:r>
              <a:rPr lang="en-US" altLang="zh-CN" sz="2400" dirty="0">
                <a:solidFill>
                  <a:srgbClr val="FF0000"/>
                </a:solidFill>
                <a:latin typeface="华文中宋" panose="02010600040101010101" pitchFamily="2" charset="-122"/>
                <a:ea typeface="华文中宋" panose="02010600040101010101" pitchFamily="2" charset="-122"/>
                <a:sym typeface="Wingdings" pitchFamily="2" charset="2"/>
              </a:rPr>
              <a:t>entropy</a:t>
            </a:r>
            <a:r>
              <a:rPr lang="zh-CN" altLang="en-US" sz="2400" dirty="0">
                <a:solidFill>
                  <a:srgbClr val="FF0000"/>
                </a:solidFill>
                <a:latin typeface="华文中宋" panose="02010600040101010101" pitchFamily="2" charset="-122"/>
                <a:ea typeface="华文中宋" panose="02010600040101010101" pitchFamily="2" charset="-122"/>
                <a:sym typeface="Wingdings" pitchFamily="2" charset="2"/>
              </a:rPr>
              <a:t>）</a:t>
            </a:r>
            <a:r>
              <a:rPr lang="zh-CN" altLang="en-US" sz="2400" dirty="0">
                <a:solidFill>
                  <a:srgbClr val="0000FF"/>
                </a:solidFill>
                <a:latin typeface="华文中宋" panose="02010600040101010101" pitchFamily="2" charset="-122"/>
                <a:ea typeface="华文中宋" panose="02010600040101010101" pitchFamily="2" charset="-122"/>
                <a:sym typeface="Wingdings" pitchFamily="2" charset="2"/>
              </a:rPr>
              <a:t>的概念对信息源、密钥、传输的密文和密码系统的安全性进行了数学描述和定量分析，并提出了</a:t>
            </a:r>
            <a:r>
              <a:rPr lang="zh-CN" altLang="en-US" sz="2400" dirty="0">
                <a:solidFill>
                  <a:srgbClr val="FF0000"/>
                </a:solidFill>
                <a:latin typeface="华文中宋" panose="02010600040101010101" pitchFamily="2" charset="-122"/>
                <a:ea typeface="华文中宋" panose="02010600040101010101" pitchFamily="2" charset="-122"/>
                <a:sym typeface="Wingdings" pitchFamily="2" charset="2"/>
              </a:rPr>
              <a:t>“对称密码体制”模型</a:t>
            </a:r>
            <a:r>
              <a:rPr lang="zh-CN" altLang="en-US" sz="2400" dirty="0">
                <a:solidFill>
                  <a:srgbClr val="0000FF"/>
                </a:solidFill>
                <a:latin typeface="华文中宋" panose="02010600040101010101" pitchFamily="2" charset="-122"/>
                <a:ea typeface="华文中宋" panose="02010600040101010101" pitchFamily="2" charset="-122"/>
                <a:sym typeface="Wingdings" pitchFamily="2" charset="2"/>
              </a:rPr>
              <a:t>，</a:t>
            </a:r>
            <a:r>
              <a:rPr lang="en-US" altLang="zh-CN" sz="2400" dirty="0">
                <a:solidFill>
                  <a:srgbClr val="FF0000"/>
                </a:solidFill>
                <a:latin typeface="华文中宋" panose="02010600040101010101" pitchFamily="2" charset="-122"/>
                <a:ea typeface="华文中宋" panose="02010600040101010101" pitchFamily="2" charset="-122"/>
                <a:sym typeface="Wingdings" pitchFamily="2" charset="2"/>
              </a:rPr>
              <a:t>Shannon</a:t>
            </a:r>
            <a:r>
              <a:rPr lang="zh-CN" altLang="en-US" sz="2400" dirty="0">
                <a:solidFill>
                  <a:srgbClr val="FF0000"/>
                </a:solidFill>
                <a:latin typeface="华文中宋" panose="02010600040101010101" pitchFamily="2" charset="-122"/>
                <a:ea typeface="华文中宋" panose="02010600040101010101" pitchFamily="2" charset="-122"/>
                <a:sym typeface="Wingdings" pitchFamily="2" charset="2"/>
              </a:rPr>
              <a:t>为现代密码编码学、密码分析学奠定了坚实的理论基础</a:t>
            </a:r>
            <a:r>
              <a:rPr lang="zh-CN" altLang="en-US" sz="2400" dirty="0">
                <a:solidFill>
                  <a:srgbClr val="0000FF"/>
                </a:solidFill>
                <a:latin typeface="华文中宋" panose="02010600040101010101" pitchFamily="2" charset="-122"/>
                <a:ea typeface="华文中宋" panose="02010600040101010101" pitchFamily="2" charset="-122"/>
                <a:sym typeface="Wingdings" pitchFamily="2" charset="2"/>
              </a:rPr>
              <a:t>。</a:t>
            </a:r>
            <a:endParaRPr lang="en-US" altLang="zh-CN" sz="2400" dirty="0">
              <a:solidFill>
                <a:srgbClr val="0000FF"/>
              </a:solidFill>
              <a:latin typeface="华文中宋" panose="02010600040101010101" pitchFamily="2" charset="-122"/>
              <a:ea typeface="华文中宋" panose="02010600040101010101" pitchFamily="2" charset="-122"/>
              <a:sym typeface="Wingdings" pitchFamily="2" charset="2"/>
            </a:endParaRPr>
          </a:p>
        </p:txBody>
      </p:sp>
      <p:sp>
        <p:nvSpPr>
          <p:cNvPr id="5" name="TextBox 5">
            <a:extLst>
              <a:ext uri="{FF2B5EF4-FFF2-40B4-BE49-F238E27FC236}">
                <a16:creationId xmlns:a16="http://schemas.microsoft.com/office/drawing/2014/main" id="{D1040B36-88AA-41B3-8FFE-1B38D37015B8}"/>
              </a:ext>
            </a:extLst>
          </p:cNvPr>
          <p:cNvSpPr txBox="1"/>
          <p:nvPr/>
        </p:nvSpPr>
        <p:spPr>
          <a:xfrm>
            <a:off x="1043608" y="3729921"/>
            <a:ext cx="7992888" cy="2677656"/>
          </a:xfrm>
          <a:prstGeom prst="rect">
            <a:avLst/>
          </a:prstGeom>
          <a:noFill/>
          <a:ln>
            <a:noFill/>
          </a:ln>
          <a:effectLst/>
        </p:spPr>
        <p:txBody>
          <a:bodyPr wrap="square" rtlCol="0">
            <a:spAutoFit/>
          </a:bodyPr>
          <a:lstStyle/>
          <a:p>
            <a:pPr algn="just"/>
            <a:r>
              <a:rPr lang="en-US" altLang="zh-CN" sz="2400" dirty="0">
                <a:solidFill>
                  <a:srgbClr val="0000FF"/>
                </a:solidFill>
                <a:latin typeface="华文中宋" panose="02010600040101010101" pitchFamily="2" charset="-122"/>
                <a:ea typeface="华文中宋" panose="02010600040101010101" pitchFamily="2" charset="-122"/>
                <a:sym typeface="Wingdings" pitchFamily="2" charset="2"/>
              </a:rPr>
              <a:t>1977</a:t>
            </a:r>
            <a:r>
              <a:rPr lang="zh-CN" altLang="en-US" sz="2400" dirty="0">
                <a:solidFill>
                  <a:srgbClr val="0000FF"/>
                </a:solidFill>
                <a:latin typeface="华文中宋" panose="02010600040101010101" pitchFamily="2" charset="-122"/>
                <a:ea typeface="华文中宋" panose="02010600040101010101" pitchFamily="2" charset="-122"/>
                <a:sym typeface="Wingdings" pitchFamily="2" charset="2"/>
              </a:rPr>
              <a:t>年美国国家标准局</a:t>
            </a:r>
            <a:r>
              <a:rPr lang="en-US" altLang="zh-CN" sz="2400" dirty="0">
                <a:solidFill>
                  <a:srgbClr val="0000FF"/>
                </a:solidFill>
                <a:latin typeface="华文中宋" panose="02010600040101010101" pitchFamily="2" charset="-122"/>
                <a:ea typeface="华文中宋" panose="02010600040101010101" pitchFamily="2" charset="-122"/>
                <a:sym typeface="Wingdings" pitchFamily="2" charset="2"/>
              </a:rPr>
              <a:t>(NBS)</a:t>
            </a:r>
            <a:r>
              <a:rPr lang="zh-CN" altLang="en-US" sz="2400" dirty="0">
                <a:solidFill>
                  <a:srgbClr val="0000FF"/>
                </a:solidFill>
                <a:latin typeface="华文中宋" panose="02010600040101010101" pitchFamily="2" charset="-122"/>
                <a:ea typeface="华文中宋" panose="02010600040101010101" pitchFamily="2" charset="-122"/>
                <a:sym typeface="Wingdings" pitchFamily="2" charset="2"/>
              </a:rPr>
              <a:t>建立“数据加密标准”</a:t>
            </a:r>
            <a:r>
              <a:rPr lang="en-US" altLang="zh-CN" sz="2400" dirty="0">
                <a:solidFill>
                  <a:srgbClr val="0000FF"/>
                </a:solidFill>
                <a:latin typeface="华文中宋" panose="02010600040101010101" pitchFamily="2" charset="-122"/>
                <a:ea typeface="华文中宋" panose="02010600040101010101" pitchFamily="2" charset="-122"/>
                <a:sym typeface="Wingdings" pitchFamily="2" charset="2"/>
              </a:rPr>
              <a:t>DES</a:t>
            </a:r>
          </a:p>
          <a:p>
            <a:pPr algn="just"/>
            <a:r>
              <a:rPr lang="en-US" altLang="zh-CN" sz="2400" dirty="0">
                <a:solidFill>
                  <a:srgbClr val="0000FF"/>
                </a:solidFill>
                <a:latin typeface="华文中宋" panose="02010600040101010101" pitchFamily="2" charset="-122"/>
                <a:ea typeface="华文中宋" panose="02010600040101010101" pitchFamily="2" charset="-122"/>
                <a:sym typeface="Wingdings" pitchFamily="2" charset="2"/>
              </a:rPr>
              <a:t>2000</a:t>
            </a:r>
            <a:r>
              <a:rPr lang="zh-CN" altLang="en-US" sz="2400" dirty="0">
                <a:solidFill>
                  <a:srgbClr val="0000FF"/>
                </a:solidFill>
                <a:latin typeface="华文中宋" panose="02010600040101010101" pitchFamily="2" charset="-122"/>
                <a:ea typeface="华文中宋" panose="02010600040101010101" pitchFamily="2" charset="-122"/>
                <a:sym typeface="Wingdings" pitchFamily="2" charset="2"/>
              </a:rPr>
              <a:t>年采用比利时人设计的</a:t>
            </a:r>
            <a:r>
              <a:rPr lang="en-US" altLang="zh-CN" sz="2400" dirty="0" err="1">
                <a:solidFill>
                  <a:srgbClr val="0000FF"/>
                </a:solidFill>
                <a:latin typeface="华文中宋" panose="02010600040101010101" pitchFamily="2" charset="-122"/>
                <a:ea typeface="华文中宋" panose="02010600040101010101" pitchFamily="2" charset="-122"/>
                <a:sym typeface="Wingdings" pitchFamily="2" charset="2"/>
              </a:rPr>
              <a:t>Rijndael</a:t>
            </a:r>
            <a:r>
              <a:rPr lang="zh-CN" altLang="en-US" sz="2400" dirty="0">
                <a:solidFill>
                  <a:srgbClr val="0000FF"/>
                </a:solidFill>
                <a:latin typeface="华文中宋" panose="02010600040101010101" pitchFamily="2" charset="-122"/>
                <a:ea typeface="华文中宋" panose="02010600040101010101" pitchFamily="2" charset="-122"/>
                <a:sym typeface="Wingdings" pitchFamily="2" charset="2"/>
              </a:rPr>
              <a:t>算法作为“高级加密标准”</a:t>
            </a:r>
            <a:r>
              <a:rPr lang="en-US" altLang="zh-CN" sz="2400" dirty="0">
                <a:solidFill>
                  <a:srgbClr val="0000FF"/>
                </a:solidFill>
                <a:latin typeface="华文中宋" panose="02010600040101010101" pitchFamily="2" charset="-122"/>
                <a:ea typeface="华文中宋" panose="02010600040101010101" pitchFamily="2" charset="-122"/>
                <a:sym typeface="Wingdings" pitchFamily="2" charset="2"/>
              </a:rPr>
              <a:t>AES</a:t>
            </a:r>
          </a:p>
          <a:p>
            <a:pPr algn="just"/>
            <a:r>
              <a:rPr lang="en-US" altLang="zh-CN" sz="2400" dirty="0">
                <a:solidFill>
                  <a:srgbClr val="0000FF"/>
                </a:solidFill>
                <a:latin typeface="华文中宋" panose="02010600040101010101" pitchFamily="2" charset="-122"/>
                <a:ea typeface="华文中宋" panose="02010600040101010101" pitchFamily="2" charset="-122"/>
                <a:sym typeface="Wingdings" pitchFamily="2" charset="2"/>
              </a:rPr>
              <a:t>1976</a:t>
            </a:r>
            <a:r>
              <a:rPr lang="zh-CN" altLang="en-US" sz="2400" dirty="0">
                <a:solidFill>
                  <a:srgbClr val="0000FF"/>
                </a:solidFill>
                <a:latin typeface="华文中宋" panose="02010600040101010101" pitchFamily="2" charset="-122"/>
                <a:ea typeface="华文中宋" panose="02010600040101010101" pitchFamily="2" charset="-122"/>
                <a:sym typeface="Wingdings" pitchFamily="2" charset="2"/>
              </a:rPr>
              <a:t>年以前的所有密码系统均属于</a:t>
            </a:r>
            <a:r>
              <a:rPr lang="zh-CN" altLang="en-US" sz="2400" dirty="0">
                <a:solidFill>
                  <a:srgbClr val="FF0000"/>
                </a:solidFill>
                <a:latin typeface="华文中宋" panose="02010600040101010101" pitchFamily="2" charset="-122"/>
                <a:ea typeface="华文中宋" panose="02010600040101010101" pitchFamily="2" charset="-122"/>
                <a:sym typeface="Wingdings" pitchFamily="2" charset="2"/>
              </a:rPr>
              <a:t>“对称密码系统（</a:t>
            </a:r>
            <a:r>
              <a:rPr lang="en-US" altLang="zh-CN" sz="2400" dirty="0">
                <a:solidFill>
                  <a:srgbClr val="FF0000"/>
                </a:solidFill>
                <a:latin typeface="华文中宋" panose="02010600040101010101" pitchFamily="2" charset="-122"/>
                <a:ea typeface="华文中宋" panose="02010600040101010101" pitchFamily="2" charset="-122"/>
                <a:sym typeface="Wingdings" pitchFamily="2" charset="2"/>
              </a:rPr>
              <a:t>Symmetric Cryptosystem</a:t>
            </a:r>
            <a:r>
              <a:rPr lang="zh-CN" altLang="en-US" sz="2400" dirty="0">
                <a:solidFill>
                  <a:srgbClr val="FF0000"/>
                </a:solidFill>
                <a:latin typeface="华文中宋" panose="02010600040101010101" pitchFamily="2" charset="-122"/>
                <a:ea typeface="华文中宋" panose="02010600040101010101" pitchFamily="2" charset="-122"/>
                <a:sym typeface="Wingdings" pitchFamily="2" charset="2"/>
              </a:rPr>
              <a:t>）”</a:t>
            </a:r>
            <a:r>
              <a:rPr lang="en-US" altLang="zh-CN" sz="2400" dirty="0">
                <a:solidFill>
                  <a:srgbClr val="0000FF"/>
                </a:solidFill>
                <a:latin typeface="华文中宋" panose="02010600040101010101" pitchFamily="2" charset="-122"/>
                <a:ea typeface="华文中宋" panose="02010600040101010101" pitchFamily="2" charset="-122"/>
                <a:sym typeface="Wingdings" pitchFamily="2" charset="2"/>
              </a:rPr>
              <a:t>,</a:t>
            </a:r>
            <a:r>
              <a:rPr lang="zh-CN" altLang="en-US" sz="2400" dirty="0">
                <a:solidFill>
                  <a:srgbClr val="0000FF"/>
                </a:solidFill>
                <a:latin typeface="华文中宋" panose="02010600040101010101" pitchFamily="2" charset="-122"/>
                <a:ea typeface="华文中宋" panose="02010600040101010101" pitchFamily="2" charset="-122"/>
                <a:sym typeface="Wingdings" pitchFamily="2" charset="2"/>
              </a:rPr>
              <a:t>又称单钥体制。指加、解密的密钥相同或者从一个能得到另一个。</a:t>
            </a:r>
            <a:endParaRPr lang="en-US" altLang="zh-CN" sz="2400" dirty="0">
              <a:solidFill>
                <a:srgbClr val="0000FF"/>
              </a:solidFill>
              <a:latin typeface="华文中宋" panose="02010600040101010101" pitchFamily="2" charset="-122"/>
              <a:ea typeface="华文中宋" panose="02010600040101010101" pitchFamily="2" charset="-122"/>
              <a:sym typeface="Wingdings" pitchFamily="2" charset="2"/>
            </a:endParaRPr>
          </a:p>
        </p:txBody>
      </p:sp>
    </p:spTree>
    <p:extLst>
      <p:ext uri="{BB962C8B-B14F-4D97-AF65-F5344CB8AC3E}">
        <p14:creationId xmlns:p14="http://schemas.microsoft.com/office/powerpoint/2010/main" val="276960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p:cNvSpPr txBox="1"/>
          <p:nvPr/>
        </p:nvSpPr>
        <p:spPr>
          <a:xfrm>
            <a:off x="971600" y="1052736"/>
            <a:ext cx="7992888" cy="5186035"/>
          </a:xfrm>
          <a:prstGeom prst="rect">
            <a:avLst/>
          </a:prstGeom>
          <a:noFill/>
          <a:ln>
            <a:noFill/>
          </a:ln>
          <a:effectLst/>
        </p:spPr>
        <p:txBody>
          <a:bodyPr wrap="square" rtlCol="0">
            <a:spAutoFit/>
          </a:bodyPr>
          <a:lstStyle/>
          <a:p>
            <a:pPr algn="just">
              <a:lnSpc>
                <a:spcPct val="150000"/>
              </a:lnSpc>
            </a:pPr>
            <a:r>
              <a:rPr lang="en-US" altLang="zh-CN" sz="2800" dirty="0">
                <a:solidFill>
                  <a:srgbClr val="0000FF"/>
                </a:solidFill>
                <a:latin typeface="华文中宋" panose="02010600040101010101" pitchFamily="2" charset="-122"/>
                <a:ea typeface="华文中宋" panose="02010600040101010101" pitchFamily="2" charset="-122"/>
                <a:sym typeface="Wingdings" pitchFamily="2" charset="2"/>
              </a:rPr>
              <a:t>1976</a:t>
            </a:r>
            <a:r>
              <a:rPr lang="zh-CN" altLang="en-US" sz="2800" dirty="0">
                <a:solidFill>
                  <a:srgbClr val="0000FF"/>
                </a:solidFill>
                <a:latin typeface="华文中宋" panose="02010600040101010101" pitchFamily="2" charset="-122"/>
                <a:ea typeface="华文中宋" panose="02010600040101010101" pitchFamily="2" charset="-122"/>
                <a:sym typeface="Wingdings" pitchFamily="2" charset="2"/>
              </a:rPr>
              <a:t>年，</a:t>
            </a:r>
            <a:r>
              <a:rPr lang="en-US" altLang="zh-CN" sz="2800" dirty="0" err="1">
                <a:solidFill>
                  <a:srgbClr val="FF0000"/>
                </a:solidFill>
                <a:latin typeface="华文中宋" panose="02010600040101010101" pitchFamily="2" charset="-122"/>
                <a:ea typeface="华文中宋" panose="02010600040101010101" pitchFamily="2" charset="-122"/>
                <a:sym typeface="Wingdings" pitchFamily="2" charset="2"/>
              </a:rPr>
              <a:t>Diffie</a:t>
            </a:r>
            <a:r>
              <a:rPr lang="zh-CN" altLang="en-US" sz="2800" dirty="0">
                <a:solidFill>
                  <a:srgbClr val="FF0000"/>
                </a:solidFill>
                <a:latin typeface="华文中宋" panose="02010600040101010101" pitchFamily="2" charset="-122"/>
                <a:ea typeface="华文中宋" panose="02010600040101010101" pitchFamily="2" charset="-122"/>
                <a:sym typeface="Wingdings" pitchFamily="2" charset="2"/>
              </a:rPr>
              <a:t>和</a:t>
            </a:r>
            <a:r>
              <a:rPr lang="en-US" altLang="zh-CN" sz="2800" dirty="0">
                <a:solidFill>
                  <a:srgbClr val="FF0000"/>
                </a:solidFill>
                <a:latin typeface="华文中宋" panose="02010600040101010101" pitchFamily="2" charset="-122"/>
                <a:ea typeface="华文中宋" panose="02010600040101010101" pitchFamily="2" charset="-122"/>
                <a:sym typeface="Wingdings" pitchFamily="2" charset="2"/>
              </a:rPr>
              <a:t>Hellman</a:t>
            </a:r>
            <a:r>
              <a:rPr lang="zh-CN" altLang="en-US" sz="2800" dirty="0">
                <a:solidFill>
                  <a:srgbClr val="0000FF"/>
                </a:solidFill>
                <a:latin typeface="华文中宋" panose="02010600040101010101" pitchFamily="2" charset="-122"/>
                <a:ea typeface="华文中宋" panose="02010600040101010101" pitchFamily="2" charset="-122"/>
                <a:sym typeface="Wingdings" pitchFamily="2" charset="2"/>
              </a:rPr>
              <a:t>在刊物“</a:t>
            </a:r>
            <a:r>
              <a:rPr lang="en-US" altLang="zh-CN" sz="2800" dirty="0">
                <a:solidFill>
                  <a:srgbClr val="0000FF"/>
                </a:solidFill>
                <a:latin typeface="华文中宋" panose="02010600040101010101" pitchFamily="2" charset="-122"/>
                <a:ea typeface="华文中宋" panose="02010600040101010101" pitchFamily="2" charset="-122"/>
                <a:sym typeface="Wingdings" pitchFamily="2" charset="2"/>
              </a:rPr>
              <a:t>IEEE Transactions on Information Theory</a:t>
            </a:r>
            <a:r>
              <a:rPr lang="zh-CN" altLang="en-US" sz="2800" dirty="0">
                <a:solidFill>
                  <a:srgbClr val="0000FF"/>
                </a:solidFill>
                <a:latin typeface="华文中宋" panose="02010600040101010101" pitchFamily="2" charset="-122"/>
                <a:ea typeface="华文中宋" panose="02010600040101010101" pitchFamily="2" charset="-122"/>
                <a:sym typeface="Wingdings" pitchFamily="2" charset="2"/>
              </a:rPr>
              <a:t>”发表论文“</a:t>
            </a:r>
            <a:r>
              <a:rPr lang="en-US" altLang="zh-CN" sz="2800" dirty="0">
                <a:solidFill>
                  <a:srgbClr val="FF0000"/>
                </a:solidFill>
                <a:latin typeface="华文中宋" panose="02010600040101010101" pitchFamily="2" charset="-122"/>
                <a:ea typeface="华文中宋" panose="02010600040101010101" pitchFamily="2" charset="-122"/>
                <a:sym typeface="Wingdings" pitchFamily="2" charset="2"/>
              </a:rPr>
              <a:t>New Directions in Cryptography</a:t>
            </a:r>
            <a:r>
              <a:rPr lang="zh-CN" altLang="en-US" sz="2800" dirty="0">
                <a:solidFill>
                  <a:srgbClr val="0000FF"/>
                </a:solidFill>
                <a:latin typeface="华文中宋" panose="02010600040101010101" pitchFamily="2" charset="-122"/>
                <a:ea typeface="华文中宋" panose="02010600040101010101" pitchFamily="2" charset="-122"/>
                <a:sym typeface="Wingdings" pitchFamily="2" charset="2"/>
              </a:rPr>
              <a:t>”</a:t>
            </a:r>
            <a:r>
              <a:rPr lang="en-US" altLang="zh-CN" sz="2800" dirty="0">
                <a:solidFill>
                  <a:srgbClr val="0000FF"/>
                </a:solidFill>
                <a:latin typeface="华文中宋" panose="02010600040101010101" pitchFamily="2" charset="-122"/>
                <a:ea typeface="华文中宋" panose="02010600040101010101" pitchFamily="2" charset="-122"/>
                <a:sym typeface="Wingdings" pitchFamily="2" charset="2"/>
              </a:rPr>
              <a:t>,</a:t>
            </a:r>
            <a:r>
              <a:rPr lang="zh-CN" altLang="en-US" sz="2800" dirty="0">
                <a:solidFill>
                  <a:srgbClr val="0000FF"/>
                </a:solidFill>
                <a:latin typeface="华文中宋" panose="02010600040101010101" pitchFamily="2" charset="-122"/>
                <a:ea typeface="华文中宋" panose="02010600040101010101" pitchFamily="2" charset="-122"/>
                <a:sym typeface="Wingdings" pitchFamily="2" charset="2"/>
              </a:rPr>
              <a:t>提出了</a:t>
            </a:r>
            <a:r>
              <a:rPr lang="zh-CN" altLang="en-US" sz="2800" dirty="0">
                <a:solidFill>
                  <a:srgbClr val="FF0000"/>
                </a:solidFill>
                <a:latin typeface="华文中宋" panose="02010600040101010101" pitchFamily="2" charset="-122"/>
                <a:ea typeface="华文中宋" panose="02010600040101010101" pitchFamily="2" charset="-122"/>
                <a:sym typeface="Wingdings" pitchFamily="2" charset="2"/>
              </a:rPr>
              <a:t>公钥密码体制</a:t>
            </a:r>
            <a:r>
              <a:rPr lang="en-US" altLang="zh-CN" sz="2800" dirty="0">
                <a:solidFill>
                  <a:srgbClr val="FF0000"/>
                </a:solidFill>
                <a:latin typeface="华文中宋" panose="02010600040101010101" pitchFamily="2" charset="-122"/>
                <a:ea typeface="华文中宋" panose="02010600040101010101" pitchFamily="2" charset="-122"/>
                <a:sym typeface="Wingdings" pitchFamily="2" charset="2"/>
              </a:rPr>
              <a:t>(Public key Cryptosystem)</a:t>
            </a:r>
            <a:r>
              <a:rPr lang="zh-CN" altLang="en-US" sz="2800" dirty="0">
                <a:solidFill>
                  <a:srgbClr val="0000FF"/>
                </a:solidFill>
                <a:latin typeface="华文中宋" panose="02010600040101010101" pitchFamily="2" charset="-122"/>
                <a:ea typeface="华文中宋" panose="02010600040101010101" pitchFamily="2" charset="-122"/>
                <a:sym typeface="Wingdings" pitchFamily="2" charset="2"/>
              </a:rPr>
              <a:t>。</a:t>
            </a:r>
            <a:endParaRPr lang="en-US" altLang="zh-CN" sz="2800" dirty="0">
              <a:solidFill>
                <a:srgbClr val="0000FF"/>
              </a:solidFill>
              <a:latin typeface="华文中宋" panose="02010600040101010101" pitchFamily="2" charset="-122"/>
              <a:ea typeface="华文中宋" panose="02010600040101010101" pitchFamily="2" charset="-122"/>
              <a:sym typeface="Wingdings" pitchFamily="2" charset="2"/>
            </a:endParaRPr>
          </a:p>
          <a:p>
            <a:pPr algn="just">
              <a:lnSpc>
                <a:spcPct val="150000"/>
              </a:lnSpc>
            </a:pPr>
            <a:r>
              <a:rPr lang="en-US" altLang="zh-CN" sz="2800" dirty="0">
                <a:solidFill>
                  <a:srgbClr val="0000FF"/>
                </a:solidFill>
                <a:latin typeface="华文中宋" panose="02010600040101010101" pitchFamily="2" charset="-122"/>
                <a:ea typeface="华文中宋" panose="02010600040101010101" pitchFamily="2" charset="-122"/>
                <a:sym typeface="Wingdings" pitchFamily="2" charset="2"/>
              </a:rPr>
              <a:t>1978</a:t>
            </a:r>
            <a:r>
              <a:rPr lang="zh-CN" altLang="en-US" sz="2800" dirty="0">
                <a:solidFill>
                  <a:srgbClr val="0000FF"/>
                </a:solidFill>
                <a:latin typeface="华文中宋" panose="02010600040101010101" pitchFamily="2" charset="-122"/>
                <a:ea typeface="华文中宋" panose="02010600040101010101" pitchFamily="2" charset="-122"/>
                <a:sym typeface="Wingdings" pitchFamily="2" charset="2"/>
              </a:rPr>
              <a:t>年</a:t>
            </a:r>
            <a:r>
              <a:rPr lang="en-US" altLang="zh-CN" sz="2800" dirty="0">
                <a:solidFill>
                  <a:srgbClr val="0000FF"/>
                </a:solidFill>
                <a:latin typeface="华文中宋" panose="02010600040101010101" pitchFamily="2" charset="-122"/>
                <a:ea typeface="华文中宋" panose="02010600040101010101" pitchFamily="2" charset="-122"/>
                <a:sym typeface="Wingdings" pitchFamily="2" charset="2"/>
              </a:rPr>
              <a:t>MIT</a:t>
            </a:r>
            <a:r>
              <a:rPr lang="zh-CN" altLang="en-US" sz="2800" dirty="0">
                <a:solidFill>
                  <a:srgbClr val="0000FF"/>
                </a:solidFill>
                <a:latin typeface="华文中宋" panose="02010600040101010101" pitchFamily="2" charset="-122"/>
                <a:ea typeface="华文中宋" panose="02010600040101010101" pitchFamily="2" charset="-122"/>
                <a:sym typeface="Wingdings" pitchFamily="2" charset="2"/>
              </a:rPr>
              <a:t>的</a:t>
            </a:r>
            <a:r>
              <a:rPr lang="en-US" altLang="zh-CN" sz="2800" dirty="0" err="1">
                <a:solidFill>
                  <a:srgbClr val="0000FF"/>
                </a:solidFill>
                <a:latin typeface="华文中宋" panose="02010600040101010101" pitchFamily="2" charset="-122"/>
                <a:ea typeface="华文中宋" panose="02010600040101010101" pitchFamily="2" charset="-122"/>
                <a:sym typeface="Wingdings" pitchFamily="2" charset="2"/>
              </a:rPr>
              <a:t>Rivest,Shamir,Adleman</a:t>
            </a:r>
            <a:r>
              <a:rPr lang="zh-CN" altLang="en-US" sz="2800" dirty="0">
                <a:solidFill>
                  <a:srgbClr val="0000FF"/>
                </a:solidFill>
                <a:latin typeface="华文中宋" panose="02010600040101010101" pitchFamily="2" charset="-122"/>
                <a:ea typeface="华文中宋" panose="02010600040101010101" pitchFamily="2" charset="-122"/>
                <a:sym typeface="Wingdings" pitchFamily="2" charset="2"/>
              </a:rPr>
              <a:t>提出了</a:t>
            </a:r>
            <a:r>
              <a:rPr lang="en-US" altLang="zh-CN" sz="2800" dirty="0">
                <a:solidFill>
                  <a:srgbClr val="0000FF"/>
                </a:solidFill>
                <a:latin typeface="华文中宋" panose="02010600040101010101" pitchFamily="2" charset="-122"/>
                <a:ea typeface="华文中宋" panose="02010600040101010101" pitchFamily="2" charset="-122"/>
                <a:sym typeface="Wingdings" pitchFamily="2" charset="2"/>
              </a:rPr>
              <a:t>RSA</a:t>
            </a:r>
            <a:r>
              <a:rPr lang="zh-CN" altLang="en-US" sz="2800" dirty="0">
                <a:solidFill>
                  <a:srgbClr val="0000FF"/>
                </a:solidFill>
                <a:latin typeface="华文中宋" panose="02010600040101010101" pitchFamily="2" charset="-122"/>
                <a:ea typeface="华文中宋" panose="02010600040101010101" pitchFamily="2" charset="-122"/>
                <a:sym typeface="Wingdings" pitchFamily="2" charset="2"/>
              </a:rPr>
              <a:t>公钥加密体制算法。</a:t>
            </a:r>
            <a:endParaRPr lang="en-US" altLang="zh-CN" sz="2800" dirty="0">
              <a:solidFill>
                <a:srgbClr val="0000FF"/>
              </a:solidFill>
              <a:latin typeface="华文中宋" panose="02010600040101010101" pitchFamily="2" charset="-122"/>
              <a:ea typeface="华文中宋" panose="02010600040101010101" pitchFamily="2" charset="-122"/>
              <a:sym typeface="Wingdings" pitchFamily="2" charset="2"/>
            </a:endParaRPr>
          </a:p>
          <a:p>
            <a:pPr algn="just">
              <a:lnSpc>
                <a:spcPct val="150000"/>
              </a:lnSpc>
            </a:pPr>
            <a:r>
              <a:rPr lang="en-US" altLang="zh-CN" sz="2800" dirty="0">
                <a:solidFill>
                  <a:srgbClr val="0000FF"/>
                </a:solidFill>
                <a:latin typeface="华文中宋" panose="02010600040101010101" pitchFamily="2" charset="-122"/>
                <a:ea typeface="华文中宋" panose="02010600040101010101" pitchFamily="2" charset="-122"/>
                <a:sym typeface="Wingdings" pitchFamily="2" charset="2"/>
              </a:rPr>
              <a:t>Rabin, </a:t>
            </a:r>
            <a:r>
              <a:rPr lang="en-US" altLang="zh-CN" sz="2800" dirty="0" err="1">
                <a:solidFill>
                  <a:srgbClr val="0000FF"/>
                </a:solidFill>
                <a:latin typeface="华文中宋" panose="02010600040101010101" pitchFamily="2" charset="-122"/>
                <a:ea typeface="华文中宋" panose="02010600040101010101" pitchFamily="2" charset="-122"/>
                <a:sym typeface="Wingdings" pitchFamily="2" charset="2"/>
              </a:rPr>
              <a:t>Elgamal</a:t>
            </a:r>
            <a:r>
              <a:rPr lang="en-US" altLang="zh-CN" sz="2800" dirty="0">
                <a:solidFill>
                  <a:srgbClr val="0000FF"/>
                </a:solidFill>
                <a:latin typeface="华文中宋" panose="02010600040101010101" pitchFamily="2" charset="-122"/>
                <a:ea typeface="华文中宋" panose="02010600040101010101" pitchFamily="2" charset="-122"/>
                <a:sym typeface="Wingdings" pitchFamily="2" charset="2"/>
              </a:rPr>
              <a:t>, ECC</a:t>
            </a:r>
            <a:r>
              <a:rPr lang="zh-CN" altLang="en-US" sz="2800" dirty="0">
                <a:solidFill>
                  <a:srgbClr val="0000FF"/>
                </a:solidFill>
                <a:latin typeface="华文中宋" panose="02010600040101010101" pitchFamily="2" charset="-122"/>
                <a:ea typeface="华文中宋" panose="02010600040101010101" pitchFamily="2" charset="-122"/>
                <a:sym typeface="Wingdings" pitchFamily="2" charset="2"/>
              </a:rPr>
              <a:t>等其它公钥密码体制。</a:t>
            </a:r>
            <a:endParaRPr lang="en-US" altLang="zh-CN" sz="2800" dirty="0">
              <a:solidFill>
                <a:srgbClr val="0000FF"/>
              </a:solidFill>
              <a:latin typeface="华文中宋" panose="02010600040101010101" pitchFamily="2" charset="-122"/>
              <a:ea typeface="华文中宋" panose="02010600040101010101" pitchFamily="2" charset="-122"/>
              <a:sym typeface="Wingdings" pitchFamily="2" charset="2"/>
            </a:endParaRPr>
          </a:p>
          <a:p>
            <a:pPr algn="just">
              <a:lnSpc>
                <a:spcPct val="150000"/>
              </a:lnSpc>
            </a:pPr>
            <a:r>
              <a:rPr lang="zh-CN" altLang="en-US" sz="2800" dirty="0">
                <a:solidFill>
                  <a:srgbClr val="0000FF"/>
                </a:solidFill>
                <a:latin typeface="华文中宋" panose="02010600040101010101" pitchFamily="2" charset="-122"/>
                <a:ea typeface="华文中宋" panose="02010600040101010101" pitchFamily="2" charset="-122"/>
                <a:sym typeface="Wingdings" pitchFamily="2" charset="2"/>
              </a:rPr>
              <a:t>近年出现</a:t>
            </a:r>
            <a:r>
              <a:rPr lang="en-US" altLang="zh-CN" sz="2800" dirty="0">
                <a:solidFill>
                  <a:srgbClr val="0000FF"/>
                </a:solidFill>
                <a:latin typeface="华文中宋" panose="02010600040101010101" pitchFamily="2" charset="-122"/>
                <a:ea typeface="华文中宋" panose="02010600040101010101" pitchFamily="2" charset="-122"/>
                <a:sym typeface="Wingdings" pitchFamily="2" charset="2"/>
              </a:rPr>
              <a:t>DNA</a:t>
            </a:r>
            <a:r>
              <a:rPr lang="zh-CN" altLang="en-US" sz="2800" dirty="0">
                <a:solidFill>
                  <a:srgbClr val="0000FF"/>
                </a:solidFill>
                <a:latin typeface="华文中宋" panose="02010600040101010101" pitchFamily="2" charset="-122"/>
                <a:ea typeface="华文中宋" panose="02010600040101010101" pitchFamily="2" charset="-122"/>
                <a:sym typeface="Wingdings" pitchFamily="2" charset="2"/>
              </a:rPr>
              <a:t>密码、混沌密码、量子密码等。</a:t>
            </a:r>
            <a:endParaRPr lang="en-US" altLang="zh-CN" sz="2800" dirty="0">
              <a:solidFill>
                <a:srgbClr val="0000FF"/>
              </a:solidFill>
              <a:latin typeface="华文中宋" panose="02010600040101010101" pitchFamily="2" charset="-122"/>
              <a:ea typeface="华文中宋" panose="02010600040101010101" pitchFamily="2" charset="-122"/>
              <a:sym typeface="Wingdings" pitchFamily="2" charset="2"/>
            </a:endParaRPr>
          </a:p>
        </p:txBody>
      </p:sp>
      <p:sp>
        <p:nvSpPr>
          <p:cNvPr id="5" name="Rectangle 3">
            <a:extLst>
              <a:ext uri="{FF2B5EF4-FFF2-40B4-BE49-F238E27FC236}">
                <a16:creationId xmlns:a16="http://schemas.microsoft.com/office/drawing/2014/main" id="{C3803E53-E6B5-41C1-AA26-277C131DF8DF}"/>
              </a:ext>
            </a:extLst>
          </p:cNvPr>
          <p:cNvSpPr>
            <a:spLocks noChangeArrowheads="1"/>
          </p:cNvSpPr>
          <p:nvPr/>
        </p:nvSpPr>
        <p:spPr bwMode="auto">
          <a:xfrm>
            <a:off x="971600" y="179894"/>
            <a:ext cx="7486600" cy="584775"/>
          </a:xfrm>
          <a:prstGeom prst="rect">
            <a:avLst/>
          </a:prstGeom>
          <a:noFill/>
          <a:ln w="38100" algn="ctr">
            <a:noFill/>
            <a:miter lim="800000"/>
            <a:headEnd/>
            <a:tailEnd/>
          </a:ln>
        </p:spPr>
        <p:txBody>
          <a:bodyPr wrap="square" anchor="ctr">
            <a:spAutoFit/>
          </a:bodyPr>
          <a:lstStyle/>
          <a:p>
            <a:pPr eaLnBrk="0" hangingPunct="0"/>
            <a:r>
              <a:rPr lang="zh-CN" altLang="en-US" sz="3200" b="1" dirty="0">
                <a:solidFill>
                  <a:srgbClr val="00B050"/>
                </a:solidFill>
              </a:rPr>
              <a:t>现代密码学</a:t>
            </a:r>
            <a:r>
              <a:rPr lang="en-US" altLang="zh-CN" sz="3200" b="1" dirty="0">
                <a:solidFill>
                  <a:srgbClr val="00B050"/>
                </a:solidFill>
              </a:rPr>
              <a:t>(</a:t>
            </a:r>
            <a:r>
              <a:rPr lang="zh-CN" altLang="en-US" sz="3200" b="1" dirty="0">
                <a:solidFill>
                  <a:srgbClr val="00B050"/>
                </a:solidFill>
              </a:rPr>
              <a:t>二</a:t>
            </a:r>
            <a:r>
              <a:rPr lang="en-US" altLang="zh-CN" sz="3200" b="1" dirty="0">
                <a:solidFill>
                  <a:srgbClr val="00B050"/>
                </a:solidFill>
              </a:rPr>
              <a:t>)</a:t>
            </a:r>
            <a:endParaRPr lang="zh-CN" altLang="en-US" sz="3200" b="1" dirty="0">
              <a:solidFill>
                <a:srgbClr val="00B050"/>
              </a:solidFill>
            </a:endParaRPr>
          </a:p>
        </p:txBody>
      </p:sp>
    </p:spTree>
    <p:extLst>
      <p:ext uri="{BB962C8B-B14F-4D97-AF65-F5344CB8AC3E}">
        <p14:creationId xmlns:p14="http://schemas.microsoft.com/office/powerpoint/2010/main" val="71220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49"/>
                                          </p:stCondLst>
                                        </p:cTn>
                                        <p:tgtEl>
                                          <p:spTgt spid="6">
                                            <p:txEl>
                                              <p:pRg st="0" end="0"/>
                                            </p:tx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0"/>
                                  </p:stCondLst>
                                  <p:childTnLst>
                                    <p:set>
                                      <p:cBhvr>
                                        <p:cTn id="9" dur="1" fill="hold">
                                          <p:stCondLst>
                                            <p:cond delay="249"/>
                                          </p:stCondLst>
                                        </p:cTn>
                                        <p:tgtEl>
                                          <p:spTgt spid="6">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249"/>
                                          </p:stCondLst>
                                        </p:cTn>
                                        <p:tgtEl>
                                          <p:spTgt spid="6">
                                            <p:txEl>
                                              <p:pRg st="2" end="2"/>
                                            </p:tx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0"/>
                                  </p:stCondLst>
                                  <p:childTnLst>
                                    <p:set>
                                      <p:cBhvr>
                                        <p:cTn id="15" dur="1" fill="hold">
                                          <p:stCondLst>
                                            <p:cond delay="249"/>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a:extLst>
              <a:ext uri="{FF2B5EF4-FFF2-40B4-BE49-F238E27FC236}">
                <a16:creationId xmlns:a16="http://schemas.microsoft.com/office/drawing/2014/main" id="{B665020F-E7BA-466D-BEE4-672F88E78F32}"/>
              </a:ext>
            </a:extLst>
          </p:cNvPr>
          <p:cNvGrpSpPr/>
          <p:nvPr/>
        </p:nvGrpSpPr>
        <p:grpSpPr>
          <a:xfrm>
            <a:off x="1187624" y="1275169"/>
            <a:ext cx="7848600" cy="1107996"/>
            <a:chOff x="1187624" y="1275169"/>
            <a:chExt cx="7848600" cy="1107996"/>
          </a:xfrm>
        </p:grpSpPr>
        <p:sp>
          <p:nvSpPr>
            <p:cNvPr id="7" name="TextBox 1">
              <a:extLst>
                <a:ext uri="{FF2B5EF4-FFF2-40B4-BE49-F238E27FC236}">
                  <a16:creationId xmlns:a16="http://schemas.microsoft.com/office/drawing/2014/main" id="{D707FE75-2B54-4930-A0F7-F3A482DB9303}"/>
                </a:ext>
              </a:extLst>
            </p:cNvPr>
            <p:cNvSpPr txBox="1"/>
            <p:nvPr/>
          </p:nvSpPr>
          <p:spPr>
            <a:xfrm>
              <a:off x="1187624" y="1884769"/>
              <a:ext cx="1600200" cy="276999"/>
            </a:xfrm>
            <a:prstGeom prst="rect">
              <a:avLst/>
            </a:prstGeom>
            <a:solidFill>
              <a:schemeClr val="accent5">
                <a:lumMod val="90000"/>
              </a:schemeClr>
            </a:solidFill>
            <a:ln w="19050">
              <a:solidFill>
                <a:schemeClr val="accent1"/>
              </a:solidFill>
            </a:ln>
          </p:spPr>
          <p:txBody>
            <a:bodyPr wrap="square" lIns="0" tIns="0" rIns="0" bIns="0" rtlCol="0">
              <a:spAutoFit/>
            </a:bodyPr>
            <a:lstStyle/>
            <a:p>
              <a:pPr algn="ctr"/>
              <a:r>
                <a:rPr lang="zh-CN" altLang="en-US" dirty="0">
                  <a:solidFill>
                    <a:schemeClr val="bg1"/>
                  </a:solidFill>
                </a:rPr>
                <a:t>密钥管理</a:t>
              </a:r>
            </a:p>
          </p:txBody>
        </p:sp>
        <p:sp>
          <p:nvSpPr>
            <p:cNvPr id="8" name="TextBox 5">
              <a:extLst>
                <a:ext uri="{FF2B5EF4-FFF2-40B4-BE49-F238E27FC236}">
                  <a16:creationId xmlns:a16="http://schemas.microsoft.com/office/drawing/2014/main" id="{317C09C0-B3D0-47EF-87C9-FBBAF4638F3D}"/>
                </a:ext>
              </a:extLst>
            </p:cNvPr>
            <p:cNvSpPr txBox="1"/>
            <p:nvPr/>
          </p:nvSpPr>
          <p:spPr>
            <a:xfrm>
              <a:off x="2940224" y="1884769"/>
              <a:ext cx="1600200" cy="276999"/>
            </a:xfrm>
            <a:prstGeom prst="rect">
              <a:avLst/>
            </a:prstGeom>
            <a:solidFill>
              <a:schemeClr val="accent5">
                <a:lumMod val="90000"/>
              </a:schemeClr>
            </a:solidFill>
            <a:ln w="19050">
              <a:solidFill>
                <a:schemeClr val="accent1"/>
              </a:solidFill>
            </a:ln>
          </p:spPr>
          <p:txBody>
            <a:bodyPr wrap="square" lIns="0" tIns="0" rIns="0" bIns="0" rtlCol="0">
              <a:spAutoFit/>
            </a:bodyPr>
            <a:lstStyle/>
            <a:p>
              <a:pPr algn="ctr"/>
              <a:r>
                <a:rPr lang="zh-CN" altLang="en-US" dirty="0">
                  <a:solidFill>
                    <a:schemeClr val="bg1"/>
                  </a:solidFill>
                </a:rPr>
                <a:t>身份鉴别</a:t>
              </a:r>
            </a:p>
          </p:txBody>
        </p:sp>
        <p:sp>
          <p:nvSpPr>
            <p:cNvPr id="9" name="TextBox 6">
              <a:extLst>
                <a:ext uri="{FF2B5EF4-FFF2-40B4-BE49-F238E27FC236}">
                  <a16:creationId xmlns:a16="http://schemas.microsoft.com/office/drawing/2014/main" id="{0316B1AC-5E94-4A2B-AD6A-3DD671B691D6}"/>
                </a:ext>
              </a:extLst>
            </p:cNvPr>
            <p:cNvSpPr txBox="1"/>
            <p:nvPr/>
          </p:nvSpPr>
          <p:spPr>
            <a:xfrm>
              <a:off x="4692824" y="1884769"/>
              <a:ext cx="1600200" cy="276999"/>
            </a:xfrm>
            <a:prstGeom prst="rect">
              <a:avLst/>
            </a:prstGeom>
            <a:solidFill>
              <a:schemeClr val="accent5">
                <a:lumMod val="90000"/>
              </a:schemeClr>
            </a:solidFill>
            <a:ln w="19050">
              <a:solidFill>
                <a:schemeClr val="accent1"/>
              </a:solidFill>
            </a:ln>
          </p:spPr>
          <p:txBody>
            <a:bodyPr wrap="square" lIns="0" tIns="0" rIns="0" bIns="0" rtlCol="0">
              <a:spAutoFit/>
            </a:bodyPr>
            <a:lstStyle/>
            <a:p>
              <a:pPr algn="ctr"/>
              <a:r>
                <a:rPr lang="zh-CN" altLang="en-US" dirty="0">
                  <a:solidFill>
                    <a:schemeClr val="bg1"/>
                  </a:solidFill>
                </a:rPr>
                <a:t>密码协议</a:t>
              </a:r>
            </a:p>
          </p:txBody>
        </p:sp>
        <p:sp>
          <p:nvSpPr>
            <p:cNvPr id="10" name="TextBox 8">
              <a:extLst>
                <a:ext uri="{FF2B5EF4-FFF2-40B4-BE49-F238E27FC236}">
                  <a16:creationId xmlns:a16="http://schemas.microsoft.com/office/drawing/2014/main" id="{C3DAEC71-878F-462F-ADBC-EF888C55BEAB}"/>
                </a:ext>
              </a:extLst>
            </p:cNvPr>
            <p:cNvSpPr txBox="1"/>
            <p:nvPr/>
          </p:nvSpPr>
          <p:spPr>
            <a:xfrm>
              <a:off x="6521624" y="1884768"/>
              <a:ext cx="1600200" cy="276999"/>
            </a:xfrm>
            <a:prstGeom prst="rect">
              <a:avLst/>
            </a:prstGeom>
            <a:solidFill>
              <a:schemeClr val="accent5">
                <a:lumMod val="90000"/>
              </a:schemeClr>
            </a:solidFill>
            <a:ln w="19050">
              <a:solidFill>
                <a:schemeClr val="accent1"/>
              </a:solidFill>
            </a:ln>
          </p:spPr>
          <p:txBody>
            <a:bodyPr wrap="square" lIns="0" tIns="0" rIns="0" bIns="0" rtlCol="0">
              <a:spAutoFit/>
            </a:bodyPr>
            <a:lstStyle/>
            <a:p>
              <a:pPr algn="ctr"/>
              <a:r>
                <a:rPr lang="zh-CN" altLang="en-US" dirty="0">
                  <a:solidFill>
                    <a:schemeClr val="bg1"/>
                  </a:solidFill>
                </a:rPr>
                <a:t>网络安全协议</a:t>
              </a:r>
            </a:p>
          </p:txBody>
        </p:sp>
        <p:sp>
          <p:nvSpPr>
            <p:cNvPr id="11" name="TextBox 10">
              <a:extLst>
                <a:ext uri="{FF2B5EF4-FFF2-40B4-BE49-F238E27FC236}">
                  <a16:creationId xmlns:a16="http://schemas.microsoft.com/office/drawing/2014/main" id="{8FD3E47E-0E25-485B-AC52-C23DDB9B2A24}"/>
                </a:ext>
              </a:extLst>
            </p:cNvPr>
            <p:cNvSpPr txBox="1"/>
            <p:nvPr/>
          </p:nvSpPr>
          <p:spPr>
            <a:xfrm>
              <a:off x="8769524" y="1275169"/>
              <a:ext cx="266700" cy="1107996"/>
            </a:xfrm>
            <a:prstGeom prst="rect">
              <a:avLst/>
            </a:prstGeom>
            <a:noFill/>
            <a:ln w="19050">
              <a:noFill/>
            </a:ln>
          </p:spPr>
          <p:txBody>
            <a:bodyPr wrap="square" lIns="0" tIns="0" rIns="0" bIns="0" rtlCol="0">
              <a:spAutoFit/>
            </a:bodyPr>
            <a:lstStyle/>
            <a:p>
              <a:pPr algn="ctr"/>
              <a:r>
                <a:rPr lang="zh-CN" altLang="en-US" dirty="0"/>
                <a:t>安</a:t>
              </a:r>
              <a:endParaRPr lang="en-US" altLang="zh-CN" dirty="0"/>
            </a:p>
            <a:p>
              <a:pPr algn="ctr"/>
              <a:r>
                <a:rPr lang="zh-CN" altLang="en-US" dirty="0"/>
                <a:t>全</a:t>
              </a:r>
              <a:endParaRPr lang="en-US" altLang="zh-CN" dirty="0"/>
            </a:p>
            <a:p>
              <a:pPr algn="ctr"/>
              <a:r>
                <a:rPr lang="zh-CN" altLang="en-US" dirty="0"/>
                <a:t>协</a:t>
              </a:r>
              <a:endParaRPr lang="en-US" altLang="zh-CN" dirty="0"/>
            </a:p>
            <a:p>
              <a:pPr algn="ctr"/>
              <a:r>
                <a:rPr lang="zh-CN" altLang="en-US" dirty="0"/>
                <a:t>议</a:t>
              </a:r>
            </a:p>
          </p:txBody>
        </p:sp>
      </p:grpSp>
      <p:cxnSp>
        <p:nvCxnSpPr>
          <p:cNvPr id="17" name="直接箭头连接符 16">
            <a:extLst>
              <a:ext uri="{FF2B5EF4-FFF2-40B4-BE49-F238E27FC236}">
                <a16:creationId xmlns:a16="http://schemas.microsoft.com/office/drawing/2014/main" id="{F654B44E-C119-4988-9365-E0D72FFE3E42}"/>
              </a:ext>
            </a:extLst>
          </p:cNvPr>
          <p:cNvCxnSpPr>
            <a:endCxn id="7" idx="2"/>
          </p:cNvCxnSpPr>
          <p:nvPr/>
        </p:nvCxnSpPr>
        <p:spPr>
          <a:xfrm flipV="1">
            <a:off x="1987724" y="2161768"/>
            <a:ext cx="0" cy="4088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82424620-A0B2-49B8-8FBE-43E3938FAA18}"/>
              </a:ext>
            </a:extLst>
          </p:cNvPr>
          <p:cNvCxnSpPr/>
          <p:nvPr/>
        </p:nvCxnSpPr>
        <p:spPr>
          <a:xfrm flipV="1">
            <a:off x="3635896" y="2201207"/>
            <a:ext cx="0" cy="4088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F0C2F4B4-37ED-4390-8350-4EB94B222BC1}"/>
              </a:ext>
            </a:extLst>
          </p:cNvPr>
          <p:cNvCxnSpPr/>
          <p:nvPr/>
        </p:nvCxnSpPr>
        <p:spPr>
          <a:xfrm flipV="1">
            <a:off x="5436096" y="2161768"/>
            <a:ext cx="0" cy="4088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B88EB7F3-7BBB-49BB-877C-6D341D6C6FCF}"/>
              </a:ext>
            </a:extLst>
          </p:cNvPr>
          <p:cNvCxnSpPr/>
          <p:nvPr/>
        </p:nvCxnSpPr>
        <p:spPr>
          <a:xfrm flipV="1">
            <a:off x="7436024" y="2161767"/>
            <a:ext cx="0" cy="4088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20F6AB7F-E7CB-4DF1-94FB-807F60BDE0EB}"/>
              </a:ext>
            </a:extLst>
          </p:cNvPr>
          <p:cNvSpPr txBox="1"/>
          <p:nvPr/>
        </p:nvSpPr>
        <p:spPr>
          <a:xfrm>
            <a:off x="1043610" y="260648"/>
            <a:ext cx="7725914" cy="646331"/>
          </a:xfrm>
          <a:prstGeom prst="rect">
            <a:avLst/>
          </a:prstGeom>
          <a:noFill/>
        </p:spPr>
        <p:txBody>
          <a:bodyPr wrap="square" rtlCol="0">
            <a:spAutoFit/>
          </a:bodyPr>
          <a:lstStyle/>
          <a:p>
            <a:r>
              <a:rPr lang="zh-CN" altLang="en-US" sz="3600" dirty="0">
                <a:solidFill>
                  <a:srgbClr val="00B050"/>
                </a:solidFill>
              </a:rPr>
              <a:t>现代密码学</a:t>
            </a:r>
            <a:r>
              <a:rPr lang="en-US" altLang="zh-CN" sz="3600" dirty="0">
                <a:solidFill>
                  <a:srgbClr val="00B050"/>
                </a:solidFill>
              </a:rPr>
              <a:t>(</a:t>
            </a:r>
            <a:r>
              <a:rPr lang="zh-CN" altLang="en-US" sz="3600" dirty="0">
                <a:solidFill>
                  <a:srgbClr val="00B050"/>
                </a:solidFill>
              </a:rPr>
              <a:t>三</a:t>
            </a:r>
            <a:r>
              <a:rPr lang="en-US" altLang="zh-CN" sz="3600" dirty="0">
                <a:solidFill>
                  <a:srgbClr val="00B050"/>
                </a:solidFill>
              </a:rPr>
              <a:t>)——</a:t>
            </a:r>
            <a:r>
              <a:rPr lang="zh-CN" altLang="en-US" sz="3600" dirty="0">
                <a:solidFill>
                  <a:srgbClr val="00B050"/>
                </a:solidFill>
              </a:rPr>
              <a:t>研究内容</a:t>
            </a:r>
          </a:p>
        </p:txBody>
      </p:sp>
      <p:grpSp>
        <p:nvGrpSpPr>
          <p:cNvPr id="58" name="组合 57">
            <a:extLst>
              <a:ext uri="{FF2B5EF4-FFF2-40B4-BE49-F238E27FC236}">
                <a16:creationId xmlns:a16="http://schemas.microsoft.com/office/drawing/2014/main" id="{107FE9D6-A12F-481A-A532-4D16D66638A6}"/>
              </a:ext>
            </a:extLst>
          </p:cNvPr>
          <p:cNvGrpSpPr/>
          <p:nvPr/>
        </p:nvGrpSpPr>
        <p:grpSpPr>
          <a:xfrm>
            <a:off x="1187624" y="2708920"/>
            <a:ext cx="7848600" cy="1614249"/>
            <a:chOff x="1187624" y="2708920"/>
            <a:chExt cx="7848600" cy="1614249"/>
          </a:xfrm>
        </p:grpSpPr>
        <p:sp>
          <p:nvSpPr>
            <p:cNvPr id="12" name="TextBox 11">
              <a:extLst>
                <a:ext uri="{FF2B5EF4-FFF2-40B4-BE49-F238E27FC236}">
                  <a16:creationId xmlns:a16="http://schemas.microsoft.com/office/drawing/2014/main" id="{4E9608B3-BBBA-4841-B07B-D3603F99560F}"/>
                </a:ext>
              </a:extLst>
            </p:cNvPr>
            <p:cNvSpPr txBox="1"/>
            <p:nvPr/>
          </p:nvSpPr>
          <p:spPr>
            <a:xfrm>
              <a:off x="1187624" y="2799169"/>
              <a:ext cx="1295400" cy="276999"/>
            </a:xfrm>
            <a:prstGeom prst="rect">
              <a:avLst/>
            </a:prstGeom>
            <a:solidFill>
              <a:srgbClr val="33CC33"/>
            </a:solidFill>
            <a:ln w="19050">
              <a:solidFill>
                <a:schemeClr val="accent1"/>
              </a:solidFill>
            </a:ln>
          </p:spPr>
          <p:txBody>
            <a:bodyPr wrap="square" lIns="0" tIns="0" rIns="0" bIns="0" rtlCol="0">
              <a:spAutoFit/>
            </a:bodyPr>
            <a:lstStyle/>
            <a:p>
              <a:pPr algn="ctr"/>
              <a:r>
                <a:rPr lang="zh-CN" altLang="en-US" dirty="0"/>
                <a:t>保密性</a:t>
              </a:r>
            </a:p>
          </p:txBody>
        </p:sp>
        <p:sp>
          <p:nvSpPr>
            <p:cNvPr id="13" name="TextBox 12">
              <a:extLst>
                <a:ext uri="{FF2B5EF4-FFF2-40B4-BE49-F238E27FC236}">
                  <a16:creationId xmlns:a16="http://schemas.microsoft.com/office/drawing/2014/main" id="{A3CBD7D3-6835-4EA9-95AE-04842AFF66B0}"/>
                </a:ext>
              </a:extLst>
            </p:cNvPr>
            <p:cNvSpPr txBox="1"/>
            <p:nvPr/>
          </p:nvSpPr>
          <p:spPr>
            <a:xfrm>
              <a:off x="2940224" y="2799168"/>
              <a:ext cx="1066800" cy="277000"/>
            </a:xfrm>
            <a:prstGeom prst="rect">
              <a:avLst/>
            </a:prstGeom>
            <a:solidFill>
              <a:srgbClr val="33CC33"/>
            </a:solidFill>
            <a:ln w="19050">
              <a:solidFill>
                <a:schemeClr val="accent1"/>
              </a:solidFill>
            </a:ln>
          </p:spPr>
          <p:txBody>
            <a:bodyPr wrap="square" lIns="0" tIns="0" rIns="0" bIns="0" rtlCol="0">
              <a:spAutoFit/>
            </a:bodyPr>
            <a:lstStyle/>
            <a:p>
              <a:pPr algn="ctr"/>
              <a:r>
                <a:rPr lang="zh-CN" altLang="en-US" dirty="0"/>
                <a:t>完整性</a:t>
              </a:r>
            </a:p>
          </p:txBody>
        </p:sp>
        <p:sp>
          <p:nvSpPr>
            <p:cNvPr id="14" name="TextBox 13">
              <a:extLst>
                <a:ext uri="{FF2B5EF4-FFF2-40B4-BE49-F238E27FC236}">
                  <a16:creationId xmlns:a16="http://schemas.microsoft.com/office/drawing/2014/main" id="{22FDC54B-47FE-4545-B5D2-F2D08DB585B1}"/>
                </a:ext>
              </a:extLst>
            </p:cNvPr>
            <p:cNvSpPr txBox="1"/>
            <p:nvPr/>
          </p:nvSpPr>
          <p:spPr>
            <a:xfrm>
              <a:off x="4464224" y="2799168"/>
              <a:ext cx="1066800" cy="277000"/>
            </a:xfrm>
            <a:prstGeom prst="rect">
              <a:avLst/>
            </a:prstGeom>
            <a:solidFill>
              <a:srgbClr val="33CC33"/>
            </a:solidFill>
            <a:ln w="19050">
              <a:solidFill>
                <a:schemeClr val="accent1"/>
              </a:solidFill>
            </a:ln>
          </p:spPr>
          <p:txBody>
            <a:bodyPr wrap="square" lIns="0" tIns="0" rIns="0" bIns="0" rtlCol="0">
              <a:spAutoFit/>
            </a:bodyPr>
            <a:lstStyle/>
            <a:p>
              <a:pPr algn="ctr"/>
              <a:r>
                <a:rPr lang="zh-CN" altLang="en-US" dirty="0"/>
                <a:t>可用性</a:t>
              </a:r>
            </a:p>
          </p:txBody>
        </p:sp>
        <p:sp>
          <p:nvSpPr>
            <p:cNvPr id="15" name="TextBox 14">
              <a:extLst>
                <a:ext uri="{FF2B5EF4-FFF2-40B4-BE49-F238E27FC236}">
                  <a16:creationId xmlns:a16="http://schemas.microsoft.com/office/drawing/2014/main" id="{89F71D8E-9CC8-41E9-BDC6-D1D4C9473E04}"/>
                </a:ext>
              </a:extLst>
            </p:cNvPr>
            <p:cNvSpPr txBox="1"/>
            <p:nvPr/>
          </p:nvSpPr>
          <p:spPr>
            <a:xfrm>
              <a:off x="5957744" y="2799169"/>
              <a:ext cx="944880" cy="276999"/>
            </a:xfrm>
            <a:prstGeom prst="rect">
              <a:avLst/>
            </a:prstGeom>
            <a:solidFill>
              <a:srgbClr val="33CC33"/>
            </a:solidFill>
            <a:ln w="19050">
              <a:solidFill>
                <a:schemeClr val="accent1"/>
              </a:solidFill>
            </a:ln>
          </p:spPr>
          <p:txBody>
            <a:bodyPr wrap="square" lIns="0" tIns="0" rIns="0" bIns="0" rtlCol="0">
              <a:spAutoFit/>
            </a:bodyPr>
            <a:lstStyle/>
            <a:p>
              <a:pPr algn="ctr"/>
              <a:r>
                <a:rPr lang="zh-CN" altLang="en-US" dirty="0"/>
                <a:t>认证性</a:t>
              </a:r>
            </a:p>
          </p:txBody>
        </p:sp>
        <p:sp>
          <p:nvSpPr>
            <p:cNvPr id="16" name="TextBox 15">
              <a:extLst>
                <a:ext uri="{FF2B5EF4-FFF2-40B4-BE49-F238E27FC236}">
                  <a16:creationId xmlns:a16="http://schemas.microsoft.com/office/drawing/2014/main" id="{9852B66A-2BC9-4607-B79A-5AF0A5219037}"/>
                </a:ext>
              </a:extLst>
            </p:cNvPr>
            <p:cNvSpPr txBox="1"/>
            <p:nvPr/>
          </p:nvSpPr>
          <p:spPr>
            <a:xfrm>
              <a:off x="7298864" y="2799169"/>
              <a:ext cx="1295400" cy="276999"/>
            </a:xfrm>
            <a:prstGeom prst="rect">
              <a:avLst/>
            </a:prstGeom>
            <a:solidFill>
              <a:srgbClr val="33CC33"/>
            </a:solidFill>
            <a:ln w="19050">
              <a:solidFill>
                <a:schemeClr val="accent1"/>
              </a:solidFill>
            </a:ln>
          </p:spPr>
          <p:txBody>
            <a:bodyPr wrap="square" lIns="0" tIns="0" rIns="0" bIns="0" rtlCol="0">
              <a:spAutoFit/>
            </a:bodyPr>
            <a:lstStyle/>
            <a:p>
              <a:pPr algn="ctr"/>
              <a:r>
                <a:rPr lang="zh-CN" altLang="en-US" dirty="0"/>
                <a:t>不可否认性</a:t>
              </a:r>
            </a:p>
          </p:txBody>
        </p:sp>
        <p:sp>
          <p:nvSpPr>
            <p:cNvPr id="26" name="TextBox 26">
              <a:extLst>
                <a:ext uri="{FF2B5EF4-FFF2-40B4-BE49-F238E27FC236}">
                  <a16:creationId xmlns:a16="http://schemas.microsoft.com/office/drawing/2014/main" id="{6CE56CFA-C285-4341-A3D5-3AC49B8CF934}"/>
                </a:ext>
              </a:extLst>
            </p:cNvPr>
            <p:cNvSpPr txBox="1"/>
            <p:nvPr/>
          </p:nvSpPr>
          <p:spPr>
            <a:xfrm>
              <a:off x="8769524" y="2924944"/>
              <a:ext cx="266700" cy="1107996"/>
            </a:xfrm>
            <a:prstGeom prst="rect">
              <a:avLst/>
            </a:prstGeom>
            <a:noFill/>
            <a:ln w="19050">
              <a:noFill/>
            </a:ln>
          </p:spPr>
          <p:txBody>
            <a:bodyPr wrap="square" lIns="0" tIns="0" rIns="0" bIns="0" rtlCol="0">
              <a:spAutoFit/>
            </a:bodyPr>
            <a:lstStyle/>
            <a:p>
              <a:pPr algn="ctr"/>
              <a:r>
                <a:rPr lang="zh-CN" altLang="en-US" dirty="0"/>
                <a:t>密码体制</a:t>
              </a:r>
              <a:endParaRPr lang="en-US" altLang="zh-CN" dirty="0"/>
            </a:p>
          </p:txBody>
        </p:sp>
        <p:cxnSp>
          <p:nvCxnSpPr>
            <p:cNvPr id="36" name="直接箭头连接符 35">
              <a:extLst>
                <a:ext uri="{FF2B5EF4-FFF2-40B4-BE49-F238E27FC236}">
                  <a16:creationId xmlns:a16="http://schemas.microsoft.com/office/drawing/2014/main" id="{9F4D8916-6742-49A1-800E-61438F8DB715}"/>
                </a:ext>
              </a:extLst>
            </p:cNvPr>
            <p:cNvCxnSpPr>
              <a:stCxn id="21" idx="0"/>
              <a:endCxn id="12" idx="2"/>
            </p:cNvCxnSpPr>
            <p:nvPr/>
          </p:nvCxnSpPr>
          <p:spPr>
            <a:xfrm flipH="1" flipV="1">
              <a:off x="1835324" y="3076168"/>
              <a:ext cx="266700" cy="69300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8EAC08CC-ACF5-41F1-AC63-6C2A213CBB48}"/>
                </a:ext>
              </a:extLst>
            </p:cNvPr>
            <p:cNvCxnSpPr>
              <a:stCxn id="22" idx="0"/>
            </p:cNvCxnSpPr>
            <p:nvPr/>
          </p:nvCxnSpPr>
          <p:spPr>
            <a:xfrm flipH="1" flipV="1">
              <a:off x="2102024" y="3076168"/>
              <a:ext cx="1402080" cy="69300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75D087A0-7916-40BB-8DBC-A4884613061D}"/>
                </a:ext>
              </a:extLst>
            </p:cNvPr>
            <p:cNvCxnSpPr>
              <a:stCxn id="23" idx="0"/>
              <a:endCxn id="13" idx="2"/>
            </p:cNvCxnSpPr>
            <p:nvPr/>
          </p:nvCxnSpPr>
          <p:spPr>
            <a:xfrm flipH="1" flipV="1">
              <a:off x="3473624" y="3076168"/>
              <a:ext cx="1447800" cy="79700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84DC4F42-E2C0-433C-8434-BF0C5A363CD2}"/>
                </a:ext>
              </a:extLst>
            </p:cNvPr>
            <p:cNvCxnSpPr>
              <a:stCxn id="21" idx="0"/>
            </p:cNvCxnSpPr>
            <p:nvPr/>
          </p:nvCxnSpPr>
          <p:spPr>
            <a:xfrm flipV="1">
              <a:off x="2102024" y="3076168"/>
              <a:ext cx="2590800" cy="69300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B73362FC-44C8-4478-82F3-09DAB970723B}"/>
                </a:ext>
              </a:extLst>
            </p:cNvPr>
            <p:cNvCxnSpPr>
              <a:stCxn id="22" idx="0"/>
            </p:cNvCxnSpPr>
            <p:nvPr/>
          </p:nvCxnSpPr>
          <p:spPr>
            <a:xfrm flipV="1">
              <a:off x="3504104" y="3076168"/>
              <a:ext cx="1341120" cy="69300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E801ABA8-E620-4031-96A7-83E52359DFCA}"/>
                </a:ext>
              </a:extLst>
            </p:cNvPr>
            <p:cNvCxnSpPr>
              <a:stCxn id="23" idx="0"/>
            </p:cNvCxnSpPr>
            <p:nvPr/>
          </p:nvCxnSpPr>
          <p:spPr>
            <a:xfrm flipV="1">
              <a:off x="4921424" y="3260059"/>
              <a:ext cx="0" cy="61311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1A5C7B9C-996A-47A7-BD51-5878777D2E96}"/>
                </a:ext>
              </a:extLst>
            </p:cNvPr>
            <p:cNvCxnSpPr>
              <a:stCxn id="24" idx="0"/>
            </p:cNvCxnSpPr>
            <p:nvPr/>
          </p:nvCxnSpPr>
          <p:spPr>
            <a:xfrm flipH="1" flipV="1">
              <a:off x="4845224" y="3076168"/>
              <a:ext cx="1493520" cy="67240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57" name="组合 56">
              <a:extLst>
                <a:ext uri="{FF2B5EF4-FFF2-40B4-BE49-F238E27FC236}">
                  <a16:creationId xmlns:a16="http://schemas.microsoft.com/office/drawing/2014/main" id="{8FE8AD0A-FDA2-4F90-A52A-5A62BE053D5A}"/>
                </a:ext>
              </a:extLst>
            </p:cNvPr>
            <p:cNvGrpSpPr/>
            <p:nvPr/>
          </p:nvGrpSpPr>
          <p:grpSpPr>
            <a:xfrm>
              <a:off x="1568624" y="3076168"/>
              <a:ext cx="6705600" cy="1247001"/>
              <a:chOff x="1568624" y="3076168"/>
              <a:chExt cx="6705600" cy="1247001"/>
            </a:xfrm>
          </p:grpSpPr>
          <p:sp>
            <p:nvSpPr>
              <p:cNvPr id="21" name="TextBox 21">
                <a:extLst>
                  <a:ext uri="{FF2B5EF4-FFF2-40B4-BE49-F238E27FC236}">
                    <a16:creationId xmlns:a16="http://schemas.microsoft.com/office/drawing/2014/main" id="{48CDDEE7-6C98-4741-A84F-BCA7A085BEFA}"/>
                  </a:ext>
                </a:extLst>
              </p:cNvPr>
              <p:cNvSpPr txBox="1"/>
              <p:nvPr/>
            </p:nvSpPr>
            <p:spPr>
              <a:xfrm>
                <a:off x="1568624" y="3769171"/>
                <a:ext cx="1066800" cy="553998"/>
              </a:xfrm>
              <a:prstGeom prst="rect">
                <a:avLst/>
              </a:prstGeom>
              <a:solidFill>
                <a:srgbClr val="FFFF00"/>
              </a:solidFill>
              <a:ln w="19050">
                <a:solidFill>
                  <a:schemeClr val="accent1"/>
                </a:solidFill>
              </a:ln>
            </p:spPr>
            <p:txBody>
              <a:bodyPr wrap="square" lIns="0" tIns="0" rIns="0" bIns="0" rtlCol="0">
                <a:spAutoFit/>
              </a:bodyPr>
              <a:lstStyle/>
              <a:p>
                <a:pPr algn="ctr"/>
                <a:r>
                  <a:rPr lang="zh-CN" altLang="en-US" dirty="0"/>
                  <a:t>对称密码体制</a:t>
                </a:r>
              </a:p>
            </p:txBody>
          </p:sp>
          <p:sp>
            <p:nvSpPr>
              <p:cNvPr id="22" name="TextBox 22">
                <a:extLst>
                  <a:ext uri="{FF2B5EF4-FFF2-40B4-BE49-F238E27FC236}">
                    <a16:creationId xmlns:a16="http://schemas.microsoft.com/office/drawing/2014/main" id="{1AB3D222-5961-4EA7-A22D-C4E28AEFD59A}"/>
                  </a:ext>
                </a:extLst>
              </p:cNvPr>
              <p:cNvSpPr txBox="1"/>
              <p:nvPr/>
            </p:nvSpPr>
            <p:spPr>
              <a:xfrm>
                <a:off x="2970704" y="3769171"/>
                <a:ext cx="1066800" cy="553998"/>
              </a:xfrm>
              <a:prstGeom prst="rect">
                <a:avLst/>
              </a:prstGeom>
              <a:solidFill>
                <a:srgbClr val="FFFF00"/>
              </a:solidFill>
              <a:ln w="19050">
                <a:solidFill>
                  <a:schemeClr val="accent1"/>
                </a:solidFill>
              </a:ln>
            </p:spPr>
            <p:txBody>
              <a:bodyPr wrap="square" lIns="0" tIns="0" rIns="0" bIns="0" rtlCol="0">
                <a:spAutoFit/>
              </a:bodyPr>
              <a:lstStyle/>
              <a:p>
                <a:pPr algn="ctr"/>
                <a:r>
                  <a:rPr lang="zh-CN" altLang="en-US" dirty="0"/>
                  <a:t>非对称密码体制</a:t>
                </a:r>
              </a:p>
            </p:txBody>
          </p:sp>
          <p:sp>
            <p:nvSpPr>
              <p:cNvPr id="23" name="TextBox 23">
                <a:extLst>
                  <a:ext uri="{FF2B5EF4-FFF2-40B4-BE49-F238E27FC236}">
                    <a16:creationId xmlns:a16="http://schemas.microsoft.com/office/drawing/2014/main" id="{84A376D7-44B4-4D78-AED7-2F8C593F38EF}"/>
                  </a:ext>
                </a:extLst>
              </p:cNvPr>
              <p:cNvSpPr txBox="1"/>
              <p:nvPr/>
            </p:nvSpPr>
            <p:spPr>
              <a:xfrm>
                <a:off x="4388024" y="3873172"/>
                <a:ext cx="1066800" cy="276999"/>
              </a:xfrm>
              <a:prstGeom prst="rect">
                <a:avLst/>
              </a:prstGeom>
              <a:solidFill>
                <a:srgbClr val="FFFF00"/>
              </a:solidFill>
              <a:ln w="19050">
                <a:solidFill>
                  <a:schemeClr val="accent1"/>
                </a:solidFill>
              </a:ln>
            </p:spPr>
            <p:txBody>
              <a:bodyPr wrap="square" lIns="0" tIns="0" rIns="0" bIns="0" rtlCol="0">
                <a:spAutoFit/>
              </a:bodyPr>
              <a:lstStyle/>
              <a:p>
                <a:pPr algn="ctr"/>
                <a:r>
                  <a:rPr lang="en-US" altLang="zh-CN" dirty="0"/>
                  <a:t>hash</a:t>
                </a:r>
                <a:r>
                  <a:rPr lang="zh-CN" altLang="en-US" dirty="0"/>
                  <a:t>函数</a:t>
                </a:r>
              </a:p>
            </p:txBody>
          </p:sp>
          <p:sp>
            <p:nvSpPr>
              <p:cNvPr id="24" name="TextBox 24">
                <a:extLst>
                  <a:ext uri="{FF2B5EF4-FFF2-40B4-BE49-F238E27FC236}">
                    <a16:creationId xmlns:a16="http://schemas.microsoft.com/office/drawing/2014/main" id="{5EAD547F-D056-4B78-8362-9CF147163DE6}"/>
                  </a:ext>
                </a:extLst>
              </p:cNvPr>
              <p:cNvSpPr txBox="1"/>
              <p:nvPr/>
            </p:nvSpPr>
            <p:spPr>
              <a:xfrm>
                <a:off x="5805344" y="3748573"/>
                <a:ext cx="1066800" cy="553998"/>
              </a:xfrm>
              <a:prstGeom prst="rect">
                <a:avLst/>
              </a:prstGeom>
              <a:solidFill>
                <a:srgbClr val="FFFF00"/>
              </a:solidFill>
              <a:ln w="19050">
                <a:solidFill>
                  <a:schemeClr val="accent1"/>
                </a:solidFill>
              </a:ln>
            </p:spPr>
            <p:txBody>
              <a:bodyPr wrap="square" lIns="0" tIns="0" rIns="0" bIns="0" rtlCol="0">
                <a:spAutoFit/>
              </a:bodyPr>
              <a:lstStyle/>
              <a:p>
                <a:pPr algn="ctr"/>
                <a:r>
                  <a:rPr lang="zh-CN" altLang="en-US" dirty="0"/>
                  <a:t>消息认证码</a:t>
                </a:r>
                <a:r>
                  <a:rPr lang="en-US" altLang="zh-CN" dirty="0"/>
                  <a:t>(MAC)</a:t>
                </a:r>
                <a:endParaRPr lang="zh-CN" altLang="en-US" dirty="0"/>
              </a:p>
            </p:txBody>
          </p:sp>
          <p:sp>
            <p:nvSpPr>
              <p:cNvPr id="25" name="TextBox 25">
                <a:extLst>
                  <a:ext uri="{FF2B5EF4-FFF2-40B4-BE49-F238E27FC236}">
                    <a16:creationId xmlns:a16="http://schemas.microsoft.com/office/drawing/2014/main" id="{69CCBF35-7F5F-4797-95B6-9A3BC8669C95}"/>
                  </a:ext>
                </a:extLst>
              </p:cNvPr>
              <p:cNvSpPr txBox="1"/>
              <p:nvPr/>
            </p:nvSpPr>
            <p:spPr>
              <a:xfrm>
                <a:off x="7207424" y="3873172"/>
                <a:ext cx="1066800" cy="276999"/>
              </a:xfrm>
              <a:prstGeom prst="rect">
                <a:avLst/>
              </a:prstGeom>
              <a:solidFill>
                <a:srgbClr val="FFFF00"/>
              </a:solidFill>
              <a:ln w="19050">
                <a:solidFill>
                  <a:schemeClr val="accent1"/>
                </a:solidFill>
              </a:ln>
            </p:spPr>
            <p:txBody>
              <a:bodyPr wrap="square" lIns="0" tIns="0" rIns="0" bIns="0" rtlCol="0">
                <a:spAutoFit/>
              </a:bodyPr>
              <a:lstStyle/>
              <a:p>
                <a:pPr algn="ctr"/>
                <a:r>
                  <a:rPr lang="zh-CN" altLang="en-US" dirty="0"/>
                  <a:t>数字签名</a:t>
                </a:r>
              </a:p>
            </p:txBody>
          </p:sp>
          <p:cxnSp>
            <p:nvCxnSpPr>
              <p:cNvPr id="43" name="直接箭头连接符 42">
                <a:extLst>
                  <a:ext uri="{FF2B5EF4-FFF2-40B4-BE49-F238E27FC236}">
                    <a16:creationId xmlns:a16="http://schemas.microsoft.com/office/drawing/2014/main" id="{D49089E9-8039-4AA2-84D0-B8856C66216D}"/>
                  </a:ext>
                </a:extLst>
              </p:cNvPr>
              <p:cNvCxnSpPr>
                <a:stCxn id="25" idx="0"/>
                <a:endCxn id="14" idx="2"/>
              </p:cNvCxnSpPr>
              <p:nvPr/>
            </p:nvCxnSpPr>
            <p:spPr>
              <a:xfrm flipH="1" flipV="1">
                <a:off x="4997624" y="3076168"/>
                <a:ext cx="2743200" cy="79700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44" name="直接箭头连接符 43">
              <a:extLst>
                <a:ext uri="{FF2B5EF4-FFF2-40B4-BE49-F238E27FC236}">
                  <a16:creationId xmlns:a16="http://schemas.microsoft.com/office/drawing/2014/main" id="{87582F65-861E-4770-857B-94C02D6FE385}"/>
                </a:ext>
              </a:extLst>
            </p:cNvPr>
            <p:cNvCxnSpPr>
              <a:stCxn id="24" idx="0"/>
              <a:endCxn id="15" idx="2"/>
            </p:cNvCxnSpPr>
            <p:nvPr/>
          </p:nvCxnSpPr>
          <p:spPr>
            <a:xfrm flipV="1">
              <a:off x="6338744" y="3076168"/>
              <a:ext cx="91440" cy="67240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a:extLst>
                <a:ext uri="{FF2B5EF4-FFF2-40B4-BE49-F238E27FC236}">
                  <a16:creationId xmlns:a16="http://schemas.microsoft.com/office/drawing/2014/main" id="{D9B9CA4D-FED9-413A-B66D-96A3DE9854C7}"/>
                </a:ext>
              </a:extLst>
            </p:cNvPr>
            <p:cNvCxnSpPr>
              <a:stCxn id="25" idx="0"/>
            </p:cNvCxnSpPr>
            <p:nvPr/>
          </p:nvCxnSpPr>
          <p:spPr>
            <a:xfrm flipH="1" flipV="1">
              <a:off x="6521624" y="3076168"/>
              <a:ext cx="1219200" cy="79700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CBA45824-06DF-46C1-92A0-538387350805}"/>
                </a:ext>
              </a:extLst>
            </p:cNvPr>
            <p:cNvCxnSpPr>
              <a:stCxn id="25" idx="0"/>
            </p:cNvCxnSpPr>
            <p:nvPr/>
          </p:nvCxnSpPr>
          <p:spPr>
            <a:xfrm flipV="1">
              <a:off x="7740824" y="3076168"/>
              <a:ext cx="0" cy="79700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1DC75904-F24C-437C-A182-C104F387C9E7}"/>
                </a:ext>
              </a:extLst>
            </p:cNvPr>
            <p:cNvCxnSpPr/>
            <p:nvPr/>
          </p:nvCxnSpPr>
          <p:spPr>
            <a:xfrm>
              <a:off x="8676456" y="2708920"/>
              <a:ext cx="0" cy="159365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49" name="直接连接符 48">
            <a:extLst>
              <a:ext uri="{FF2B5EF4-FFF2-40B4-BE49-F238E27FC236}">
                <a16:creationId xmlns:a16="http://schemas.microsoft.com/office/drawing/2014/main" id="{6E9BF28E-DB35-461E-A229-5E408D7F0926}"/>
              </a:ext>
            </a:extLst>
          </p:cNvPr>
          <p:cNvCxnSpPr/>
          <p:nvPr/>
        </p:nvCxnSpPr>
        <p:spPr>
          <a:xfrm>
            <a:off x="8676456" y="1367570"/>
            <a:ext cx="0" cy="11973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0" name="组合 59">
            <a:extLst>
              <a:ext uri="{FF2B5EF4-FFF2-40B4-BE49-F238E27FC236}">
                <a16:creationId xmlns:a16="http://schemas.microsoft.com/office/drawing/2014/main" id="{BAAE9F95-E1D7-48BD-BBCE-38F11CF1417E}"/>
              </a:ext>
            </a:extLst>
          </p:cNvPr>
          <p:cNvGrpSpPr/>
          <p:nvPr/>
        </p:nvGrpSpPr>
        <p:grpSpPr>
          <a:xfrm>
            <a:off x="1591484" y="4574501"/>
            <a:ext cx="7445012" cy="1317067"/>
            <a:chOff x="1591484" y="4574501"/>
            <a:chExt cx="7445012" cy="1317067"/>
          </a:xfrm>
        </p:grpSpPr>
        <p:sp>
          <p:nvSpPr>
            <p:cNvPr id="47" name="TextBox 26">
              <a:extLst>
                <a:ext uri="{FF2B5EF4-FFF2-40B4-BE49-F238E27FC236}">
                  <a16:creationId xmlns:a16="http://schemas.microsoft.com/office/drawing/2014/main" id="{3723B718-D175-45DF-B179-2B1E13DD0B56}"/>
                </a:ext>
              </a:extLst>
            </p:cNvPr>
            <p:cNvSpPr txBox="1"/>
            <p:nvPr/>
          </p:nvSpPr>
          <p:spPr>
            <a:xfrm>
              <a:off x="8769796" y="4653136"/>
              <a:ext cx="266700" cy="1107996"/>
            </a:xfrm>
            <a:prstGeom prst="rect">
              <a:avLst/>
            </a:prstGeom>
            <a:noFill/>
            <a:ln w="19050">
              <a:noFill/>
            </a:ln>
          </p:spPr>
          <p:txBody>
            <a:bodyPr wrap="square" lIns="0" tIns="0" rIns="0" bIns="0" rtlCol="0">
              <a:spAutoFit/>
            </a:bodyPr>
            <a:lstStyle/>
            <a:p>
              <a:r>
                <a:rPr lang="zh-CN" altLang="en-US" dirty="0"/>
                <a:t>数学基础</a:t>
              </a:r>
              <a:endParaRPr lang="en-US" altLang="zh-CN" dirty="0"/>
            </a:p>
          </p:txBody>
        </p:sp>
        <p:grpSp>
          <p:nvGrpSpPr>
            <p:cNvPr id="55" name="组合 54">
              <a:extLst>
                <a:ext uri="{FF2B5EF4-FFF2-40B4-BE49-F238E27FC236}">
                  <a16:creationId xmlns:a16="http://schemas.microsoft.com/office/drawing/2014/main" id="{C91B224E-F3F9-4670-A6B0-741DB1AF9F05}"/>
                </a:ext>
              </a:extLst>
            </p:cNvPr>
            <p:cNvGrpSpPr/>
            <p:nvPr/>
          </p:nvGrpSpPr>
          <p:grpSpPr>
            <a:xfrm>
              <a:off x="1591484" y="4574501"/>
              <a:ext cx="7084972" cy="1317067"/>
              <a:chOff x="1591484" y="4574501"/>
              <a:chExt cx="7084972" cy="1317067"/>
            </a:xfrm>
          </p:grpSpPr>
          <p:sp>
            <p:nvSpPr>
              <p:cNvPr id="27" name="TextBox 28">
                <a:extLst>
                  <a:ext uri="{FF2B5EF4-FFF2-40B4-BE49-F238E27FC236}">
                    <a16:creationId xmlns:a16="http://schemas.microsoft.com/office/drawing/2014/main" id="{53E91FCD-9906-44B2-8596-48A77EC388F2}"/>
                  </a:ext>
                </a:extLst>
              </p:cNvPr>
              <p:cNvSpPr txBox="1"/>
              <p:nvPr/>
            </p:nvSpPr>
            <p:spPr>
              <a:xfrm>
                <a:off x="1591484" y="5024209"/>
                <a:ext cx="1295400" cy="276999"/>
              </a:xfrm>
              <a:prstGeom prst="rect">
                <a:avLst/>
              </a:prstGeom>
              <a:solidFill>
                <a:srgbClr val="FF3300"/>
              </a:solidFill>
              <a:ln w="19050">
                <a:solidFill>
                  <a:schemeClr val="accent1"/>
                </a:solidFill>
              </a:ln>
            </p:spPr>
            <p:txBody>
              <a:bodyPr wrap="square" lIns="0" tIns="0" rIns="0" bIns="0" rtlCol="0">
                <a:spAutoFit/>
              </a:bodyPr>
              <a:lstStyle/>
              <a:p>
                <a:pPr algn="ctr"/>
                <a:r>
                  <a:rPr lang="zh-CN" altLang="en-US" dirty="0">
                    <a:solidFill>
                      <a:srgbClr val="FFFF00"/>
                    </a:solidFill>
                  </a:rPr>
                  <a:t>单向函数</a:t>
                </a:r>
              </a:p>
            </p:txBody>
          </p:sp>
          <p:sp>
            <p:nvSpPr>
              <p:cNvPr id="28" name="TextBox 29">
                <a:extLst>
                  <a:ext uri="{FF2B5EF4-FFF2-40B4-BE49-F238E27FC236}">
                    <a16:creationId xmlns:a16="http://schemas.microsoft.com/office/drawing/2014/main" id="{116D6851-FDFF-4BA3-9647-A98F35712E16}"/>
                  </a:ext>
                </a:extLst>
              </p:cNvPr>
              <p:cNvSpPr txBox="1"/>
              <p:nvPr/>
            </p:nvSpPr>
            <p:spPr>
              <a:xfrm>
                <a:off x="3389804" y="5024209"/>
                <a:ext cx="2354580" cy="276999"/>
              </a:xfrm>
              <a:prstGeom prst="rect">
                <a:avLst/>
              </a:prstGeom>
              <a:solidFill>
                <a:srgbClr val="FF3300"/>
              </a:solidFill>
              <a:ln w="19050">
                <a:solidFill>
                  <a:schemeClr val="accent1"/>
                </a:solidFill>
              </a:ln>
            </p:spPr>
            <p:txBody>
              <a:bodyPr wrap="square" lIns="0" tIns="0" rIns="0" bIns="0" rtlCol="0">
                <a:spAutoFit/>
              </a:bodyPr>
              <a:lstStyle/>
              <a:p>
                <a:pPr algn="ctr"/>
                <a:r>
                  <a:rPr lang="zh-CN" altLang="en-US" dirty="0">
                    <a:solidFill>
                      <a:srgbClr val="FFFF00"/>
                    </a:solidFill>
                  </a:rPr>
                  <a:t>随机数生成函数</a:t>
                </a:r>
              </a:p>
            </p:txBody>
          </p:sp>
          <p:sp>
            <p:nvSpPr>
              <p:cNvPr id="29" name="TextBox 30">
                <a:extLst>
                  <a:ext uri="{FF2B5EF4-FFF2-40B4-BE49-F238E27FC236}">
                    <a16:creationId xmlns:a16="http://schemas.microsoft.com/office/drawing/2014/main" id="{B43179A4-B0AB-4510-82C7-042AF7175AF5}"/>
                  </a:ext>
                </a:extLst>
              </p:cNvPr>
              <p:cNvSpPr txBox="1"/>
              <p:nvPr/>
            </p:nvSpPr>
            <p:spPr>
              <a:xfrm>
                <a:off x="6072044" y="5008969"/>
                <a:ext cx="2354580" cy="276999"/>
              </a:xfrm>
              <a:prstGeom prst="rect">
                <a:avLst/>
              </a:prstGeom>
              <a:solidFill>
                <a:srgbClr val="FF3300"/>
              </a:solidFill>
              <a:ln w="19050">
                <a:solidFill>
                  <a:schemeClr val="accent1"/>
                </a:solidFill>
              </a:ln>
            </p:spPr>
            <p:txBody>
              <a:bodyPr wrap="square" lIns="0" tIns="0" rIns="0" bIns="0" rtlCol="0">
                <a:spAutoFit/>
              </a:bodyPr>
              <a:lstStyle/>
              <a:p>
                <a:pPr algn="ctr"/>
                <a:r>
                  <a:rPr lang="zh-CN" altLang="en-US" dirty="0">
                    <a:solidFill>
                      <a:srgbClr val="FFFF00"/>
                    </a:solidFill>
                  </a:rPr>
                  <a:t>单向陷门函数</a:t>
                </a:r>
              </a:p>
            </p:txBody>
          </p:sp>
          <p:cxnSp>
            <p:nvCxnSpPr>
              <p:cNvPr id="50" name="直接连接符 49">
                <a:extLst>
                  <a:ext uri="{FF2B5EF4-FFF2-40B4-BE49-F238E27FC236}">
                    <a16:creationId xmlns:a16="http://schemas.microsoft.com/office/drawing/2014/main" id="{4E38A5A1-788A-4EEF-B34F-6B9E065F1F75}"/>
                  </a:ext>
                </a:extLst>
              </p:cNvPr>
              <p:cNvCxnSpPr/>
              <p:nvPr/>
            </p:nvCxnSpPr>
            <p:spPr>
              <a:xfrm>
                <a:off x="8676456" y="4574501"/>
                <a:ext cx="0" cy="13170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52" name="直接连接符 51">
            <a:extLst>
              <a:ext uri="{FF2B5EF4-FFF2-40B4-BE49-F238E27FC236}">
                <a16:creationId xmlns:a16="http://schemas.microsoft.com/office/drawing/2014/main" id="{F34CCE82-545F-43C2-A7E7-4D7B6DF75DBA}"/>
              </a:ext>
            </a:extLst>
          </p:cNvPr>
          <p:cNvCxnSpPr/>
          <p:nvPr/>
        </p:nvCxnSpPr>
        <p:spPr>
          <a:xfrm>
            <a:off x="1331640" y="2564904"/>
            <a:ext cx="726262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56" name="组合 55">
            <a:extLst>
              <a:ext uri="{FF2B5EF4-FFF2-40B4-BE49-F238E27FC236}">
                <a16:creationId xmlns:a16="http://schemas.microsoft.com/office/drawing/2014/main" id="{A262035A-AD5C-4440-9C98-42CC19459E9E}"/>
              </a:ext>
            </a:extLst>
          </p:cNvPr>
          <p:cNvGrpSpPr/>
          <p:nvPr/>
        </p:nvGrpSpPr>
        <p:grpSpPr>
          <a:xfrm>
            <a:off x="1290112" y="4302571"/>
            <a:ext cx="7262624" cy="370284"/>
            <a:chOff x="1290112" y="4302571"/>
            <a:chExt cx="7262624" cy="370284"/>
          </a:xfrm>
        </p:grpSpPr>
        <p:cxnSp>
          <p:nvCxnSpPr>
            <p:cNvPr id="30" name="直接箭头连接符 29">
              <a:extLst>
                <a:ext uri="{FF2B5EF4-FFF2-40B4-BE49-F238E27FC236}">
                  <a16:creationId xmlns:a16="http://schemas.microsoft.com/office/drawing/2014/main" id="{4F923371-2A8D-476E-813D-BC4C89BF7DA3}"/>
                </a:ext>
              </a:extLst>
            </p:cNvPr>
            <p:cNvCxnSpPr>
              <a:endCxn id="21" idx="2"/>
            </p:cNvCxnSpPr>
            <p:nvPr/>
          </p:nvCxnSpPr>
          <p:spPr>
            <a:xfrm flipV="1">
              <a:off x="2102024" y="4323169"/>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50CFD457-E3BF-474E-B80B-004A8C557182}"/>
                </a:ext>
              </a:extLst>
            </p:cNvPr>
            <p:cNvCxnSpPr/>
            <p:nvPr/>
          </p:nvCxnSpPr>
          <p:spPr>
            <a:xfrm flipV="1">
              <a:off x="3504104" y="4323169"/>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DF6D1220-A3E1-4073-A8BB-0A2CE119898F}"/>
                </a:ext>
              </a:extLst>
            </p:cNvPr>
            <p:cNvCxnSpPr/>
            <p:nvPr/>
          </p:nvCxnSpPr>
          <p:spPr>
            <a:xfrm flipV="1">
              <a:off x="4921424" y="4302571"/>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E24A940F-C416-4CCA-BA2E-876C9ED91700}"/>
                </a:ext>
              </a:extLst>
            </p:cNvPr>
            <p:cNvCxnSpPr/>
            <p:nvPr/>
          </p:nvCxnSpPr>
          <p:spPr>
            <a:xfrm flipV="1">
              <a:off x="6369224" y="4368055"/>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BD9C3088-4DC1-438A-BDE4-62D5816EBDED}"/>
                </a:ext>
              </a:extLst>
            </p:cNvPr>
            <p:cNvCxnSpPr/>
            <p:nvPr/>
          </p:nvCxnSpPr>
          <p:spPr>
            <a:xfrm flipV="1">
              <a:off x="7740824" y="4348336"/>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C366CABC-2054-43FE-BE8E-219419E1BB95}"/>
                </a:ext>
              </a:extLst>
            </p:cNvPr>
            <p:cNvCxnSpPr/>
            <p:nvPr/>
          </p:nvCxnSpPr>
          <p:spPr>
            <a:xfrm>
              <a:off x="1290112" y="4642713"/>
              <a:ext cx="726262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008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FF0000"/>
                </a:solidFill>
              </a:rPr>
              <a:t>(1)Morse Code</a:t>
            </a:r>
            <a:endParaRPr lang="zh-CN" altLang="en-US" dirty="0">
              <a:solidFill>
                <a:srgbClr val="FF0000"/>
              </a:solidFill>
            </a:endParaRPr>
          </a:p>
        </p:txBody>
      </p:sp>
      <p:sp>
        <p:nvSpPr>
          <p:cNvPr id="3" name="内容占位符 2"/>
          <p:cNvSpPr>
            <a:spLocks noGrp="1"/>
          </p:cNvSpPr>
          <p:nvPr>
            <p:ph idx="1"/>
          </p:nvPr>
        </p:nvSpPr>
        <p:spPr/>
        <p:txBody>
          <a:bodyPr>
            <a:normAutofit/>
          </a:bodyPr>
          <a:lstStyle/>
          <a:p>
            <a:r>
              <a:rPr lang="zh-CN" altLang="en-US" dirty="0">
                <a:latin typeface="Times New Roman" pitchFamily="18" charset="0"/>
                <a:cs typeface="Times New Roman" pitchFamily="18" charset="0"/>
              </a:rPr>
              <a:t>谍战剧经常出现的</a:t>
            </a:r>
            <a:r>
              <a:rPr lang="en-US" altLang="zh-CN" dirty="0">
                <a:latin typeface="Times New Roman" pitchFamily="18" charset="0"/>
                <a:ea typeface="Cambria Math" pitchFamily="18" charset="0"/>
                <a:cs typeface="Times New Roman" pitchFamily="18" charset="0"/>
              </a:rPr>
              <a:t>Morse Code. 《</a:t>
            </a:r>
            <a:r>
              <a:rPr lang="zh-CN" altLang="en-US" dirty="0">
                <a:latin typeface="Times New Roman" pitchFamily="18" charset="0"/>
                <a:cs typeface="Times New Roman" pitchFamily="18" charset="0"/>
              </a:rPr>
              <a:t>风声</a:t>
            </a:r>
            <a:r>
              <a:rPr lang="en-US" altLang="zh-CN" dirty="0">
                <a:latin typeface="Times New Roman" pitchFamily="18" charset="0"/>
                <a:ea typeface="Cambria Math" pitchFamily="18" charset="0"/>
                <a:cs typeface="Times New Roman" pitchFamily="18" charset="0"/>
              </a:rPr>
              <a:t>》</a:t>
            </a:r>
            <a:r>
              <a:rPr lang="zh-CN" altLang="en-US" dirty="0">
                <a:latin typeface="Times New Roman" pitchFamily="18" charset="0"/>
                <a:cs typeface="Times New Roman" pitchFamily="18" charset="0"/>
              </a:rPr>
              <a:t>、</a:t>
            </a:r>
            <a:r>
              <a:rPr lang="en-US" altLang="zh-CN" dirty="0">
                <a:latin typeface="Times New Roman" pitchFamily="18" charset="0"/>
                <a:ea typeface="Cambria Math" pitchFamily="18" charset="0"/>
                <a:cs typeface="Times New Roman" pitchFamily="18" charset="0"/>
              </a:rPr>
              <a:t>《</a:t>
            </a:r>
            <a:r>
              <a:rPr lang="zh-CN" altLang="en-US" dirty="0">
                <a:latin typeface="Times New Roman" pitchFamily="18" charset="0"/>
                <a:cs typeface="Times New Roman" pitchFamily="18" charset="0"/>
              </a:rPr>
              <a:t>麻雀</a:t>
            </a:r>
            <a:r>
              <a:rPr lang="en-US" altLang="zh-CN" dirty="0">
                <a:latin typeface="Times New Roman" pitchFamily="18" charset="0"/>
                <a:ea typeface="Cambria Math" pitchFamily="18" charset="0"/>
                <a:cs typeface="Times New Roman" pitchFamily="18" charset="0"/>
              </a:rPr>
              <a:t>》</a:t>
            </a:r>
            <a:r>
              <a:rPr lang="zh-CN" altLang="en-US" dirty="0">
                <a:latin typeface="Times New Roman" pitchFamily="18" charset="0"/>
                <a:cs typeface="Times New Roman" pitchFamily="18" charset="0"/>
              </a:rPr>
              <a:t>、</a:t>
            </a:r>
            <a:r>
              <a:rPr lang="en-US" altLang="zh-CN" dirty="0">
                <a:latin typeface="Times New Roman" pitchFamily="18" charset="0"/>
                <a:ea typeface="Cambria Math" pitchFamily="18" charset="0"/>
                <a:cs typeface="Times New Roman" pitchFamily="18" charset="0"/>
              </a:rPr>
              <a:t>《U571》</a:t>
            </a:r>
          </a:p>
          <a:p>
            <a:r>
              <a:rPr lang="en-US" altLang="zh-CN" dirty="0">
                <a:latin typeface="Times New Roman" pitchFamily="18" charset="0"/>
                <a:ea typeface="Cambria Math" pitchFamily="18" charset="0"/>
                <a:cs typeface="Times New Roman" pitchFamily="18" charset="0"/>
              </a:rPr>
              <a:t>Morse Code</a:t>
            </a:r>
            <a:r>
              <a:rPr lang="zh-CN" altLang="en-US" dirty="0">
                <a:latin typeface="Times New Roman" pitchFamily="18" charset="0"/>
                <a:cs typeface="Times New Roman" pitchFamily="18" charset="0"/>
              </a:rPr>
              <a:t>是一种早期的数字化通信形式，但是它不同于现在的只使用</a:t>
            </a:r>
            <a:r>
              <a:rPr lang="en-US" altLang="zh-CN" dirty="0">
                <a:latin typeface="Times New Roman" pitchFamily="18" charset="0"/>
                <a:ea typeface="Cambria Math" pitchFamily="18" charset="0"/>
                <a:cs typeface="Times New Roman" pitchFamily="18" charset="0"/>
              </a:rPr>
              <a:t>0</a:t>
            </a:r>
            <a:r>
              <a:rPr lang="zh-CN" altLang="en-US" dirty="0">
                <a:latin typeface="Times New Roman" pitchFamily="18" charset="0"/>
                <a:cs typeface="Times New Roman" pitchFamily="18" charset="0"/>
              </a:rPr>
              <a:t>和</a:t>
            </a:r>
            <a:r>
              <a:rPr lang="en-US" altLang="zh-CN" dirty="0">
                <a:latin typeface="Times New Roman" pitchFamily="18" charset="0"/>
                <a:ea typeface="Cambria Math" pitchFamily="18" charset="0"/>
                <a:cs typeface="Times New Roman" pitchFamily="18" charset="0"/>
              </a:rPr>
              <a:t>1</a:t>
            </a:r>
            <a:r>
              <a:rPr lang="zh-CN" altLang="en-US" dirty="0">
                <a:latin typeface="Times New Roman" pitchFamily="18" charset="0"/>
                <a:cs typeface="Times New Roman" pitchFamily="18" charset="0"/>
              </a:rPr>
              <a:t>两种状态的二进制代码，它的代码包括五种：点、划、点和划之间的停顿、每个字符间短的停顿。短促的点信号</a:t>
            </a:r>
            <a:r>
              <a:rPr lang="zh-CN" altLang="en-US" dirty="0">
                <a:solidFill>
                  <a:srgbClr val="FF0000"/>
                </a:solidFill>
                <a:latin typeface="Times New Roman" pitchFamily="18" charset="0"/>
                <a:cs typeface="Times New Roman" pitchFamily="18" charset="0"/>
              </a:rPr>
              <a:t>“</a:t>
            </a:r>
            <a:r>
              <a:rPr lang="en-US" altLang="zh-CN" dirty="0">
                <a:solidFill>
                  <a:srgbClr val="FF0000"/>
                </a:solidFill>
                <a:latin typeface="Times New Roman" pitchFamily="18" charset="0"/>
                <a:ea typeface="Cambria Math" pitchFamily="18" charset="0"/>
                <a:cs typeface="Times New Roman" pitchFamily="18" charset="0"/>
              </a:rPr>
              <a:t>.”</a:t>
            </a:r>
            <a:r>
              <a:rPr lang="zh-CN" altLang="en-US" dirty="0">
                <a:solidFill>
                  <a:srgbClr val="FF0000"/>
                </a:solidFill>
                <a:latin typeface="Times New Roman" pitchFamily="18" charset="0"/>
                <a:cs typeface="Times New Roman" pitchFamily="18" charset="0"/>
              </a:rPr>
              <a:t>，读“滴”</a:t>
            </a:r>
            <a:r>
              <a:rPr lang="zh-CN" altLang="en-US" dirty="0">
                <a:latin typeface="Times New Roman" pitchFamily="18" charset="0"/>
                <a:cs typeface="Times New Roman" pitchFamily="18" charset="0"/>
              </a:rPr>
              <a:t>（</a:t>
            </a:r>
            <a:r>
              <a:rPr lang="en-US" altLang="zh-CN" dirty="0" err="1">
                <a:latin typeface="Times New Roman" pitchFamily="18" charset="0"/>
                <a:ea typeface="Cambria Math" pitchFamily="18" charset="0"/>
                <a:cs typeface="Times New Roman" pitchFamily="18" charset="0"/>
              </a:rPr>
              <a:t>dit</a:t>
            </a:r>
            <a:r>
              <a:rPr lang="zh-CN" altLang="en-US" dirty="0">
                <a:latin typeface="Times New Roman" pitchFamily="18" charset="0"/>
                <a:cs typeface="Times New Roman" pitchFamily="18" charset="0"/>
              </a:rPr>
              <a:t>）；保持一定时间的</a:t>
            </a:r>
            <a:r>
              <a:rPr lang="zh-CN" altLang="en-US" dirty="0">
                <a:solidFill>
                  <a:srgbClr val="FF0000"/>
                </a:solidFill>
                <a:latin typeface="Times New Roman" pitchFamily="18" charset="0"/>
                <a:cs typeface="Times New Roman" pitchFamily="18" charset="0"/>
              </a:rPr>
              <a:t>长信号“</a:t>
            </a:r>
            <a:r>
              <a:rPr lang="en-US" altLang="zh-CN" dirty="0">
                <a:solidFill>
                  <a:srgbClr val="FF0000"/>
                </a:solidFill>
                <a:latin typeface="Times New Roman" pitchFamily="18" charset="0"/>
                <a:ea typeface="Cambria Math" pitchFamily="18" charset="0"/>
                <a:cs typeface="Times New Roman" pitchFamily="18" charset="0"/>
              </a:rPr>
              <a:t>—”</a:t>
            </a:r>
            <a:r>
              <a:rPr lang="zh-CN" altLang="en-US" dirty="0">
                <a:solidFill>
                  <a:srgbClr val="FF0000"/>
                </a:solidFill>
                <a:latin typeface="Times New Roman" pitchFamily="18" charset="0"/>
                <a:cs typeface="Times New Roman" pitchFamily="18" charset="0"/>
              </a:rPr>
              <a:t>，读“嗒”（</a:t>
            </a:r>
            <a:r>
              <a:rPr lang="en-US" altLang="zh-CN" dirty="0">
                <a:solidFill>
                  <a:srgbClr val="FF0000"/>
                </a:solidFill>
                <a:latin typeface="Times New Roman" pitchFamily="18" charset="0"/>
                <a:ea typeface="Cambria Math" pitchFamily="18" charset="0"/>
                <a:cs typeface="Times New Roman" pitchFamily="18" charset="0"/>
              </a:rPr>
              <a:t>Dash</a:t>
            </a:r>
            <a:r>
              <a:rPr lang="zh-CN" altLang="en-US" dirty="0">
                <a:solidFill>
                  <a:srgbClr val="FF0000"/>
                </a:solidFill>
                <a:latin typeface="Times New Roman" pitchFamily="18" charset="0"/>
                <a:cs typeface="Times New Roman" pitchFamily="18" charset="0"/>
              </a:rPr>
              <a:t>）</a:t>
            </a:r>
            <a:r>
              <a:rPr lang="zh-CN" altLang="en-US" dirty="0">
                <a:latin typeface="Times New Roman" pitchFamily="18" charset="0"/>
                <a:cs typeface="Times New Roman" pitchFamily="18" charset="0"/>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971600" y="149116"/>
            <a:ext cx="7486600" cy="646331"/>
          </a:xfrm>
          <a:prstGeom prst="rect">
            <a:avLst/>
          </a:prstGeom>
          <a:noFill/>
          <a:ln w="38100" algn="ctr">
            <a:noFill/>
            <a:miter lim="800000"/>
            <a:headEnd/>
            <a:tailEnd/>
          </a:ln>
        </p:spPr>
        <p:txBody>
          <a:bodyPr wrap="square" anchor="ctr">
            <a:spAutoFit/>
          </a:bodyPr>
          <a:lstStyle/>
          <a:p>
            <a:pPr algn="l" eaLnBrk="0" hangingPunct="0"/>
            <a:r>
              <a:rPr lang="zh-CN" altLang="en-US" sz="3600" b="1" dirty="0">
                <a:solidFill>
                  <a:srgbClr val="00B050"/>
                </a:solidFill>
              </a:rPr>
              <a:t>科克霍夫原则</a:t>
            </a:r>
          </a:p>
        </p:txBody>
      </p:sp>
      <p:sp>
        <p:nvSpPr>
          <p:cNvPr id="2" name="文本框 1">
            <a:extLst>
              <a:ext uri="{FF2B5EF4-FFF2-40B4-BE49-F238E27FC236}">
                <a16:creationId xmlns:a16="http://schemas.microsoft.com/office/drawing/2014/main" id="{0AF252E7-752F-4DBD-8048-CAC9AD0EA313}"/>
              </a:ext>
            </a:extLst>
          </p:cNvPr>
          <p:cNvSpPr txBox="1"/>
          <p:nvPr/>
        </p:nvSpPr>
        <p:spPr>
          <a:xfrm>
            <a:off x="1187624" y="1484784"/>
            <a:ext cx="7632848" cy="3416320"/>
          </a:xfrm>
          <a:prstGeom prst="rect">
            <a:avLst/>
          </a:prstGeom>
          <a:noFill/>
        </p:spPr>
        <p:txBody>
          <a:bodyPr wrap="square" rtlCol="0">
            <a:spAutoFit/>
          </a:bodyPr>
          <a:lstStyle/>
          <a:p>
            <a:pPr algn="just"/>
            <a:r>
              <a:rPr lang="zh-CN" altLang="en-US" sz="2400" dirty="0">
                <a:solidFill>
                  <a:srgbClr val="FF0000"/>
                </a:solidFill>
                <a:latin typeface="华文中宋" panose="02010600040101010101" pitchFamily="2" charset="-122"/>
                <a:ea typeface="华文中宋" panose="02010600040101010101" pitchFamily="2" charset="-122"/>
              </a:rPr>
              <a:t>▎</a:t>
            </a:r>
            <a:r>
              <a:rPr lang="zh-CN" altLang="en-US" sz="2400" dirty="0">
                <a:solidFill>
                  <a:srgbClr val="0000FF"/>
                </a:solidFill>
                <a:latin typeface="华文中宋" panose="02010600040101010101" pitchFamily="2" charset="-122"/>
                <a:ea typeface="华文中宋" panose="02010600040101010101" pitchFamily="2" charset="-122"/>
              </a:rPr>
              <a:t>传统密码学中的加密算法和密钥是不公开的。而</a:t>
            </a:r>
            <a:r>
              <a:rPr lang="zh-CN" altLang="en-US" sz="2400" dirty="0">
                <a:solidFill>
                  <a:srgbClr val="FF0000"/>
                </a:solidFill>
                <a:latin typeface="华文中宋" panose="02010600040101010101" pitchFamily="2" charset="-122"/>
                <a:ea typeface="华文中宋" panose="02010600040101010101" pitchFamily="2" charset="-122"/>
              </a:rPr>
              <a:t>现代密码学</a:t>
            </a:r>
            <a:r>
              <a:rPr lang="zh-CN" altLang="en-US" sz="2400" dirty="0">
                <a:solidFill>
                  <a:srgbClr val="0000FF"/>
                </a:solidFill>
                <a:latin typeface="华文中宋" panose="02010600040101010101" pitchFamily="2" charset="-122"/>
                <a:ea typeface="华文中宋" panose="02010600040101010101" pitchFamily="2" charset="-122"/>
              </a:rPr>
              <a:t>的设计与使用必须遵守</a:t>
            </a:r>
            <a:r>
              <a:rPr lang="zh-CN" altLang="en-US" sz="2400" dirty="0">
                <a:solidFill>
                  <a:srgbClr val="FF0000"/>
                </a:solidFill>
                <a:latin typeface="华文中宋" panose="02010600040101010101" pitchFamily="2" charset="-122"/>
                <a:ea typeface="华文中宋" panose="02010600040101010101" pitchFamily="2" charset="-122"/>
              </a:rPr>
              <a:t>科克霍夫原则</a:t>
            </a:r>
            <a:r>
              <a:rPr lang="en-US" altLang="zh-CN" sz="2400" dirty="0">
                <a:solidFill>
                  <a:srgbClr val="FF0000"/>
                </a:solidFill>
                <a:latin typeface="华文中宋" panose="02010600040101010101" pitchFamily="2" charset="-122"/>
                <a:ea typeface="华文中宋" panose="02010600040101010101" pitchFamily="2" charset="-122"/>
              </a:rPr>
              <a:t>(</a:t>
            </a:r>
            <a:r>
              <a:rPr lang="en-US" altLang="zh-CN" sz="2400" dirty="0" err="1">
                <a:solidFill>
                  <a:srgbClr val="FF0000"/>
                </a:solidFill>
                <a:latin typeface="华文中宋" panose="02010600040101010101" pitchFamily="2" charset="-122"/>
                <a:ea typeface="华文中宋" panose="02010600040101010101" pitchFamily="2" charset="-122"/>
              </a:rPr>
              <a:t>Kerckhoffs</a:t>
            </a:r>
            <a:r>
              <a:rPr lang="en-US" altLang="zh-CN" sz="2400" dirty="0">
                <a:solidFill>
                  <a:srgbClr val="FF0000"/>
                </a:solidFill>
                <a:latin typeface="华文中宋" panose="02010600040101010101" pitchFamily="2" charset="-122"/>
                <a:ea typeface="华文中宋" panose="02010600040101010101" pitchFamily="2" charset="-122"/>
              </a:rPr>
              <a:t> Principle)</a:t>
            </a:r>
            <a:r>
              <a:rPr lang="zh-CN" altLang="en-US" sz="2400" dirty="0">
                <a:solidFill>
                  <a:srgbClr val="0000FF"/>
                </a:solidFill>
                <a:latin typeface="华文中宋" panose="02010600040101010101" pitchFamily="2" charset="-122"/>
                <a:ea typeface="华文中宋" panose="02010600040101010101" pitchFamily="2" charset="-122"/>
              </a:rPr>
              <a:t>。</a:t>
            </a:r>
            <a:endParaRPr lang="en-US" altLang="zh-CN" sz="2400" dirty="0">
              <a:solidFill>
                <a:srgbClr val="0000FF"/>
              </a:solidFill>
              <a:latin typeface="华文中宋" panose="02010600040101010101" pitchFamily="2" charset="-122"/>
              <a:ea typeface="华文中宋" panose="02010600040101010101" pitchFamily="2" charset="-122"/>
            </a:endParaRPr>
          </a:p>
          <a:p>
            <a:pPr algn="just"/>
            <a:endParaRPr lang="en-US" altLang="zh-CN" sz="2400" dirty="0">
              <a:solidFill>
                <a:srgbClr val="0000FF"/>
              </a:solidFill>
              <a:latin typeface="华文中宋" panose="02010600040101010101" pitchFamily="2" charset="-122"/>
              <a:ea typeface="华文中宋" panose="02010600040101010101" pitchFamily="2" charset="-122"/>
            </a:endParaRPr>
          </a:p>
          <a:p>
            <a:pPr algn="just"/>
            <a:r>
              <a:rPr lang="zh-CN" altLang="en-US" sz="2400" dirty="0">
                <a:solidFill>
                  <a:srgbClr val="00B050"/>
                </a:solidFill>
                <a:latin typeface="华文中宋" panose="02010600040101010101" pitchFamily="2" charset="-122"/>
              </a:rPr>
              <a:t>▎</a:t>
            </a:r>
            <a:r>
              <a:rPr lang="zh-CN" altLang="en-US" sz="2400" dirty="0">
                <a:solidFill>
                  <a:srgbClr val="0000FF"/>
                </a:solidFill>
                <a:latin typeface="华文中宋" panose="02010600040101010101" pitchFamily="2" charset="-122"/>
                <a:ea typeface="华文中宋" panose="02010600040101010101" pitchFamily="2" charset="-122"/>
              </a:rPr>
              <a:t>科克霍夫在其名著</a:t>
            </a:r>
            <a:r>
              <a:rPr lang="en-US" altLang="zh-CN" sz="2400" dirty="0">
                <a:solidFill>
                  <a:srgbClr val="0000FF"/>
                </a:solidFill>
                <a:latin typeface="华文中宋" panose="02010600040101010101" pitchFamily="2" charset="-122"/>
                <a:ea typeface="华文中宋" panose="02010600040101010101" pitchFamily="2" charset="-122"/>
              </a:rPr>
              <a:t>《</a:t>
            </a:r>
            <a:r>
              <a:rPr lang="zh-CN" altLang="en-US" sz="2400" dirty="0">
                <a:solidFill>
                  <a:srgbClr val="0000FF"/>
                </a:solidFill>
                <a:latin typeface="华文中宋" panose="02010600040101010101" pitchFamily="2" charset="-122"/>
                <a:ea typeface="华文中宋" panose="02010600040101010101" pitchFamily="2" charset="-122"/>
              </a:rPr>
              <a:t>军事密码学</a:t>
            </a:r>
            <a:r>
              <a:rPr lang="en-US" altLang="zh-CN" sz="2400" dirty="0">
                <a:solidFill>
                  <a:srgbClr val="0000FF"/>
                </a:solidFill>
                <a:latin typeface="华文中宋" panose="02010600040101010101" pitchFamily="2" charset="-122"/>
                <a:ea typeface="华文中宋" panose="02010600040101010101" pitchFamily="2" charset="-122"/>
              </a:rPr>
              <a:t>》</a:t>
            </a:r>
            <a:r>
              <a:rPr lang="zh-CN" altLang="en-US" sz="2400" dirty="0">
                <a:solidFill>
                  <a:srgbClr val="0000FF"/>
                </a:solidFill>
                <a:latin typeface="华文中宋" panose="02010600040101010101" pitchFamily="2" charset="-122"/>
                <a:ea typeface="华文中宋" panose="02010600040101010101" pitchFamily="2" charset="-122"/>
              </a:rPr>
              <a:t>中关于密码分析的假设：秘密必须完全寓于秘钥中，即</a:t>
            </a:r>
            <a:r>
              <a:rPr lang="zh-CN" altLang="en-US" sz="2400" dirty="0">
                <a:solidFill>
                  <a:srgbClr val="FF0000"/>
                </a:solidFill>
                <a:latin typeface="华文中宋" panose="02010600040101010101" pitchFamily="2" charset="-122"/>
                <a:ea typeface="华文中宋" panose="02010600040101010101" pitchFamily="2" charset="-122"/>
              </a:rPr>
              <a:t>加密和解密算法的安全性取决于密钥的安全性，而加密、解密的过程和细节（即算法）是公开的，只要</a:t>
            </a:r>
            <a:r>
              <a:rPr lang="en-US" altLang="zh-CN" sz="2400" dirty="0">
                <a:solidFill>
                  <a:srgbClr val="FF0000"/>
                </a:solidFill>
                <a:latin typeface="华文中宋" panose="02010600040101010101" pitchFamily="2" charset="-122"/>
                <a:ea typeface="华文中宋" panose="02010600040101010101" pitchFamily="2" charset="-122"/>
              </a:rPr>
              <a:t>key</a:t>
            </a:r>
            <a:r>
              <a:rPr lang="zh-CN" altLang="en-US" sz="2400" dirty="0">
                <a:solidFill>
                  <a:srgbClr val="FF0000"/>
                </a:solidFill>
                <a:latin typeface="华文中宋" panose="02010600040101010101" pitchFamily="2" charset="-122"/>
                <a:ea typeface="华文中宋" panose="02010600040101010101" pitchFamily="2" charset="-122"/>
              </a:rPr>
              <a:t>是安全的，则攻击者无法推导出明文。</a:t>
            </a:r>
          </a:p>
        </p:txBody>
      </p:sp>
    </p:spTree>
    <p:extLst>
      <p:ext uri="{BB962C8B-B14F-4D97-AF65-F5344CB8AC3E}">
        <p14:creationId xmlns:p14="http://schemas.microsoft.com/office/powerpoint/2010/main" val="71292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49"/>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49"/>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971600" y="179388"/>
            <a:ext cx="7486600" cy="585787"/>
          </a:xfrm>
          <a:prstGeom prst="rect">
            <a:avLst/>
          </a:prstGeom>
          <a:noFill/>
          <a:ln w="38100" algn="ctr">
            <a:noFill/>
            <a:miter lim="800000"/>
            <a:headEnd/>
            <a:tailEnd/>
          </a:ln>
        </p:spPr>
        <p:txBody>
          <a:bodyPr wrap="square" anchor="ctr">
            <a:spAutoFit/>
          </a:bodyPr>
          <a:lstStyle/>
          <a:p>
            <a:pPr algn="l" eaLnBrk="0" hangingPunct="0"/>
            <a:r>
              <a:rPr lang="zh-CN" altLang="en-US" sz="3200" b="1" dirty="0">
                <a:solidFill>
                  <a:srgbClr val="00B050"/>
                </a:solidFill>
              </a:rPr>
              <a:t>密码算法的安全性（一）</a:t>
            </a:r>
          </a:p>
        </p:txBody>
      </p:sp>
      <p:sp>
        <p:nvSpPr>
          <p:cNvPr id="2" name="文本框 1">
            <a:extLst>
              <a:ext uri="{FF2B5EF4-FFF2-40B4-BE49-F238E27FC236}">
                <a16:creationId xmlns:a16="http://schemas.microsoft.com/office/drawing/2014/main" id="{BDB541C8-F0D9-40D7-9E70-172F70006D6C}"/>
              </a:ext>
            </a:extLst>
          </p:cNvPr>
          <p:cNvSpPr txBox="1"/>
          <p:nvPr/>
        </p:nvSpPr>
        <p:spPr>
          <a:xfrm>
            <a:off x="1115616" y="908720"/>
            <a:ext cx="7776864" cy="5632311"/>
          </a:xfrm>
          <a:prstGeom prst="rect">
            <a:avLst/>
          </a:prstGeom>
          <a:noFill/>
        </p:spPr>
        <p:txBody>
          <a:bodyPr wrap="square" rtlCol="0">
            <a:spAutoFit/>
          </a:bodyPr>
          <a:lstStyle/>
          <a:p>
            <a:pPr algn="just"/>
            <a:r>
              <a:rPr lang="zh-CN" altLang="en-US" sz="2400" dirty="0">
                <a:solidFill>
                  <a:srgbClr val="0000FF"/>
                </a:solidFill>
                <a:latin typeface="+mn-ea"/>
                <a:sym typeface="Wingdings" panose="05000000000000000000" pitchFamily="2" charset="2"/>
              </a:rPr>
              <a:t></a:t>
            </a:r>
            <a:r>
              <a:rPr lang="zh-CN" altLang="en-US" sz="2400" dirty="0">
                <a:solidFill>
                  <a:srgbClr val="0000FF"/>
                </a:solidFill>
                <a:latin typeface="+mn-ea"/>
              </a:rPr>
              <a:t>很多密码算法的安全性并没有在理论上得到严格证明！</a:t>
            </a:r>
            <a:r>
              <a:rPr lang="zh-CN" altLang="en-US" sz="2400" b="1" dirty="0">
                <a:solidFill>
                  <a:srgbClr val="FF3300"/>
                </a:solidFill>
                <a:latin typeface="+mn-ea"/>
              </a:rPr>
              <a:t>密码学家一直也在寻找密码体制安全性的理论证明方法</a:t>
            </a:r>
            <a:r>
              <a:rPr lang="zh-CN" altLang="en-US" sz="2400" dirty="0">
                <a:solidFill>
                  <a:srgbClr val="0000FF"/>
                </a:solidFill>
                <a:latin typeface="+mn-ea"/>
              </a:rPr>
              <a:t>。</a:t>
            </a:r>
            <a:endParaRPr lang="en-US" altLang="zh-CN" sz="2400" dirty="0">
              <a:solidFill>
                <a:srgbClr val="0000FF"/>
              </a:solidFill>
              <a:latin typeface="+mn-ea"/>
            </a:endParaRPr>
          </a:p>
          <a:p>
            <a:pPr algn="just"/>
            <a:r>
              <a:rPr lang="zh-CN" altLang="en-US" sz="2400" dirty="0">
                <a:solidFill>
                  <a:srgbClr val="0000FF"/>
                </a:solidFill>
                <a:latin typeface="+mn-ea"/>
                <a:sym typeface="Wingdings" panose="05000000000000000000" pitchFamily="2" charset="2"/>
              </a:rPr>
              <a:t></a:t>
            </a:r>
            <a:r>
              <a:rPr lang="zh-CN" altLang="en-US" sz="2400" dirty="0">
                <a:solidFill>
                  <a:srgbClr val="0000FF"/>
                </a:solidFill>
                <a:latin typeface="+mn-ea"/>
              </a:rPr>
              <a:t>目前评价密码体制安全性的两种方法：</a:t>
            </a:r>
            <a:r>
              <a:rPr lang="zh-CN" altLang="en-US" sz="2400" b="1" dirty="0">
                <a:solidFill>
                  <a:srgbClr val="FF3300"/>
                </a:solidFill>
                <a:latin typeface="+mn-ea"/>
              </a:rPr>
              <a:t>无条件安全性和有条件安全性</a:t>
            </a:r>
            <a:r>
              <a:rPr lang="zh-CN" altLang="en-US" sz="2400" dirty="0">
                <a:solidFill>
                  <a:srgbClr val="0000FF"/>
                </a:solidFill>
                <a:latin typeface="+mn-ea"/>
              </a:rPr>
              <a:t>。</a:t>
            </a:r>
            <a:endParaRPr lang="en-US" altLang="zh-CN" sz="2400" dirty="0">
              <a:solidFill>
                <a:srgbClr val="0000FF"/>
              </a:solidFill>
              <a:latin typeface="+mn-ea"/>
            </a:endParaRPr>
          </a:p>
          <a:p>
            <a:pPr algn="just"/>
            <a:r>
              <a:rPr lang="zh-CN" altLang="en-US" sz="2400" dirty="0">
                <a:solidFill>
                  <a:srgbClr val="0000FF"/>
                </a:solidFill>
                <a:latin typeface="+mn-ea"/>
                <a:sym typeface="Wingdings" panose="05000000000000000000" pitchFamily="2" charset="2"/>
              </a:rPr>
              <a:t></a:t>
            </a:r>
            <a:r>
              <a:rPr lang="zh-CN" altLang="en-US" sz="2400" dirty="0">
                <a:solidFill>
                  <a:srgbClr val="0000FF"/>
                </a:solidFill>
                <a:latin typeface="+mn-ea"/>
              </a:rPr>
              <a:t>无条件安全性：</a:t>
            </a:r>
            <a:r>
              <a:rPr lang="zh-CN" altLang="en-US" sz="2400" dirty="0">
                <a:latin typeface="+mn-ea"/>
              </a:rPr>
              <a:t>对一种密码体制，无论破解者知道多少密文、采用何种方法都得不到明文或密钥的信息，即具有无限计算资源（时间、空间、设备、资金）的情况下，破解者也无法破解该密码系统。</a:t>
            </a:r>
            <a:endParaRPr lang="en-US" altLang="zh-CN" sz="2400" dirty="0">
              <a:latin typeface="+mn-ea"/>
            </a:endParaRPr>
          </a:p>
          <a:p>
            <a:pPr algn="just"/>
            <a:r>
              <a:rPr lang="zh-CN" altLang="en-US" sz="2400" dirty="0">
                <a:solidFill>
                  <a:srgbClr val="0000FF"/>
                </a:solidFill>
                <a:latin typeface="+mn-ea"/>
                <a:sym typeface="Wingdings" panose="05000000000000000000" pitchFamily="2" charset="2"/>
              </a:rPr>
              <a:t></a:t>
            </a:r>
            <a:r>
              <a:rPr lang="zh-CN" altLang="en-US" sz="2400" dirty="0">
                <a:solidFill>
                  <a:srgbClr val="0000FF"/>
                </a:solidFill>
                <a:latin typeface="+mn-ea"/>
              </a:rPr>
              <a:t>有条件安全性：</a:t>
            </a:r>
            <a:r>
              <a:rPr lang="zh-CN" altLang="en-US" sz="2400" dirty="0">
                <a:latin typeface="+mn-ea"/>
              </a:rPr>
              <a:t>是根据破解密码系统所需的计算量（时间、空间）来评价其安全性，又称为计算安全性或实际安全性。</a:t>
            </a:r>
          </a:p>
          <a:p>
            <a:pPr algn="just"/>
            <a:r>
              <a:rPr lang="zh-CN" altLang="en-US" sz="2400" dirty="0">
                <a:solidFill>
                  <a:srgbClr val="0000FF"/>
                </a:solidFill>
                <a:latin typeface="+mn-ea"/>
                <a:sym typeface="Wingdings" panose="05000000000000000000" pitchFamily="2" charset="2"/>
              </a:rPr>
              <a:t> </a:t>
            </a:r>
            <a:r>
              <a:rPr lang="en-US" altLang="zh-CN" sz="2400" dirty="0">
                <a:latin typeface="+mn-ea"/>
              </a:rPr>
              <a:t>Shannon</a:t>
            </a:r>
            <a:r>
              <a:rPr lang="zh-CN" altLang="en-US" sz="2400" dirty="0">
                <a:latin typeface="+mn-ea"/>
              </a:rPr>
              <a:t>在</a:t>
            </a:r>
            <a:r>
              <a:rPr lang="en-US" altLang="zh-CN" sz="2400" dirty="0">
                <a:latin typeface="+mn-ea"/>
              </a:rPr>
              <a:t>1949</a:t>
            </a:r>
            <a:r>
              <a:rPr lang="zh-CN" altLang="en-US" sz="2400" dirty="0">
                <a:latin typeface="+mn-ea"/>
              </a:rPr>
              <a:t>年从理论上证明了“一次一密具有完全保密性”，但现实是真随机密钥很难生成，另外由于密钥数量与明文数量一样，随着明文数量增长，对密钥的存储、传输、管理带来了难度。</a:t>
            </a:r>
          </a:p>
        </p:txBody>
      </p:sp>
    </p:spTree>
    <p:extLst>
      <p:ext uri="{BB962C8B-B14F-4D97-AF65-F5344CB8AC3E}">
        <p14:creationId xmlns:p14="http://schemas.microsoft.com/office/powerpoint/2010/main" val="253005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971600" y="179388"/>
            <a:ext cx="7486600" cy="585787"/>
          </a:xfrm>
          <a:prstGeom prst="rect">
            <a:avLst/>
          </a:prstGeom>
          <a:noFill/>
          <a:ln w="38100" algn="ctr">
            <a:noFill/>
            <a:miter lim="800000"/>
            <a:headEnd/>
            <a:tailEnd/>
          </a:ln>
        </p:spPr>
        <p:txBody>
          <a:bodyPr wrap="square" anchor="ctr">
            <a:spAutoFit/>
          </a:bodyPr>
          <a:lstStyle/>
          <a:p>
            <a:pPr algn="l" eaLnBrk="0" hangingPunct="0"/>
            <a:r>
              <a:rPr lang="zh-CN" altLang="en-US" sz="3200" b="1" dirty="0">
                <a:solidFill>
                  <a:srgbClr val="00B050"/>
                </a:solidFill>
              </a:rPr>
              <a:t>密码算法的安全性（二）</a:t>
            </a:r>
          </a:p>
        </p:txBody>
      </p:sp>
      <p:sp>
        <p:nvSpPr>
          <p:cNvPr id="2" name="文本框 1">
            <a:extLst>
              <a:ext uri="{FF2B5EF4-FFF2-40B4-BE49-F238E27FC236}">
                <a16:creationId xmlns:a16="http://schemas.microsoft.com/office/drawing/2014/main" id="{BDB541C8-F0D9-40D7-9E70-172F70006D6C}"/>
              </a:ext>
            </a:extLst>
          </p:cNvPr>
          <p:cNvSpPr txBox="1"/>
          <p:nvPr/>
        </p:nvSpPr>
        <p:spPr>
          <a:xfrm>
            <a:off x="969432" y="1196752"/>
            <a:ext cx="7920880" cy="4154984"/>
          </a:xfrm>
          <a:prstGeom prst="rect">
            <a:avLst/>
          </a:prstGeom>
          <a:noFill/>
        </p:spPr>
        <p:txBody>
          <a:bodyPr wrap="square" rtlCol="0">
            <a:spAutoFit/>
          </a:bodyPr>
          <a:lstStyle/>
          <a:p>
            <a:pPr algn="just"/>
            <a:r>
              <a:rPr lang="zh-CN" altLang="en-US" sz="2400" dirty="0">
                <a:solidFill>
                  <a:srgbClr val="0000FF"/>
                </a:solidFill>
                <a:latin typeface="+mn-ea"/>
                <a:sym typeface="Wingdings" panose="05000000000000000000" pitchFamily="2" charset="2"/>
              </a:rPr>
              <a:t></a:t>
            </a:r>
            <a:r>
              <a:rPr lang="zh-CN" altLang="en-US" sz="2400" dirty="0">
                <a:solidFill>
                  <a:srgbClr val="0000FF"/>
                </a:solidFill>
                <a:latin typeface="+mn-ea"/>
              </a:rPr>
              <a:t>计算上的安全性：</a:t>
            </a:r>
            <a:r>
              <a:rPr lang="zh-CN" altLang="en-US" sz="2400" dirty="0">
                <a:latin typeface="+mn-ea"/>
              </a:rPr>
              <a:t>若破解一个密码系统是可行的，但使用已知的算法和现有的计算机不可能完成攻击所需要的计算量，则称该密码体制是计算上安全的。</a:t>
            </a:r>
          </a:p>
          <a:p>
            <a:pPr algn="just"/>
            <a:r>
              <a:rPr lang="zh-CN" altLang="en-US" sz="2400" dirty="0">
                <a:latin typeface="+mn-ea"/>
              </a:rPr>
              <a:t>当前的密码体制都属于计算上的安全性（多数是基于数学难题求解）！</a:t>
            </a:r>
            <a:endParaRPr lang="en-US" altLang="zh-CN" sz="2400" dirty="0">
              <a:latin typeface="+mn-ea"/>
            </a:endParaRPr>
          </a:p>
          <a:p>
            <a:pPr algn="just"/>
            <a:r>
              <a:rPr lang="zh-CN" altLang="en-US" sz="2400" dirty="0">
                <a:solidFill>
                  <a:srgbClr val="0000FF"/>
                </a:solidFill>
                <a:latin typeface="+mn-ea"/>
                <a:sym typeface="Wingdings" panose="05000000000000000000" pitchFamily="2" charset="2"/>
              </a:rPr>
              <a:t></a:t>
            </a:r>
            <a:r>
              <a:rPr lang="zh-CN" altLang="en-US" sz="2400" dirty="0">
                <a:solidFill>
                  <a:srgbClr val="0000FF"/>
                </a:solidFill>
                <a:latin typeface="+mn-ea"/>
              </a:rPr>
              <a:t>实际安全性：</a:t>
            </a:r>
            <a:r>
              <a:rPr lang="zh-CN" altLang="en-US" sz="2400" dirty="0">
                <a:latin typeface="+mn-ea"/>
              </a:rPr>
              <a:t>在实际应用场合，攻击密码体制的安全性，攻击者可能会受到进一步限制：</a:t>
            </a:r>
          </a:p>
          <a:p>
            <a:pPr marL="342900" indent="-342900" algn="just">
              <a:buFont typeface="Arial" panose="020B0604020202020204" pitchFamily="34" charset="0"/>
              <a:buChar char="•"/>
            </a:pPr>
            <a:r>
              <a:rPr lang="zh-CN" altLang="en-US" sz="2400" dirty="0">
                <a:latin typeface="+mn-ea"/>
              </a:rPr>
              <a:t>破解成本不能超过被加密信息本身的价值；</a:t>
            </a:r>
          </a:p>
          <a:p>
            <a:pPr marL="342900" indent="-342900" algn="just">
              <a:buFont typeface="Arial" panose="020B0604020202020204" pitchFamily="34" charset="0"/>
              <a:buChar char="•"/>
            </a:pPr>
            <a:r>
              <a:rPr lang="zh-CN" altLang="en-US" sz="2400" dirty="0">
                <a:latin typeface="+mn-ea"/>
              </a:rPr>
              <a:t>破解时间不能超过被加密信息的有效期；</a:t>
            </a:r>
          </a:p>
          <a:p>
            <a:pPr algn="just"/>
            <a:r>
              <a:rPr lang="zh-CN" altLang="en-US" sz="2400" dirty="0">
                <a:latin typeface="+mn-ea"/>
              </a:rPr>
              <a:t>满足以上条件约束的前提下，攻击者无法破译的密码体制，称为“实际安全性”。</a:t>
            </a:r>
          </a:p>
        </p:txBody>
      </p:sp>
    </p:spTree>
    <p:extLst>
      <p:ext uri="{BB962C8B-B14F-4D97-AF65-F5344CB8AC3E}">
        <p14:creationId xmlns:p14="http://schemas.microsoft.com/office/powerpoint/2010/main" val="118658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971600" y="179388"/>
            <a:ext cx="7486600" cy="585787"/>
          </a:xfrm>
          <a:prstGeom prst="rect">
            <a:avLst/>
          </a:prstGeom>
          <a:noFill/>
          <a:ln w="38100" algn="ctr">
            <a:noFill/>
            <a:miter lim="800000"/>
            <a:headEnd/>
            <a:tailEnd/>
          </a:ln>
        </p:spPr>
        <p:txBody>
          <a:bodyPr wrap="square" anchor="ctr">
            <a:spAutoFit/>
          </a:bodyPr>
          <a:lstStyle/>
          <a:p>
            <a:pPr algn="l" eaLnBrk="0" hangingPunct="0"/>
            <a:r>
              <a:rPr lang="zh-CN" altLang="en-US" sz="3200" b="1" dirty="0">
                <a:solidFill>
                  <a:srgbClr val="00B050"/>
                </a:solidFill>
              </a:rPr>
              <a:t>保密系统模型</a:t>
            </a:r>
          </a:p>
        </p:txBody>
      </p:sp>
      <p:sp>
        <p:nvSpPr>
          <p:cNvPr id="46" name="剪去同侧角的矩形 45"/>
          <p:cNvSpPr/>
          <p:nvPr/>
        </p:nvSpPr>
        <p:spPr>
          <a:xfrm>
            <a:off x="1115616" y="908720"/>
            <a:ext cx="7920880" cy="5769892"/>
          </a:xfrm>
          <a:prstGeom prst="snip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r>
              <a:rPr lang="zh-CN" altLang="en-US" sz="2400" dirty="0">
                <a:solidFill>
                  <a:srgbClr val="0000FF"/>
                </a:solidFill>
                <a:latin typeface="Goudy Old Style" panose="02020502050305020303" pitchFamily="18" charset="0"/>
              </a:rPr>
              <a:t>保密系统的六元组模型：</a:t>
            </a:r>
            <a:endParaRPr lang="en-US" altLang="zh-CN" sz="2400" dirty="0">
              <a:solidFill>
                <a:srgbClr val="0000FF"/>
              </a:solidFill>
              <a:latin typeface="Goudy Old Style" panose="02020502050305020303" pitchFamily="18" charset="0"/>
            </a:endParaRPr>
          </a:p>
          <a:p>
            <a:pPr algn="just"/>
            <a:endParaRPr lang="en-US" altLang="zh-CN" sz="2400" dirty="0">
              <a:solidFill>
                <a:srgbClr val="0000FF"/>
              </a:solidFill>
              <a:latin typeface="Goudy Old Style" panose="02020502050305020303" pitchFamily="18" charset="0"/>
            </a:endParaRPr>
          </a:p>
          <a:p>
            <a:pPr algn="just"/>
            <a:r>
              <a:rPr lang="en-US" altLang="zh-CN" sz="2400" dirty="0">
                <a:solidFill>
                  <a:srgbClr val="0000FF"/>
                </a:solidFill>
                <a:latin typeface="Goudy Old Style" panose="02020502050305020303" pitchFamily="18" charset="0"/>
              </a:rPr>
              <a:t>(</a:t>
            </a:r>
            <a:r>
              <a:rPr lang="zh-CN" altLang="en-US" sz="2400" dirty="0">
                <a:solidFill>
                  <a:srgbClr val="0000FF"/>
                </a:solidFill>
                <a:latin typeface="Goudy Old Style" panose="02020502050305020303" pitchFamily="18" charset="0"/>
              </a:rPr>
              <a:t>明文</a:t>
            </a:r>
            <a:r>
              <a:rPr lang="en-US" altLang="zh-CN" sz="2400" dirty="0">
                <a:solidFill>
                  <a:srgbClr val="0000FF"/>
                </a:solidFill>
                <a:latin typeface="Goudy Old Style" panose="02020502050305020303" pitchFamily="18" charset="0"/>
              </a:rPr>
              <a:t>,</a:t>
            </a:r>
            <a:r>
              <a:rPr lang="zh-CN" altLang="en-US" sz="2400" dirty="0">
                <a:solidFill>
                  <a:srgbClr val="0000FF"/>
                </a:solidFill>
                <a:latin typeface="Goudy Old Style" panose="02020502050305020303" pitchFamily="18" charset="0"/>
              </a:rPr>
              <a:t>密文</a:t>
            </a:r>
            <a:r>
              <a:rPr lang="en-US" altLang="zh-CN" sz="2400" dirty="0">
                <a:solidFill>
                  <a:srgbClr val="0000FF"/>
                </a:solidFill>
                <a:latin typeface="Goudy Old Style" panose="02020502050305020303" pitchFamily="18" charset="0"/>
              </a:rPr>
              <a:t>,</a:t>
            </a:r>
            <a:r>
              <a:rPr lang="zh-CN" altLang="en-US" sz="2400" dirty="0">
                <a:solidFill>
                  <a:srgbClr val="0000FF"/>
                </a:solidFill>
                <a:latin typeface="Goudy Old Style" panose="02020502050305020303" pitchFamily="18" charset="0"/>
              </a:rPr>
              <a:t>加密密钥</a:t>
            </a:r>
            <a:r>
              <a:rPr lang="en-US" altLang="zh-CN" sz="2400" dirty="0">
                <a:solidFill>
                  <a:srgbClr val="0000FF"/>
                </a:solidFill>
                <a:latin typeface="Goudy Old Style" panose="02020502050305020303" pitchFamily="18" charset="0"/>
              </a:rPr>
              <a:t>,</a:t>
            </a:r>
            <a:r>
              <a:rPr lang="zh-CN" altLang="en-US" sz="2400" dirty="0">
                <a:solidFill>
                  <a:srgbClr val="0000FF"/>
                </a:solidFill>
                <a:latin typeface="Goudy Old Style" panose="02020502050305020303" pitchFamily="18" charset="0"/>
              </a:rPr>
              <a:t>解密密钥</a:t>
            </a:r>
            <a:r>
              <a:rPr lang="en-US" altLang="zh-CN" sz="2400" dirty="0">
                <a:solidFill>
                  <a:srgbClr val="0000FF"/>
                </a:solidFill>
                <a:latin typeface="Goudy Old Style" panose="02020502050305020303" pitchFamily="18" charset="0"/>
              </a:rPr>
              <a:t>,</a:t>
            </a:r>
            <a:r>
              <a:rPr lang="zh-CN" altLang="en-US" sz="2400" dirty="0">
                <a:solidFill>
                  <a:srgbClr val="0000FF"/>
                </a:solidFill>
                <a:latin typeface="Goudy Old Style" panose="02020502050305020303" pitchFamily="18" charset="0"/>
              </a:rPr>
              <a:t>加密算法</a:t>
            </a:r>
            <a:r>
              <a:rPr lang="en-US" altLang="zh-CN" sz="2400" dirty="0">
                <a:solidFill>
                  <a:srgbClr val="0000FF"/>
                </a:solidFill>
                <a:latin typeface="Goudy Old Style" panose="02020502050305020303" pitchFamily="18" charset="0"/>
              </a:rPr>
              <a:t>,</a:t>
            </a:r>
            <a:r>
              <a:rPr lang="zh-CN" altLang="en-US" sz="2400" dirty="0">
                <a:solidFill>
                  <a:srgbClr val="0000FF"/>
                </a:solidFill>
                <a:latin typeface="Goudy Old Style" panose="02020502050305020303" pitchFamily="18" charset="0"/>
              </a:rPr>
              <a:t>解密算法</a:t>
            </a:r>
            <a:r>
              <a:rPr lang="en-US" altLang="zh-CN" sz="2400" dirty="0">
                <a:solidFill>
                  <a:srgbClr val="0000FF"/>
                </a:solidFill>
                <a:latin typeface="Goudy Old Style" panose="02020502050305020303" pitchFamily="18" charset="0"/>
              </a:rPr>
              <a:t>)</a:t>
            </a:r>
          </a:p>
          <a:p>
            <a:pPr marL="342900" indent="-342900" algn="just">
              <a:buFont typeface="Wingdings" pitchFamily="2" charset="2"/>
              <a:buChar char="n"/>
            </a:pPr>
            <a:r>
              <a:rPr lang="zh-CN" altLang="en-US" sz="2400" dirty="0">
                <a:solidFill>
                  <a:srgbClr val="0000FF"/>
                </a:solidFill>
                <a:latin typeface="Goudy Old Style" panose="02020502050305020303" pitchFamily="18" charset="0"/>
              </a:rPr>
              <a:t>明文：</a:t>
            </a:r>
            <a:r>
              <a:rPr lang="en-US" altLang="zh-CN" sz="2400" dirty="0">
                <a:solidFill>
                  <a:srgbClr val="0000FF"/>
                </a:solidFill>
                <a:latin typeface="Goudy Old Style" panose="02020502050305020303" pitchFamily="18" charset="0"/>
              </a:rPr>
              <a:t>plaintext</a:t>
            </a:r>
            <a:r>
              <a:rPr lang="zh-CN" altLang="en-US" sz="2400" dirty="0">
                <a:solidFill>
                  <a:srgbClr val="0000FF"/>
                </a:solidFill>
                <a:latin typeface="Goudy Old Style" panose="02020502050305020303" pitchFamily="18" charset="0"/>
              </a:rPr>
              <a:t>或</a:t>
            </a:r>
            <a:r>
              <a:rPr lang="en-US" altLang="zh-CN" sz="2400" dirty="0">
                <a:solidFill>
                  <a:srgbClr val="0000FF"/>
                </a:solidFill>
                <a:latin typeface="Goudy Old Style" panose="02020502050305020303" pitchFamily="18" charset="0"/>
              </a:rPr>
              <a:t>message </a:t>
            </a:r>
            <a:r>
              <a:rPr lang="zh-CN" altLang="en-US" sz="2400" dirty="0">
                <a:solidFill>
                  <a:srgbClr val="0000FF"/>
                </a:solidFill>
                <a:latin typeface="Goudy Old Style" panose="02020502050305020303" pitchFamily="18" charset="0"/>
              </a:rPr>
              <a:t>，原始消息。所有可能的明文集合称为</a:t>
            </a:r>
            <a:r>
              <a:rPr lang="zh-CN" altLang="en-US" sz="2400" dirty="0">
                <a:solidFill>
                  <a:srgbClr val="FF0000"/>
                </a:solidFill>
                <a:latin typeface="Goudy Old Style" panose="02020502050305020303" pitchFamily="18" charset="0"/>
              </a:rPr>
              <a:t>明文空间（</a:t>
            </a:r>
            <a:r>
              <a:rPr lang="en-US" altLang="zh-CN" sz="2400" dirty="0">
                <a:solidFill>
                  <a:srgbClr val="FF0000"/>
                </a:solidFill>
                <a:latin typeface="Goudy Old Style" panose="02020502050305020303" pitchFamily="18" charset="0"/>
              </a:rPr>
              <a:t>P</a:t>
            </a:r>
            <a:r>
              <a:rPr lang="zh-CN" altLang="en-US" sz="2400" dirty="0">
                <a:solidFill>
                  <a:srgbClr val="FF0000"/>
                </a:solidFill>
                <a:latin typeface="Goudy Old Style" panose="02020502050305020303" pitchFamily="18" charset="0"/>
              </a:rPr>
              <a:t>）</a:t>
            </a:r>
            <a:r>
              <a:rPr lang="zh-CN" altLang="en-US" sz="2400" dirty="0">
                <a:solidFill>
                  <a:srgbClr val="0000FF"/>
                </a:solidFill>
                <a:latin typeface="Goudy Old Style" panose="02020502050305020303" pitchFamily="18" charset="0"/>
              </a:rPr>
              <a:t>；</a:t>
            </a:r>
            <a:endParaRPr lang="en-US" altLang="zh-CN" sz="2400" dirty="0">
              <a:solidFill>
                <a:srgbClr val="0000FF"/>
              </a:solidFill>
              <a:latin typeface="Goudy Old Style" panose="02020502050305020303" pitchFamily="18" charset="0"/>
            </a:endParaRPr>
          </a:p>
          <a:p>
            <a:pPr marL="342900" indent="-342900" algn="just">
              <a:buFont typeface="Wingdings" pitchFamily="2" charset="2"/>
              <a:buChar char="n"/>
            </a:pPr>
            <a:r>
              <a:rPr lang="zh-CN" altLang="en-US" sz="2400" dirty="0">
                <a:solidFill>
                  <a:srgbClr val="0000FF"/>
                </a:solidFill>
                <a:latin typeface="Goudy Old Style" panose="02020502050305020303" pitchFamily="18" charset="0"/>
              </a:rPr>
              <a:t>密文：</a:t>
            </a:r>
            <a:r>
              <a:rPr lang="en-US" altLang="zh-CN" sz="2400" dirty="0" err="1">
                <a:solidFill>
                  <a:srgbClr val="0000FF"/>
                </a:solidFill>
                <a:latin typeface="Goudy Old Style" panose="02020502050305020303" pitchFamily="18" charset="0"/>
              </a:rPr>
              <a:t>ciphertext</a:t>
            </a:r>
            <a:r>
              <a:rPr lang="zh-CN" altLang="en-US" sz="2400" dirty="0">
                <a:solidFill>
                  <a:srgbClr val="0000FF"/>
                </a:solidFill>
                <a:latin typeface="Goudy Old Style" panose="02020502050305020303" pitchFamily="18" charset="0"/>
              </a:rPr>
              <a:t>，明文加密后的信息。所有可能的密文集合称为</a:t>
            </a:r>
            <a:r>
              <a:rPr lang="zh-CN" altLang="en-US" sz="2400" dirty="0">
                <a:solidFill>
                  <a:srgbClr val="FF0000"/>
                </a:solidFill>
                <a:latin typeface="Goudy Old Style" panose="02020502050305020303" pitchFamily="18" charset="0"/>
              </a:rPr>
              <a:t>密文空间（</a:t>
            </a:r>
            <a:r>
              <a:rPr lang="en-US" altLang="zh-CN" sz="2400" dirty="0">
                <a:solidFill>
                  <a:srgbClr val="FF0000"/>
                </a:solidFill>
                <a:latin typeface="Goudy Old Style" panose="02020502050305020303" pitchFamily="18" charset="0"/>
              </a:rPr>
              <a:t>C</a:t>
            </a:r>
            <a:r>
              <a:rPr lang="zh-CN" altLang="en-US" sz="2400" dirty="0">
                <a:solidFill>
                  <a:srgbClr val="FF0000"/>
                </a:solidFill>
                <a:latin typeface="Goudy Old Style" panose="02020502050305020303" pitchFamily="18" charset="0"/>
              </a:rPr>
              <a:t>）</a:t>
            </a:r>
            <a:r>
              <a:rPr lang="zh-CN" altLang="en-US" sz="2400" dirty="0">
                <a:solidFill>
                  <a:srgbClr val="0000FF"/>
                </a:solidFill>
                <a:latin typeface="Goudy Old Style" panose="02020502050305020303" pitchFamily="18" charset="0"/>
              </a:rPr>
              <a:t>；</a:t>
            </a:r>
            <a:endParaRPr lang="en-US" altLang="zh-CN" sz="2400" dirty="0">
              <a:solidFill>
                <a:srgbClr val="0000FF"/>
              </a:solidFill>
              <a:latin typeface="Goudy Old Style" panose="02020502050305020303" pitchFamily="18" charset="0"/>
            </a:endParaRPr>
          </a:p>
          <a:p>
            <a:pPr marL="342900" indent="-342900" algn="just">
              <a:buFont typeface="Wingdings" pitchFamily="2" charset="2"/>
              <a:buChar char="n"/>
            </a:pPr>
            <a:r>
              <a:rPr lang="zh-CN" altLang="en-US" sz="2400" dirty="0">
                <a:solidFill>
                  <a:srgbClr val="0000FF"/>
                </a:solidFill>
                <a:latin typeface="Goudy Old Style" panose="02020502050305020303" pitchFamily="18" charset="0"/>
              </a:rPr>
              <a:t>密钥：</a:t>
            </a:r>
            <a:r>
              <a:rPr lang="en-US" altLang="zh-CN" sz="2400" dirty="0">
                <a:solidFill>
                  <a:srgbClr val="0000FF"/>
                </a:solidFill>
                <a:latin typeface="Goudy Old Style" panose="02020502050305020303" pitchFamily="18" charset="0"/>
              </a:rPr>
              <a:t>key</a:t>
            </a:r>
            <a:r>
              <a:rPr lang="zh-CN" altLang="en-US" sz="2400" dirty="0">
                <a:solidFill>
                  <a:srgbClr val="0000FF"/>
                </a:solidFill>
                <a:latin typeface="Goudy Old Style" panose="02020502050305020303" pitchFamily="18" charset="0"/>
              </a:rPr>
              <a:t>，加解密操作需要的</a:t>
            </a:r>
            <a:r>
              <a:rPr lang="en-US" altLang="zh-CN" sz="2400" dirty="0">
                <a:solidFill>
                  <a:srgbClr val="0000FF"/>
                </a:solidFill>
                <a:latin typeface="Goudy Old Style" panose="02020502050305020303" pitchFamily="18" charset="0"/>
              </a:rPr>
              <a:t>public/secret</a:t>
            </a:r>
            <a:r>
              <a:rPr lang="zh-CN" altLang="en-US" sz="2400" dirty="0">
                <a:solidFill>
                  <a:srgbClr val="0000FF"/>
                </a:solidFill>
                <a:latin typeface="Goudy Old Style" panose="02020502050305020303" pitchFamily="18" charset="0"/>
              </a:rPr>
              <a:t>参数，分为</a:t>
            </a:r>
            <a:r>
              <a:rPr lang="zh-CN" altLang="en-US" sz="2400" dirty="0">
                <a:solidFill>
                  <a:srgbClr val="FF0000"/>
                </a:solidFill>
                <a:latin typeface="Goudy Old Style" panose="02020502050305020303" pitchFamily="18" charset="0"/>
              </a:rPr>
              <a:t>加密密钥</a:t>
            </a:r>
            <a:r>
              <a:rPr lang="en-US" altLang="zh-CN" sz="2400" i="1" dirty="0">
                <a:solidFill>
                  <a:srgbClr val="FF0000"/>
                </a:solidFill>
                <a:latin typeface="Goudy Old Style" panose="02020502050305020303" pitchFamily="18" charset="0"/>
              </a:rPr>
              <a:t>k1</a:t>
            </a:r>
            <a:r>
              <a:rPr lang="zh-CN" altLang="en-US" sz="2400" dirty="0">
                <a:solidFill>
                  <a:srgbClr val="FF0000"/>
                </a:solidFill>
                <a:latin typeface="Goudy Old Style" panose="02020502050305020303" pitchFamily="18" charset="0"/>
              </a:rPr>
              <a:t>和解密密钥</a:t>
            </a:r>
            <a:r>
              <a:rPr lang="en-US" altLang="zh-CN" sz="2400" i="1" dirty="0">
                <a:solidFill>
                  <a:srgbClr val="FF0000"/>
                </a:solidFill>
                <a:latin typeface="Goudy Old Style" panose="02020502050305020303" pitchFamily="18" charset="0"/>
              </a:rPr>
              <a:t>k2</a:t>
            </a:r>
            <a:r>
              <a:rPr lang="zh-CN" altLang="en-US" sz="2400" dirty="0">
                <a:solidFill>
                  <a:srgbClr val="0000FF"/>
                </a:solidFill>
                <a:latin typeface="Goudy Old Style" panose="02020502050305020303" pitchFamily="18" charset="0"/>
              </a:rPr>
              <a:t>。所有可能的密钥集合称为</a:t>
            </a:r>
            <a:r>
              <a:rPr lang="zh-CN" altLang="en-US" sz="2400" dirty="0">
                <a:solidFill>
                  <a:srgbClr val="FF0000"/>
                </a:solidFill>
                <a:latin typeface="Goudy Old Style" panose="02020502050305020303" pitchFamily="18" charset="0"/>
              </a:rPr>
              <a:t>密钥空间（</a:t>
            </a:r>
            <a:r>
              <a:rPr lang="en-US" altLang="zh-CN" sz="2400" dirty="0">
                <a:solidFill>
                  <a:srgbClr val="FF0000"/>
                </a:solidFill>
                <a:latin typeface="Goudy Old Style" panose="02020502050305020303" pitchFamily="18" charset="0"/>
              </a:rPr>
              <a:t>K</a:t>
            </a:r>
            <a:r>
              <a:rPr lang="zh-CN" altLang="en-US" sz="2400" dirty="0">
                <a:solidFill>
                  <a:srgbClr val="FF0000"/>
                </a:solidFill>
                <a:latin typeface="Goudy Old Style" panose="02020502050305020303" pitchFamily="18" charset="0"/>
              </a:rPr>
              <a:t>）</a:t>
            </a:r>
            <a:r>
              <a:rPr lang="zh-CN" altLang="en-US" sz="2400" dirty="0">
                <a:solidFill>
                  <a:srgbClr val="0000FF"/>
                </a:solidFill>
                <a:latin typeface="Goudy Old Style" panose="02020502050305020303" pitchFamily="18" charset="0"/>
              </a:rPr>
              <a:t>；</a:t>
            </a:r>
            <a:endParaRPr lang="en-US" altLang="zh-CN" sz="2400" dirty="0">
              <a:solidFill>
                <a:srgbClr val="0000FF"/>
              </a:solidFill>
              <a:latin typeface="Goudy Old Style" panose="02020502050305020303" pitchFamily="18" charset="0"/>
            </a:endParaRPr>
          </a:p>
          <a:p>
            <a:pPr marL="342900" indent="-342900" algn="just">
              <a:buFont typeface="Wingdings" pitchFamily="2" charset="2"/>
              <a:buChar char="n"/>
            </a:pPr>
            <a:r>
              <a:rPr lang="zh-CN" altLang="en-US" sz="2400" dirty="0">
                <a:solidFill>
                  <a:srgbClr val="0000FF"/>
                </a:solidFill>
                <a:latin typeface="Goudy Old Style" panose="02020502050305020303" pitchFamily="18" charset="0"/>
              </a:rPr>
              <a:t>加密算法：</a:t>
            </a:r>
            <a:r>
              <a:rPr lang="en-US" altLang="zh-CN" sz="2400" dirty="0">
                <a:solidFill>
                  <a:srgbClr val="0000FF"/>
                </a:solidFill>
                <a:latin typeface="Goudy Old Style" panose="02020502050305020303" pitchFamily="18" charset="0"/>
              </a:rPr>
              <a:t>E</a:t>
            </a:r>
            <a:r>
              <a:rPr lang="zh-CN" altLang="en-US" sz="2400" dirty="0">
                <a:solidFill>
                  <a:srgbClr val="0000FF"/>
                </a:solidFill>
                <a:latin typeface="Goudy Old Style" panose="02020502050305020303" pitchFamily="18" charset="0"/>
              </a:rPr>
              <a:t>，在</a:t>
            </a:r>
            <a:r>
              <a:rPr lang="en-US" altLang="zh-CN" sz="2400" dirty="0">
                <a:solidFill>
                  <a:srgbClr val="0000FF"/>
                </a:solidFill>
                <a:latin typeface="Goudy Old Style" panose="02020502050305020303" pitchFamily="18" charset="0"/>
              </a:rPr>
              <a:t>key</a:t>
            </a:r>
            <a:r>
              <a:rPr lang="zh-CN" altLang="en-US" sz="2400" dirty="0">
                <a:solidFill>
                  <a:srgbClr val="0000FF"/>
                </a:solidFill>
                <a:latin typeface="Goudy Old Style" panose="02020502050305020303" pitchFamily="18" charset="0"/>
              </a:rPr>
              <a:t>的作用下将明文到密文的一种变换。</a:t>
            </a:r>
            <a:r>
              <a:rPr lang="en-US" altLang="zh-CN" sz="2400" i="1" dirty="0">
                <a:solidFill>
                  <a:srgbClr val="0000FF"/>
                </a:solidFill>
                <a:latin typeface="Goudy Old Style" panose="02020502050305020303" pitchFamily="18" charset="0"/>
              </a:rPr>
              <a:t>c=E</a:t>
            </a:r>
            <a:r>
              <a:rPr lang="en-US" altLang="zh-CN" sz="2400" i="1" baseline="-25000" dirty="0">
                <a:solidFill>
                  <a:srgbClr val="0000FF"/>
                </a:solidFill>
                <a:latin typeface="Goudy Old Style" panose="02020502050305020303" pitchFamily="18" charset="0"/>
              </a:rPr>
              <a:t>k1</a:t>
            </a:r>
            <a:r>
              <a:rPr lang="en-US" altLang="zh-CN" sz="2400" i="1" dirty="0">
                <a:solidFill>
                  <a:srgbClr val="0000FF"/>
                </a:solidFill>
                <a:latin typeface="Goudy Old Style" panose="02020502050305020303" pitchFamily="18" charset="0"/>
              </a:rPr>
              <a:t>(m)</a:t>
            </a:r>
          </a:p>
          <a:p>
            <a:pPr marL="342900" indent="-342900" algn="just">
              <a:buFont typeface="Wingdings" pitchFamily="2" charset="2"/>
              <a:buChar char="n"/>
            </a:pPr>
            <a:r>
              <a:rPr lang="zh-CN" altLang="en-US" sz="2400" dirty="0">
                <a:solidFill>
                  <a:srgbClr val="0000FF"/>
                </a:solidFill>
                <a:latin typeface="Goudy Old Style" panose="02020502050305020303" pitchFamily="18" charset="0"/>
              </a:rPr>
              <a:t>解密算法</a:t>
            </a:r>
            <a:r>
              <a:rPr lang="en-US" altLang="zh-CN" sz="2400" dirty="0">
                <a:solidFill>
                  <a:srgbClr val="0000FF"/>
                </a:solidFill>
                <a:latin typeface="Goudy Old Style" panose="02020502050305020303" pitchFamily="18" charset="0"/>
              </a:rPr>
              <a:t>: D</a:t>
            </a:r>
            <a:r>
              <a:rPr lang="zh-CN" altLang="en-US" sz="2400" dirty="0">
                <a:solidFill>
                  <a:srgbClr val="0000FF"/>
                </a:solidFill>
                <a:latin typeface="Goudy Old Style" panose="02020502050305020303" pitchFamily="18" charset="0"/>
              </a:rPr>
              <a:t>，在</a:t>
            </a:r>
            <a:r>
              <a:rPr lang="en-US" altLang="zh-CN" sz="2400" dirty="0">
                <a:solidFill>
                  <a:srgbClr val="0000FF"/>
                </a:solidFill>
                <a:latin typeface="Goudy Old Style" panose="02020502050305020303" pitchFamily="18" charset="0"/>
              </a:rPr>
              <a:t>key</a:t>
            </a:r>
            <a:r>
              <a:rPr lang="zh-CN" altLang="en-US" sz="2400" dirty="0">
                <a:solidFill>
                  <a:srgbClr val="0000FF"/>
                </a:solidFill>
                <a:latin typeface="Goudy Old Style" panose="02020502050305020303" pitchFamily="18" charset="0"/>
              </a:rPr>
              <a:t>的作用下将密文到明文的一种变换。</a:t>
            </a:r>
            <a:r>
              <a:rPr lang="en-US" altLang="zh-CN" sz="2400" i="1" dirty="0">
                <a:solidFill>
                  <a:srgbClr val="0000FF"/>
                </a:solidFill>
                <a:latin typeface="Goudy Old Style" panose="02020502050305020303" pitchFamily="18" charset="0"/>
              </a:rPr>
              <a:t>m=D</a:t>
            </a:r>
            <a:r>
              <a:rPr lang="en-US" altLang="zh-CN" sz="2400" i="1" baseline="-25000" dirty="0">
                <a:solidFill>
                  <a:srgbClr val="0000FF"/>
                </a:solidFill>
                <a:latin typeface="Goudy Old Style" panose="02020502050305020303" pitchFamily="18" charset="0"/>
              </a:rPr>
              <a:t>k2</a:t>
            </a:r>
            <a:r>
              <a:rPr lang="en-US" altLang="zh-CN" sz="2400" i="1" dirty="0">
                <a:solidFill>
                  <a:srgbClr val="0000FF"/>
                </a:solidFill>
                <a:latin typeface="Goudy Old Style" panose="02020502050305020303" pitchFamily="18" charset="0"/>
              </a:rPr>
              <a:t>(c)</a:t>
            </a:r>
          </a:p>
        </p:txBody>
      </p:sp>
    </p:spTree>
    <p:extLst>
      <p:ext uri="{BB962C8B-B14F-4D97-AF65-F5344CB8AC3E}">
        <p14:creationId xmlns:p14="http://schemas.microsoft.com/office/powerpoint/2010/main" val="305849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68760"/>
            <a:ext cx="7632848" cy="394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a:extLst>
              <a:ext uri="{FF2B5EF4-FFF2-40B4-BE49-F238E27FC236}">
                <a16:creationId xmlns:a16="http://schemas.microsoft.com/office/drawing/2014/main" id="{FE845B78-8332-41A7-8E20-D8286715B5A2}"/>
              </a:ext>
            </a:extLst>
          </p:cNvPr>
          <p:cNvSpPr>
            <a:spLocks noChangeArrowheads="1"/>
          </p:cNvSpPr>
          <p:nvPr/>
        </p:nvSpPr>
        <p:spPr bwMode="auto">
          <a:xfrm>
            <a:off x="971600" y="179388"/>
            <a:ext cx="7486600" cy="585787"/>
          </a:xfrm>
          <a:prstGeom prst="rect">
            <a:avLst/>
          </a:prstGeom>
          <a:noFill/>
          <a:ln w="38100" algn="ctr">
            <a:noFill/>
            <a:miter lim="800000"/>
            <a:headEnd/>
            <a:tailEnd/>
          </a:ln>
        </p:spPr>
        <p:txBody>
          <a:bodyPr wrap="square" anchor="ctr">
            <a:spAutoFit/>
          </a:bodyPr>
          <a:lstStyle/>
          <a:p>
            <a:pPr algn="l" eaLnBrk="0" hangingPunct="0"/>
            <a:r>
              <a:rPr lang="zh-CN" altLang="en-US" sz="3200" b="1" dirty="0">
                <a:solidFill>
                  <a:srgbClr val="00B050"/>
                </a:solidFill>
              </a:rPr>
              <a:t>保密系统模型</a:t>
            </a:r>
          </a:p>
        </p:txBody>
      </p:sp>
    </p:spTree>
    <p:extLst>
      <p:ext uri="{BB962C8B-B14F-4D97-AF65-F5344CB8AC3E}">
        <p14:creationId xmlns:p14="http://schemas.microsoft.com/office/powerpoint/2010/main" val="567951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620820C-4D5D-40A3-9934-872A6CA83C63}"/>
              </a:ext>
            </a:extLst>
          </p:cNvPr>
          <p:cNvSpPr txBox="1"/>
          <p:nvPr/>
        </p:nvSpPr>
        <p:spPr>
          <a:xfrm>
            <a:off x="1763688" y="2780928"/>
            <a:ext cx="6408712" cy="1754326"/>
          </a:xfrm>
          <a:prstGeom prst="rect">
            <a:avLst/>
          </a:prstGeom>
          <a:noFill/>
        </p:spPr>
        <p:txBody>
          <a:bodyPr wrap="square" rtlCol="0">
            <a:spAutoFit/>
          </a:bodyPr>
          <a:lstStyle/>
          <a:p>
            <a:pPr algn="ctr"/>
            <a:r>
              <a:rPr lang="en-US" altLang="zh-CN" sz="5400" dirty="0">
                <a:latin typeface="Goudy Old Style" panose="02020502050305020303" pitchFamily="18" charset="0"/>
              </a:rPr>
              <a:t>4. Concepts and Terminology</a:t>
            </a:r>
            <a:endParaRPr lang="zh-CN" altLang="en-US" sz="5400" dirty="0">
              <a:latin typeface="Goudy Old Style" panose="02020502050305020303" pitchFamily="18" charset="0"/>
            </a:endParaRPr>
          </a:p>
        </p:txBody>
      </p:sp>
    </p:spTree>
    <p:extLst>
      <p:ext uri="{BB962C8B-B14F-4D97-AF65-F5344CB8AC3E}">
        <p14:creationId xmlns:p14="http://schemas.microsoft.com/office/powerpoint/2010/main" val="991939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332656"/>
            <a:ext cx="6953200" cy="796950"/>
          </a:xfrm>
        </p:spPr>
        <p:txBody>
          <a:bodyPr>
            <a:normAutofit fontScale="90000"/>
          </a:bodyPr>
          <a:lstStyle/>
          <a:p>
            <a:r>
              <a:rPr lang="en-US" altLang="zh-CN" sz="4800" b="1" dirty="0">
                <a:solidFill>
                  <a:srgbClr val="FF0000"/>
                </a:solidFill>
              </a:rPr>
              <a:t>Some notions</a:t>
            </a:r>
            <a:endParaRPr lang="zh-CN" altLang="en-US" sz="4800" b="1" dirty="0">
              <a:solidFill>
                <a:srgbClr val="FF0000"/>
              </a:solidFill>
            </a:endParaRPr>
          </a:p>
        </p:txBody>
      </p:sp>
      <p:sp>
        <p:nvSpPr>
          <p:cNvPr id="5" name="TextBox 4"/>
          <p:cNvSpPr txBox="1"/>
          <p:nvPr/>
        </p:nvSpPr>
        <p:spPr>
          <a:xfrm>
            <a:off x="1043608" y="1412776"/>
            <a:ext cx="7488832" cy="2677656"/>
          </a:xfrm>
          <a:prstGeom prst="rect">
            <a:avLst/>
          </a:prstGeom>
          <a:noFill/>
        </p:spPr>
        <p:txBody>
          <a:bodyPr wrap="square" rtlCol="0">
            <a:spAutoFit/>
          </a:bodyPr>
          <a:lstStyle/>
          <a:p>
            <a:pPr algn="just"/>
            <a:r>
              <a:rPr lang="zh-CN" altLang="en-US" sz="2800" b="1" dirty="0">
                <a:solidFill>
                  <a:srgbClr val="0070C0"/>
                </a:solidFill>
                <a:latin typeface="+mj-ea"/>
                <a:ea typeface="+mj-ea"/>
                <a:cs typeface="David" pitchFamily="34" charset="-79"/>
              </a:rPr>
              <a:t>计算机安全</a:t>
            </a:r>
            <a:r>
              <a:rPr lang="en-US" altLang="zh-CN" sz="2800" b="1" dirty="0">
                <a:solidFill>
                  <a:srgbClr val="0070C0"/>
                </a:solidFill>
                <a:latin typeface="+mj-ea"/>
                <a:ea typeface="+mj-ea"/>
                <a:cs typeface="David" pitchFamily="34" charset="-79"/>
              </a:rPr>
              <a:t>(Computer Security)</a:t>
            </a:r>
            <a:r>
              <a:rPr lang="zh-CN" altLang="en-US" sz="2800" b="1" dirty="0">
                <a:solidFill>
                  <a:srgbClr val="0070C0"/>
                </a:solidFill>
                <a:latin typeface="+mj-ea"/>
                <a:ea typeface="+mj-ea"/>
                <a:cs typeface="David" pitchFamily="34" charset="-79"/>
              </a:rPr>
              <a:t>：</a:t>
            </a:r>
            <a:endParaRPr lang="en-US" altLang="zh-CN" sz="2800" b="1" dirty="0">
              <a:solidFill>
                <a:srgbClr val="0070C0"/>
              </a:solidFill>
              <a:latin typeface="+mj-ea"/>
              <a:ea typeface="+mj-ea"/>
              <a:cs typeface="David" pitchFamily="34" charset="-79"/>
            </a:endParaRPr>
          </a:p>
          <a:p>
            <a:pPr algn="just"/>
            <a:endParaRPr lang="en-US" altLang="zh-CN" sz="2800" dirty="0">
              <a:latin typeface="+mn-ea"/>
              <a:cs typeface="Times New Roman" pitchFamily="18" charset="0"/>
            </a:endParaRPr>
          </a:p>
          <a:p>
            <a:pPr algn="just"/>
            <a:r>
              <a:rPr lang="en-US" altLang="zh-CN" sz="2800" dirty="0">
                <a:latin typeface="Times New Roman" pitchFamily="18" charset="0"/>
                <a:cs typeface="Times New Roman" pitchFamily="18" charset="0"/>
              </a:rPr>
              <a:t>ISO</a:t>
            </a:r>
            <a:r>
              <a:rPr lang="zh-CN" altLang="en-US" sz="2800" dirty="0">
                <a:latin typeface="+mn-ea"/>
                <a:cs typeface="Times New Roman" pitchFamily="18" charset="0"/>
              </a:rPr>
              <a:t>的定义是“为数据处理系统和采取的技术的和管理的安全保护，保护计算机硬件、软件、数据不因偶然的或恶意的原因而遭到破坏、更改、泄露。” </a:t>
            </a:r>
            <a:endParaRPr lang="en-US" altLang="zh-CN" sz="2800" dirty="0">
              <a:latin typeface="+mn-ea"/>
              <a:cs typeface="Times New Roman" pitchFamily="18" charset="0"/>
            </a:endParaRPr>
          </a:p>
        </p:txBody>
      </p:sp>
      <p:sp>
        <p:nvSpPr>
          <p:cNvPr id="4" name="TextBox 3"/>
          <p:cNvSpPr txBox="1"/>
          <p:nvPr/>
        </p:nvSpPr>
        <p:spPr>
          <a:xfrm>
            <a:off x="1115616" y="4221088"/>
            <a:ext cx="7632848" cy="1815882"/>
          </a:xfrm>
          <a:prstGeom prst="rect">
            <a:avLst/>
          </a:prstGeom>
          <a:noFill/>
        </p:spPr>
        <p:txBody>
          <a:bodyPr wrap="square" rtlCol="0">
            <a:spAutoFit/>
          </a:bodyPr>
          <a:lstStyle/>
          <a:p>
            <a:r>
              <a:rPr lang="zh-CN" altLang="en-US" sz="2800" dirty="0">
                <a:latin typeface="+mn-ea"/>
                <a:cs typeface="Times New Roman" pitchFamily="18" charset="0"/>
              </a:rPr>
              <a:t>我国公安部计算机管理监察司的定义是“计算机安全是指计算机资产安全，即计算机信息系统资源和信息资源不受自然和人为有害因素的威胁和危害。”</a:t>
            </a:r>
            <a:endParaRPr lang="zh-CN" altLang="en-US" sz="28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332656"/>
            <a:ext cx="6953200" cy="796950"/>
          </a:xfrm>
        </p:spPr>
        <p:txBody>
          <a:bodyPr>
            <a:normAutofit fontScale="90000"/>
          </a:bodyPr>
          <a:lstStyle/>
          <a:p>
            <a:r>
              <a:rPr lang="en-US" altLang="zh-CN" sz="4800" b="1" dirty="0">
                <a:solidFill>
                  <a:srgbClr val="FF0000"/>
                </a:solidFill>
              </a:rPr>
              <a:t>Some notions</a:t>
            </a:r>
            <a:endParaRPr lang="zh-CN" altLang="en-US" sz="4800" b="1" dirty="0">
              <a:solidFill>
                <a:srgbClr val="FF0000"/>
              </a:solidFill>
            </a:endParaRPr>
          </a:p>
        </p:txBody>
      </p:sp>
      <p:sp>
        <p:nvSpPr>
          <p:cNvPr id="5" name="TextBox 4"/>
          <p:cNvSpPr txBox="1"/>
          <p:nvPr/>
        </p:nvSpPr>
        <p:spPr>
          <a:xfrm>
            <a:off x="1115616" y="1412776"/>
            <a:ext cx="7488832" cy="3539430"/>
          </a:xfrm>
          <a:prstGeom prst="rect">
            <a:avLst/>
          </a:prstGeom>
          <a:noFill/>
        </p:spPr>
        <p:txBody>
          <a:bodyPr wrap="square" rtlCol="0">
            <a:spAutoFit/>
          </a:bodyPr>
          <a:lstStyle/>
          <a:p>
            <a:pPr algn="just"/>
            <a:r>
              <a:rPr lang="zh-CN" altLang="en-US" sz="2800" b="1" dirty="0">
                <a:solidFill>
                  <a:srgbClr val="0070C0"/>
                </a:solidFill>
                <a:latin typeface="+mj-ea"/>
                <a:ea typeface="+mj-ea"/>
                <a:cs typeface="David" pitchFamily="34" charset="-79"/>
              </a:rPr>
              <a:t>信息安全</a:t>
            </a:r>
            <a:r>
              <a:rPr lang="en-US" altLang="zh-CN" sz="2800" b="1" dirty="0">
                <a:solidFill>
                  <a:srgbClr val="0070C0"/>
                </a:solidFill>
                <a:latin typeface="+mj-ea"/>
                <a:ea typeface="+mj-ea"/>
                <a:cs typeface="David" pitchFamily="34" charset="-79"/>
              </a:rPr>
              <a:t>(Information Security)</a:t>
            </a:r>
            <a:r>
              <a:rPr lang="zh-CN" altLang="en-US" sz="2800" b="1" dirty="0">
                <a:solidFill>
                  <a:srgbClr val="0070C0"/>
                </a:solidFill>
                <a:latin typeface="+mj-ea"/>
                <a:ea typeface="+mj-ea"/>
                <a:cs typeface="David" pitchFamily="34" charset="-79"/>
              </a:rPr>
              <a:t>：</a:t>
            </a:r>
            <a:endParaRPr lang="en-US" altLang="zh-CN" sz="2800" b="1" dirty="0">
              <a:solidFill>
                <a:srgbClr val="0070C0"/>
              </a:solidFill>
              <a:latin typeface="+mj-ea"/>
              <a:ea typeface="+mj-ea"/>
              <a:cs typeface="David" pitchFamily="34" charset="-79"/>
            </a:endParaRPr>
          </a:p>
          <a:p>
            <a:pPr algn="just"/>
            <a:endParaRPr lang="en-US" altLang="zh-CN" sz="2800" dirty="0">
              <a:latin typeface="+mn-ea"/>
              <a:cs typeface="Times New Roman" pitchFamily="18" charset="0"/>
            </a:endParaRPr>
          </a:p>
          <a:p>
            <a:pPr algn="just"/>
            <a:r>
              <a:rPr lang="en-US" altLang="zh-CN" sz="2800" dirty="0">
                <a:latin typeface="Times New Roman" pitchFamily="18" charset="0"/>
                <a:cs typeface="Times New Roman" pitchFamily="18" charset="0"/>
              </a:rPr>
              <a:t>ISO17799</a:t>
            </a:r>
            <a:r>
              <a:rPr lang="zh-CN" altLang="en-US" sz="2800" dirty="0">
                <a:latin typeface="Times New Roman" pitchFamily="18" charset="0"/>
                <a:cs typeface="Times New Roman" pitchFamily="18" charset="0"/>
              </a:rPr>
              <a:t>定义：“信息安全是使信息避免一系列威胁，保障商务的连续性，最大限度地减少商务的损失，最大限度地获取投资和商务的回报，涉及的是</a:t>
            </a:r>
            <a:r>
              <a:rPr lang="zh-CN" altLang="en-US" sz="2800" dirty="0">
                <a:solidFill>
                  <a:srgbClr val="FF0000"/>
                </a:solidFill>
                <a:latin typeface="Times New Roman" pitchFamily="18" charset="0"/>
                <a:cs typeface="Times New Roman" pitchFamily="18" charset="0"/>
              </a:rPr>
              <a:t>机密性</a:t>
            </a:r>
            <a:r>
              <a:rPr lang="en-US" altLang="zh-CN" sz="2800" dirty="0">
                <a:solidFill>
                  <a:srgbClr val="FF0000"/>
                </a:solidFill>
                <a:latin typeface="Times New Roman" pitchFamily="18" charset="0"/>
                <a:cs typeface="Times New Roman" pitchFamily="18" charset="0"/>
              </a:rPr>
              <a:t>(Confidentiality)</a:t>
            </a:r>
            <a:r>
              <a:rPr lang="zh-CN" altLang="en-US" sz="2800" dirty="0">
                <a:solidFill>
                  <a:srgbClr val="FF0000"/>
                </a:solidFill>
                <a:latin typeface="Times New Roman" pitchFamily="18" charset="0"/>
                <a:cs typeface="Times New Roman" pitchFamily="18" charset="0"/>
              </a:rPr>
              <a:t>、完整性</a:t>
            </a:r>
            <a:r>
              <a:rPr lang="en-US" altLang="zh-CN" sz="2800" dirty="0">
                <a:solidFill>
                  <a:srgbClr val="FF0000"/>
                </a:solidFill>
                <a:latin typeface="Times New Roman" pitchFamily="18" charset="0"/>
                <a:cs typeface="Times New Roman" pitchFamily="18" charset="0"/>
              </a:rPr>
              <a:t>(Integrity)</a:t>
            </a:r>
            <a:r>
              <a:rPr lang="zh-CN" altLang="en-US" sz="2800" dirty="0">
                <a:solidFill>
                  <a:srgbClr val="FF0000"/>
                </a:solidFill>
                <a:latin typeface="Times New Roman" pitchFamily="18" charset="0"/>
                <a:cs typeface="Times New Roman" pitchFamily="18" charset="0"/>
              </a:rPr>
              <a:t>、可用性</a:t>
            </a:r>
            <a:r>
              <a:rPr lang="en-US" altLang="zh-CN" sz="2800" dirty="0">
                <a:solidFill>
                  <a:srgbClr val="FF0000"/>
                </a:solidFill>
                <a:latin typeface="Times New Roman" pitchFamily="18" charset="0"/>
                <a:cs typeface="Times New Roman" pitchFamily="18" charset="0"/>
              </a:rPr>
              <a:t>(Availability)</a:t>
            </a:r>
            <a:r>
              <a:rPr lang="zh-CN" altLang="en-US" sz="2800" dirty="0">
                <a:solidFill>
                  <a:srgbClr val="FF0000"/>
                </a:solidFill>
                <a:latin typeface="Times New Roman" pitchFamily="18" charset="0"/>
                <a:cs typeface="Times New Roman" pitchFamily="18" charset="0"/>
              </a:rPr>
              <a:t>、抗否认性</a:t>
            </a:r>
            <a:r>
              <a:rPr lang="en-US" altLang="zh-CN" sz="2800" dirty="0">
                <a:solidFill>
                  <a:srgbClr val="FF0000"/>
                </a:solidFill>
                <a:latin typeface="Times New Roman" pitchFamily="18" charset="0"/>
                <a:cs typeface="Times New Roman" pitchFamily="18" charset="0"/>
              </a:rPr>
              <a:t>(Non-repudiation)</a:t>
            </a:r>
            <a:r>
              <a:rPr lang="zh-CN" altLang="en-US" sz="2800" dirty="0">
                <a:latin typeface="Times New Roman" pitchFamily="18" charset="0"/>
                <a:cs typeface="Times New Roman" pitchFamily="18" charset="0"/>
              </a:rPr>
              <a:t>。”</a:t>
            </a:r>
          </a:p>
        </p:txBody>
      </p:sp>
    </p:spTree>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86916D8-803E-437E-888E-CAB29BE7EF58}"/>
              </a:ext>
            </a:extLst>
          </p:cNvPr>
          <p:cNvSpPr txBox="1"/>
          <p:nvPr/>
        </p:nvSpPr>
        <p:spPr>
          <a:xfrm>
            <a:off x="1187624" y="1208941"/>
            <a:ext cx="7632848" cy="4524315"/>
          </a:xfrm>
          <a:prstGeom prst="rect">
            <a:avLst/>
          </a:prstGeom>
          <a:noFill/>
        </p:spPr>
        <p:txBody>
          <a:bodyPr wrap="square" rtlCol="0">
            <a:spAutoFit/>
          </a:bodyPr>
          <a:lstStyle/>
          <a:p>
            <a:pPr algn="just"/>
            <a:r>
              <a:rPr lang="en-US" altLang="zh-CN" sz="3200" dirty="0">
                <a:solidFill>
                  <a:srgbClr val="33CC33"/>
                </a:solidFill>
                <a:latin typeface="Goudy Old Style" panose="02020502050305020303" pitchFamily="18" charset="0"/>
                <a:cs typeface="Times New Roman" pitchFamily="18" charset="0"/>
              </a:rPr>
              <a:t>From Wikipedia, the free encyclopedia</a:t>
            </a:r>
            <a:r>
              <a:rPr lang="zh-CN" altLang="en-US" sz="3200" dirty="0">
                <a:solidFill>
                  <a:srgbClr val="33CC33"/>
                </a:solidFill>
                <a:latin typeface="Goudy Old Style" panose="02020502050305020303" pitchFamily="18" charset="0"/>
                <a:cs typeface="Times New Roman" pitchFamily="18" charset="0"/>
              </a:rPr>
              <a:t>：</a:t>
            </a:r>
            <a:endParaRPr lang="en-US" altLang="zh-CN" sz="3200" dirty="0">
              <a:solidFill>
                <a:srgbClr val="33CC33"/>
              </a:solidFill>
              <a:latin typeface="Goudy Old Style" panose="02020502050305020303" pitchFamily="18" charset="0"/>
              <a:cs typeface="Times New Roman" pitchFamily="18" charset="0"/>
            </a:endParaRPr>
          </a:p>
          <a:p>
            <a:pPr algn="just"/>
            <a:r>
              <a:rPr lang="en-US" altLang="zh-CN" sz="3200" dirty="0">
                <a:solidFill>
                  <a:srgbClr val="0000FF"/>
                </a:solidFill>
                <a:latin typeface="Goudy Old Style" panose="02020502050305020303" pitchFamily="18" charset="0"/>
              </a:rPr>
              <a:t>Information security, sometimes shortened to </a:t>
            </a:r>
            <a:r>
              <a:rPr lang="en-US" altLang="zh-CN" sz="3200" i="1" dirty="0">
                <a:solidFill>
                  <a:srgbClr val="FF0101"/>
                </a:solidFill>
                <a:latin typeface="Goudy Old Style" panose="02020502050305020303" pitchFamily="18" charset="0"/>
              </a:rPr>
              <a:t>InfoSec</a:t>
            </a:r>
            <a:r>
              <a:rPr lang="en-US" altLang="zh-CN" sz="3200" dirty="0">
                <a:solidFill>
                  <a:srgbClr val="0000FF"/>
                </a:solidFill>
                <a:latin typeface="Goudy Old Style" panose="02020502050305020303" pitchFamily="18" charset="0"/>
              </a:rPr>
              <a:t>, is the practice of preventing </a:t>
            </a:r>
            <a:r>
              <a:rPr lang="en-US" altLang="zh-CN" sz="3200" dirty="0">
                <a:solidFill>
                  <a:srgbClr val="FF0101"/>
                </a:solidFill>
                <a:latin typeface="Goudy Old Style" panose="02020502050305020303" pitchFamily="18" charset="0"/>
              </a:rPr>
              <a:t>unauthorized access</a:t>
            </a:r>
            <a:r>
              <a:rPr lang="en-US" altLang="zh-CN" sz="3200" dirty="0">
                <a:solidFill>
                  <a:srgbClr val="0000FF"/>
                </a:solidFill>
                <a:latin typeface="Goudy Old Style" panose="02020502050305020303" pitchFamily="18" charset="0"/>
              </a:rPr>
              <a:t>, </a:t>
            </a:r>
            <a:r>
              <a:rPr lang="en-US" altLang="zh-CN" sz="3200" dirty="0">
                <a:solidFill>
                  <a:srgbClr val="FF0101"/>
                </a:solidFill>
                <a:latin typeface="Goudy Old Style" panose="02020502050305020303" pitchFamily="18" charset="0"/>
              </a:rPr>
              <a:t>use</a:t>
            </a:r>
            <a:r>
              <a:rPr lang="en-US" altLang="zh-CN" sz="3200" dirty="0">
                <a:solidFill>
                  <a:srgbClr val="0000FF"/>
                </a:solidFill>
                <a:latin typeface="Goudy Old Style" panose="02020502050305020303" pitchFamily="18" charset="0"/>
              </a:rPr>
              <a:t>, </a:t>
            </a:r>
            <a:r>
              <a:rPr lang="en-US" altLang="zh-CN" sz="3200" dirty="0">
                <a:solidFill>
                  <a:srgbClr val="FF0101"/>
                </a:solidFill>
                <a:latin typeface="Goudy Old Style" panose="02020502050305020303" pitchFamily="18" charset="0"/>
              </a:rPr>
              <a:t>disclosure</a:t>
            </a:r>
            <a:r>
              <a:rPr lang="en-US" altLang="zh-CN" sz="3200" dirty="0">
                <a:solidFill>
                  <a:srgbClr val="0000FF"/>
                </a:solidFill>
                <a:latin typeface="Goudy Old Style" panose="02020502050305020303" pitchFamily="18" charset="0"/>
              </a:rPr>
              <a:t>, </a:t>
            </a:r>
            <a:r>
              <a:rPr lang="en-US" altLang="zh-CN" sz="3200" dirty="0">
                <a:solidFill>
                  <a:srgbClr val="FF0101"/>
                </a:solidFill>
                <a:latin typeface="Goudy Old Style" panose="02020502050305020303" pitchFamily="18" charset="0"/>
              </a:rPr>
              <a:t>disruption</a:t>
            </a:r>
            <a:r>
              <a:rPr lang="en-US" altLang="zh-CN" sz="3200" dirty="0">
                <a:solidFill>
                  <a:srgbClr val="0000FF"/>
                </a:solidFill>
                <a:latin typeface="Goudy Old Style" panose="02020502050305020303" pitchFamily="18" charset="0"/>
              </a:rPr>
              <a:t>, </a:t>
            </a:r>
            <a:r>
              <a:rPr lang="en-US" altLang="zh-CN" sz="3200" dirty="0">
                <a:solidFill>
                  <a:srgbClr val="FF0101"/>
                </a:solidFill>
                <a:latin typeface="Goudy Old Style" panose="02020502050305020303" pitchFamily="18" charset="0"/>
              </a:rPr>
              <a:t>modification</a:t>
            </a:r>
            <a:r>
              <a:rPr lang="en-US" altLang="zh-CN" sz="3200" dirty="0">
                <a:solidFill>
                  <a:srgbClr val="0000FF"/>
                </a:solidFill>
                <a:latin typeface="Goudy Old Style" panose="02020502050305020303" pitchFamily="18" charset="0"/>
              </a:rPr>
              <a:t>, </a:t>
            </a:r>
            <a:r>
              <a:rPr lang="en-US" altLang="zh-CN" sz="3200" dirty="0">
                <a:solidFill>
                  <a:srgbClr val="FF0101"/>
                </a:solidFill>
                <a:latin typeface="Goudy Old Style" panose="02020502050305020303" pitchFamily="18" charset="0"/>
              </a:rPr>
              <a:t>inspection</a:t>
            </a:r>
            <a:r>
              <a:rPr lang="en-US" altLang="zh-CN" sz="3200" dirty="0">
                <a:solidFill>
                  <a:srgbClr val="0000FF"/>
                </a:solidFill>
                <a:latin typeface="Goudy Old Style" panose="02020502050305020303" pitchFamily="18" charset="0"/>
              </a:rPr>
              <a:t>, </a:t>
            </a:r>
            <a:r>
              <a:rPr lang="en-US" altLang="zh-CN" sz="3200" dirty="0">
                <a:solidFill>
                  <a:srgbClr val="FF0101"/>
                </a:solidFill>
                <a:latin typeface="Goudy Old Style" panose="02020502050305020303" pitchFamily="18" charset="0"/>
              </a:rPr>
              <a:t>recording</a:t>
            </a:r>
            <a:r>
              <a:rPr lang="en-US" altLang="zh-CN" sz="3200" dirty="0">
                <a:solidFill>
                  <a:srgbClr val="0000FF"/>
                </a:solidFill>
                <a:latin typeface="Goudy Old Style" panose="02020502050305020303" pitchFamily="18" charset="0"/>
              </a:rPr>
              <a:t> or </a:t>
            </a:r>
            <a:r>
              <a:rPr lang="en-US" altLang="zh-CN" sz="3200" dirty="0">
                <a:solidFill>
                  <a:srgbClr val="FF0101"/>
                </a:solidFill>
                <a:latin typeface="Goudy Old Style" panose="02020502050305020303" pitchFamily="18" charset="0"/>
              </a:rPr>
              <a:t>destruction</a:t>
            </a:r>
            <a:r>
              <a:rPr lang="en-US" altLang="zh-CN" sz="3200" dirty="0">
                <a:solidFill>
                  <a:srgbClr val="0000FF"/>
                </a:solidFill>
                <a:latin typeface="Goudy Old Style" panose="02020502050305020303" pitchFamily="18" charset="0"/>
              </a:rPr>
              <a:t> of information. It is a general term that can be used regardless of the form the data may take (e.g. electronic, physical).</a:t>
            </a:r>
            <a:endParaRPr lang="en-US" altLang="zh-CN" sz="3200" dirty="0">
              <a:solidFill>
                <a:srgbClr val="0000FF"/>
              </a:solidFill>
              <a:latin typeface="Goudy Old Style" panose="02020502050305020303" pitchFamily="18" charset="0"/>
              <a:ea typeface="仿宋" pitchFamily="49" charset="-122"/>
            </a:endParaRPr>
          </a:p>
        </p:txBody>
      </p:sp>
      <p:sp>
        <p:nvSpPr>
          <p:cNvPr id="6" name="标题 1">
            <a:extLst>
              <a:ext uri="{FF2B5EF4-FFF2-40B4-BE49-F238E27FC236}">
                <a16:creationId xmlns:a16="http://schemas.microsoft.com/office/drawing/2014/main" id="{68075C0A-3540-4439-B943-F69F73B1EB60}"/>
              </a:ext>
            </a:extLst>
          </p:cNvPr>
          <p:cNvSpPr>
            <a:spLocks noGrp="1"/>
          </p:cNvSpPr>
          <p:nvPr>
            <p:ph type="title"/>
          </p:nvPr>
        </p:nvSpPr>
        <p:spPr>
          <a:xfrm>
            <a:off x="1043608" y="44624"/>
            <a:ext cx="7498080" cy="1143000"/>
          </a:xfrm>
        </p:spPr>
        <p:txBody>
          <a:bodyPr/>
          <a:lstStyle/>
          <a:p>
            <a:r>
              <a:rPr lang="en-US" altLang="zh-CN" dirty="0">
                <a:solidFill>
                  <a:srgbClr val="FF0000"/>
                </a:solidFill>
                <a:latin typeface="Goudy Old Style" panose="02020502050305020303" pitchFamily="18" charset="0"/>
              </a:rPr>
              <a:t>Information</a:t>
            </a:r>
            <a:r>
              <a:rPr lang="zh-CN" altLang="en-US" dirty="0">
                <a:solidFill>
                  <a:srgbClr val="FF0000"/>
                </a:solidFill>
                <a:latin typeface="Goudy Old Style" panose="02020502050305020303" pitchFamily="18" charset="0"/>
              </a:rPr>
              <a:t> </a:t>
            </a:r>
            <a:r>
              <a:rPr lang="en-US" altLang="zh-CN" dirty="0">
                <a:solidFill>
                  <a:srgbClr val="FF0000"/>
                </a:solidFill>
                <a:latin typeface="Goudy Old Style" panose="02020502050305020303" pitchFamily="18" charset="0"/>
              </a:rPr>
              <a:t>Security</a:t>
            </a:r>
            <a:endParaRPr lang="zh-CN" altLang="en-US" dirty="0">
              <a:solidFill>
                <a:srgbClr val="FF0000"/>
              </a:solidFill>
              <a:latin typeface="Goudy Old Style" panose="02020502050305020303" pitchFamily="18" charset="0"/>
            </a:endParaRPr>
          </a:p>
        </p:txBody>
      </p:sp>
    </p:spTree>
    <p:extLst>
      <p:ext uri="{BB962C8B-B14F-4D97-AF65-F5344CB8AC3E}">
        <p14:creationId xmlns:p14="http://schemas.microsoft.com/office/powerpoint/2010/main" val="3070811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332656"/>
            <a:ext cx="6953200" cy="796950"/>
          </a:xfrm>
        </p:spPr>
        <p:txBody>
          <a:bodyPr>
            <a:normAutofit fontScale="90000"/>
          </a:bodyPr>
          <a:lstStyle/>
          <a:p>
            <a:r>
              <a:rPr lang="en-US" altLang="zh-CN" sz="4800" b="1" dirty="0">
                <a:solidFill>
                  <a:srgbClr val="FF0000"/>
                </a:solidFill>
              </a:rPr>
              <a:t>Some notions</a:t>
            </a:r>
            <a:endParaRPr lang="zh-CN" altLang="en-US" sz="4800" b="1" dirty="0">
              <a:solidFill>
                <a:srgbClr val="FF0000"/>
              </a:solidFill>
            </a:endParaRPr>
          </a:p>
        </p:txBody>
      </p:sp>
      <p:sp>
        <p:nvSpPr>
          <p:cNvPr id="5" name="TextBox 4"/>
          <p:cNvSpPr txBox="1"/>
          <p:nvPr/>
        </p:nvSpPr>
        <p:spPr>
          <a:xfrm>
            <a:off x="1043608" y="1412776"/>
            <a:ext cx="7488832" cy="3754874"/>
          </a:xfrm>
          <a:prstGeom prst="rect">
            <a:avLst/>
          </a:prstGeom>
          <a:noFill/>
        </p:spPr>
        <p:txBody>
          <a:bodyPr wrap="square" rtlCol="0">
            <a:spAutoFit/>
          </a:bodyPr>
          <a:lstStyle/>
          <a:p>
            <a:pPr algn="just"/>
            <a:r>
              <a:rPr lang="zh-CN" altLang="en-US" sz="2800" b="1" dirty="0">
                <a:latin typeface="+mj-ea"/>
                <a:ea typeface="+mj-ea"/>
                <a:cs typeface="David" pitchFamily="34" charset="-79"/>
              </a:rPr>
              <a:t>网络安全</a:t>
            </a:r>
            <a:r>
              <a:rPr lang="en-US" altLang="zh-CN" sz="2800" b="1" dirty="0">
                <a:latin typeface="+mj-ea"/>
                <a:ea typeface="+mj-ea"/>
                <a:cs typeface="David" pitchFamily="34" charset="-79"/>
              </a:rPr>
              <a:t>(Network Security)</a:t>
            </a:r>
            <a:r>
              <a:rPr lang="zh-CN" altLang="en-US" sz="2800" b="1" dirty="0">
                <a:latin typeface="+mj-ea"/>
                <a:ea typeface="+mj-ea"/>
                <a:cs typeface="David" pitchFamily="34" charset="-79"/>
              </a:rPr>
              <a:t>：</a:t>
            </a:r>
            <a:endParaRPr lang="en-US" altLang="zh-CN" sz="2800" b="1" dirty="0">
              <a:latin typeface="+mj-ea"/>
              <a:ea typeface="+mj-ea"/>
              <a:cs typeface="David" pitchFamily="34" charset="-79"/>
            </a:endParaRPr>
          </a:p>
          <a:p>
            <a:pPr algn="just"/>
            <a:endParaRPr lang="en-US" altLang="zh-CN" sz="2800" dirty="0">
              <a:latin typeface="+mn-ea"/>
              <a:cs typeface="Times New Roman" pitchFamily="18" charset="0"/>
            </a:endParaRPr>
          </a:p>
          <a:p>
            <a:pPr algn="just"/>
            <a:r>
              <a:rPr lang="zh-CN" altLang="en-US" sz="2600" dirty="0">
                <a:latin typeface="Times New Roman" pitchFamily="18" charset="0"/>
                <a:cs typeface="Times New Roman" pitchFamily="18" charset="0"/>
              </a:rPr>
              <a:t>网络安全是指网络系统的硬件、软件及其系统中的数据受到保护，不因偶然的或者恶意的原因而遭受到破坏、更改、泄露，系统连续可靠正常地运行，网络服务不中断。</a:t>
            </a:r>
            <a:r>
              <a:rPr lang="zh-CN" altLang="en-US" sz="2600" b="1" dirty="0">
                <a:solidFill>
                  <a:srgbClr val="FF0000"/>
                </a:solidFill>
                <a:latin typeface="Times New Roman" pitchFamily="18" charset="0"/>
                <a:cs typeface="Times New Roman" pitchFamily="18" charset="0"/>
              </a:rPr>
              <a:t>网络安全从其本质上来讲就是网络上的信息安全。</a:t>
            </a:r>
            <a:r>
              <a:rPr lang="zh-CN" altLang="en-US" sz="2600" dirty="0">
                <a:latin typeface="Times New Roman" pitchFamily="18" charset="0"/>
                <a:cs typeface="Times New Roman" pitchFamily="18" charset="0"/>
              </a:rPr>
              <a:t>从广义来说，凡是涉</a:t>
            </a:r>
            <a:r>
              <a:rPr lang="zh-CN" altLang="en-US" sz="2600" b="1" dirty="0">
                <a:solidFill>
                  <a:srgbClr val="FF0000"/>
                </a:solidFill>
                <a:latin typeface="Times New Roman" pitchFamily="18" charset="0"/>
                <a:cs typeface="Times New Roman" pitchFamily="18" charset="0"/>
              </a:rPr>
              <a:t>及到网络上信息的保密性、完整性、可用性、真实性和可控性</a:t>
            </a:r>
            <a:r>
              <a:rPr lang="zh-CN" altLang="en-US" sz="2600" dirty="0">
                <a:latin typeface="Times New Roman" pitchFamily="18" charset="0"/>
                <a:cs typeface="Times New Roman" pitchFamily="18" charset="0"/>
              </a:rPr>
              <a:t>的相关技术和理论都是网络安全的研究领域。</a:t>
            </a:r>
            <a:endParaRPr lang="zh-CN" altLang="en-US" sz="2800"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FF0000"/>
                </a:solidFill>
              </a:rPr>
              <a:t>(1</a:t>
            </a:r>
            <a:r>
              <a:rPr lang="zh-CN" altLang="en-US" dirty="0">
                <a:solidFill>
                  <a:srgbClr val="FF0000"/>
                </a:solidFill>
              </a:rPr>
              <a:t>）</a:t>
            </a:r>
            <a:r>
              <a:rPr lang="en-US" altLang="zh-CN" dirty="0">
                <a:solidFill>
                  <a:srgbClr val="FF0000"/>
                </a:solidFill>
              </a:rPr>
              <a:t>Morse Code</a:t>
            </a:r>
            <a:endParaRPr lang="zh-CN" altLang="en-US" dirty="0"/>
          </a:p>
        </p:txBody>
      </p:sp>
      <p:pic>
        <p:nvPicPr>
          <p:cNvPr id="4" name="图片 3" descr="morse code.jpg"/>
          <p:cNvPicPr/>
          <p:nvPr/>
        </p:nvPicPr>
        <p:blipFill>
          <a:blip r:embed="rId2" cstate="print"/>
          <a:stretch>
            <a:fillRect/>
          </a:stretch>
        </p:blipFill>
        <p:spPr>
          <a:xfrm>
            <a:off x="2123728" y="1772816"/>
            <a:ext cx="5976664" cy="36004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332656"/>
            <a:ext cx="6953200" cy="796950"/>
          </a:xfrm>
        </p:spPr>
        <p:txBody>
          <a:bodyPr>
            <a:normAutofit fontScale="90000"/>
          </a:bodyPr>
          <a:lstStyle/>
          <a:p>
            <a:r>
              <a:rPr lang="en-US" altLang="zh-CN" sz="4800" b="1" dirty="0">
                <a:solidFill>
                  <a:srgbClr val="FF0000"/>
                </a:solidFill>
              </a:rPr>
              <a:t>Some notions</a:t>
            </a:r>
            <a:endParaRPr lang="zh-CN" altLang="en-US" sz="4800" b="1" dirty="0">
              <a:solidFill>
                <a:srgbClr val="FF0000"/>
              </a:solidFill>
            </a:endParaRPr>
          </a:p>
        </p:txBody>
      </p:sp>
      <p:sp>
        <p:nvSpPr>
          <p:cNvPr id="5" name="TextBox 4"/>
          <p:cNvSpPr txBox="1"/>
          <p:nvPr/>
        </p:nvSpPr>
        <p:spPr>
          <a:xfrm>
            <a:off x="1043608" y="1196752"/>
            <a:ext cx="7632848" cy="2800767"/>
          </a:xfrm>
          <a:prstGeom prst="rect">
            <a:avLst/>
          </a:prstGeom>
          <a:noFill/>
        </p:spPr>
        <p:txBody>
          <a:bodyPr wrap="square" rtlCol="0">
            <a:spAutoFit/>
          </a:bodyPr>
          <a:lstStyle/>
          <a:p>
            <a:pPr algn="just"/>
            <a:r>
              <a:rPr lang="zh-CN" altLang="en-US" sz="2800" b="1" dirty="0">
                <a:latin typeface="+mj-ea"/>
                <a:ea typeface="+mj-ea"/>
                <a:cs typeface="David" pitchFamily="34" charset="-79"/>
              </a:rPr>
              <a:t>网络空间安全</a:t>
            </a:r>
            <a:r>
              <a:rPr lang="en-US" altLang="zh-CN" sz="2800" b="1" dirty="0">
                <a:latin typeface="+mj-ea"/>
                <a:ea typeface="+mj-ea"/>
                <a:cs typeface="David" pitchFamily="34" charset="-79"/>
              </a:rPr>
              <a:t>(Cyberspace security)</a:t>
            </a:r>
            <a:r>
              <a:rPr lang="zh-CN" altLang="en-US" sz="2800" b="1" dirty="0">
                <a:latin typeface="+mj-ea"/>
                <a:ea typeface="+mj-ea"/>
                <a:cs typeface="David" pitchFamily="34" charset="-79"/>
              </a:rPr>
              <a:t>：</a:t>
            </a:r>
            <a:endParaRPr lang="en-US" altLang="zh-CN" sz="2800" b="1" dirty="0">
              <a:latin typeface="+mj-ea"/>
              <a:ea typeface="+mj-ea"/>
              <a:cs typeface="David" pitchFamily="34" charset="-79"/>
            </a:endParaRPr>
          </a:p>
          <a:p>
            <a:pPr algn="just"/>
            <a:endParaRPr lang="en-US" altLang="zh-CN" sz="2800" b="1" dirty="0">
              <a:latin typeface="Times New Roman" pitchFamily="18" charset="0"/>
              <a:cs typeface="Times New Roman" pitchFamily="18" charset="0"/>
            </a:endParaRPr>
          </a:p>
          <a:p>
            <a:pPr algn="just"/>
            <a:r>
              <a:rPr lang="zh-CN" altLang="en-US" sz="2000" dirty="0">
                <a:latin typeface="Times New Roman" pitchFamily="18" charset="0"/>
                <a:cs typeface="Times New Roman" pitchFamily="18" charset="0"/>
              </a:rPr>
              <a:t>网络空间（</a:t>
            </a:r>
            <a:r>
              <a:rPr lang="en-US" altLang="zh-CN" sz="2000" dirty="0">
                <a:latin typeface="Times New Roman" pitchFamily="18" charset="0"/>
                <a:cs typeface="Times New Roman" pitchFamily="18" charset="0"/>
              </a:rPr>
              <a:t>Cyberspace</a:t>
            </a:r>
            <a:r>
              <a:rPr lang="zh-CN" altLang="en-US" sz="2000" dirty="0">
                <a:latin typeface="Times New Roman" pitchFamily="18" charset="0"/>
                <a:cs typeface="Times New Roman" pitchFamily="18" charset="0"/>
              </a:rPr>
              <a:t>）是通过全球互联网和计算系统进行</a:t>
            </a:r>
            <a:r>
              <a:rPr lang="zh-CN" altLang="en-US" sz="2000" b="1" dirty="0">
                <a:solidFill>
                  <a:srgbClr val="FF0000"/>
                </a:solidFill>
                <a:latin typeface="Times New Roman" pitchFamily="18" charset="0"/>
                <a:cs typeface="Times New Roman" pitchFamily="18" charset="0"/>
              </a:rPr>
              <a:t>通信、控制和信息共享的动态（不断变化）虚拟空间</a:t>
            </a:r>
            <a:r>
              <a:rPr lang="zh-CN" altLang="en-US" sz="2000" dirty="0">
                <a:latin typeface="Times New Roman" pitchFamily="18" charset="0"/>
                <a:cs typeface="Times New Roman" pitchFamily="18" charset="0"/>
              </a:rPr>
              <a:t>，目前已经成为与陆、海、空、太空之后的第五空间。在网络空间里不仅包括通过网络互联而成的各种计算系统（包括各种智能终端）、连接端系统的网络、连接网络的互联网和受控系统，也包括其中的硬件、软件乃至产生、处理、传输、存储的各种数据或信息。</a:t>
            </a:r>
            <a:endParaRPr lang="zh-CN" altLang="en-US" sz="2000" b="1" dirty="0">
              <a:latin typeface="Times New Roman" pitchFamily="18" charset="0"/>
              <a:cs typeface="Times New Roman" pitchFamily="18" charset="0"/>
            </a:endParaRPr>
          </a:p>
        </p:txBody>
      </p:sp>
      <p:sp>
        <p:nvSpPr>
          <p:cNvPr id="4" name="TextBox 3"/>
          <p:cNvSpPr txBox="1"/>
          <p:nvPr/>
        </p:nvSpPr>
        <p:spPr>
          <a:xfrm>
            <a:off x="1115616" y="4005064"/>
            <a:ext cx="7416824" cy="2185214"/>
          </a:xfrm>
          <a:prstGeom prst="rect">
            <a:avLst/>
          </a:prstGeom>
          <a:noFill/>
        </p:spPr>
        <p:txBody>
          <a:bodyPr wrap="square" rtlCol="0">
            <a:spAutoFit/>
          </a:bodyPr>
          <a:lstStyle/>
          <a:p>
            <a:r>
              <a:rPr lang="zh-CN" altLang="en-US" dirty="0">
                <a:latin typeface="Times New Roman" pitchFamily="18" charset="0"/>
                <a:cs typeface="Times New Roman" pitchFamily="18" charset="0"/>
              </a:rPr>
              <a:t>与其他空间不同的特点是，</a:t>
            </a:r>
            <a:r>
              <a:rPr lang="zh-CN" altLang="en-US" sz="2000" b="1" dirty="0">
                <a:solidFill>
                  <a:srgbClr val="FF0000"/>
                </a:solidFill>
                <a:latin typeface="Times New Roman" pitchFamily="18" charset="0"/>
                <a:cs typeface="Times New Roman" pitchFamily="18" charset="0"/>
              </a:rPr>
              <a:t>网络空间没有明确的、固定的边界，也没有集中的控制权威</a:t>
            </a:r>
            <a:r>
              <a:rPr lang="zh-CN" altLang="en-US" dirty="0">
                <a:latin typeface="Times New Roman" pitchFamily="18" charset="0"/>
                <a:cs typeface="Times New Roman" pitchFamily="18" charset="0"/>
              </a:rPr>
              <a:t>。</a:t>
            </a:r>
            <a:r>
              <a:rPr lang="en-US" altLang="zh-CN" dirty="0">
                <a:latin typeface="Times New Roman" pitchFamily="18" charset="0"/>
                <a:cs typeface="Times New Roman" pitchFamily="18" charset="0"/>
              </a:rPr>
              <a:t>Cyberspace Security</a:t>
            </a:r>
            <a:r>
              <a:rPr lang="zh-CN" altLang="en-US" dirty="0">
                <a:latin typeface="Times New Roman" pitchFamily="18" charset="0"/>
                <a:cs typeface="Times New Roman" pitchFamily="18" charset="0"/>
              </a:rPr>
              <a:t>或简称</a:t>
            </a:r>
            <a:r>
              <a:rPr lang="en-US" altLang="zh-CN" dirty="0">
                <a:latin typeface="Times New Roman" pitchFamily="18" charset="0"/>
                <a:cs typeface="Times New Roman" pitchFamily="18" charset="0"/>
              </a:rPr>
              <a:t>Cyber Security</a:t>
            </a:r>
            <a:r>
              <a:rPr lang="zh-CN" altLang="en-US" dirty="0">
                <a:latin typeface="Times New Roman" pitchFamily="18" charset="0"/>
                <a:cs typeface="Times New Roman" pitchFamily="18" charset="0"/>
              </a:rPr>
              <a:t>研究网络空间中的安全威胁和防护问题，即在有敌手的对抗环境下，研究信息在产生、传输、存储、处理的各个环节中所面临的威胁和防御措施、以及网络和系统本身的威胁和防护机制。</a:t>
            </a:r>
            <a:r>
              <a:rPr lang="zh-CN" altLang="en-US" sz="2000" b="1" dirty="0">
                <a:solidFill>
                  <a:srgbClr val="FF0000"/>
                </a:solidFill>
                <a:latin typeface="Times New Roman" pitchFamily="18" charset="0"/>
                <a:cs typeface="Times New Roman" pitchFamily="18" charset="0"/>
              </a:rPr>
              <a:t>网络空间安全不仅仅包括传统信息安全所研究的信息的保密性、完整性和可用性，同时还包括构成网络空间基础设施的基础设施的安全和可信。</a:t>
            </a:r>
            <a:endParaRPr lang="zh-CN" altLang="en-US" sz="2000" b="1" dirty="0">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332656"/>
            <a:ext cx="6953200" cy="796950"/>
          </a:xfrm>
        </p:spPr>
        <p:txBody>
          <a:bodyPr>
            <a:normAutofit fontScale="90000"/>
          </a:bodyPr>
          <a:lstStyle/>
          <a:p>
            <a:r>
              <a:rPr lang="en-US" altLang="zh-CN" sz="4800" b="1" dirty="0">
                <a:solidFill>
                  <a:srgbClr val="FF0000"/>
                </a:solidFill>
              </a:rPr>
              <a:t>Some notions</a:t>
            </a:r>
            <a:endParaRPr lang="zh-CN" altLang="en-US" sz="4800" b="1" dirty="0">
              <a:solidFill>
                <a:srgbClr val="FF0000"/>
              </a:solidFill>
            </a:endParaRPr>
          </a:p>
        </p:txBody>
      </p:sp>
      <p:sp>
        <p:nvSpPr>
          <p:cNvPr id="5" name="TextBox 4"/>
          <p:cNvSpPr txBox="1"/>
          <p:nvPr/>
        </p:nvSpPr>
        <p:spPr>
          <a:xfrm>
            <a:off x="1043608" y="1196752"/>
            <a:ext cx="7488832" cy="5201424"/>
          </a:xfrm>
          <a:prstGeom prst="rect">
            <a:avLst/>
          </a:prstGeom>
          <a:noFill/>
        </p:spPr>
        <p:txBody>
          <a:bodyPr wrap="square" rtlCol="0">
            <a:spAutoFit/>
          </a:bodyPr>
          <a:lstStyle/>
          <a:p>
            <a:pPr algn="just"/>
            <a:r>
              <a:rPr lang="zh-CN" altLang="en-US" sz="2800" b="1" dirty="0">
                <a:latin typeface="+mj-ea"/>
                <a:ea typeface="+mj-ea"/>
                <a:cs typeface="David" pitchFamily="34" charset="-79"/>
              </a:rPr>
              <a:t>几个概念之间的关系：</a:t>
            </a:r>
            <a:endParaRPr lang="en-US" altLang="zh-CN" sz="2800" b="1" dirty="0">
              <a:latin typeface="+mj-ea"/>
              <a:ea typeface="+mj-ea"/>
              <a:cs typeface="David" pitchFamily="34" charset="-79"/>
            </a:endParaRPr>
          </a:p>
          <a:p>
            <a:pPr algn="just"/>
            <a:endParaRPr lang="en-US" altLang="zh-CN" sz="2800" dirty="0">
              <a:latin typeface="+mn-ea"/>
              <a:cs typeface="Times New Roman" pitchFamily="18" charset="0"/>
            </a:endParaRPr>
          </a:p>
          <a:p>
            <a:pPr algn="just"/>
            <a:r>
              <a:rPr lang="zh-CN" altLang="en-US" sz="2300" dirty="0">
                <a:latin typeface="Times New Roman" pitchFamily="18" charset="0"/>
                <a:cs typeface="Times New Roman" pitchFamily="18" charset="0"/>
              </a:rPr>
              <a:t>网络安全、网络空间安全的核心是信息安全问题，只是出发点和侧重点有所差别。</a:t>
            </a:r>
            <a:r>
              <a:rPr lang="zh-CN" altLang="en-US" sz="2300" b="1" dirty="0">
                <a:solidFill>
                  <a:srgbClr val="FF0000"/>
                </a:solidFill>
                <a:latin typeface="Times New Roman" pitchFamily="18" charset="0"/>
                <a:cs typeface="Times New Roman" pitchFamily="18" charset="0"/>
              </a:rPr>
              <a:t>信息安全</a:t>
            </a:r>
            <a:r>
              <a:rPr lang="zh-CN" altLang="en-US" sz="2300" dirty="0">
                <a:latin typeface="Times New Roman" pitchFamily="18" charset="0"/>
                <a:cs typeface="Times New Roman" pitchFamily="18" charset="0"/>
              </a:rPr>
              <a:t>使用范围比较广，可以指</a:t>
            </a:r>
            <a:r>
              <a:rPr lang="zh-CN" altLang="en-US" sz="2300" b="1" dirty="0">
                <a:solidFill>
                  <a:srgbClr val="FF0000"/>
                </a:solidFill>
                <a:latin typeface="Times New Roman" pitchFamily="18" charset="0"/>
                <a:cs typeface="Times New Roman" pitchFamily="18" charset="0"/>
              </a:rPr>
              <a:t>线下和线上的信息安全</a:t>
            </a:r>
            <a:r>
              <a:rPr lang="zh-CN" altLang="en-US" sz="2300" dirty="0">
                <a:latin typeface="Times New Roman" pitchFamily="18" charset="0"/>
                <a:cs typeface="Times New Roman" pitchFamily="18" charset="0"/>
              </a:rPr>
              <a:t>，既可以指称传统的信息系统安全，也可以指称网络安全和网络空间安全，但无法完全替代网络安全与网络空间安全的内涵；</a:t>
            </a:r>
            <a:r>
              <a:rPr lang="zh-CN" altLang="en-US" sz="2300" b="1" dirty="0">
                <a:solidFill>
                  <a:srgbClr val="FF0000"/>
                </a:solidFill>
                <a:latin typeface="Times New Roman" pitchFamily="18" charset="0"/>
                <a:cs typeface="Times New Roman" pitchFamily="18" charset="0"/>
              </a:rPr>
              <a:t>网络安全</a:t>
            </a:r>
            <a:r>
              <a:rPr lang="zh-CN" altLang="en-US" sz="2300" dirty="0">
                <a:latin typeface="Times New Roman" pitchFamily="18" charset="0"/>
                <a:cs typeface="Times New Roman" pitchFamily="18" charset="0"/>
              </a:rPr>
              <a:t>可以指称信息安全或网络空间安全，但</a:t>
            </a:r>
            <a:r>
              <a:rPr lang="zh-CN" altLang="en-US" sz="2300" b="1" dirty="0">
                <a:solidFill>
                  <a:srgbClr val="FF0000"/>
                </a:solidFill>
                <a:latin typeface="Times New Roman" pitchFamily="18" charset="0"/>
                <a:cs typeface="Times New Roman" pitchFamily="18" charset="0"/>
              </a:rPr>
              <a:t>侧重点是线上安全和网络社会（相对于现实社会）安全</a:t>
            </a:r>
            <a:r>
              <a:rPr lang="zh-CN" altLang="en-US" sz="2300" dirty="0">
                <a:latin typeface="Times New Roman" pitchFamily="18" charset="0"/>
                <a:cs typeface="Times New Roman" pitchFamily="18" charset="0"/>
              </a:rPr>
              <a:t>；</a:t>
            </a:r>
            <a:r>
              <a:rPr lang="zh-CN" altLang="en-US" sz="2300" b="1" dirty="0">
                <a:solidFill>
                  <a:srgbClr val="FF0000"/>
                </a:solidFill>
                <a:latin typeface="Times New Roman" pitchFamily="18" charset="0"/>
                <a:cs typeface="Times New Roman" pitchFamily="18" charset="0"/>
              </a:rPr>
              <a:t>网络空间安全可以指称信息安全或网络空间安全，但侧重点是与陆、海、空、太空并列的空间概念</a:t>
            </a:r>
            <a:r>
              <a:rPr lang="zh-CN" altLang="en-US" sz="2300" dirty="0">
                <a:latin typeface="Times New Roman" pitchFamily="18" charset="0"/>
                <a:cs typeface="Times New Roman" pitchFamily="18" charset="0"/>
              </a:rPr>
              <a:t>。</a:t>
            </a:r>
            <a:r>
              <a:rPr lang="zh-CN" altLang="en-US" sz="2300" b="1" dirty="0">
                <a:solidFill>
                  <a:srgbClr val="FF0000"/>
                </a:solidFill>
                <a:latin typeface="Times New Roman" pitchFamily="18" charset="0"/>
                <a:cs typeface="Times New Roman" pitchFamily="18" charset="0"/>
              </a:rPr>
              <a:t>网络安全、网络空间安全</a:t>
            </a:r>
            <a:r>
              <a:rPr lang="zh-CN" altLang="en-US" sz="2300" dirty="0">
                <a:latin typeface="Times New Roman" pitchFamily="18" charset="0"/>
                <a:cs typeface="Times New Roman" pitchFamily="18" charset="0"/>
              </a:rPr>
              <a:t>、信息安全三者相比较，前两者反映的信息安全更</a:t>
            </a:r>
            <a:r>
              <a:rPr lang="zh-CN" altLang="en-US" sz="2300" b="1" dirty="0">
                <a:solidFill>
                  <a:srgbClr val="FF0000"/>
                </a:solidFill>
                <a:latin typeface="Times New Roman" pitchFamily="18" charset="0"/>
                <a:cs typeface="Times New Roman" pitchFamily="18" charset="0"/>
              </a:rPr>
              <a:t>立体、更宽域、更多层次、也更多样，更体现网络和空间的特征</a:t>
            </a:r>
            <a:r>
              <a:rPr lang="zh-CN" altLang="en-US" sz="2300" dirty="0">
                <a:latin typeface="Times New Roman" pitchFamily="18" charset="0"/>
                <a:cs typeface="Times New Roman" pitchFamily="18" charset="0"/>
              </a:rPr>
              <a:t>，并与其他安全领域有更多的渗透与融合。</a:t>
            </a:r>
            <a:endParaRPr lang="en-US" altLang="zh-CN" sz="2300" dirty="0">
              <a:latin typeface="+mn-ea"/>
              <a:cs typeface="Times New Roman" pitchFamily="18" charset="0"/>
            </a:endParaRPr>
          </a:p>
        </p:txBody>
      </p:sp>
    </p:spTree>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74638"/>
            <a:ext cx="7488832" cy="1143000"/>
          </a:xfrm>
        </p:spPr>
        <p:txBody>
          <a:bodyPr>
            <a:normAutofit fontScale="90000"/>
          </a:bodyPr>
          <a:lstStyle/>
          <a:p>
            <a:r>
              <a:rPr lang="en-US" altLang="zh-CN" b="1" dirty="0">
                <a:solidFill>
                  <a:srgbClr val="FF0000"/>
                </a:solidFill>
              </a:rPr>
              <a:t>The role of Cryptography in information system security</a:t>
            </a:r>
            <a:endParaRPr lang="zh-CN" altLang="en-US" b="1" dirty="0">
              <a:solidFill>
                <a:srgbClr val="FF0000"/>
              </a:solidFill>
            </a:endParaRPr>
          </a:p>
        </p:txBody>
      </p:sp>
      <p:sp>
        <p:nvSpPr>
          <p:cNvPr id="3" name="内容占位符 2"/>
          <p:cNvSpPr>
            <a:spLocks noGrp="1"/>
          </p:cNvSpPr>
          <p:nvPr>
            <p:ph sz="quarter" idx="1"/>
          </p:nvPr>
        </p:nvSpPr>
        <p:spPr>
          <a:xfrm>
            <a:off x="1115616" y="1600200"/>
            <a:ext cx="7776864" cy="5069160"/>
          </a:xfrm>
        </p:spPr>
        <p:txBody>
          <a:bodyPr>
            <a:normAutofit fontScale="77500" lnSpcReduction="20000"/>
          </a:bodyPr>
          <a:lstStyle/>
          <a:p>
            <a:pPr marL="0" indent="0" algn="just">
              <a:buNone/>
            </a:pPr>
            <a:r>
              <a:rPr lang="en-US" altLang="zh-CN" dirty="0">
                <a:latin typeface="Candara" pitchFamily="34" charset="0"/>
                <a:ea typeface="Gungsuh" pitchFamily="18" charset="-127"/>
              </a:rPr>
              <a:t>With the development of Internet, mobile Internet, Electronic Commerce, electronic-payment, big data and cloud Computing, user’s identity, data confidentiality and data integrity are related to the cryptography.</a:t>
            </a:r>
          </a:p>
          <a:p>
            <a:pPr marL="457200" indent="-457200" algn="just">
              <a:buFont typeface="Wingdings" pitchFamily="2" charset="2"/>
              <a:buChar char="l"/>
            </a:pPr>
            <a:r>
              <a:rPr lang="en-US" altLang="zh-CN" b="1" dirty="0">
                <a:solidFill>
                  <a:srgbClr val="FF0000"/>
                </a:solidFill>
                <a:latin typeface="Candara" pitchFamily="34" charset="0"/>
                <a:ea typeface="Gungsuh" pitchFamily="18" charset="-127"/>
              </a:rPr>
              <a:t>Confidentiality</a:t>
            </a:r>
            <a:r>
              <a:rPr lang="en-US" altLang="zh-CN" dirty="0">
                <a:latin typeface="Candara" pitchFamily="34" charset="0"/>
                <a:ea typeface="Gungsuh" pitchFamily="18" charset="-127"/>
              </a:rPr>
              <a:t> is implemented via encryption techniques </a:t>
            </a:r>
          </a:p>
          <a:p>
            <a:pPr marL="457200" indent="-457200" algn="just">
              <a:buFont typeface="Wingdings" pitchFamily="2" charset="2"/>
              <a:buChar char="l"/>
            </a:pPr>
            <a:r>
              <a:rPr lang="en-US" altLang="zh-CN" b="1" dirty="0">
                <a:solidFill>
                  <a:srgbClr val="FF0000"/>
                </a:solidFill>
                <a:latin typeface="Candara" pitchFamily="34" charset="0"/>
                <a:ea typeface="Gungsuh" pitchFamily="18" charset="-127"/>
              </a:rPr>
              <a:t>Integrity</a:t>
            </a:r>
            <a:r>
              <a:rPr lang="en-US" altLang="zh-CN" dirty="0">
                <a:latin typeface="Candara" pitchFamily="34" charset="0"/>
                <a:ea typeface="Gungsuh" pitchFamily="18" charset="-127"/>
              </a:rPr>
              <a:t> is implemented via message authentication code(Hash algorithm)</a:t>
            </a:r>
          </a:p>
          <a:p>
            <a:pPr marL="457200" indent="-457200" algn="just">
              <a:buFont typeface="Wingdings" pitchFamily="2" charset="2"/>
              <a:buChar char="l"/>
            </a:pPr>
            <a:r>
              <a:rPr lang="en-US" altLang="zh-CN" b="1" dirty="0">
                <a:solidFill>
                  <a:srgbClr val="FF0000"/>
                </a:solidFill>
                <a:latin typeface="Candara" pitchFamily="34" charset="0"/>
                <a:ea typeface="Gungsuh" pitchFamily="18" charset="-127"/>
              </a:rPr>
              <a:t>Identity authentication </a:t>
            </a:r>
            <a:r>
              <a:rPr lang="en-US" altLang="zh-CN" dirty="0">
                <a:latin typeface="Candara" pitchFamily="34" charset="0"/>
                <a:ea typeface="Gungsuh" pitchFamily="18" charset="-127"/>
              </a:rPr>
              <a:t>is done by authentication protocol. </a:t>
            </a:r>
          </a:p>
          <a:p>
            <a:pPr marL="457200" indent="-457200" algn="just">
              <a:buFont typeface="Wingdings" pitchFamily="2" charset="2"/>
              <a:buChar char="l"/>
            </a:pPr>
            <a:r>
              <a:rPr lang="en-US" altLang="zh-CN" b="1" dirty="0">
                <a:solidFill>
                  <a:srgbClr val="FF0000"/>
                </a:solidFill>
                <a:latin typeface="Candara" pitchFamily="34" charset="0"/>
                <a:ea typeface="Gungsuh" pitchFamily="18" charset="-127"/>
              </a:rPr>
              <a:t>Non-repudiation</a:t>
            </a:r>
            <a:r>
              <a:rPr lang="en-US" altLang="zh-CN" dirty="0">
                <a:latin typeface="Candara" pitchFamily="34" charset="0"/>
                <a:ea typeface="Gungsuh" pitchFamily="18" charset="-127"/>
              </a:rPr>
              <a:t> is established by digital signature and digital certificate.</a:t>
            </a:r>
          </a:p>
          <a:p>
            <a:pPr marL="457200" indent="-457200" algn="just">
              <a:buFont typeface="Wingdings" pitchFamily="2" charset="2"/>
              <a:buChar char="l"/>
            </a:pPr>
            <a:r>
              <a:rPr lang="en-US" altLang="zh-CN" b="1" dirty="0">
                <a:solidFill>
                  <a:srgbClr val="FF0000"/>
                </a:solidFill>
                <a:latin typeface="Candara" pitchFamily="34" charset="0"/>
                <a:ea typeface="Gungsuh" pitchFamily="18" charset="-127"/>
              </a:rPr>
              <a:t>Network security protocol </a:t>
            </a:r>
            <a:r>
              <a:rPr lang="en-US" altLang="zh-CN" dirty="0">
                <a:latin typeface="Candara" pitchFamily="34" charset="0"/>
                <a:ea typeface="Gungsuh" pitchFamily="18" charset="-127"/>
              </a:rPr>
              <a:t>also needs cryptography.</a:t>
            </a:r>
          </a:p>
          <a:p>
            <a:pPr marL="0" indent="0" algn="just">
              <a:buNone/>
            </a:pPr>
            <a:endParaRPr lang="zh-CN" altLang="en-US" dirty="0">
              <a:latin typeface="Candara" pitchFamily="34" charset="0"/>
              <a:ea typeface="Gungsuh"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49"/>
                                          </p:stCondLst>
                                        </p:cTn>
                                        <p:tgtEl>
                                          <p:spTgt spid="3">
                                            <p:txEl>
                                              <p:pRg st="1" end="1"/>
                                            </p:tx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0"/>
                                  </p:stCondLst>
                                  <p:childTnLst>
                                    <p:set>
                                      <p:cBhvr>
                                        <p:cTn id="9" dur="1" fill="hold">
                                          <p:stCondLst>
                                            <p:cond delay="249"/>
                                          </p:stCondLst>
                                        </p:cTn>
                                        <p:tgtEl>
                                          <p:spTgt spid="3">
                                            <p:txEl>
                                              <p:pRg st="2" end="2"/>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249"/>
                                          </p:stCondLst>
                                        </p:cTn>
                                        <p:tgtEl>
                                          <p:spTgt spid="3">
                                            <p:txEl>
                                              <p:pRg st="3" end="3"/>
                                            </p:tx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0"/>
                                  </p:stCondLst>
                                  <p:childTnLst>
                                    <p:set>
                                      <p:cBhvr>
                                        <p:cTn id="15" dur="1" fill="hold">
                                          <p:stCondLst>
                                            <p:cond delay="249"/>
                                          </p:stCondLst>
                                        </p:cTn>
                                        <p:tgtEl>
                                          <p:spTgt spid="3">
                                            <p:txEl>
                                              <p:pRg st="4" end="4"/>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249"/>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274638"/>
            <a:ext cx="7416824" cy="1143000"/>
          </a:xfrm>
        </p:spPr>
        <p:txBody>
          <a:bodyPr>
            <a:normAutofit fontScale="90000"/>
          </a:bodyPr>
          <a:lstStyle/>
          <a:p>
            <a:r>
              <a:rPr lang="en-US" altLang="zh-CN" b="1" dirty="0">
                <a:solidFill>
                  <a:srgbClr val="FF0000"/>
                </a:solidFill>
              </a:rPr>
              <a:t>The role of Cryptography in information system security</a:t>
            </a:r>
            <a:endParaRPr lang="zh-CN" altLang="en-US" b="1" dirty="0">
              <a:solidFill>
                <a:srgbClr val="FF0000"/>
              </a:solidFill>
            </a:endParaRPr>
          </a:p>
        </p:txBody>
      </p:sp>
      <p:sp>
        <p:nvSpPr>
          <p:cNvPr id="3" name="内容占位符 2"/>
          <p:cNvSpPr>
            <a:spLocks noGrp="1"/>
          </p:cNvSpPr>
          <p:nvPr>
            <p:ph sz="quarter" idx="1"/>
          </p:nvPr>
        </p:nvSpPr>
        <p:spPr>
          <a:xfrm>
            <a:off x="1187624" y="1600200"/>
            <a:ext cx="7200800" cy="4873752"/>
          </a:xfrm>
        </p:spPr>
        <p:txBody>
          <a:bodyPr>
            <a:normAutofit/>
          </a:bodyPr>
          <a:lstStyle/>
          <a:p>
            <a:pPr marL="0" indent="0" algn="just">
              <a:buFont typeface="Wingdings" pitchFamily="2" charset="2"/>
              <a:buChar char="n"/>
            </a:pPr>
            <a:r>
              <a:rPr lang="en-US" altLang="zh-CN" sz="3200" dirty="0">
                <a:latin typeface="Constantia" pitchFamily="18" charset="0"/>
                <a:ea typeface="Gungsuh" pitchFamily="18" charset="-127"/>
              </a:rPr>
              <a:t>Cryptography is the core and foundation of information security.</a:t>
            </a:r>
          </a:p>
          <a:p>
            <a:pPr marL="0" indent="0" algn="just">
              <a:buFont typeface="Wingdings" pitchFamily="2" charset="2"/>
              <a:buChar char="n"/>
            </a:pPr>
            <a:r>
              <a:rPr lang="en-US" altLang="zh-CN" sz="3200" dirty="0">
                <a:latin typeface="Constantia" pitchFamily="18" charset="0"/>
                <a:ea typeface="Gungsuh" pitchFamily="18" charset="-127"/>
              </a:rPr>
              <a:t>However, the cryptography is not only technology for guaranteeing information security.</a:t>
            </a:r>
          </a:p>
          <a:p>
            <a:pPr marL="0" indent="0" algn="just">
              <a:buFont typeface="Wingdings" pitchFamily="2" charset="2"/>
              <a:buChar char="n"/>
            </a:pPr>
            <a:r>
              <a:rPr lang="en-US" altLang="zh-CN" sz="3200" dirty="0">
                <a:latin typeface="Constantia" pitchFamily="18" charset="0"/>
                <a:ea typeface="Gungsuh" pitchFamily="18" charset="-127"/>
              </a:rPr>
              <a:t>Information security 30% relies on Technology, 70% replies on management.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信息安全的目标</a:t>
            </a:r>
            <a:endParaRPr lang="zh-CN" altLang="en-US" dirty="0"/>
          </a:p>
        </p:txBody>
      </p:sp>
      <p:sp>
        <p:nvSpPr>
          <p:cNvPr id="3" name="内容占位符 2"/>
          <p:cNvSpPr>
            <a:spLocks noGrp="1"/>
          </p:cNvSpPr>
          <p:nvPr>
            <p:ph idx="1"/>
          </p:nvPr>
        </p:nvSpPr>
        <p:spPr/>
        <p:txBody>
          <a:bodyPr/>
          <a:lstStyle/>
          <a:p>
            <a:r>
              <a:rPr lang="zh-CN" altLang="en-US" b="1" dirty="0">
                <a:solidFill>
                  <a:srgbClr val="FF5050"/>
                </a:solidFill>
              </a:rPr>
              <a:t>（</a:t>
            </a:r>
            <a:r>
              <a:rPr lang="en-US" altLang="zh-CN" b="1" dirty="0">
                <a:solidFill>
                  <a:srgbClr val="FF5050"/>
                </a:solidFill>
              </a:rPr>
              <a:t>1</a:t>
            </a:r>
            <a:r>
              <a:rPr lang="zh-CN" altLang="en-US" b="1" dirty="0">
                <a:solidFill>
                  <a:srgbClr val="FF5050"/>
                </a:solidFill>
              </a:rPr>
              <a:t>）机密性（</a:t>
            </a:r>
            <a:r>
              <a:rPr lang="en-US" altLang="zh-CN" b="1" dirty="0">
                <a:solidFill>
                  <a:srgbClr val="FF5050"/>
                </a:solidFill>
              </a:rPr>
              <a:t>Confidentiality</a:t>
            </a:r>
            <a:r>
              <a:rPr lang="zh-CN" altLang="en-US" b="1" dirty="0">
                <a:solidFill>
                  <a:srgbClr val="FF5050"/>
                </a:solidFill>
              </a:rPr>
              <a:t>）：</a:t>
            </a:r>
            <a:r>
              <a:rPr lang="en-GB" altLang="zh-CN" b="1" dirty="0"/>
              <a:t>Prevent unauthorised disclosure of information.</a:t>
            </a:r>
          </a:p>
          <a:p>
            <a:r>
              <a:rPr lang="zh-CN" altLang="en-US" dirty="0">
                <a:solidFill>
                  <a:srgbClr val="000099"/>
                </a:solidFill>
                <a:latin typeface="Arial" charset="0"/>
                <a:ea typeface="楷体_GB2312" pitchFamily="49" charset="-122"/>
              </a:rPr>
              <a:t>即使非授权用户得到信息也无法知晓信息内容。可通过</a:t>
            </a:r>
            <a:r>
              <a:rPr lang="zh-CN" altLang="en-US" b="1" dirty="0">
                <a:solidFill>
                  <a:srgbClr val="FF0000"/>
                </a:solidFill>
                <a:latin typeface="Arial" charset="0"/>
                <a:ea typeface="楷体_GB2312" pitchFamily="49" charset="-122"/>
              </a:rPr>
              <a:t>访问控制</a:t>
            </a:r>
            <a:r>
              <a:rPr lang="en-US" altLang="zh-CN" b="1" dirty="0">
                <a:solidFill>
                  <a:srgbClr val="FF0000"/>
                </a:solidFill>
                <a:latin typeface="Arial" charset="0"/>
                <a:ea typeface="楷体_GB2312" pitchFamily="49" charset="-122"/>
              </a:rPr>
              <a:t>(access control)</a:t>
            </a:r>
            <a:r>
              <a:rPr lang="zh-CN" altLang="en-US" dirty="0">
                <a:solidFill>
                  <a:srgbClr val="000099"/>
                </a:solidFill>
                <a:latin typeface="Arial" charset="0"/>
                <a:ea typeface="楷体_GB2312" pitchFamily="49" charset="-122"/>
              </a:rPr>
              <a:t>阻止非授权用户获得机密信息，通过</a:t>
            </a:r>
            <a:r>
              <a:rPr lang="zh-CN" altLang="en-US" b="1" dirty="0">
                <a:solidFill>
                  <a:srgbClr val="FF0000"/>
                </a:solidFill>
                <a:latin typeface="Arial" charset="0"/>
                <a:ea typeface="楷体_GB2312" pitchFamily="49" charset="-122"/>
              </a:rPr>
              <a:t>加密</a:t>
            </a:r>
            <a:r>
              <a:rPr lang="en-US" altLang="zh-CN" b="1" dirty="0">
                <a:solidFill>
                  <a:srgbClr val="FF0000"/>
                </a:solidFill>
                <a:latin typeface="Arial" charset="0"/>
                <a:ea typeface="楷体_GB2312" pitchFamily="49" charset="-122"/>
              </a:rPr>
              <a:t>(encryption)</a:t>
            </a:r>
            <a:r>
              <a:rPr lang="zh-CN" altLang="en-US" dirty="0">
                <a:solidFill>
                  <a:srgbClr val="000099"/>
                </a:solidFill>
                <a:latin typeface="Arial" charset="0"/>
                <a:ea typeface="楷体_GB2312" pitchFamily="49" charset="-122"/>
              </a:rPr>
              <a:t>阻止非授权用户知晓信息内容。</a:t>
            </a:r>
          </a:p>
          <a:p>
            <a:endParaRPr lang="zh-C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信息安全的目标</a:t>
            </a:r>
            <a:endParaRPr lang="zh-CN" altLang="en-US" dirty="0"/>
          </a:p>
        </p:txBody>
      </p:sp>
      <p:sp>
        <p:nvSpPr>
          <p:cNvPr id="3" name="内容占位符 2"/>
          <p:cNvSpPr>
            <a:spLocks noGrp="1"/>
          </p:cNvSpPr>
          <p:nvPr>
            <p:ph idx="1"/>
          </p:nvPr>
        </p:nvSpPr>
        <p:spPr/>
        <p:txBody>
          <a:bodyPr/>
          <a:lstStyle/>
          <a:p>
            <a:r>
              <a:rPr lang="zh-CN" altLang="en-US" b="1" dirty="0">
                <a:solidFill>
                  <a:srgbClr val="FF5050"/>
                </a:solidFill>
              </a:rPr>
              <a:t>（</a:t>
            </a:r>
            <a:r>
              <a:rPr lang="en-US" altLang="zh-CN" b="1" dirty="0">
                <a:solidFill>
                  <a:srgbClr val="FF5050"/>
                </a:solidFill>
              </a:rPr>
              <a:t>2</a:t>
            </a:r>
            <a:r>
              <a:rPr lang="zh-CN" altLang="en-US" b="1" dirty="0">
                <a:solidFill>
                  <a:srgbClr val="FF5050"/>
                </a:solidFill>
              </a:rPr>
              <a:t>）完整性（</a:t>
            </a:r>
            <a:r>
              <a:rPr lang="en-US" altLang="zh-CN" b="1" dirty="0">
                <a:solidFill>
                  <a:srgbClr val="FF5050"/>
                </a:solidFill>
              </a:rPr>
              <a:t>Integrity</a:t>
            </a:r>
            <a:r>
              <a:rPr lang="zh-CN" altLang="en-US" b="1" dirty="0">
                <a:solidFill>
                  <a:srgbClr val="FF5050"/>
                </a:solidFill>
              </a:rPr>
              <a:t>）：</a:t>
            </a:r>
            <a:r>
              <a:rPr lang="en-US" altLang="zh-CN" b="1" dirty="0"/>
              <a:t>A</a:t>
            </a:r>
            <a:r>
              <a:rPr lang="en-AU" altLang="zh-CN" b="1" dirty="0" err="1"/>
              <a:t>ssurance</a:t>
            </a:r>
            <a:r>
              <a:rPr lang="en-AU" altLang="zh-CN" b="1" dirty="0"/>
              <a:t> that data received are exactly as sent by an authorized sender.</a:t>
            </a:r>
          </a:p>
          <a:p>
            <a:r>
              <a:rPr lang="zh-CN" altLang="en-US" dirty="0">
                <a:solidFill>
                  <a:srgbClr val="000099"/>
                </a:solidFill>
                <a:latin typeface="Arial" charset="0"/>
                <a:ea typeface="楷体_GB2312" pitchFamily="49" charset="-122"/>
              </a:rPr>
              <a:t>通过</a:t>
            </a:r>
            <a:r>
              <a:rPr lang="zh-CN" altLang="en-US" b="1" dirty="0">
                <a:solidFill>
                  <a:srgbClr val="FF0000"/>
                </a:solidFill>
                <a:latin typeface="Arial" charset="0"/>
                <a:ea typeface="楷体_GB2312" pitchFamily="49" charset="-122"/>
              </a:rPr>
              <a:t>访问控制</a:t>
            </a:r>
            <a:r>
              <a:rPr lang="en-US" altLang="zh-CN" b="1" dirty="0">
                <a:solidFill>
                  <a:srgbClr val="FF0000"/>
                </a:solidFill>
                <a:latin typeface="Arial" charset="0"/>
                <a:ea typeface="楷体_GB2312" pitchFamily="49" charset="-122"/>
              </a:rPr>
              <a:t>(access control)</a:t>
            </a:r>
            <a:r>
              <a:rPr lang="zh-CN" altLang="en-US" dirty="0">
                <a:solidFill>
                  <a:srgbClr val="000099"/>
                </a:solidFill>
                <a:latin typeface="Arial" charset="0"/>
                <a:ea typeface="楷体_GB2312" pitchFamily="49" charset="-122"/>
              </a:rPr>
              <a:t>阻止篡改行为，通过</a:t>
            </a:r>
            <a:r>
              <a:rPr lang="zh-CN" altLang="en-US" b="1" dirty="0">
                <a:solidFill>
                  <a:srgbClr val="FF0000"/>
                </a:solidFill>
                <a:latin typeface="Arial" charset="0"/>
                <a:ea typeface="楷体_GB2312" pitchFamily="49" charset="-122"/>
              </a:rPr>
              <a:t>消息摘要</a:t>
            </a:r>
            <a:r>
              <a:rPr lang="en-US" altLang="zh-CN" b="1" dirty="0">
                <a:solidFill>
                  <a:srgbClr val="FF0000"/>
                </a:solidFill>
                <a:latin typeface="Arial" charset="0"/>
                <a:ea typeface="楷体_GB2312" pitchFamily="49" charset="-122"/>
              </a:rPr>
              <a:t>(message digest)</a:t>
            </a:r>
            <a:r>
              <a:rPr lang="zh-CN" altLang="en-US" dirty="0">
                <a:solidFill>
                  <a:srgbClr val="000099"/>
                </a:solidFill>
                <a:latin typeface="Arial" charset="0"/>
                <a:ea typeface="楷体_GB2312" pitchFamily="49" charset="-122"/>
              </a:rPr>
              <a:t>算法检验信息是否被篡改。</a:t>
            </a:r>
            <a:endParaRPr lang="en-AU" altLang="zh-CN" dirty="0">
              <a:solidFill>
                <a:srgbClr val="000099"/>
              </a:solidFill>
              <a:latin typeface="Arial" charset="0"/>
              <a:ea typeface="楷体_GB2312" pitchFamily="49" charset="-122"/>
            </a:endParaRPr>
          </a:p>
          <a:p>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信息安全的目标</a:t>
            </a:r>
            <a:endParaRPr lang="zh-CN" altLang="en-US" dirty="0"/>
          </a:p>
        </p:txBody>
      </p:sp>
      <p:sp>
        <p:nvSpPr>
          <p:cNvPr id="3" name="内容占位符 2"/>
          <p:cNvSpPr>
            <a:spLocks noGrp="1"/>
          </p:cNvSpPr>
          <p:nvPr>
            <p:ph idx="1"/>
          </p:nvPr>
        </p:nvSpPr>
        <p:spPr/>
        <p:txBody>
          <a:bodyPr/>
          <a:lstStyle/>
          <a:p>
            <a:r>
              <a:rPr lang="zh-CN" altLang="en-US" b="1" dirty="0">
                <a:solidFill>
                  <a:srgbClr val="FF3300"/>
                </a:solidFill>
              </a:rPr>
              <a:t>（</a:t>
            </a:r>
            <a:r>
              <a:rPr lang="en-US" altLang="zh-CN" b="1" dirty="0">
                <a:solidFill>
                  <a:srgbClr val="FF3300"/>
                </a:solidFill>
              </a:rPr>
              <a:t>3</a:t>
            </a:r>
            <a:r>
              <a:rPr lang="zh-CN" altLang="en-US" b="1" dirty="0">
                <a:solidFill>
                  <a:srgbClr val="FF3300"/>
                </a:solidFill>
              </a:rPr>
              <a:t>）可用性（</a:t>
            </a:r>
            <a:r>
              <a:rPr lang="en-US" altLang="zh-CN" b="1" dirty="0">
                <a:solidFill>
                  <a:srgbClr val="FF3300"/>
                </a:solidFill>
              </a:rPr>
              <a:t>Availability</a:t>
            </a:r>
            <a:r>
              <a:rPr lang="zh-CN" altLang="en-US" b="1" dirty="0">
                <a:solidFill>
                  <a:srgbClr val="FF3300"/>
                </a:solidFill>
              </a:rPr>
              <a:t>）</a:t>
            </a:r>
            <a:r>
              <a:rPr lang="zh-CN" altLang="en-US" b="1" dirty="0"/>
              <a:t>：</a:t>
            </a:r>
            <a:r>
              <a:rPr lang="en-US" altLang="zh-CN" b="1" dirty="0"/>
              <a:t>services should be accessible when needed and without delay.</a:t>
            </a:r>
          </a:p>
          <a:p>
            <a:r>
              <a:rPr lang="zh-CN" altLang="en-US" dirty="0">
                <a:solidFill>
                  <a:srgbClr val="000099"/>
                </a:solidFill>
                <a:ea typeface="楷体_GB2312" pitchFamily="49" charset="-122"/>
              </a:rPr>
              <a:t>涉及物理、网络、系统、数据、应用和用户等多方面因素。</a:t>
            </a:r>
          </a:p>
          <a:p>
            <a:endParaRPr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信息安全的目标</a:t>
            </a:r>
            <a:endParaRPr lang="zh-CN" altLang="en-US" dirty="0"/>
          </a:p>
        </p:txBody>
      </p:sp>
      <p:sp>
        <p:nvSpPr>
          <p:cNvPr id="3" name="内容占位符 2"/>
          <p:cNvSpPr>
            <a:spLocks noGrp="1"/>
          </p:cNvSpPr>
          <p:nvPr>
            <p:ph idx="1"/>
          </p:nvPr>
        </p:nvSpPr>
        <p:spPr/>
        <p:txBody>
          <a:bodyPr/>
          <a:lstStyle/>
          <a:p>
            <a:r>
              <a:rPr lang="zh-CN" altLang="en-US" b="1" dirty="0">
                <a:solidFill>
                  <a:srgbClr val="FF3300"/>
                </a:solidFill>
              </a:rPr>
              <a:t>（</a:t>
            </a:r>
            <a:r>
              <a:rPr lang="en-US" altLang="zh-CN" b="1" dirty="0">
                <a:solidFill>
                  <a:srgbClr val="FF3300"/>
                </a:solidFill>
              </a:rPr>
              <a:t>4</a:t>
            </a:r>
            <a:r>
              <a:rPr lang="zh-CN" altLang="en-US" b="1" dirty="0">
                <a:solidFill>
                  <a:srgbClr val="FF3300"/>
                </a:solidFill>
              </a:rPr>
              <a:t>）</a:t>
            </a:r>
            <a:r>
              <a:rPr lang="zh-CN" altLang="zh-CN" b="1" dirty="0">
                <a:solidFill>
                  <a:srgbClr val="FF3300"/>
                </a:solidFill>
              </a:rPr>
              <a:t>真实性（Authentication）：</a:t>
            </a:r>
            <a:endParaRPr lang="zh-CN" altLang="en-US" b="1" dirty="0">
              <a:solidFill>
                <a:srgbClr val="FF3300"/>
              </a:solidFill>
            </a:endParaRPr>
          </a:p>
          <a:p>
            <a:pPr>
              <a:buClr>
                <a:srgbClr val="FF3300"/>
              </a:buClr>
              <a:buFont typeface="Wingdings" pitchFamily="2" charset="2"/>
              <a:buChar char="p"/>
            </a:pPr>
            <a:r>
              <a:rPr lang="zh-CN" altLang="zh-CN" b="1" dirty="0"/>
              <a:t>assurance that the communicating entity is the one it claims to be</a:t>
            </a:r>
            <a:r>
              <a:rPr lang="en-US" altLang="zh-CN" b="1" dirty="0"/>
              <a:t>.</a:t>
            </a:r>
          </a:p>
          <a:p>
            <a:pPr>
              <a:buClr>
                <a:srgbClr val="FF3300"/>
              </a:buClr>
              <a:buFont typeface="Wingdings" pitchFamily="2" charset="2"/>
              <a:buChar char="p"/>
            </a:pPr>
            <a:r>
              <a:rPr lang="zh-CN" altLang="zh-CN" b="1" dirty="0"/>
              <a:t>peer entity authentication</a:t>
            </a:r>
            <a:r>
              <a:rPr lang="en-US" altLang="zh-CN" b="1" dirty="0"/>
              <a:t>.</a:t>
            </a:r>
          </a:p>
          <a:p>
            <a:pPr>
              <a:buClr>
                <a:srgbClr val="FF3300"/>
              </a:buClr>
              <a:buFont typeface="Wingdings" pitchFamily="2" charset="2"/>
              <a:buChar char="p"/>
            </a:pPr>
            <a:r>
              <a:rPr lang="zh-CN" altLang="zh-CN" b="1" dirty="0"/>
              <a:t>Data-origin authentication</a:t>
            </a:r>
            <a:r>
              <a:rPr lang="en-US" altLang="zh-CN" b="1" dirty="0"/>
              <a:t>.</a:t>
            </a:r>
            <a:endParaRPr lang="zh-CN" altLang="zh-CN" b="1" dirty="0"/>
          </a:p>
          <a:p>
            <a:endParaRPr lang="zh-CN"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信息安全的目标</a:t>
            </a:r>
            <a:endParaRPr lang="zh-CN" altLang="en-US" dirty="0"/>
          </a:p>
        </p:txBody>
      </p:sp>
      <p:sp>
        <p:nvSpPr>
          <p:cNvPr id="3" name="内容占位符 2"/>
          <p:cNvSpPr>
            <a:spLocks noGrp="1"/>
          </p:cNvSpPr>
          <p:nvPr>
            <p:ph idx="1"/>
          </p:nvPr>
        </p:nvSpPr>
        <p:spPr>
          <a:xfrm>
            <a:off x="1259632" y="1447800"/>
            <a:ext cx="7674056" cy="4800600"/>
          </a:xfrm>
        </p:spPr>
        <p:txBody>
          <a:bodyPr>
            <a:normAutofit fontScale="92500" lnSpcReduction="10000"/>
          </a:bodyPr>
          <a:lstStyle/>
          <a:p>
            <a:r>
              <a:rPr lang="zh-CN" altLang="en-US" b="1" dirty="0">
                <a:solidFill>
                  <a:srgbClr val="FF3300"/>
                </a:solidFill>
              </a:rPr>
              <a:t>（</a:t>
            </a:r>
            <a:r>
              <a:rPr lang="en-US" altLang="zh-CN" b="1" dirty="0">
                <a:solidFill>
                  <a:srgbClr val="FF3300"/>
                </a:solidFill>
              </a:rPr>
              <a:t>5</a:t>
            </a:r>
            <a:r>
              <a:rPr lang="zh-CN" altLang="en-US" b="1" dirty="0">
                <a:solidFill>
                  <a:srgbClr val="FF3300"/>
                </a:solidFill>
              </a:rPr>
              <a:t>）不可抵赖性（</a:t>
            </a:r>
            <a:r>
              <a:rPr lang="en-US" altLang="zh-CN" b="1" dirty="0">
                <a:solidFill>
                  <a:srgbClr val="FF3300"/>
                </a:solidFill>
              </a:rPr>
              <a:t>Non-Repudiation</a:t>
            </a:r>
            <a:r>
              <a:rPr lang="zh-CN" altLang="en-US" b="1" dirty="0">
                <a:solidFill>
                  <a:srgbClr val="FF3300"/>
                </a:solidFill>
              </a:rPr>
              <a:t>）：</a:t>
            </a:r>
          </a:p>
          <a:p>
            <a:pPr>
              <a:buClr>
                <a:srgbClr val="FF3300"/>
              </a:buClr>
              <a:buFont typeface="Wingdings" pitchFamily="2" charset="2"/>
              <a:buChar char="p"/>
            </a:pPr>
            <a:r>
              <a:rPr lang="en-US" altLang="zh-CN" b="1" dirty="0"/>
              <a:t>protection against denial by one of the parties in a communication.</a:t>
            </a:r>
          </a:p>
          <a:p>
            <a:pPr>
              <a:buClr>
                <a:srgbClr val="FF3300"/>
              </a:buClr>
              <a:buFont typeface="Wingdings" pitchFamily="2" charset="2"/>
              <a:buChar char="p"/>
            </a:pPr>
            <a:r>
              <a:rPr lang="en-US" altLang="zh-CN" b="1" dirty="0"/>
              <a:t>Origin non-repudiation</a:t>
            </a:r>
            <a:r>
              <a:rPr lang="zh-CN" altLang="en-US" b="1" dirty="0"/>
              <a:t>：</a:t>
            </a:r>
            <a:r>
              <a:rPr lang="en-US" altLang="zh-CN" b="1" dirty="0"/>
              <a:t>proof that the message was sent by the specified party.</a:t>
            </a:r>
          </a:p>
          <a:p>
            <a:pPr>
              <a:buClr>
                <a:srgbClr val="FF3300"/>
              </a:buClr>
              <a:buFont typeface="Wingdings" pitchFamily="2" charset="2"/>
              <a:buChar char="p"/>
            </a:pPr>
            <a:r>
              <a:rPr lang="en-US" altLang="zh-CN" b="1" dirty="0"/>
              <a:t>Destination non-repudiation</a:t>
            </a:r>
            <a:r>
              <a:rPr lang="zh-CN" altLang="en-US" b="1" dirty="0"/>
              <a:t>：</a:t>
            </a:r>
            <a:r>
              <a:rPr lang="en-US" altLang="zh-CN" b="1" dirty="0"/>
              <a:t>proof that the message was received by the specified party.</a:t>
            </a:r>
          </a:p>
          <a:p>
            <a:pPr>
              <a:buClr>
                <a:srgbClr val="FF3300"/>
              </a:buClr>
              <a:buFont typeface="Wingdings" pitchFamily="2" charset="2"/>
              <a:buNone/>
            </a:pPr>
            <a:r>
              <a:rPr lang="zh-CN" altLang="en-US" b="1" dirty="0">
                <a:ea typeface="楷体_GB2312" pitchFamily="49" charset="-122"/>
              </a:rPr>
              <a:t>一般通过数字签名（</a:t>
            </a:r>
            <a:r>
              <a:rPr lang="en-US" altLang="zh-CN" b="1" dirty="0">
                <a:ea typeface="楷体_GB2312" pitchFamily="49" charset="-122"/>
              </a:rPr>
              <a:t>digital signature</a:t>
            </a:r>
            <a:r>
              <a:rPr lang="zh-CN" altLang="en-US" b="1" dirty="0">
                <a:ea typeface="楷体_GB2312" pitchFamily="49" charset="-122"/>
              </a:rPr>
              <a:t>）来提供不可抵赖性服务。</a:t>
            </a:r>
          </a:p>
          <a:p>
            <a:endParaRPr lang="zh-CN"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网络空间安全学科的理论体系</a:t>
            </a:r>
          </a:p>
        </p:txBody>
      </p:sp>
      <p:pic>
        <p:nvPicPr>
          <p:cNvPr id="1026" name="Picture 2"/>
          <p:cNvPicPr>
            <a:picLocks noChangeAspect="1" noChangeArrowheads="1"/>
          </p:cNvPicPr>
          <p:nvPr/>
        </p:nvPicPr>
        <p:blipFill>
          <a:blip r:embed="rId2" cstate="print"/>
          <a:srcRect/>
          <a:stretch>
            <a:fillRect/>
          </a:stretch>
        </p:blipFill>
        <p:spPr bwMode="auto">
          <a:xfrm>
            <a:off x="1043608" y="1556792"/>
            <a:ext cx="7920880" cy="4403148"/>
          </a:xfrm>
          <a:prstGeom prst="rect">
            <a:avLst/>
          </a:prstGeom>
          <a:noFill/>
          <a:ln w="9525">
            <a:noFill/>
            <a:miter lim="800000"/>
            <a:headEnd/>
            <a:tailEnd/>
          </a:ln>
        </p:spPr>
      </p:pic>
      <p:sp>
        <p:nvSpPr>
          <p:cNvPr id="5" name="椭圆 4"/>
          <p:cNvSpPr/>
          <p:nvPr/>
        </p:nvSpPr>
        <p:spPr>
          <a:xfrm>
            <a:off x="4355976" y="4221088"/>
            <a:ext cx="3168352" cy="1728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solidFill>
                  <a:srgbClr val="FF0000"/>
                </a:solidFill>
              </a:rPr>
              <a:t>（</a:t>
            </a:r>
            <a:r>
              <a:rPr lang="en-US" altLang="zh-CN" dirty="0">
                <a:solidFill>
                  <a:srgbClr val="FF0000"/>
                </a:solidFill>
              </a:rPr>
              <a:t>1</a:t>
            </a:r>
            <a:r>
              <a:rPr lang="zh-CN" altLang="en-US" dirty="0">
                <a:solidFill>
                  <a:srgbClr val="FF0000"/>
                </a:solidFill>
              </a:rPr>
              <a:t>）</a:t>
            </a:r>
            <a:r>
              <a:rPr lang="en-US" altLang="zh-CN" dirty="0">
                <a:solidFill>
                  <a:srgbClr val="FF0000"/>
                </a:solidFill>
              </a:rPr>
              <a:t>Morse Code</a:t>
            </a:r>
            <a:endParaRPr lang="zh-CN" altLang="en-US" dirty="0">
              <a:solidFill>
                <a:srgbClr val="FF0000"/>
              </a:solidFill>
            </a:endParaRPr>
          </a:p>
        </p:txBody>
      </p:sp>
      <p:sp>
        <p:nvSpPr>
          <p:cNvPr id="3" name="内容占位符 2"/>
          <p:cNvSpPr>
            <a:spLocks noGrp="1"/>
          </p:cNvSpPr>
          <p:nvPr>
            <p:ph idx="1"/>
          </p:nvPr>
        </p:nvSpPr>
        <p:spPr>
          <a:xfrm>
            <a:off x="1435608" y="1447800"/>
            <a:ext cx="7498080" cy="1477144"/>
          </a:xfrm>
        </p:spPr>
        <p:txBody>
          <a:bodyPr>
            <a:normAutofit/>
          </a:bodyPr>
          <a:lstStyle/>
          <a:p>
            <a:r>
              <a:rPr lang="en-US" altLang="zh-CN" dirty="0">
                <a:latin typeface="Times New Roman" pitchFamily="18" charset="0"/>
                <a:cs typeface="Times New Roman" pitchFamily="18" charset="0"/>
              </a:rPr>
              <a:t>SOS</a:t>
            </a:r>
            <a:r>
              <a:rPr lang="zh-CN" altLang="en-US" dirty="0">
                <a:latin typeface="Times New Roman" pitchFamily="18" charset="0"/>
                <a:cs typeface="Times New Roman" pitchFamily="18" charset="0"/>
              </a:rPr>
              <a:t>是国际求救信号的</a:t>
            </a:r>
            <a:r>
              <a:rPr lang="en-US" altLang="zh-CN" dirty="0">
                <a:latin typeface="Times New Roman" pitchFamily="18" charset="0"/>
                <a:cs typeface="Times New Roman" pitchFamily="18" charset="0"/>
              </a:rPr>
              <a:t>Morse Code</a:t>
            </a:r>
            <a:r>
              <a:rPr lang="zh-CN" altLang="en-US" dirty="0">
                <a:latin typeface="Times New Roman" pitchFamily="18" charset="0"/>
                <a:cs typeface="Times New Roman" pitchFamily="18" charset="0"/>
              </a:rPr>
              <a:t>是</a:t>
            </a:r>
            <a:endParaRPr lang="en-US" altLang="zh-CN" dirty="0">
              <a:latin typeface="Times New Roman" pitchFamily="18" charset="0"/>
              <a:cs typeface="Times New Roman" pitchFamily="18" charset="0"/>
            </a:endParaRPr>
          </a:p>
          <a:p>
            <a:pPr>
              <a:buNone/>
            </a:pPr>
            <a:r>
              <a:rPr lang="en-US" altLang="zh-CN" dirty="0">
                <a:latin typeface="Times New Roman" pitchFamily="18" charset="0"/>
                <a:cs typeface="Times New Roman" pitchFamily="18" charset="0"/>
              </a:rPr>
              <a:t>... --- ...</a:t>
            </a:r>
          </a:p>
          <a:p>
            <a:pPr>
              <a:buNone/>
            </a:pPr>
            <a:endParaRPr lang="zh-CN" altLang="en-US" dirty="0">
              <a:latin typeface="Times New Roman" pitchFamily="18" charset="0"/>
              <a:cs typeface="Times New Roman" pitchFamily="18" charset="0"/>
            </a:endParaRPr>
          </a:p>
        </p:txBody>
      </p:sp>
      <p:sp>
        <p:nvSpPr>
          <p:cNvPr id="4" name="内容占位符 2"/>
          <p:cNvSpPr txBox="1">
            <a:spLocks/>
          </p:cNvSpPr>
          <p:nvPr/>
        </p:nvSpPr>
        <p:spPr>
          <a:xfrm>
            <a:off x="1403648" y="3140968"/>
            <a:ext cx="7498080" cy="1477144"/>
          </a:xfrm>
          <a:prstGeom prst="rect">
            <a:avLst/>
          </a:prstGeom>
        </p:spPr>
        <p:txBody>
          <a:bodyPr>
            <a:normAutofit fontScale="92500" lnSpcReduction="10000"/>
          </a:bodyPr>
          <a:lstStyle/>
          <a:p>
            <a:pPr marL="365760" lvl="0" indent="-283464">
              <a:spcBef>
                <a:spcPts val="600"/>
              </a:spcBef>
              <a:buClr>
                <a:schemeClr val="accent1"/>
              </a:buClr>
              <a:buSzPct val="80000"/>
            </a:pPr>
            <a:r>
              <a:rPr lang="zh-CN" altLang="en-US" sz="3200" dirty="0">
                <a:latin typeface="Times New Roman" pitchFamily="18" charset="0"/>
                <a:cs typeface="Times New Roman" pitchFamily="18" charset="0"/>
              </a:rPr>
              <a:t>英文：</a:t>
            </a:r>
            <a:r>
              <a:rPr lang="en-US" altLang="zh-CN" sz="3200" dirty="0">
                <a:latin typeface="Times New Roman" pitchFamily="18" charset="0"/>
                <a:cs typeface="Times New Roman" pitchFamily="18" charset="0"/>
              </a:rPr>
              <a:t>HELLO EVERYBODY</a:t>
            </a:r>
            <a:r>
              <a:rPr lang="zh-CN" altLang="en-US" sz="3200" dirty="0">
                <a:latin typeface="Times New Roman" pitchFamily="18" charset="0"/>
                <a:cs typeface="Times New Roman" pitchFamily="18" charset="0"/>
              </a:rPr>
              <a:t>，其</a:t>
            </a:r>
            <a:r>
              <a:rPr lang="en-US" altLang="zh-CN" sz="3200" dirty="0">
                <a:latin typeface="Times New Roman" pitchFamily="18" charset="0"/>
                <a:cs typeface="Times New Roman" pitchFamily="18" charset="0"/>
              </a:rPr>
              <a:t>Morse Code</a:t>
            </a:r>
            <a:r>
              <a:rPr lang="zh-CN" altLang="en-US" sz="3200" dirty="0">
                <a:latin typeface="Times New Roman" pitchFamily="18" charset="0"/>
                <a:cs typeface="Times New Roman" pitchFamily="18" charset="0"/>
              </a:rPr>
              <a:t>为：</a:t>
            </a:r>
            <a:endParaRPr lang="en-US" altLang="zh-CN" sz="3200" dirty="0">
              <a:latin typeface="Times New Roman" pitchFamily="18" charset="0"/>
              <a:cs typeface="Times New Roman" pitchFamily="18" charset="0"/>
            </a:endParaRPr>
          </a:p>
          <a:p>
            <a:pPr marL="365760" lvl="0" indent="-283464">
              <a:spcBef>
                <a:spcPts val="600"/>
              </a:spcBef>
              <a:buClr>
                <a:schemeClr val="accent1"/>
              </a:buClr>
              <a:buSzPct val="80000"/>
            </a:pPr>
            <a:r>
              <a:rPr lang="en-US" altLang="zh-CN" sz="3200" dirty="0">
                <a:latin typeface="Times New Roman" pitchFamily="18" charset="0"/>
                <a:cs typeface="Times New Roman" pitchFamily="18" charset="0"/>
              </a:rPr>
              <a:t>.... . .-.. .-.. --- -....- . ...- . .-. -.-- -... --- -.. -.--</a:t>
            </a:r>
            <a:endParaRPr kumimoji="0" lang="zh-CN" alt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信息安全专业的知识体系</a:t>
            </a:r>
          </a:p>
        </p:txBody>
      </p:sp>
      <p:pic>
        <p:nvPicPr>
          <p:cNvPr id="2050" name="Picture 2"/>
          <p:cNvPicPr>
            <a:picLocks noChangeAspect="1" noChangeArrowheads="1"/>
          </p:cNvPicPr>
          <p:nvPr/>
        </p:nvPicPr>
        <p:blipFill>
          <a:blip r:embed="rId2" cstate="print"/>
          <a:srcRect/>
          <a:stretch>
            <a:fillRect/>
          </a:stretch>
        </p:blipFill>
        <p:spPr bwMode="auto">
          <a:xfrm>
            <a:off x="1187624" y="1556792"/>
            <a:ext cx="7804055" cy="4536504"/>
          </a:xfrm>
          <a:prstGeom prst="rect">
            <a:avLst/>
          </a:prstGeom>
          <a:noFill/>
          <a:ln w="9525">
            <a:noFill/>
            <a:miter lim="800000"/>
            <a:headEnd/>
            <a:tailEnd/>
          </a:ln>
        </p:spPr>
      </p:pic>
      <p:sp>
        <p:nvSpPr>
          <p:cNvPr id="5" name="流程图: 可选过程 4"/>
          <p:cNvSpPr/>
          <p:nvPr/>
        </p:nvSpPr>
        <p:spPr>
          <a:xfrm>
            <a:off x="5076056" y="4509120"/>
            <a:ext cx="3816424" cy="1584176"/>
          </a:xfrm>
          <a:prstGeom prst="flowChartAlternateProcess">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solidFill>
                  <a:srgbClr val="FF0000"/>
                </a:solidFill>
              </a:rPr>
              <a:t>（</a:t>
            </a:r>
            <a:r>
              <a:rPr lang="en-US" altLang="zh-CN" dirty="0">
                <a:solidFill>
                  <a:srgbClr val="FF0000"/>
                </a:solidFill>
              </a:rPr>
              <a:t>1</a:t>
            </a:r>
            <a:r>
              <a:rPr lang="zh-CN" altLang="en-US" dirty="0">
                <a:solidFill>
                  <a:srgbClr val="FF0000"/>
                </a:solidFill>
              </a:rPr>
              <a:t>）</a:t>
            </a:r>
            <a:r>
              <a:rPr lang="en-US" altLang="zh-CN" dirty="0">
                <a:solidFill>
                  <a:srgbClr val="FF0000"/>
                </a:solidFill>
              </a:rPr>
              <a:t>Morse Code</a:t>
            </a:r>
            <a:endParaRPr lang="zh-CN" altLang="en-US" dirty="0">
              <a:solidFill>
                <a:srgbClr val="FF0000"/>
              </a:solidFill>
            </a:endParaRPr>
          </a:p>
        </p:txBody>
      </p:sp>
      <p:sp>
        <p:nvSpPr>
          <p:cNvPr id="4" name="内容占位符 2"/>
          <p:cNvSpPr txBox="1">
            <a:spLocks/>
          </p:cNvSpPr>
          <p:nvPr/>
        </p:nvSpPr>
        <p:spPr>
          <a:xfrm>
            <a:off x="1331640" y="1412776"/>
            <a:ext cx="7498080" cy="1477144"/>
          </a:xfrm>
          <a:prstGeom prst="rect">
            <a:avLst/>
          </a:prstGeom>
        </p:spPr>
        <p:txBody>
          <a:bodyPr>
            <a:normAutofit/>
          </a:bodyPr>
          <a:lstStyle/>
          <a:p>
            <a:pPr lvl="0">
              <a:spcBef>
                <a:spcPts val="600"/>
              </a:spcBef>
              <a:buClr>
                <a:schemeClr val="accent1"/>
              </a:buClr>
              <a:buSzPct val="80000"/>
            </a:pPr>
            <a:r>
              <a:rPr lang="en-US" altLang="zh-CN" sz="3200" dirty="0">
                <a:latin typeface="Times New Roman" pitchFamily="18" charset="0"/>
                <a:cs typeface="Times New Roman" pitchFamily="18" charset="0"/>
              </a:rPr>
              <a:t>You can visit Wikipedia for Morse code</a:t>
            </a:r>
            <a:r>
              <a:rPr lang="zh-CN" altLang="en-US" sz="3200" dirty="0">
                <a:latin typeface="Times New Roman" pitchFamily="18" charset="0"/>
                <a:cs typeface="Times New Roman" pitchFamily="18" charset="0"/>
              </a:rPr>
              <a:t>：</a:t>
            </a:r>
            <a:endParaRPr lang="en-US" altLang="zh-CN" sz="3200" dirty="0">
              <a:latin typeface="Times New Roman" pitchFamily="18" charset="0"/>
              <a:cs typeface="Times New Roman" pitchFamily="18" charset="0"/>
            </a:endParaRPr>
          </a:p>
          <a:p>
            <a:pPr lvl="0">
              <a:spcBef>
                <a:spcPts val="600"/>
              </a:spcBef>
              <a:buClr>
                <a:schemeClr val="accent1"/>
              </a:buClr>
              <a:buSzPct val="80000"/>
            </a:pPr>
            <a:r>
              <a:rPr lang="en-US" altLang="zh-CN" sz="3200" dirty="0">
                <a:latin typeface="Times New Roman" pitchFamily="18" charset="0"/>
                <a:cs typeface="Times New Roman" pitchFamily="18" charset="0"/>
                <a:hlinkClick r:id="rId2"/>
              </a:rPr>
              <a:t>https://en.wikipedia.org/wiki/Morse_code</a:t>
            </a:r>
            <a:endParaRPr lang="en-US" altLang="zh-CN" sz="3200" dirty="0">
              <a:latin typeface="Times New Roman" pitchFamily="18" charset="0"/>
              <a:cs typeface="Times New Roman" pitchFamily="18" charset="0"/>
            </a:endParaRPr>
          </a:p>
          <a:p>
            <a:pPr lvl="0">
              <a:spcBef>
                <a:spcPts val="600"/>
              </a:spcBef>
              <a:buClr>
                <a:schemeClr val="accent1"/>
              </a:buClr>
              <a:buSzPct val="80000"/>
            </a:pPr>
            <a:endParaRPr lang="en-US" altLang="zh-CN" sz="3200" dirty="0">
              <a:latin typeface="Times New Roman" pitchFamily="18" charset="0"/>
              <a:cs typeface="Times New Roman" pitchFamily="18" charset="0"/>
            </a:endParaRPr>
          </a:p>
        </p:txBody>
      </p:sp>
      <p:sp>
        <p:nvSpPr>
          <p:cNvPr id="8" name="内容占位符 2"/>
          <p:cNvSpPr txBox="1">
            <a:spLocks/>
          </p:cNvSpPr>
          <p:nvPr/>
        </p:nvSpPr>
        <p:spPr>
          <a:xfrm>
            <a:off x="1259632" y="3212976"/>
            <a:ext cx="7498080" cy="1477144"/>
          </a:xfrm>
          <a:prstGeom prst="rect">
            <a:avLst/>
          </a:prstGeom>
        </p:spPr>
        <p:txBody>
          <a:bodyPr>
            <a:normAutofit lnSpcReduction="10000"/>
          </a:bodyPr>
          <a:lstStyle/>
          <a:p>
            <a:pPr lvl="0" algn="just">
              <a:spcBef>
                <a:spcPts val="600"/>
              </a:spcBef>
              <a:buClr>
                <a:schemeClr val="accent1"/>
              </a:buClr>
              <a:buSzPct val="80000"/>
            </a:pPr>
            <a:r>
              <a:rPr lang="en-US" altLang="zh-CN" sz="3200" dirty="0">
                <a:latin typeface="Times New Roman" pitchFamily="18" charset="0"/>
                <a:cs typeface="Times New Roman" pitchFamily="18" charset="0"/>
              </a:rPr>
              <a:t>However, Morse code is a kind of </a:t>
            </a:r>
            <a:r>
              <a:rPr lang="en-US" altLang="zh-CN" sz="3200" dirty="0">
                <a:solidFill>
                  <a:srgbClr val="FF0000"/>
                </a:solidFill>
                <a:latin typeface="Times New Roman" pitchFamily="18" charset="0"/>
                <a:cs typeface="Times New Roman" pitchFamily="18" charset="0"/>
              </a:rPr>
              <a:t>telegraph code(</a:t>
            </a:r>
            <a:r>
              <a:rPr lang="zh-CN" altLang="en-US" sz="3200" dirty="0">
                <a:solidFill>
                  <a:srgbClr val="FF0000"/>
                </a:solidFill>
                <a:latin typeface="Times New Roman" pitchFamily="18" charset="0"/>
                <a:cs typeface="Times New Roman" pitchFamily="18" charset="0"/>
              </a:rPr>
              <a:t>电报码</a:t>
            </a:r>
            <a:r>
              <a:rPr lang="en-US" altLang="zh-CN" sz="3200" dirty="0">
                <a:solidFill>
                  <a:srgbClr val="FF0000"/>
                </a:solidFill>
                <a:latin typeface="Times New Roman" pitchFamily="18" charset="0"/>
                <a:cs typeface="Times New Roman" pitchFamily="18" charset="0"/>
              </a:rPr>
              <a:t>)</a:t>
            </a:r>
            <a:r>
              <a:rPr lang="zh-CN" altLang="en-US" sz="3200" dirty="0">
                <a:latin typeface="Times New Roman" pitchFamily="18" charset="0"/>
                <a:cs typeface="Times New Roman" pitchFamily="18" charset="0"/>
              </a:rPr>
              <a:t>，</a:t>
            </a:r>
            <a:r>
              <a:rPr lang="en-US" altLang="zh-CN" sz="3200" dirty="0">
                <a:latin typeface="Times New Roman" pitchFamily="18" charset="0"/>
                <a:cs typeface="Times New Roman" pitchFamily="18" charset="0"/>
              </a:rPr>
              <a:t>not belong to </a:t>
            </a:r>
            <a:r>
              <a:rPr lang="en-US" altLang="zh-CN" sz="3200" dirty="0">
                <a:solidFill>
                  <a:srgbClr val="FF0000"/>
                </a:solidFill>
                <a:latin typeface="Times New Roman" pitchFamily="18" charset="0"/>
                <a:cs typeface="Times New Roman" pitchFamily="18" charset="0"/>
              </a:rPr>
              <a:t>Modern Cryptography</a:t>
            </a:r>
            <a:r>
              <a:rPr lang="zh-CN" altLang="en-US" sz="3200" dirty="0">
                <a:solidFill>
                  <a:srgbClr val="FF0000"/>
                </a:solidFill>
                <a:latin typeface="Times New Roman" pitchFamily="18" charset="0"/>
                <a:cs typeface="Times New Roman" pitchFamily="18" charset="0"/>
              </a:rPr>
              <a:t>（现代密码学）</a:t>
            </a:r>
            <a:r>
              <a:rPr lang="en-US" altLang="zh-CN" sz="3200" dirty="0">
                <a:solidFill>
                  <a:srgbClr val="FF0000"/>
                </a:solidFill>
                <a:latin typeface="Times New Roman" pitchFamily="18" charset="0"/>
                <a:cs typeface="Times New Roman" pitchFamily="18" charset="0"/>
              </a:rPr>
              <a:t>.</a:t>
            </a:r>
            <a:endParaRPr lang="en-US" altLang="zh-C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solidFill>
                  <a:srgbClr val="FF0000"/>
                </a:solidFill>
              </a:rPr>
              <a:t>（</a:t>
            </a:r>
            <a:r>
              <a:rPr lang="en-US" altLang="zh-CN" dirty="0">
                <a:solidFill>
                  <a:srgbClr val="FF0000"/>
                </a:solidFill>
              </a:rPr>
              <a:t>2</a:t>
            </a:r>
            <a:r>
              <a:rPr lang="zh-CN" altLang="en-US" dirty="0">
                <a:solidFill>
                  <a:srgbClr val="FF0000"/>
                </a:solidFill>
              </a:rPr>
              <a:t>）</a:t>
            </a:r>
            <a:r>
              <a:rPr lang="en-US" altLang="zh-CN" dirty="0">
                <a:solidFill>
                  <a:srgbClr val="FF0000"/>
                </a:solidFill>
              </a:rPr>
              <a:t>Encoding</a:t>
            </a:r>
            <a:endParaRPr lang="zh-CN" altLang="en-US" dirty="0">
              <a:solidFill>
                <a:srgbClr val="FF0000"/>
              </a:solidFill>
            </a:endParaRPr>
          </a:p>
        </p:txBody>
      </p:sp>
      <p:sp>
        <p:nvSpPr>
          <p:cNvPr id="4" name="内容占位符 2"/>
          <p:cNvSpPr txBox="1">
            <a:spLocks/>
          </p:cNvSpPr>
          <p:nvPr/>
        </p:nvSpPr>
        <p:spPr>
          <a:xfrm>
            <a:off x="1826448" y="1824752"/>
            <a:ext cx="6994024" cy="596136"/>
          </a:xfrm>
          <a:prstGeom prst="rect">
            <a:avLst/>
          </a:prstGeom>
        </p:spPr>
        <p:txBody>
          <a:bodyPr>
            <a:normAutofit/>
          </a:bodyPr>
          <a:lstStyle/>
          <a:p>
            <a:pPr lvl="0" algn="ctr">
              <a:spcBef>
                <a:spcPts val="600"/>
              </a:spcBef>
              <a:buClr>
                <a:schemeClr val="accent1"/>
              </a:buClr>
              <a:buSzPct val="80000"/>
            </a:pPr>
            <a:r>
              <a:rPr lang="en-US" altLang="zh-CN" sz="2400" b="1" dirty="0">
                <a:latin typeface="Times New Roman" pitchFamily="18" charset="0"/>
                <a:cs typeface="Times New Roman" pitchFamily="18" charset="0"/>
              </a:rPr>
              <a:t>Standard ASCII characters </a:t>
            </a:r>
          </a:p>
        </p:txBody>
      </p:sp>
      <p:sp>
        <p:nvSpPr>
          <p:cNvPr id="3" name="箭头: 五边形 2">
            <a:extLst>
              <a:ext uri="{FF2B5EF4-FFF2-40B4-BE49-F238E27FC236}">
                <a16:creationId xmlns:a16="http://schemas.microsoft.com/office/drawing/2014/main" id="{16AA142A-AF1F-46E1-9E45-09B5921E4391}"/>
              </a:ext>
            </a:extLst>
          </p:cNvPr>
          <p:cNvSpPr/>
          <p:nvPr/>
        </p:nvSpPr>
        <p:spPr>
          <a:xfrm>
            <a:off x="1907704" y="1268760"/>
            <a:ext cx="2088232" cy="576064"/>
          </a:xfrm>
          <a:prstGeom prst="homePlat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Times New Roman" panose="02020603050405020304" pitchFamily="18" charset="0"/>
                <a:cs typeface="Times New Roman" panose="02020603050405020304" pitchFamily="18" charset="0"/>
              </a:rPr>
              <a:t>ASCII Code</a:t>
            </a:r>
            <a:endParaRPr lang="zh-CN" altLang="en-US" sz="2000" b="1"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DE42FB20-AFAC-44AD-A626-DDEBD5579D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594" y="2276872"/>
            <a:ext cx="5238750" cy="4343400"/>
          </a:xfrm>
          <a:prstGeom prst="rect">
            <a:avLst/>
          </a:prstGeom>
        </p:spPr>
      </p:pic>
    </p:spTree>
    <p:extLst>
      <p:ext uri="{BB962C8B-B14F-4D97-AF65-F5344CB8AC3E}">
        <p14:creationId xmlns:p14="http://schemas.microsoft.com/office/powerpoint/2010/main" val="959199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solidFill>
                  <a:srgbClr val="FF0000"/>
                </a:solidFill>
              </a:rPr>
              <a:t>（</a:t>
            </a:r>
            <a:r>
              <a:rPr lang="en-US" altLang="zh-CN" dirty="0">
                <a:solidFill>
                  <a:srgbClr val="FF0000"/>
                </a:solidFill>
              </a:rPr>
              <a:t>2</a:t>
            </a:r>
            <a:r>
              <a:rPr lang="zh-CN" altLang="en-US" dirty="0">
                <a:solidFill>
                  <a:srgbClr val="FF0000"/>
                </a:solidFill>
              </a:rPr>
              <a:t>）</a:t>
            </a:r>
            <a:r>
              <a:rPr lang="en-US" altLang="zh-CN" dirty="0">
                <a:solidFill>
                  <a:srgbClr val="FF0000"/>
                </a:solidFill>
              </a:rPr>
              <a:t>Encoding</a:t>
            </a:r>
            <a:endParaRPr lang="zh-CN" altLang="en-US" dirty="0">
              <a:solidFill>
                <a:srgbClr val="FF0000"/>
              </a:solidFill>
            </a:endParaRPr>
          </a:p>
        </p:txBody>
      </p:sp>
      <p:sp>
        <p:nvSpPr>
          <p:cNvPr id="4" name="内容占位符 2"/>
          <p:cNvSpPr txBox="1">
            <a:spLocks/>
          </p:cNvSpPr>
          <p:nvPr/>
        </p:nvSpPr>
        <p:spPr>
          <a:xfrm>
            <a:off x="1826448" y="1824752"/>
            <a:ext cx="6561976" cy="596136"/>
          </a:xfrm>
          <a:prstGeom prst="rect">
            <a:avLst/>
          </a:prstGeom>
        </p:spPr>
        <p:txBody>
          <a:bodyPr>
            <a:normAutofit/>
          </a:bodyPr>
          <a:lstStyle/>
          <a:p>
            <a:pPr lvl="0" algn="ctr">
              <a:spcBef>
                <a:spcPts val="600"/>
              </a:spcBef>
              <a:buClr>
                <a:schemeClr val="accent1"/>
              </a:buClr>
              <a:buSzPct val="80000"/>
            </a:pPr>
            <a:r>
              <a:rPr lang="en-US" altLang="zh-CN" sz="2400" b="1" dirty="0">
                <a:latin typeface="Times New Roman" pitchFamily="18" charset="0"/>
                <a:cs typeface="Times New Roman" pitchFamily="18" charset="0"/>
              </a:rPr>
              <a:t>Extended ASCII characters </a:t>
            </a:r>
          </a:p>
        </p:txBody>
      </p:sp>
      <p:sp>
        <p:nvSpPr>
          <p:cNvPr id="3" name="箭头: 五边形 2">
            <a:extLst>
              <a:ext uri="{FF2B5EF4-FFF2-40B4-BE49-F238E27FC236}">
                <a16:creationId xmlns:a16="http://schemas.microsoft.com/office/drawing/2014/main" id="{16AA142A-AF1F-46E1-9E45-09B5921E4391}"/>
              </a:ext>
            </a:extLst>
          </p:cNvPr>
          <p:cNvSpPr/>
          <p:nvPr/>
        </p:nvSpPr>
        <p:spPr>
          <a:xfrm>
            <a:off x="1907704" y="1268760"/>
            <a:ext cx="2088232" cy="576064"/>
          </a:xfrm>
          <a:prstGeom prst="homePlat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Times New Roman" panose="02020603050405020304" pitchFamily="18" charset="0"/>
                <a:cs typeface="Times New Roman" panose="02020603050405020304" pitchFamily="18" charset="0"/>
              </a:rPr>
              <a:t>ASCII Code</a:t>
            </a:r>
            <a:endParaRPr lang="zh-CN" altLang="en-US" sz="2000" b="1"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52A65690-0933-47AB-AD82-64FE895072D5}"/>
              </a:ext>
            </a:extLst>
          </p:cNvPr>
          <p:cNvPicPr>
            <a:picLocks noChangeAspect="1"/>
          </p:cNvPicPr>
          <p:nvPr/>
        </p:nvPicPr>
        <p:blipFill rotWithShape="1">
          <a:blip r:embed="rId2">
            <a:extLst>
              <a:ext uri="{28A0092B-C50C-407E-A947-70E740481C1C}">
                <a14:useLocalDpi xmlns:a14="http://schemas.microsoft.com/office/drawing/2010/main" val="0"/>
              </a:ext>
            </a:extLst>
          </a:blip>
          <a:srcRect t="6179"/>
          <a:stretch/>
        </p:blipFill>
        <p:spPr>
          <a:xfrm>
            <a:off x="2627784" y="2276872"/>
            <a:ext cx="4896544" cy="4460155"/>
          </a:xfrm>
          <a:prstGeom prst="rect">
            <a:avLst/>
          </a:prstGeom>
        </p:spPr>
      </p:pic>
    </p:spTree>
    <p:extLst>
      <p:ext uri="{BB962C8B-B14F-4D97-AF65-F5344CB8AC3E}">
        <p14:creationId xmlns:p14="http://schemas.microsoft.com/office/powerpoint/2010/main" val="111651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solidFill>
                  <a:srgbClr val="FF0000"/>
                </a:solidFill>
              </a:rPr>
              <a:t>（</a:t>
            </a:r>
            <a:r>
              <a:rPr lang="en-US" altLang="zh-CN" dirty="0">
                <a:solidFill>
                  <a:srgbClr val="FF0000"/>
                </a:solidFill>
              </a:rPr>
              <a:t>2</a:t>
            </a:r>
            <a:r>
              <a:rPr lang="zh-CN" altLang="en-US" dirty="0">
                <a:solidFill>
                  <a:srgbClr val="FF0000"/>
                </a:solidFill>
              </a:rPr>
              <a:t>）</a:t>
            </a:r>
            <a:r>
              <a:rPr lang="en-US" altLang="zh-CN" dirty="0">
                <a:solidFill>
                  <a:srgbClr val="FF0000"/>
                </a:solidFill>
              </a:rPr>
              <a:t>Encoding</a:t>
            </a:r>
            <a:endParaRPr lang="zh-CN" altLang="en-US" dirty="0">
              <a:solidFill>
                <a:srgbClr val="FF0000"/>
              </a:solidFill>
            </a:endParaRPr>
          </a:p>
        </p:txBody>
      </p:sp>
      <p:sp>
        <p:nvSpPr>
          <p:cNvPr id="4" name="内容占位符 2"/>
          <p:cNvSpPr txBox="1">
            <a:spLocks/>
          </p:cNvSpPr>
          <p:nvPr/>
        </p:nvSpPr>
        <p:spPr>
          <a:xfrm>
            <a:off x="1619672" y="1844824"/>
            <a:ext cx="6994024" cy="1892280"/>
          </a:xfrm>
          <a:prstGeom prst="rect">
            <a:avLst/>
          </a:prstGeom>
        </p:spPr>
        <p:txBody>
          <a:bodyPr>
            <a:noAutofit/>
          </a:bodyPr>
          <a:lstStyle/>
          <a:p>
            <a:pPr lvl="0" algn="just">
              <a:spcBef>
                <a:spcPts val="600"/>
              </a:spcBef>
              <a:buClr>
                <a:schemeClr val="accent1"/>
              </a:buClr>
              <a:buSzPct val="80000"/>
            </a:pPr>
            <a:r>
              <a:rPr lang="en-US" altLang="zh-CN" dirty="0">
                <a:solidFill>
                  <a:srgbClr val="FF0000"/>
                </a:solidFill>
                <a:latin typeface="Times New Roman" pitchFamily="18" charset="0"/>
                <a:cs typeface="Times New Roman" pitchFamily="18" charset="0"/>
              </a:rPr>
              <a:t>Base64</a:t>
            </a:r>
            <a:r>
              <a:rPr lang="en-US" altLang="zh-CN" dirty="0">
                <a:latin typeface="Times New Roman" pitchFamily="18" charset="0"/>
                <a:cs typeface="Times New Roman" pitchFamily="18" charset="0"/>
              </a:rPr>
              <a:t> is a group of similar binary-to-text encoding schemes that represent binary data in an ASCII string format by translating it into a </a:t>
            </a:r>
            <a:r>
              <a:rPr lang="en-US" altLang="zh-CN" dirty="0">
                <a:solidFill>
                  <a:srgbClr val="FF0000"/>
                </a:solidFill>
                <a:latin typeface="Times New Roman" pitchFamily="18" charset="0"/>
                <a:cs typeface="Times New Roman" pitchFamily="18" charset="0"/>
              </a:rPr>
              <a:t>radix-64 representation</a:t>
            </a:r>
            <a:r>
              <a:rPr lang="en-US" altLang="zh-CN" dirty="0">
                <a:latin typeface="Times New Roman" pitchFamily="18" charset="0"/>
                <a:cs typeface="Times New Roman" pitchFamily="18" charset="0"/>
              </a:rPr>
              <a:t>. The term Base64 originates from a specific </a:t>
            </a:r>
            <a:r>
              <a:rPr lang="en-US" altLang="zh-CN" b="1" dirty="0">
                <a:solidFill>
                  <a:srgbClr val="00B0F0"/>
                </a:solidFill>
                <a:latin typeface="Times New Roman" pitchFamily="18" charset="0"/>
                <a:cs typeface="Times New Roman" pitchFamily="18" charset="0"/>
              </a:rPr>
              <a:t>MIME</a:t>
            </a:r>
            <a:r>
              <a:rPr lang="en-US" altLang="zh-CN" dirty="0">
                <a:latin typeface="Times New Roman" pitchFamily="18" charset="0"/>
                <a:cs typeface="Times New Roman" pitchFamily="18" charset="0"/>
              </a:rPr>
              <a:t> content transfer encoding. </a:t>
            </a:r>
            <a:r>
              <a:rPr lang="en-US" altLang="zh-CN" dirty="0">
                <a:solidFill>
                  <a:srgbClr val="FF0000"/>
                </a:solidFill>
                <a:latin typeface="Times New Roman" pitchFamily="18" charset="0"/>
                <a:cs typeface="Times New Roman" pitchFamily="18" charset="0"/>
              </a:rPr>
              <a:t>Each Base64 digit represents exactly 6 bits of data</a:t>
            </a:r>
            <a:r>
              <a:rPr lang="en-US" altLang="zh-CN" dirty="0">
                <a:latin typeface="Times New Roman" pitchFamily="18" charset="0"/>
                <a:cs typeface="Times New Roman" pitchFamily="18" charset="0"/>
              </a:rPr>
              <a:t>. </a:t>
            </a:r>
            <a:r>
              <a:rPr lang="en-US" altLang="zh-CN" b="1" dirty="0">
                <a:solidFill>
                  <a:srgbClr val="FF0000"/>
                </a:solidFill>
                <a:latin typeface="Times New Roman" panose="02020603050405020304" pitchFamily="18" charset="0"/>
                <a:cs typeface="Times New Roman" pitchFamily="18" charset="0"/>
              </a:rPr>
              <a:t>Three 8-bit bytes (i.e., a total of 24 bits) can therefore be represented by four 6-bit Base64 digits</a:t>
            </a:r>
            <a:r>
              <a:rPr lang="en-US" altLang="zh-CN" dirty="0">
                <a:latin typeface="Times New Roman" pitchFamily="18" charset="0"/>
                <a:cs typeface="Times New Roman" pitchFamily="18" charset="0"/>
              </a:rPr>
              <a:t>.</a:t>
            </a:r>
          </a:p>
        </p:txBody>
      </p:sp>
      <p:sp>
        <p:nvSpPr>
          <p:cNvPr id="3" name="箭头: 五边形 2">
            <a:extLst>
              <a:ext uri="{FF2B5EF4-FFF2-40B4-BE49-F238E27FC236}">
                <a16:creationId xmlns:a16="http://schemas.microsoft.com/office/drawing/2014/main" id="{16AA142A-AF1F-46E1-9E45-09B5921E4391}"/>
              </a:ext>
            </a:extLst>
          </p:cNvPr>
          <p:cNvSpPr/>
          <p:nvPr/>
        </p:nvSpPr>
        <p:spPr>
          <a:xfrm>
            <a:off x="1907704" y="1268760"/>
            <a:ext cx="2088232" cy="576064"/>
          </a:xfrm>
          <a:prstGeom prst="homePlat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Times New Roman" panose="02020603050405020304" pitchFamily="18" charset="0"/>
                <a:cs typeface="Times New Roman" panose="02020603050405020304" pitchFamily="18" charset="0"/>
              </a:rPr>
              <a:t>BASE64 Code</a:t>
            </a:r>
            <a:endParaRPr lang="zh-CN" altLang="en-US" sz="2000" b="1" dirty="0">
              <a:latin typeface="Times New Roman" panose="02020603050405020304" pitchFamily="18" charset="0"/>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5D411D15-1A4F-4E76-B907-9585DC80977B}"/>
              </a:ext>
            </a:extLst>
          </p:cNvPr>
          <p:cNvGraphicFramePr>
            <a:graphicFrameLocks noGrp="1"/>
          </p:cNvGraphicFramePr>
          <p:nvPr>
            <p:extLst>
              <p:ext uri="{D42A27DB-BD31-4B8C-83A1-F6EECF244321}">
                <p14:modId xmlns:p14="http://schemas.microsoft.com/office/powerpoint/2010/main" val="1390180994"/>
              </p:ext>
            </p:extLst>
          </p:nvPr>
        </p:nvGraphicFramePr>
        <p:xfrm>
          <a:off x="2249965" y="1844824"/>
          <a:ext cx="5733438" cy="4800595"/>
        </p:xfrm>
        <a:graphic>
          <a:graphicData uri="http://schemas.openxmlformats.org/drawingml/2006/table">
            <a:tbl>
              <a:tblPr/>
              <a:tblGrid>
                <a:gridCol w="551153">
                  <a:extLst>
                    <a:ext uri="{9D8B030D-6E8A-4147-A177-3AD203B41FA5}">
                      <a16:colId xmlns:a16="http://schemas.microsoft.com/office/drawing/2014/main" val="576169111"/>
                    </a:ext>
                  </a:extLst>
                </a:gridCol>
                <a:gridCol w="504118">
                  <a:extLst>
                    <a:ext uri="{9D8B030D-6E8A-4147-A177-3AD203B41FA5}">
                      <a16:colId xmlns:a16="http://schemas.microsoft.com/office/drawing/2014/main" val="2908153600"/>
                    </a:ext>
                  </a:extLst>
                </a:gridCol>
                <a:gridCol w="504118">
                  <a:extLst>
                    <a:ext uri="{9D8B030D-6E8A-4147-A177-3AD203B41FA5}">
                      <a16:colId xmlns:a16="http://schemas.microsoft.com/office/drawing/2014/main" val="3068558692"/>
                    </a:ext>
                  </a:extLst>
                </a:gridCol>
                <a:gridCol w="551153">
                  <a:extLst>
                    <a:ext uri="{9D8B030D-6E8A-4147-A177-3AD203B41FA5}">
                      <a16:colId xmlns:a16="http://schemas.microsoft.com/office/drawing/2014/main" val="2101575653"/>
                    </a:ext>
                  </a:extLst>
                </a:gridCol>
                <a:gridCol w="504118">
                  <a:extLst>
                    <a:ext uri="{9D8B030D-6E8A-4147-A177-3AD203B41FA5}">
                      <a16:colId xmlns:a16="http://schemas.microsoft.com/office/drawing/2014/main" val="2925618716"/>
                    </a:ext>
                  </a:extLst>
                </a:gridCol>
                <a:gridCol w="504118">
                  <a:extLst>
                    <a:ext uri="{9D8B030D-6E8A-4147-A177-3AD203B41FA5}">
                      <a16:colId xmlns:a16="http://schemas.microsoft.com/office/drawing/2014/main" val="3806626446"/>
                    </a:ext>
                  </a:extLst>
                </a:gridCol>
                <a:gridCol w="551153">
                  <a:extLst>
                    <a:ext uri="{9D8B030D-6E8A-4147-A177-3AD203B41FA5}">
                      <a16:colId xmlns:a16="http://schemas.microsoft.com/office/drawing/2014/main" val="651036817"/>
                    </a:ext>
                  </a:extLst>
                </a:gridCol>
                <a:gridCol w="504118">
                  <a:extLst>
                    <a:ext uri="{9D8B030D-6E8A-4147-A177-3AD203B41FA5}">
                      <a16:colId xmlns:a16="http://schemas.microsoft.com/office/drawing/2014/main" val="2200675029"/>
                    </a:ext>
                  </a:extLst>
                </a:gridCol>
                <a:gridCol w="504118">
                  <a:extLst>
                    <a:ext uri="{9D8B030D-6E8A-4147-A177-3AD203B41FA5}">
                      <a16:colId xmlns:a16="http://schemas.microsoft.com/office/drawing/2014/main" val="2890967653"/>
                    </a:ext>
                  </a:extLst>
                </a:gridCol>
                <a:gridCol w="551153">
                  <a:extLst>
                    <a:ext uri="{9D8B030D-6E8A-4147-A177-3AD203B41FA5}">
                      <a16:colId xmlns:a16="http://schemas.microsoft.com/office/drawing/2014/main" val="1222892152"/>
                    </a:ext>
                  </a:extLst>
                </a:gridCol>
                <a:gridCol w="504118">
                  <a:extLst>
                    <a:ext uri="{9D8B030D-6E8A-4147-A177-3AD203B41FA5}">
                      <a16:colId xmlns:a16="http://schemas.microsoft.com/office/drawing/2014/main" val="2352072612"/>
                    </a:ext>
                  </a:extLst>
                </a:gridCol>
              </a:tblGrid>
              <a:tr h="473299">
                <a:tc>
                  <a:txBody>
                    <a:bodyPr/>
                    <a:lstStyle/>
                    <a:p>
                      <a:pPr algn="ctr"/>
                      <a:r>
                        <a:rPr lang="en-US" sz="1300" dirty="0">
                          <a:effectLst/>
                        </a:rPr>
                        <a:t>Index</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4">
                        <a:lumMod val="60000"/>
                        <a:lumOff val="40000"/>
                      </a:schemeClr>
                    </a:solidFill>
                  </a:tcPr>
                </a:tc>
                <a:tc>
                  <a:txBody>
                    <a:bodyPr/>
                    <a:lstStyle/>
                    <a:p>
                      <a:pPr algn="ctr"/>
                      <a:r>
                        <a:rPr lang="en-US" sz="1300" dirty="0">
                          <a:effectLst/>
                        </a:rPr>
                        <a:t>Char</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4">
                        <a:lumMod val="60000"/>
                        <a:lumOff val="40000"/>
                      </a:schemeClr>
                    </a:solidFill>
                  </a:tcPr>
                </a:tc>
                <a:tc rowSpan="17">
                  <a:txBody>
                    <a:bodyPr/>
                    <a:lstStyle/>
                    <a:p>
                      <a:pPr algn="ctr"/>
                      <a:endParaRPr lang="zh-CN" altLang="en-US" sz="1300">
                        <a:effectLst/>
                      </a:endParaRP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ctr"/>
                      <a:r>
                        <a:rPr lang="en-US" sz="1300" dirty="0">
                          <a:effectLst/>
                        </a:rPr>
                        <a:t>Index</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4">
                        <a:lumMod val="60000"/>
                        <a:lumOff val="40000"/>
                      </a:schemeClr>
                    </a:solidFill>
                  </a:tcPr>
                </a:tc>
                <a:tc>
                  <a:txBody>
                    <a:bodyPr/>
                    <a:lstStyle/>
                    <a:p>
                      <a:pPr algn="ctr"/>
                      <a:r>
                        <a:rPr lang="en-US" sz="1300" dirty="0">
                          <a:effectLst/>
                        </a:rPr>
                        <a:t>Char</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4">
                        <a:lumMod val="60000"/>
                        <a:lumOff val="40000"/>
                      </a:schemeClr>
                    </a:solidFill>
                  </a:tcPr>
                </a:tc>
                <a:tc rowSpan="17">
                  <a:txBody>
                    <a:bodyPr/>
                    <a:lstStyle/>
                    <a:p>
                      <a:pPr algn="ctr"/>
                      <a:endParaRPr lang="zh-CN" altLang="en-US" sz="1300">
                        <a:effectLst/>
                      </a:endParaRP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ctr"/>
                      <a:r>
                        <a:rPr lang="en-US" sz="1300" dirty="0">
                          <a:effectLst/>
                        </a:rPr>
                        <a:t>Index</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4">
                        <a:lumMod val="60000"/>
                        <a:lumOff val="40000"/>
                      </a:schemeClr>
                    </a:solidFill>
                  </a:tcPr>
                </a:tc>
                <a:tc>
                  <a:txBody>
                    <a:bodyPr/>
                    <a:lstStyle/>
                    <a:p>
                      <a:pPr algn="ctr"/>
                      <a:r>
                        <a:rPr lang="en-US" sz="1300" dirty="0">
                          <a:effectLst/>
                        </a:rPr>
                        <a:t>Char</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4">
                        <a:lumMod val="60000"/>
                        <a:lumOff val="40000"/>
                      </a:schemeClr>
                    </a:solidFill>
                  </a:tcPr>
                </a:tc>
                <a:tc rowSpan="17">
                  <a:txBody>
                    <a:bodyPr/>
                    <a:lstStyle/>
                    <a:p>
                      <a:pPr algn="ctr"/>
                      <a:endParaRPr lang="zh-CN" altLang="en-US" sz="1300">
                        <a:effectLst/>
                      </a:endParaRP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pPr algn="ctr"/>
                      <a:r>
                        <a:rPr lang="en-US" sz="1300" dirty="0">
                          <a:effectLst/>
                        </a:rPr>
                        <a:t>Index</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4">
                        <a:lumMod val="60000"/>
                        <a:lumOff val="40000"/>
                      </a:schemeClr>
                    </a:solidFill>
                  </a:tcPr>
                </a:tc>
                <a:tc>
                  <a:txBody>
                    <a:bodyPr/>
                    <a:lstStyle/>
                    <a:p>
                      <a:pPr algn="ctr"/>
                      <a:r>
                        <a:rPr lang="en-US" sz="1300" dirty="0">
                          <a:effectLst/>
                        </a:rPr>
                        <a:t>Char</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318793988"/>
                  </a:ext>
                </a:extLst>
              </a:tr>
              <a:tr h="270456">
                <a:tc>
                  <a:txBody>
                    <a:bodyPr/>
                    <a:lstStyle/>
                    <a:p>
                      <a:pPr algn="ctr"/>
                      <a:r>
                        <a:rPr lang="en-US" altLang="zh-CN" sz="1300" dirty="0">
                          <a:effectLst/>
                        </a:rPr>
                        <a:t>0</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A</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16</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Q</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32</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g</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48</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w</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67360053"/>
                  </a:ext>
                </a:extLst>
              </a:tr>
              <a:tr h="270456">
                <a:tc>
                  <a:txBody>
                    <a:bodyPr/>
                    <a:lstStyle/>
                    <a:p>
                      <a:pPr algn="ctr"/>
                      <a:r>
                        <a:rPr lang="en-US" altLang="zh-CN" sz="1300" dirty="0">
                          <a:effectLst/>
                        </a:rPr>
                        <a:t>1</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B</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17</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R</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33</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h</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49</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x</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797765538"/>
                  </a:ext>
                </a:extLst>
              </a:tr>
              <a:tr h="270456">
                <a:tc>
                  <a:txBody>
                    <a:bodyPr/>
                    <a:lstStyle/>
                    <a:p>
                      <a:pPr algn="ctr"/>
                      <a:r>
                        <a:rPr lang="en-US" altLang="zh-CN" sz="1300" dirty="0">
                          <a:effectLst/>
                        </a:rPr>
                        <a:t>2</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C</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18</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S</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34</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i</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50</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y</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880121770"/>
                  </a:ext>
                </a:extLst>
              </a:tr>
              <a:tr h="270456">
                <a:tc>
                  <a:txBody>
                    <a:bodyPr/>
                    <a:lstStyle/>
                    <a:p>
                      <a:pPr algn="ctr"/>
                      <a:r>
                        <a:rPr lang="en-US" altLang="zh-CN" sz="1300" dirty="0">
                          <a:effectLst/>
                        </a:rPr>
                        <a:t>3</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D</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a:effectLst/>
                        </a:rPr>
                        <a:t>19</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T</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35</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j</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51</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z</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511100019"/>
                  </a:ext>
                </a:extLst>
              </a:tr>
              <a:tr h="270456">
                <a:tc>
                  <a:txBody>
                    <a:bodyPr/>
                    <a:lstStyle/>
                    <a:p>
                      <a:pPr algn="ctr"/>
                      <a:r>
                        <a:rPr lang="en-US" altLang="zh-CN" sz="1300" dirty="0">
                          <a:effectLst/>
                        </a:rPr>
                        <a:t>4</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E</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20</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U</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36</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k</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52</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altLang="zh-CN" sz="1300">
                          <a:effectLst/>
                        </a:rPr>
                        <a:t>0</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982314562"/>
                  </a:ext>
                </a:extLst>
              </a:tr>
              <a:tr h="270456">
                <a:tc>
                  <a:txBody>
                    <a:bodyPr/>
                    <a:lstStyle/>
                    <a:p>
                      <a:pPr algn="ctr"/>
                      <a:r>
                        <a:rPr lang="en-US" altLang="zh-CN" sz="1300" dirty="0">
                          <a:effectLst/>
                        </a:rPr>
                        <a:t>5</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F</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21</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V</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37</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l</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53</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altLang="zh-CN" sz="1300">
                          <a:effectLst/>
                        </a:rPr>
                        <a:t>1</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220804515"/>
                  </a:ext>
                </a:extLst>
              </a:tr>
              <a:tr h="270456">
                <a:tc>
                  <a:txBody>
                    <a:bodyPr/>
                    <a:lstStyle/>
                    <a:p>
                      <a:pPr algn="ctr"/>
                      <a:r>
                        <a:rPr lang="en-US" altLang="zh-CN" sz="1300" dirty="0">
                          <a:effectLst/>
                        </a:rPr>
                        <a:t>6</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G</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22</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W</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38</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m</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54</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altLang="zh-CN" sz="1300">
                          <a:effectLst/>
                        </a:rPr>
                        <a:t>2</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857874342"/>
                  </a:ext>
                </a:extLst>
              </a:tr>
              <a:tr h="270456">
                <a:tc>
                  <a:txBody>
                    <a:bodyPr/>
                    <a:lstStyle/>
                    <a:p>
                      <a:pPr algn="ctr"/>
                      <a:r>
                        <a:rPr lang="en-US" altLang="zh-CN" sz="1300" dirty="0">
                          <a:effectLst/>
                        </a:rPr>
                        <a:t>7</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H</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23</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X</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39</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n</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55</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altLang="zh-CN" sz="1300">
                          <a:effectLst/>
                        </a:rPr>
                        <a:t>3</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835056061"/>
                  </a:ext>
                </a:extLst>
              </a:tr>
              <a:tr h="270456">
                <a:tc>
                  <a:txBody>
                    <a:bodyPr/>
                    <a:lstStyle/>
                    <a:p>
                      <a:pPr algn="ctr"/>
                      <a:r>
                        <a:rPr lang="en-US" altLang="zh-CN" sz="1300" dirty="0">
                          <a:effectLst/>
                        </a:rPr>
                        <a:t>8</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I</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24</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Y</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a:effectLst/>
                        </a:rPr>
                        <a:t>40</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o</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a:effectLst/>
                        </a:rPr>
                        <a:t>56</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altLang="zh-CN" sz="1300">
                          <a:effectLst/>
                        </a:rPr>
                        <a:t>4</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261089620"/>
                  </a:ext>
                </a:extLst>
              </a:tr>
              <a:tr h="270456">
                <a:tc>
                  <a:txBody>
                    <a:bodyPr/>
                    <a:lstStyle/>
                    <a:p>
                      <a:pPr algn="ctr"/>
                      <a:r>
                        <a:rPr lang="en-US" altLang="zh-CN" sz="1300">
                          <a:effectLst/>
                        </a:rPr>
                        <a:t>9</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J</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25</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Z</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41</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p</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57</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altLang="zh-CN" sz="1300">
                          <a:effectLst/>
                        </a:rPr>
                        <a:t>5</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87696037"/>
                  </a:ext>
                </a:extLst>
              </a:tr>
              <a:tr h="270456">
                <a:tc>
                  <a:txBody>
                    <a:bodyPr/>
                    <a:lstStyle/>
                    <a:p>
                      <a:pPr algn="ctr"/>
                      <a:r>
                        <a:rPr lang="en-US" altLang="zh-CN" sz="1300" dirty="0">
                          <a:effectLst/>
                        </a:rPr>
                        <a:t>10</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K</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26</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a</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42</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q</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58</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altLang="zh-CN" sz="1300">
                          <a:effectLst/>
                        </a:rPr>
                        <a:t>6</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588731133"/>
                  </a:ext>
                </a:extLst>
              </a:tr>
              <a:tr h="270456">
                <a:tc>
                  <a:txBody>
                    <a:bodyPr/>
                    <a:lstStyle/>
                    <a:p>
                      <a:pPr algn="ctr"/>
                      <a:r>
                        <a:rPr lang="en-US" altLang="zh-CN" sz="1300" dirty="0">
                          <a:effectLst/>
                        </a:rPr>
                        <a:t>11</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L</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27</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b</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43</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r</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a:effectLst/>
                        </a:rPr>
                        <a:t>59</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altLang="zh-CN" sz="1300">
                          <a:effectLst/>
                        </a:rPr>
                        <a:t>7</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1800303"/>
                  </a:ext>
                </a:extLst>
              </a:tr>
              <a:tr h="270456">
                <a:tc>
                  <a:txBody>
                    <a:bodyPr/>
                    <a:lstStyle/>
                    <a:p>
                      <a:pPr algn="ctr"/>
                      <a:r>
                        <a:rPr lang="en-US" altLang="zh-CN" sz="1300" dirty="0">
                          <a:effectLst/>
                        </a:rPr>
                        <a:t>12</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M</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28</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c</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44</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s</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60</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altLang="zh-CN" sz="1300">
                          <a:effectLst/>
                        </a:rPr>
                        <a:t>8</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615275148"/>
                  </a:ext>
                </a:extLst>
              </a:tr>
              <a:tr h="270456">
                <a:tc>
                  <a:txBody>
                    <a:bodyPr/>
                    <a:lstStyle/>
                    <a:p>
                      <a:pPr algn="ctr"/>
                      <a:r>
                        <a:rPr lang="en-US" altLang="zh-CN" sz="1300" dirty="0">
                          <a:effectLst/>
                        </a:rPr>
                        <a:t>13</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N</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29</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d</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45</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t</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61</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altLang="zh-CN" sz="1300">
                          <a:effectLst/>
                        </a:rPr>
                        <a:t>9</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512344230"/>
                  </a:ext>
                </a:extLst>
              </a:tr>
              <a:tr h="270456">
                <a:tc>
                  <a:txBody>
                    <a:bodyPr/>
                    <a:lstStyle/>
                    <a:p>
                      <a:pPr algn="ctr"/>
                      <a:r>
                        <a:rPr lang="en-US" altLang="zh-CN" sz="1300" dirty="0">
                          <a:effectLst/>
                        </a:rPr>
                        <a:t>14</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O</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30</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e</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46</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u</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62</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altLang="zh-CN" sz="1300">
                          <a:effectLst/>
                        </a:rPr>
                        <a:t>+</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931407150"/>
                  </a:ext>
                </a:extLst>
              </a:tr>
              <a:tr h="270456">
                <a:tc>
                  <a:txBody>
                    <a:bodyPr/>
                    <a:lstStyle/>
                    <a:p>
                      <a:pPr algn="ctr"/>
                      <a:r>
                        <a:rPr lang="en-US" altLang="zh-CN" sz="1300" dirty="0">
                          <a:effectLst/>
                        </a:rPr>
                        <a:t>15</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P</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31</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a:effectLst/>
                        </a:rPr>
                        <a:t>f</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47</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sz="1300" dirty="0">
                          <a:effectLst/>
                        </a:rPr>
                        <a:t>v</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vMerge="1">
                  <a:txBody>
                    <a:bodyPr/>
                    <a:lstStyle/>
                    <a:p>
                      <a:endParaRPr lang="zh-CN" altLang="en-US"/>
                    </a:p>
                  </a:txBody>
                  <a:tcPr/>
                </a:tc>
                <a:tc>
                  <a:txBody>
                    <a:bodyPr/>
                    <a:lstStyle/>
                    <a:p>
                      <a:pPr algn="ctr"/>
                      <a:r>
                        <a:rPr lang="en-US" altLang="zh-CN" sz="1300" dirty="0">
                          <a:effectLst/>
                        </a:rPr>
                        <a:t>63</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chemeClr val="accent3">
                        <a:lumMod val="60000"/>
                        <a:lumOff val="40000"/>
                      </a:schemeClr>
                    </a:solidFill>
                  </a:tcPr>
                </a:tc>
                <a:tc>
                  <a:txBody>
                    <a:bodyPr/>
                    <a:lstStyle/>
                    <a:p>
                      <a:pPr algn="ctr"/>
                      <a:r>
                        <a:rPr lang="en-US" altLang="zh-CN" sz="1300" dirty="0">
                          <a:effectLst/>
                        </a:rPr>
                        <a:t>/</a:t>
                      </a:r>
                    </a:p>
                  </a:txBody>
                  <a:tcPr marL="67614" marR="67614" marT="33807" marB="33807"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209358650"/>
                  </a:ext>
                </a:extLst>
              </a:tr>
            </a:tbl>
          </a:graphicData>
        </a:graphic>
      </p:graphicFrame>
    </p:spTree>
    <p:extLst>
      <p:ext uri="{BB962C8B-B14F-4D97-AF65-F5344CB8AC3E}">
        <p14:creationId xmlns:p14="http://schemas.microsoft.com/office/powerpoint/2010/main" val="268641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2974</TotalTime>
  <Words>3526</Words>
  <Application>Microsoft Office PowerPoint</Application>
  <PresentationFormat>全屏显示(4:3)</PresentationFormat>
  <Paragraphs>488</Paragraphs>
  <Slides>50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50</vt:i4>
      </vt:variant>
    </vt:vector>
  </HeadingPairs>
  <TitlesOfParts>
    <vt:vector size="63" baseType="lpstr">
      <vt:lpstr>华文中宋</vt:lpstr>
      <vt:lpstr>宋体</vt:lpstr>
      <vt:lpstr>Arial</vt:lpstr>
      <vt:lpstr>Candara</vt:lpstr>
      <vt:lpstr>Constantia</vt:lpstr>
      <vt:lpstr>Gill Sans MT</vt:lpstr>
      <vt:lpstr>Goudy Old Style</vt:lpstr>
      <vt:lpstr>Lucida Calligraphy</vt:lpstr>
      <vt:lpstr>Times New Roman</vt:lpstr>
      <vt:lpstr>Verdana</vt:lpstr>
      <vt:lpstr>Wingdings</vt:lpstr>
      <vt:lpstr>Wingdings 2</vt:lpstr>
      <vt:lpstr>夏至</vt:lpstr>
      <vt:lpstr>Preliminary Knowledge</vt:lpstr>
      <vt:lpstr>PowerPoint 演示文稿</vt:lpstr>
      <vt:lpstr>(1)Morse Code</vt:lpstr>
      <vt:lpstr>(1）Morse Code</vt:lpstr>
      <vt:lpstr>（1）Morse Code</vt:lpstr>
      <vt:lpstr>（1）Morse Code</vt:lpstr>
      <vt:lpstr>（2）Encoding</vt:lpstr>
      <vt:lpstr>（2）Encoding</vt:lpstr>
      <vt:lpstr>（2）Encoding</vt:lpstr>
      <vt:lpstr>（2）Encoding</vt:lpstr>
      <vt:lpstr>（2）Encoding</vt:lpstr>
      <vt:lpstr>（2）Encoding</vt:lpstr>
      <vt:lpstr>（2）Encoding</vt:lpstr>
      <vt:lpstr>（2）Encoding</vt:lpstr>
      <vt:lpstr>（2）Encoding</vt:lpstr>
      <vt:lpstr>PowerPoint 演示文稿</vt:lpstr>
      <vt:lpstr>PowerPoint 演示文稿</vt:lpstr>
      <vt:lpstr>We表单提交数据的传输</vt:lpstr>
      <vt:lpstr>We表单提交数据的传输</vt:lpstr>
      <vt:lpstr>Web表单数据的加密传输</vt:lpstr>
      <vt:lpstr>Web表单数据的加密传输</vt:lpstr>
      <vt:lpstr>WannaCry，一种蠕虫(worm)勒索病毒件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Some notions</vt:lpstr>
      <vt:lpstr>Some notions</vt:lpstr>
      <vt:lpstr>Information Security</vt:lpstr>
      <vt:lpstr>Some notions</vt:lpstr>
      <vt:lpstr>Some notions</vt:lpstr>
      <vt:lpstr>Some notions</vt:lpstr>
      <vt:lpstr>The role of Cryptography in information system security</vt:lpstr>
      <vt:lpstr>The role of Cryptography in information system security</vt:lpstr>
      <vt:lpstr>信息安全的目标</vt:lpstr>
      <vt:lpstr>信息安全的目标</vt:lpstr>
      <vt:lpstr>信息安全的目标</vt:lpstr>
      <vt:lpstr>信息安全的目标</vt:lpstr>
      <vt:lpstr>信息安全的目标</vt:lpstr>
      <vt:lpstr>网络空间安全学科的理论体系</vt:lpstr>
      <vt:lpstr>信息安全专业的知识体系</vt:lpstr>
    </vt:vector>
  </TitlesOfParts>
  <Company>中国石油大学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《现代密码学》导入</dc:title>
  <dc:creator>xjfang</dc:creator>
  <cp:lastModifiedBy> </cp:lastModifiedBy>
  <cp:revision>196</cp:revision>
  <dcterms:created xsi:type="dcterms:W3CDTF">2016-10-30T11:33:10Z</dcterms:created>
  <dcterms:modified xsi:type="dcterms:W3CDTF">2021-03-10T05:59:39Z</dcterms:modified>
</cp:coreProperties>
</file>