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25"/>
  </p:notesMasterIdLst>
  <p:handoutMasterIdLst>
    <p:handoutMasterId r:id="rId26"/>
  </p:handoutMasterIdLst>
  <p:sldIdLst>
    <p:sldId id="440" r:id="rId3"/>
    <p:sldId id="413" r:id="rId4"/>
    <p:sldId id="532" r:id="rId5"/>
    <p:sldId id="533" r:id="rId6"/>
    <p:sldId id="534" r:id="rId7"/>
    <p:sldId id="535" r:id="rId8"/>
    <p:sldId id="536" r:id="rId9"/>
    <p:sldId id="537" r:id="rId10"/>
    <p:sldId id="538" r:id="rId11"/>
    <p:sldId id="539" r:id="rId12"/>
    <p:sldId id="540" r:id="rId13"/>
    <p:sldId id="541" r:id="rId14"/>
    <p:sldId id="542" r:id="rId15"/>
    <p:sldId id="543" r:id="rId16"/>
    <p:sldId id="544" r:id="rId17"/>
    <p:sldId id="545" r:id="rId18"/>
    <p:sldId id="546" r:id="rId19"/>
    <p:sldId id="547" r:id="rId20"/>
    <p:sldId id="548" r:id="rId21"/>
    <p:sldId id="549" r:id="rId22"/>
    <p:sldId id="550" r:id="rId23"/>
    <p:sldId id="448" r:id="rId24"/>
  </p:sldIdLst>
  <p:sldSz cx="9144000" cy="6858000" type="screen4x3"/>
  <p:notesSz cx="6858000" cy="9144000"/>
  <p:defaultTextStyle>
    <a:defPPr>
      <a:defRPr lang="zh-CN"/>
    </a:defPPr>
    <a:lvl1pPr algn="ctr" rtl="0" fontAlgn="base">
      <a:spcBef>
        <a:spcPct val="0"/>
      </a:spcBef>
      <a:spcAft>
        <a:spcPct val="0"/>
      </a:spcAft>
      <a:defRPr kern="1200">
        <a:solidFill>
          <a:schemeClr val="tx1"/>
        </a:solidFill>
        <a:latin typeface="Arial" charset="0"/>
        <a:ea typeface="黑体" pitchFamily="49" charset="-122"/>
        <a:cs typeface="+mn-cs"/>
      </a:defRPr>
    </a:lvl1pPr>
    <a:lvl2pPr marL="457200" algn="ctr" rtl="0" fontAlgn="base">
      <a:spcBef>
        <a:spcPct val="0"/>
      </a:spcBef>
      <a:spcAft>
        <a:spcPct val="0"/>
      </a:spcAft>
      <a:defRPr kern="1200">
        <a:solidFill>
          <a:schemeClr val="tx1"/>
        </a:solidFill>
        <a:latin typeface="Arial" charset="0"/>
        <a:ea typeface="黑体" pitchFamily="49" charset="-122"/>
        <a:cs typeface="+mn-cs"/>
      </a:defRPr>
    </a:lvl2pPr>
    <a:lvl3pPr marL="914400" algn="ctr" rtl="0" fontAlgn="base">
      <a:spcBef>
        <a:spcPct val="0"/>
      </a:spcBef>
      <a:spcAft>
        <a:spcPct val="0"/>
      </a:spcAft>
      <a:defRPr kern="1200">
        <a:solidFill>
          <a:schemeClr val="tx1"/>
        </a:solidFill>
        <a:latin typeface="Arial" charset="0"/>
        <a:ea typeface="黑体" pitchFamily="49" charset="-122"/>
        <a:cs typeface="+mn-cs"/>
      </a:defRPr>
    </a:lvl3pPr>
    <a:lvl4pPr marL="1371600" algn="ctr" rtl="0" fontAlgn="base">
      <a:spcBef>
        <a:spcPct val="0"/>
      </a:spcBef>
      <a:spcAft>
        <a:spcPct val="0"/>
      </a:spcAft>
      <a:defRPr kern="1200">
        <a:solidFill>
          <a:schemeClr val="tx1"/>
        </a:solidFill>
        <a:latin typeface="Arial" charset="0"/>
        <a:ea typeface="黑体" pitchFamily="49" charset="-122"/>
        <a:cs typeface="+mn-cs"/>
      </a:defRPr>
    </a:lvl4pPr>
    <a:lvl5pPr marL="1828800" algn="ctr" rtl="0" fontAlgn="base">
      <a:spcBef>
        <a:spcPct val="0"/>
      </a:spcBef>
      <a:spcAft>
        <a:spcPct val="0"/>
      </a:spcAft>
      <a:defRPr kern="1200">
        <a:solidFill>
          <a:schemeClr val="tx1"/>
        </a:solidFill>
        <a:latin typeface="Arial" charset="0"/>
        <a:ea typeface="黑体" pitchFamily="49" charset="-122"/>
        <a:cs typeface="+mn-cs"/>
      </a:defRPr>
    </a:lvl5pPr>
    <a:lvl6pPr marL="2286000" algn="l" defTabSz="914400" rtl="0" eaLnBrk="1" latinLnBrk="0" hangingPunct="1">
      <a:defRPr kern="1200">
        <a:solidFill>
          <a:schemeClr val="tx1"/>
        </a:solidFill>
        <a:latin typeface="Arial" charset="0"/>
        <a:ea typeface="黑体" pitchFamily="49" charset="-122"/>
        <a:cs typeface="+mn-cs"/>
      </a:defRPr>
    </a:lvl6pPr>
    <a:lvl7pPr marL="2743200" algn="l" defTabSz="914400" rtl="0" eaLnBrk="1" latinLnBrk="0" hangingPunct="1">
      <a:defRPr kern="1200">
        <a:solidFill>
          <a:schemeClr val="tx1"/>
        </a:solidFill>
        <a:latin typeface="Arial" charset="0"/>
        <a:ea typeface="黑体" pitchFamily="49" charset="-122"/>
        <a:cs typeface="+mn-cs"/>
      </a:defRPr>
    </a:lvl7pPr>
    <a:lvl8pPr marL="3200400" algn="l" defTabSz="914400" rtl="0" eaLnBrk="1" latinLnBrk="0" hangingPunct="1">
      <a:defRPr kern="1200">
        <a:solidFill>
          <a:schemeClr val="tx1"/>
        </a:solidFill>
        <a:latin typeface="Arial" charset="0"/>
        <a:ea typeface="黑体" pitchFamily="49" charset="-122"/>
        <a:cs typeface="+mn-cs"/>
      </a:defRPr>
    </a:lvl8pPr>
    <a:lvl9pPr marL="3657600" algn="l" defTabSz="914400" rtl="0" eaLnBrk="1" latinLnBrk="0" hangingPunct="1">
      <a:defRPr kern="1200">
        <a:solidFill>
          <a:schemeClr val="tx1"/>
        </a:solidFill>
        <a:latin typeface="Arial" charset="0"/>
        <a:ea typeface="黑体"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101"/>
    <a:srgbClr val="33CC33"/>
    <a:srgbClr val="99FFCC"/>
    <a:srgbClr val="D5D8C2"/>
    <a:srgbClr val="7E0000"/>
    <a:srgbClr val="FF0000"/>
    <a:srgbClr val="009900"/>
    <a:srgbClr val="FF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35" autoAdjust="0"/>
    <p:restoredTop sz="92479" autoAdjust="0"/>
  </p:normalViewPr>
  <p:slideViewPr>
    <p:cSldViewPr>
      <p:cViewPr>
        <p:scale>
          <a:sx n="50" d="100"/>
          <a:sy n="50"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Arial" pitchFamily="34" charset="0"/>
                <a:ea typeface="宋体" pitchFamily="2" charset="-122"/>
              </a:defRPr>
            </a:lvl1pPr>
          </a:lstStyle>
          <a:p>
            <a:pPr>
              <a:defRPr/>
            </a:pPr>
            <a:endParaRPr lang="zh-CN" altLang="en-US"/>
          </a:p>
        </p:txBody>
      </p:sp>
      <p:sp>
        <p:nvSpPr>
          <p:cNvPr id="2027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宋体" pitchFamily="2" charset="-122"/>
              </a:defRPr>
            </a:lvl1pPr>
          </a:lstStyle>
          <a:p>
            <a:pPr>
              <a:defRPr/>
            </a:pPr>
            <a:fld id="{F94ABA3E-2C6E-464E-8A77-76B6DAFB8FF7}" type="datetimeFigureOut">
              <a:rPr lang="zh-CN" altLang="en-US"/>
              <a:pPr>
                <a:defRPr/>
              </a:pPr>
              <a:t>2017/8/12</a:t>
            </a:fld>
            <a:endParaRPr lang="en-US" altLang="zh-CN"/>
          </a:p>
        </p:txBody>
      </p:sp>
      <p:sp>
        <p:nvSpPr>
          <p:cNvPr id="2027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Arial" pitchFamily="34" charset="0"/>
                <a:ea typeface="宋体" pitchFamily="2" charset="-122"/>
              </a:defRPr>
            </a:lvl1pPr>
          </a:lstStyle>
          <a:p>
            <a:pPr>
              <a:defRPr/>
            </a:pPr>
            <a:endParaRPr lang="en-US" altLang="zh-CN"/>
          </a:p>
        </p:txBody>
      </p:sp>
      <p:sp>
        <p:nvSpPr>
          <p:cNvPr id="2027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宋体" pitchFamily="2" charset="-122"/>
              </a:defRPr>
            </a:lvl1pPr>
          </a:lstStyle>
          <a:p>
            <a:pPr>
              <a:defRPr/>
            </a:pPr>
            <a:fld id="{80B0D87A-2429-4216-8C4D-5E9E8B1A4924}" type="slidenum">
              <a:rPr lang="zh-CN" altLang="en-US"/>
              <a:pPr>
                <a:defRPr/>
              </a:pPr>
              <a:t>‹#›</a:t>
            </a:fld>
            <a:endParaRPr lang="en-US" altLang="zh-CN"/>
          </a:p>
        </p:txBody>
      </p:sp>
    </p:spTree>
    <p:extLst>
      <p:ext uri="{BB962C8B-B14F-4D97-AF65-F5344CB8AC3E}">
        <p14:creationId xmlns:p14="http://schemas.microsoft.com/office/powerpoint/2010/main" val="3199056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FC11E66E-43C9-4D5E-BADE-457C6BF86317}" type="datetimeFigureOut">
              <a:rPr lang="zh-CN" altLang="en-US"/>
              <a:pPr>
                <a:defRPr/>
              </a:pPr>
              <a:t>2017/8/12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25732554-0124-4C33-A501-3BB16DFEC15A}" type="slidenum">
              <a:rPr lang="zh-CN" altLang="en-US"/>
              <a:pPr>
                <a:defRPr/>
              </a:pPr>
              <a:t>‹#›</a:t>
            </a:fld>
            <a:endParaRPr lang="zh-CN" altLang="en-US"/>
          </a:p>
        </p:txBody>
      </p:sp>
    </p:spTree>
    <p:extLst>
      <p:ext uri="{BB962C8B-B14F-4D97-AF65-F5344CB8AC3E}">
        <p14:creationId xmlns:p14="http://schemas.microsoft.com/office/powerpoint/2010/main" val="1367998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a:lvl1pPr>
          </a:lstStyle>
          <a:p>
            <a:r>
              <a:rPr lang="zh-CN" altLang="en-US"/>
              <a:t>单击此处编辑母版标题样式</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a:t>单击此处编辑母版副标题样式</a:t>
            </a:r>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AF92241A-6AC8-4481-ACE7-75B8D04B0D6D}"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76378F5-A2C1-4C63-B393-710797AC9121}"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16B1A6A-E0BF-42F4-A2DC-9451D4E072C1}"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BA5A3E91-FDD2-410B-8CD7-3A947CDC29F1}"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E8B8AD6F-1669-4D1E-ABA2-35072C592C79}" type="datetimeFigureOut">
              <a:rPr lang="zh-CN" altLang="en-US"/>
              <a:pPr>
                <a:defRPr/>
              </a:pPr>
              <a:t>2017/8/12</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D23FE61-EB5D-4606-AB84-2A47AE353A02}"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4EF0015B-FDBE-498F-9B3D-D2FB378C30DD}" type="datetimeFigureOut">
              <a:rPr lang="zh-CN" altLang="en-US"/>
              <a:pPr>
                <a:defRPr/>
              </a:pPr>
              <a:t>2017/8/12</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F049BD94-601D-4464-9FAD-B7BEA833D5A7}" type="slidenum">
              <a:rPr lang="zh-CN" altLang="en-US"/>
              <a:pPr>
                <a:defRPr/>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fld id="{EBF4202E-CEAA-45FD-8E70-0820BCA38418}" type="datetimeFigureOut">
              <a:rPr lang="zh-CN" altLang="en-US"/>
              <a:pPr>
                <a:defRPr/>
              </a:pPr>
              <a:t>2017/8/12</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BD32758-620C-494C-8587-70F65DB29BAC}" type="slidenum">
              <a:rPr lang="zh-CN" altLang="en-US"/>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fld id="{C3539237-9C17-40C3-90C0-402813B6871B}" type="datetimeFigureOut">
              <a:rPr lang="zh-CN" altLang="en-US"/>
              <a:pPr>
                <a:defRPr/>
              </a:pPr>
              <a:t>2017/8/12</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ECF7FCA9-B906-4CBA-968C-BEBEDD636604}" type="slidenum">
              <a:rPr lang="zh-CN" altLang="en-US"/>
              <a:pPr>
                <a:defRPr/>
              </a:pPr>
              <a:t>‹#›</a:t>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fld id="{6BBF945F-ACBD-43BA-A9C2-69D17822FEA4}" type="datetimeFigureOut">
              <a:rPr lang="zh-CN" altLang="en-US"/>
              <a:pPr>
                <a:defRPr/>
              </a:pPr>
              <a:t>2017/8/12</a:t>
            </a:fld>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2746A806-CE79-4B32-A3D4-D7C3463C6E72}" type="slidenum">
              <a:rPr lang="zh-CN" altLang="en-US"/>
              <a:pPr>
                <a:defRPr/>
              </a:pPr>
              <a:t>‹#›</a:t>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fld id="{AAAE6CAB-57E5-4F19-8281-3A1542778B42}" type="datetimeFigureOut">
              <a:rPr lang="zh-CN" altLang="en-US"/>
              <a:pPr>
                <a:defRPr/>
              </a:pPr>
              <a:t>2017/8/12</a:t>
            </a:fld>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27B770FB-8926-49F9-AA10-7B15CC4234E4}" type="slidenum">
              <a:rPr lang="zh-CN" altLang="en-US"/>
              <a:pPr>
                <a:defRPr/>
              </a:pPr>
              <a:t>‹#›</a:t>
            </a:fld>
            <a:endParaRPr lang="en-US" alt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E8F2CD8-6688-4F56-9261-73579EE589E5}" type="datetimeFigureOut">
              <a:rPr lang="zh-CN" altLang="en-US"/>
              <a:pPr>
                <a:defRPr/>
              </a:pPr>
              <a:t>2017/8/12</a:t>
            </a:fld>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7CBE1B9-F1BA-4EF9-9AA7-8B5873CA232B}"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C53DB76-DA67-4DEE-90D9-227364A9D4E9}" type="slidenum">
              <a:rPr lang="en-US" altLang="zh-CN"/>
              <a:pPr>
                <a:defRPr/>
              </a:pPr>
              <a:t>‹#›</a:t>
            </a:fld>
            <a:endParaRPr lang="en-US" alt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7F49919C-4F72-4A54-A9A2-49BB9D3E02CD}" type="datetimeFigureOut">
              <a:rPr lang="zh-CN" altLang="en-US"/>
              <a:pPr>
                <a:defRPr/>
              </a:pPr>
              <a:t>2017/8/12</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15B6F55C-A311-49A8-96A9-BDB1A002E7C8}" type="slidenum">
              <a:rPr lang="zh-CN" altLang="en-US"/>
              <a:pPr>
                <a:defRPr/>
              </a:pPr>
              <a:t>‹#›</a:t>
            </a:fld>
            <a:endParaRPr lang="en-US" alt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B1DA8F57-5329-4CEC-AAD2-34AB612AF797}" type="datetimeFigureOut">
              <a:rPr lang="zh-CN" altLang="en-US"/>
              <a:pPr>
                <a:defRPr/>
              </a:pPr>
              <a:t>2017/8/12</a:t>
            </a:fld>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2F07BAD-1A30-4B50-88FA-4C71CE3B6861}" type="slidenum">
              <a:rPr lang="zh-CN" altLang="en-US"/>
              <a:pPr>
                <a:defRPr/>
              </a:pPr>
              <a:t>‹#›</a:t>
            </a:fld>
            <a:endParaRPr lang="en-US" alt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AF97D3C4-56D0-4A3C-847F-8877C0AB30EC}" type="datetimeFigureOut">
              <a:rPr lang="zh-CN" altLang="en-US"/>
              <a:pPr>
                <a:defRPr/>
              </a:pPr>
              <a:t>2017/8/12</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81B29EB-EE01-47CD-AE6D-1669F9C6CF39}" type="slidenum">
              <a:rPr lang="zh-CN" altLang="en-US"/>
              <a:pPr>
                <a:defRPr/>
              </a:pPr>
              <a:t>‹#›</a:t>
            </a:fld>
            <a:endParaRPr lang="en-US" alt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77B9872E-BA9A-48F4-880E-A0BCCEB9300A}" type="datetimeFigureOut">
              <a:rPr lang="zh-CN" altLang="en-US"/>
              <a:pPr>
                <a:defRPr/>
              </a:pPr>
              <a:t>2017/8/12</a:t>
            </a:fld>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F3C93AC-18D1-4BF8-A8F5-6920EBACE29C}"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5DEDEB1-CC98-472C-92EF-B7335CC50159}"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92CD4DF-D5C1-4B47-AE14-D4CAF7E46FFF}"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B517705B-AF4E-4146-A440-B383CBAF7CB9}"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EEE3A32C-5AFF-4A66-B96A-6B29437639B0}"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23804041-E14D-4450-9944-659ECC9945B4}"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D96532F7-C8E1-4443-A3E9-0B39E2F01DB7}"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E4E2F48-4378-49EA-98E3-DDD2C031B6EF}"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宋体"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宋体"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宋体" pitchFamily="2" charset="-122"/>
              </a:defRPr>
            </a:lvl1pPr>
          </a:lstStyle>
          <a:p>
            <a:pPr>
              <a:defRPr/>
            </a:pPr>
            <a:fld id="{C3D1C30B-B468-40F3-A22E-5220A5993448}" type="slidenum">
              <a:rPr lang="en-US" altLang="zh-CN"/>
              <a:pPr>
                <a:defRPr/>
              </a:pPr>
              <a:t>‹#›</a:t>
            </a:fld>
            <a:endParaRPr lang="en-US" altLang="zh-CN"/>
          </a:p>
        </p:txBody>
      </p:sp>
      <p:sp>
        <p:nvSpPr>
          <p:cNvPr id="8201" name="Rectangle 9"/>
          <p:cNvSpPr>
            <a:spLocks noChangeArrowheads="1"/>
          </p:cNvSpPr>
          <p:nvPr userDrawn="1"/>
        </p:nvSpPr>
        <p:spPr bwMode="auto">
          <a:xfrm>
            <a:off x="76200" y="860425"/>
            <a:ext cx="8964613" cy="53975"/>
          </a:xfrm>
          <a:prstGeom prst="rect">
            <a:avLst/>
          </a:prstGeom>
          <a:solidFill>
            <a:srgbClr val="FF0000"/>
          </a:solidFill>
          <a:ln w="6350" algn="ctr">
            <a:solidFill>
              <a:schemeClr val="bg1"/>
            </a:solidFill>
            <a:miter lim="800000"/>
            <a:headEnd/>
            <a:tailEnd/>
          </a:ln>
          <a:effectLst/>
        </p:spPr>
        <p:txBody>
          <a:bodyPr wrap="none" anchor="ctr"/>
          <a:lstStyle/>
          <a:p>
            <a:pPr>
              <a:defRPr/>
            </a:pPr>
            <a:endParaRPr lang="zh-CN" altLang="en-US">
              <a:latin typeface="Arial" pitchFamily="34" charset="0"/>
            </a:endParaRPr>
          </a:p>
        </p:txBody>
      </p:sp>
      <p:sp>
        <p:nvSpPr>
          <p:cNvPr id="8202" name="Rectangle 10"/>
          <p:cNvSpPr>
            <a:spLocks noChangeArrowheads="1"/>
          </p:cNvSpPr>
          <p:nvPr userDrawn="1"/>
        </p:nvSpPr>
        <p:spPr bwMode="auto">
          <a:xfrm rot="10800000">
            <a:off x="0" y="6248400"/>
            <a:ext cx="8964613" cy="53975"/>
          </a:xfrm>
          <a:prstGeom prst="rect">
            <a:avLst/>
          </a:prstGeom>
          <a:gradFill rotWithShape="1">
            <a:gsLst>
              <a:gs pos="0">
                <a:srgbClr val="FF00FF"/>
              </a:gs>
              <a:gs pos="100000">
                <a:srgbClr val="FF00FF">
                  <a:gamma/>
                  <a:tint val="0"/>
                  <a:invGamma/>
                </a:srgbClr>
              </a:gs>
            </a:gsLst>
            <a:lin ang="0" scaled="1"/>
          </a:gradFill>
          <a:ln w="12700" algn="ctr">
            <a:solidFill>
              <a:schemeClr val="bg1"/>
            </a:solidFill>
            <a:miter lim="800000"/>
            <a:headEnd/>
            <a:tailEnd/>
          </a:ln>
          <a:effectLst/>
        </p:spPr>
        <p:txBody>
          <a:bodyPr wrap="none" anchor="ctr"/>
          <a:lstStyle/>
          <a:p>
            <a:pPr>
              <a:defRPr/>
            </a:pPr>
            <a:endParaRPr lang="zh-CN" altLang="en-US">
              <a:latin typeface="Arial" pitchFamily="34" charset="0"/>
            </a:endParaRPr>
          </a:p>
        </p:txBody>
      </p:sp>
      <p:sp>
        <p:nvSpPr>
          <p:cNvPr id="8203" name="Text Box 11"/>
          <p:cNvSpPr txBox="1">
            <a:spLocks noChangeArrowheads="1"/>
          </p:cNvSpPr>
          <p:nvPr userDrawn="1"/>
        </p:nvSpPr>
        <p:spPr bwMode="gray">
          <a:xfrm>
            <a:off x="6172200" y="6308725"/>
            <a:ext cx="2792413" cy="376238"/>
          </a:xfrm>
          <a:prstGeom prst="rect">
            <a:avLst/>
          </a:prstGeom>
          <a:solidFill>
            <a:schemeClr val="bg1"/>
          </a:solidFill>
          <a:ln w="9525" algn="ctr">
            <a:solidFill>
              <a:schemeClr val="bg1"/>
            </a:solidFill>
            <a:miter lim="800000"/>
            <a:headEnd/>
            <a:tailEnd/>
          </a:ln>
          <a:effectLst/>
        </p:spPr>
        <p:txBody>
          <a:bodyPr>
            <a:spAutoFit/>
          </a:bodyPr>
          <a:lstStyle/>
          <a:p>
            <a:pPr eaLnBrk="0" hangingPunct="0">
              <a:spcBef>
                <a:spcPct val="50000"/>
              </a:spcBef>
              <a:defRPr/>
            </a:pPr>
            <a:endParaRPr lang="zh-CN" altLang="en-US" b="1">
              <a:solidFill>
                <a:srgbClr val="3333FF"/>
              </a:solidFill>
              <a:latin typeface="Times New Roman" pitchFamily="18" charset="0"/>
              <a:ea typeface="方正舒体" pitchFamily="2" charset="-122"/>
            </a:endParaRPr>
          </a:p>
        </p:txBody>
      </p:sp>
    </p:spTree>
  </p:cSld>
  <p:clrMap bg1="lt1" tx1="dk1" bg2="lt2" tx2="dk2" accent1="accent1" accent2="accent2" accent3="accent3" accent4="accent4" accent5="accent5" accent6="accent6" hlink="hlink" folHlink="folHlink"/>
  <p:sldLayoutIdLst>
    <p:sldLayoutId id="2147484176"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27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atin typeface="Arial" pitchFamily="34" charset="0"/>
                <a:ea typeface="+mn-ea"/>
              </a:defRPr>
            </a:lvl1pPr>
          </a:lstStyle>
          <a:p>
            <a:pPr>
              <a:defRPr/>
            </a:pPr>
            <a:fld id="{ABDB92A9-E4C0-442B-96DC-7A5D93583603}" type="datetimeFigureOut">
              <a:rPr lang="zh-CN" altLang="en-US"/>
              <a:pPr>
                <a:defRPr/>
              </a:pPr>
              <a:t>2017/8/12</a:t>
            </a:fld>
            <a:endParaRPr lang="en-US" altLang="zh-CN"/>
          </a:p>
        </p:txBody>
      </p:sp>
      <p:sp>
        <p:nvSpPr>
          <p:cNvPr id="727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Arial" pitchFamily="34" charset="0"/>
                <a:ea typeface="+mn-ea"/>
              </a:defRPr>
            </a:lvl1pPr>
          </a:lstStyle>
          <a:p>
            <a:pPr>
              <a:defRPr/>
            </a:pPr>
            <a:endParaRPr lang="en-US" altLang="zh-CN"/>
          </a:p>
        </p:txBody>
      </p:sp>
      <p:sp>
        <p:nvSpPr>
          <p:cNvPr id="727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ea typeface="+mn-ea"/>
              </a:defRPr>
            </a:lvl1pPr>
          </a:lstStyle>
          <a:p>
            <a:pPr>
              <a:defRPr/>
            </a:pPr>
            <a:fld id="{0E2EB450-7AF8-474F-BC6A-9E071DC74E23}"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ea typeface="宋体" pitchFamily="2" charset="-122"/>
        </a:defRPr>
      </a:lvl2pPr>
      <a:lvl3pPr algn="ctr" rtl="0" eaLnBrk="0" fontAlgn="base" hangingPunct="0">
        <a:spcBef>
          <a:spcPct val="0"/>
        </a:spcBef>
        <a:spcAft>
          <a:spcPct val="0"/>
        </a:spcAft>
        <a:defRPr sz="4400">
          <a:solidFill>
            <a:schemeClr val="tx2"/>
          </a:solidFill>
          <a:latin typeface="Arial" pitchFamily="34" charset="0"/>
          <a:ea typeface="宋体" pitchFamily="2" charset="-122"/>
        </a:defRPr>
      </a:lvl3pPr>
      <a:lvl4pPr algn="ctr" rtl="0" eaLnBrk="0" fontAlgn="base" hangingPunct="0">
        <a:spcBef>
          <a:spcPct val="0"/>
        </a:spcBef>
        <a:spcAft>
          <a:spcPct val="0"/>
        </a:spcAft>
        <a:defRPr sz="4400">
          <a:solidFill>
            <a:schemeClr val="tx2"/>
          </a:solidFill>
          <a:latin typeface="Arial" pitchFamily="34" charset="0"/>
          <a:ea typeface="宋体" pitchFamily="2" charset="-122"/>
        </a:defRPr>
      </a:lvl4pPr>
      <a:lvl5pPr algn="ctr" rtl="0" eaLnBrk="0" fontAlgn="base" hangingPunct="0">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封面2"/>
          <p:cNvPicPr>
            <a:picLocks noChangeAspect="1" noChangeArrowheads="1"/>
          </p:cNvPicPr>
          <p:nvPr/>
        </p:nvPicPr>
        <p:blipFill>
          <a:blip r:embed="rId2" cstate="print"/>
          <a:srcRect/>
          <a:stretch>
            <a:fillRect/>
          </a:stretch>
        </p:blipFill>
        <p:spPr bwMode="auto">
          <a:xfrm>
            <a:off x="0" y="11113"/>
            <a:ext cx="9144000" cy="6846887"/>
          </a:xfrm>
          <a:prstGeom prst="rect">
            <a:avLst/>
          </a:prstGeom>
          <a:noFill/>
          <a:ln w="9525">
            <a:noFill/>
            <a:miter lim="800000"/>
            <a:headEnd/>
            <a:tailEnd/>
          </a:ln>
        </p:spPr>
      </p:pic>
      <p:sp>
        <p:nvSpPr>
          <p:cNvPr id="4099" name="Rectangle 6"/>
          <p:cNvSpPr>
            <a:spLocks noChangeArrowheads="1"/>
          </p:cNvSpPr>
          <p:nvPr/>
        </p:nvSpPr>
        <p:spPr bwMode="auto">
          <a:xfrm>
            <a:off x="0" y="2514600"/>
            <a:ext cx="9144000" cy="1219200"/>
          </a:xfrm>
          <a:prstGeom prst="rect">
            <a:avLst/>
          </a:prstGeom>
          <a:noFill/>
          <a:ln w="9525">
            <a:noFill/>
            <a:miter lim="800000"/>
            <a:headEnd/>
            <a:tailEnd/>
          </a:ln>
        </p:spPr>
        <p:txBody>
          <a:bodyPr/>
          <a:lstStyle/>
          <a:p>
            <a:pPr>
              <a:lnSpc>
                <a:spcPct val="140000"/>
              </a:lnSpc>
            </a:pPr>
            <a:endParaRPr lang="zh-CN" altLang="en-US" sz="2400" b="1">
              <a:latin typeface="楷体_GB2312" pitchFamily="49" charset="-122"/>
              <a:ea typeface="楷体_GB2312" pitchFamily="49" charset="-122"/>
            </a:endParaRPr>
          </a:p>
        </p:txBody>
      </p:sp>
      <p:sp>
        <p:nvSpPr>
          <p:cNvPr id="4100" name="Rectangle 7"/>
          <p:cNvSpPr>
            <a:spLocks noChangeArrowheads="1"/>
          </p:cNvSpPr>
          <p:nvPr/>
        </p:nvSpPr>
        <p:spPr bwMode="auto">
          <a:xfrm>
            <a:off x="3190036" y="5029200"/>
            <a:ext cx="2856872" cy="589777"/>
          </a:xfrm>
          <a:prstGeom prst="rect">
            <a:avLst/>
          </a:prstGeom>
          <a:noFill/>
          <a:ln w="28575" algn="ctr">
            <a:noFill/>
            <a:miter lim="800000"/>
            <a:headEnd/>
            <a:tailEnd/>
          </a:ln>
        </p:spPr>
        <p:txBody>
          <a:bodyPr wrap="none">
            <a:spAutoFit/>
          </a:bodyPr>
          <a:lstStyle/>
          <a:p>
            <a:pPr>
              <a:lnSpc>
                <a:spcPct val="110000"/>
              </a:lnSpc>
            </a:pPr>
            <a:fld id="{04283D6C-14F0-412B-9342-E9C7BB8CA59F}" type="datetime2">
              <a:rPr lang="zh-CN" altLang="en-US" sz="3200" b="1" smtClean="0">
                <a:solidFill>
                  <a:srgbClr val="0000FF"/>
                </a:solidFill>
                <a:latin typeface="Times New Roman" pitchFamily="18" charset="0"/>
                <a:cs typeface="Times New Roman" pitchFamily="18" charset="0"/>
              </a:rPr>
              <a:pPr>
                <a:lnSpc>
                  <a:spcPct val="110000"/>
                </a:lnSpc>
              </a:pPr>
              <a:t>2017年8月12日</a:t>
            </a:fld>
            <a:endParaRPr lang="zh-CN" altLang="en-US" sz="3200" b="1" dirty="0">
              <a:solidFill>
                <a:srgbClr val="0000FF"/>
              </a:solidFill>
              <a:latin typeface="Times New Roman" pitchFamily="18" charset="0"/>
              <a:cs typeface="Times New Roman" pitchFamily="18" charset="0"/>
            </a:endParaRPr>
          </a:p>
        </p:txBody>
      </p:sp>
      <p:sp>
        <p:nvSpPr>
          <p:cNvPr id="4101" name="Text Box 9"/>
          <p:cNvSpPr txBox="1">
            <a:spLocks noChangeArrowheads="1"/>
          </p:cNvSpPr>
          <p:nvPr/>
        </p:nvSpPr>
        <p:spPr bwMode="auto">
          <a:xfrm>
            <a:off x="533400" y="3657600"/>
            <a:ext cx="8229600" cy="954107"/>
          </a:xfrm>
          <a:prstGeom prst="rect">
            <a:avLst/>
          </a:prstGeom>
          <a:noFill/>
          <a:ln w="38100" algn="ctr">
            <a:noFill/>
            <a:miter lim="800000"/>
            <a:headEnd/>
            <a:tailEnd/>
          </a:ln>
        </p:spPr>
        <p:txBody>
          <a:bodyPr wrap="square">
            <a:spAutoFit/>
          </a:bodyPr>
          <a:lstStyle/>
          <a:p>
            <a:r>
              <a:rPr kumimoji="1" lang="en-US" altLang="zh-CN" sz="2800" b="1" dirty="0" smtClean="0">
                <a:solidFill>
                  <a:srgbClr val="0000FF"/>
                </a:solidFill>
                <a:latin typeface="David" pitchFamily="34" charset="-79"/>
                <a:cs typeface="David" pitchFamily="34" charset="-79"/>
              </a:rPr>
              <a:t>Website</a:t>
            </a:r>
            <a:r>
              <a:rPr kumimoji="1" lang="en-US" altLang="zh-CN" sz="2800" dirty="0" smtClean="0">
                <a:solidFill>
                  <a:srgbClr val="000066"/>
                </a:solidFill>
                <a:latin typeface="Georgia" pitchFamily="18" charset="0"/>
                <a:cs typeface="David" pitchFamily="34" charset="-79"/>
              </a:rPr>
              <a:t>: http://star.aust.edu.cn/~xjfang/crypto</a:t>
            </a:r>
          </a:p>
          <a:p>
            <a:r>
              <a:rPr kumimoji="1" lang="en-US" altLang="zh-CN" sz="2800" b="1" dirty="0" smtClean="0">
                <a:solidFill>
                  <a:srgbClr val="0000FF"/>
                </a:solidFill>
                <a:latin typeface="David" pitchFamily="34" charset="-79"/>
                <a:cs typeface="David" pitchFamily="34" charset="-79"/>
              </a:rPr>
              <a:t>Email:</a:t>
            </a:r>
            <a:r>
              <a:rPr kumimoji="1" lang="en-US" altLang="zh-CN" sz="2800" b="1" dirty="0" smtClean="0">
                <a:solidFill>
                  <a:srgbClr val="000066"/>
                </a:solidFill>
                <a:latin typeface="David" pitchFamily="34" charset="-79"/>
                <a:cs typeface="David" pitchFamily="34" charset="-79"/>
              </a:rPr>
              <a:t> xjfang@aust.edu.cn</a:t>
            </a:r>
            <a:endParaRPr kumimoji="1" lang="zh-CN" altLang="en-US" sz="2800" b="1" dirty="0">
              <a:solidFill>
                <a:srgbClr val="000066"/>
              </a:solidFill>
              <a:latin typeface="David" pitchFamily="34" charset="-79"/>
              <a:cs typeface="David" pitchFamily="34" charset="-79"/>
            </a:endParaRPr>
          </a:p>
        </p:txBody>
      </p:sp>
      <p:sp>
        <p:nvSpPr>
          <p:cNvPr id="4102" name="Rectangle 10"/>
          <p:cNvSpPr>
            <a:spLocks noChangeArrowheads="1"/>
          </p:cNvSpPr>
          <p:nvPr/>
        </p:nvSpPr>
        <p:spPr bwMode="auto">
          <a:xfrm>
            <a:off x="76200" y="1905000"/>
            <a:ext cx="8915400" cy="1191095"/>
          </a:xfrm>
          <a:prstGeom prst="rect">
            <a:avLst/>
          </a:prstGeom>
          <a:noFill/>
          <a:ln w="9525">
            <a:noFill/>
            <a:miter lim="800000"/>
            <a:headEnd/>
            <a:tailEnd/>
          </a:ln>
        </p:spPr>
        <p:txBody>
          <a:bodyPr>
            <a:spAutoFit/>
          </a:bodyPr>
          <a:lstStyle/>
          <a:p>
            <a:pPr>
              <a:lnSpc>
                <a:spcPct val="130000"/>
              </a:lnSpc>
            </a:pPr>
            <a:r>
              <a:rPr lang="zh-CN" altLang="en-US" sz="6400" b="1" dirty="0" smtClean="0">
                <a:solidFill>
                  <a:srgbClr val="FF0000"/>
                </a:solidFill>
                <a:latin typeface="黑体" pitchFamily="49" charset="-122"/>
              </a:rPr>
              <a:t>第</a:t>
            </a:r>
            <a:r>
              <a:rPr lang="en-US" altLang="zh-CN" sz="6400" b="1" dirty="0" smtClean="0">
                <a:solidFill>
                  <a:srgbClr val="FF0000"/>
                </a:solidFill>
                <a:latin typeface="黑体" pitchFamily="49" charset="-122"/>
              </a:rPr>
              <a:t>1</a:t>
            </a:r>
            <a:r>
              <a:rPr lang="zh-CN" altLang="en-US" sz="6400" b="1" dirty="0" smtClean="0">
                <a:solidFill>
                  <a:srgbClr val="FF0000"/>
                </a:solidFill>
                <a:latin typeface="黑体" pitchFamily="49" charset="-122"/>
              </a:rPr>
              <a:t>章 密码学概论</a:t>
            </a:r>
            <a:endParaRPr lang="en-US" altLang="zh-CN" sz="6400" b="1" dirty="0" smtClean="0">
              <a:solidFill>
                <a:srgbClr val="FF0000"/>
              </a:solidFill>
              <a:latin typeface="黑体" pitchFamily="49" charset="-122"/>
            </a:endParaRPr>
          </a:p>
        </p:txBody>
      </p:sp>
      <p:sp>
        <p:nvSpPr>
          <p:cNvPr id="4103" name="Line 10"/>
          <p:cNvSpPr>
            <a:spLocks noChangeShapeType="1"/>
          </p:cNvSpPr>
          <p:nvPr/>
        </p:nvSpPr>
        <p:spPr bwMode="auto">
          <a:xfrm>
            <a:off x="0" y="1295400"/>
            <a:ext cx="9144000" cy="0"/>
          </a:xfrm>
          <a:prstGeom prst="line">
            <a:avLst/>
          </a:prstGeom>
          <a:noFill/>
          <a:ln w="57150">
            <a:solidFill>
              <a:srgbClr val="FF0000"/>
            </a:solidFill>
            <a:round/>
            <a:headEnd/>
            <a:tailEnd/>
          </a:ln>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4031873"/>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1)</a:t>
            </a:r>
            <a:r>
              <a:rPr lang="zh-CN" altLang="en-US" sz="3200" b="1" dirty="0" smtClean="0">
                <a:solidFill>
                  <a:srgbClr val="0000FF"/>
                </a:solidFill>
                <a:latin typeface="仿宋" pitchFamily="49" charset="-122"/>
                <a:ea typeface="仿宋" pitchFamily="49" charset="-122"/>
              </a:rPr>
              <a:t>中断</a:t>
            </a:r>
            <a:r>
              <a:rPr lang="en-US" altLang="zh-CN" sz="3200" b="1" dirty="0" smtClean="0">
                <a:solidFill>
                  <a:srgbClr val="0000FF"/>
                </a:solidFill>
                <a:latin typeface="仿宋" pitchFamily="49" charset="-122"/>
                <a:ea typeface="仿宋" pitchFamily="49" charset="-122"/>
              </a:rPr>
              <a:t>(Interruption)</a:t>
            </a:r>
            <a:r>
              <a:rPr lang="zh-CN" altLang="en-US" sz="3200" b="1" dirty="0" smtClean="0">
                <a:solidFill>
                  <a:srgbClr val="0000FF"/>
                </a:solidFill>
                <a:latin typeface="仿宋" pitchFamily="49" charset="-122"/>
                <a:ea typeface="仿宋" pitchFamily="49" charset="-122"/>
              </a:rPr>
              <a:t>。向目标滥发信息使之瘫痪或崩溃，即</a:t>
            </a:r>
            <a:r>
              <a:rPr lang="en-US" altLang="zh-CN" sz="3200" b="1" dirty="0" err="1" smtClean="0">
                <a:solidFill>
                  <a:srgbClr val="0000FF"/>
                </a:solidFill>
                <a:latin typeface="仿宋" pitchFamily="49" charset="-122"/>
                <a:ea typeface="仿宋" pitchFamily="49" charset="-122"/>
              </a:rPr>
              <a:t>DoS</a:t>
            </a:r>
            <a:r>
              <a:rPr lang="zh-CN" altLang="en-US" sz="3200" b="1" dirty="0" smtClean="0">
                <a:solidFill>
                  <a:srgbClr val="0000FF"/>
                </a:solidFill>
                <a:latin typeface="仿宋" pitchFamily="49" charset="-122"/>
                <a:ea typeface="仿宋" pitchFamily="49" charset="-122"/>
              </a:rPr>
              <a:t>攻击。或实施物理攻击，如破坏通信设备、切断通信线路。</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2</a:t>
            </a:r>
            <a:r>
              <a:rPr lang="zh-CN" altLang="en-US" sz="3200" b="1" dirty="0" smtClean="0">
                <a:solidFill>
                  <a:srgbClr val="0000FF"/>
                </a:solidFill>
                <a:latin typeface="仿宋" pitchFamily="49" charset="-122"/>
                <a:ea typeface="仿宋" pitchFamily="49" charset="-122"/>
              </a:rPr>
              <a:t>）截取</a:t>
            </a:r>
            <a:r>
              <a:rPr lang="en-US" altLang="zh-CN" sz="3200" b="1" dirty="0" smtClean="0">
                <a:solidFill>
                  <a:srgbClr val="0000FF"/>
                </a:solidFill>
                <a:latin typeface="仿宋" pitchFamily="49" charset="-122"/>
                <a:ea typeface="仿宋" pitchFamily="49" charset="-122"/>
              </a:rPr>
              <a:t>(Interception)</a:t>
            </a:r>
            <a:r>
              <a:rPr lang="zh-CN" altLang="en-US" sz="3200" b="1" dirty="0" smtClean="0">
                <a:solidFill>
                  <a:srgbClr val="0000FF"/>
                </a:solidFill>
                <a:latin typeface="仿宋" pitchFamily="49" charset="-122"/>
                <a:ea typeface="仿宋" pitchFamily="49" charset="-122"/>
              </a:rPr>
              <a:t>。是未授权窃听或监测传输的信息，从而获得最某个资源的访问。这是对机密性的攻击。</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3</a:t>
            </a:r>
            <a:r>
              <a:rPr lang="zh-CN" altLang="en-US" sz="3200" b="1" dirty="0" smtClean="0">
                <a:solidFill>
                  <a:srgbClr val="0000FF"/>
                </a:solidFill>
                <a:latin typeface="仿宋" pitchFamily="49" charset="-122"/>
                <a:ea typeface="仿宋" pitchFamily="49" charset="-122"/>
              </a:rPr>
              <a:t>）篡改</a:t>
            </a:r>
            <a:r>
              <a:rPr lang="en-US" altLang="zh-CN" sz="3200" b="1" dirty="0" smtClean="0">
                <a:solidFill>
                  <a:srgbClr val="0000FF"/>
                </a:solidFill>
                <a:latin typeface="仿宋" pitchFamily="49" charset="-122"/>
                <a:ea typeface="仿宋" pitchFamily="49" charset="-122"/>
              </a:rPr>
              <a:t>(modification)</a:t>
            </a:r>
            <a:r>
              <a:rPr lang="zh-CN" altLang="en-US" sz="3200" b="1" dirty="0" smtClean="0">
                <a:solidFill>
                  <a:srgbClr val="0000FF"/>
                </a:solidFill>
                <a:latin typeface="仿宋" pitchFamily="49" charset="-122"/>
                <a:ea typeface="仿宋" pitchFamily="49" charset="-122"/>
              </a:rPr>
              <a:t>。未授权地更改数据流。</a:t>
            </a:r>
            <a:endParaRPr lang="en-US" altLang="zh-CN" sz="3200" dirty="0" smtClean="0">
              <a:solidFill>
                <a:srgbClr val="0000FF"/>
              </a:solidFill>
              <a:latin typeface="仿宋" pitchFamily="49" charset="-122"/>
              <a:ea typeface="仿宋" pitchFamily="49" charset="-122"/>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1.1.2 </a:t>
            </a:r>
            <a:r>
              <a:rPr lang="zh-CN" altLang="en-US" sz="3200" dirty="0" smtClean="0">
                <a:solidFill>
                  <a:srgbClr val="FF0000"/>
                </a:solidFill>
                <a:latin typeface="黑体" pitchFamily="49" charset="-122"/>
                <a:ea typeface="黑体" pitchFamily="49" charset="-122"/>
              </a:rPr>
              <a:t>攻击的主要形式</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3213329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2554545"/>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4)</a:t>
            </a:r>
            <a:r>
              <a:rPr lang="zh-CN" altLang="en-US" sz="3200" b="1" dirty="0" smtClean="0">
                <a:solidFill>
                  <a:srgbClr val="0000FF"/>
                </a:solidFill>
                <a:latin typeface="仿宋" pitchFamily="49" charset="-122"/>
                <a:ea typeface="仿宋" pitchFamily="49" charset="-122"/>
              </a:rPr>
              <a:t>伪造</a:t>
            </a:r>
            <a:r>
              <a:rPr lang="en-US" altLang="zh-CN" sz="3200" b="1" dirty="0" smtClean="0">
                <a:solidFill>
                  <a:srgbClr val="0000FF"/>
                </a:solidFill>
                <a:latin typeface="仿宋" pitchFamily="49" charset="-122"/>
                <a:ea typeface="仿宋" pitchFamily="49" charset="-122"/>
              </a:rPr>
              <a:t>(fabrication)</a:t>
            </a:r>
            <a:r>
              <a:rPr lang="zh-CN" altLang="en-US" sz="3200" b="1" dirty="0" smtClean="0">
                <a:solidFill>
                  <a:srgbClr val="0000FF"/>
                </a:solidFill>
                <a:latin typeface="仿宋" pitchFamily="49" charset="-122"/>
                <a:ea typeface="仿宋" pitchFamily="49" charset="-122"/>
              </a:rPr>
              <a:t>。将一个非法实体假装成一个合法的实体。往往是对身份认证的攻击，如</a:t>
            </a:r>
            <a:r>
              <a:rPr lang="en-US" altLang="zh-CN" sz="3200" b="1" dirty="0" smtClean="0">
                <a:solidFill>
                  <a:srgbClr val="0000FF"/>
                </a:solidFill>
                <a:latin typeface="仿宋" pitchFamily="49" charset="-122"/>
                <a:ea typeface="仿宋" pitchFamily="49" charset="-122"/>
              </a:rPr>
              <a:t>IP</a:t>
            </a:r>
            <a:r>
              <a:rPr lang="zh-CN" altLang="en-US" sz="3200" b="1" dirty="0" smtClean="0">
                <a:solidFill>
                  <a:srgbClr val="0000FF"/>
                </a:solidFill>
                <a:latin typeface="仿宋" pitchFamily="49" charset="-122"/>
                <a:ea typeface="仿宋" pitchFamily="49" charset="-122"/>
              </a:rPr>
              <a:t>地址伪装、</a:t>
            </a:r>
            <a:r>
              <a:rPr lang="en-US" altLang="zh-CN" sz="3200" b="1" dirty="0" smtClean="0">
                <a:solidFill>
                  <a:srgbClr val="0000FF"/>
                </a:solidFill>
                <a:latin typeface="仿宋" pitchFamily="49" charset="-122"/>
                <a:ea typeface="仿宋" pitchFamily="49" charset="-122"/>
              </a:rPr>
              <a:t>username</a:t>
            </a:r>
            <a:r>
              <a:rPr lang="zh-CN" altLang="en-US" sz="3200" b="1" dirty="0" smtClean="0">
                <a:solidFill>
                  <a:srgbClr val="0000FF"/>
                </a:solidFill>
                <a:latin typeface="仿宋" pitchFamily="49" charset="-122"/>
                <a:ea typeface="仿宋" pitchFamily="49" charset="-122"/>
              </a:rPr>
              <a:t>伪装等。</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5</a:t>
            </a:r>
            <a:r>
              <a:rPr lang="zh-CN" altLang="en-US" sz="3200" b="1" dirty="0" smtClean="0">
                <a:solidFill>
                  <a:srgbClr val="0000FF"/>
                </a:solidFill>
                <a:latin typeface="仿宋" pitchFamily="49" charset="-122"/>
                <a:ea typeface="仿宋" pitchFamily="49" charset="-122"/>
              </a:rPr>
              <a:t>）重放攻击</a:t>
            </a:r>
            <a:r>
              <a:rPr lang="en-US" altLang="zh-CN" sz="3200" b="1" dirty="0" smtClean="0">
                <a:solidFill>
                  <a:srgbClr val="0000FF"/>
                </a:solidFill>
                <a:latin typeface="仿宋" pitchFamily="49" charset="-122"/>
                <a:ea typeface="仿宋" pitchFamily="49" charset="-122"/>
              </a:rPr>
              <a:t>(Replay)</a:t>
            </a:r>
            <a:r>
              <a:rPr lang="zh-CN" altLang="en-US" sz="3200" b="1" dirty="0" smtClean="0">
                <a:solidFill>
                  <a:srgbClr val="0000FF"/>
                </a:solidFill>
                <a:latin typeface="仿宋" pitchFamily="49" charset="-122"/>
                <a:ea typeface="仿宋" pitchFamily="49" charset="-122"/>
              </a:rPr>
              <a:t>。将一个数据单元（如一个</a:t>
            </a:r>
            <a:r>
              <a:rPr lang="en-US" altLang="zh-CN" sz="3200" b="1" dirty="0" smtClean="0">
                <a:solidFill>
                  <a:srgbClr val="0000FF"/>
                </a:solidFill>
                <a:latin typeface="仿宋" pitchFamily="49" charset="-122"/>
                <a:ea typeface="仿宋" pitchFamily="49" charset="-122"/>
              </a:rPr>
              <a:t>TCP</a:t>
            </a:r>
            <a:r>
              <a:rPr lang="zh-CN" altLang="en-US" sz="3200" b="1" dirty="0" smtClean="0">
                <a:solidFill>
                  <a:srgbClr val="0000FF"/>
                </a:solidFill>
                <a:latin typeface="仿宋" pitchFamily="49" charset="-122"/>
                <a:ea typeface="仿宋" pitchFamily="49" charset="-122"/>
              </a:rPr>
              <a:t>包）截获后进行重传。</a:t>
            </a:r>
            <a:endParaRPr lang="en-US" altLang="zh-CN" sz="3200" dirty="0" smtClean="0">
              <a:solidFill>
                <a:srgbClr val="0000FF"/>
              </a:solidFill>
              <a:latin typeface="仿宋" pitchFamily="49" charset="-122"/>
              <a:ea typeface="仿宋" pitchFamily="49" charset="-122"/>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1.1.2 </a:t>
            </a:r>
            <a:r>
              <a:rPr lang="zh-CN" altLang="en-US" sz="3200" dirty="0" smtClean="0">
                <a:solidFill>
                  <a:srgbClr val="FF0000"/>
                </a:solidFill>
                <a:latin typeface="黑体" pitchFamily="49" charset="-122"/>
                <a:ea typeface="黑体" pitchFamily="49" charset="-122"/>
              </a:rPr>
              <a:t>攻击的主要形式</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2241225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1.1.2 </a:t>
            </a:r>
            <a:r>
              <a:rPr lang="zh-CN" altLang="en-US" sz="3200" dirty="0" smtClean="0">
                <a:solidFill>
                  <a:srgbClr val="FF0000"/>
                </a:solidFill>
                <a:latin typeface="黑体" pitchFamily="49" charset="-122"/>
                <a:ea typeface="黑体" pitchFamily="49" charset="-122"/>
              </a:rPr>
              <a:t>攻击的分类</a:t>
            </a:r>
            <a:endParaRPr kumimoji="1" lang="zh-CN" altLang="en-US" sz="3200" dirty="0" smtClean="0">
              <a:solidFill>
                <a:srgbClr val="0000FF"/>
              </a:solidFill>
              <a:latin typeface="黑体" pitchFamily="49" charset="-122"/>
              <a:ea typeface="黑体" pitchFamily="49" charset="-122"/>
            </a:endParaRPr>
          </a:p>
        </p:txBody>
      </p:sp>
      <p:sp>
        <p:nvSpPr>
          <p:cNvPr id="2" name="六边形 1"/>
          <p:cNvSpPr/>
          <p:nvPr/>
        </p:nvSpPr>
        <p:spPr>
          <a:xfrm>
            <a:off x="304800" y="2895600"/>
            <a:ext cx="2895600" cy="1371600"/>
          </a:xfrm>
          <a:prstGeom prst="hexag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solidFill>
                  <a:srgbClr val="0000FF"/>
                </a:solidFill>
              </a:rPr>
              <a:t>安全性攻击形式</a:t>
            </a:r>
            <a:endParaRPr lang="zh-CN" altLang="en-US" sz="3200" b="1" dirty="0">
              <a:solidFill>
                <a:srgbClr val="0000FF"/>
              </a:solidFill>
            </a:endParaRPr>
          </a:p>
        </p:txBody>
      </p:sp>
      <p:sp>
        <p:nvSpPr>
          <p:cNvPr id="3" name="任意多边形 2"/>
          <p:cNvSpPr/>
          <p:nvPr/>
        </p:nvSpPr>
        <p:spPr>
          <a:xfrm>
            <a:off x="3200323" y="2209800"/>
            <a:ext cx="1143077" cy="2865120"/>
          </a:xfrm>
          <a:custGeom>
            <a:avLst/>
            <a:gdLst>
              <a:gd name="connsiteX0" fmla="*/ 1143077 w 1143077"/>
              <a:gd name="connsiteY0" fmla="*/ 0 h 2865120"/>
              <a:gd name="connsiteX1" fmla="*/ 77 w 1143077"/>
              <a:gd name="connsiteY1" fmla="*/ 1341120 h 2865120"/>
              <a:gd name="connsiteX2" fmla="*/ 1097357 w 1143077"/>
              <a:gd name="connsiteY2" fmla="*/ 2865120 h 2865120"/>
            </a:gdLst>
            <a:ahLst/>
            <a:cxnLst>
              <a:cxn ang="0">
                <a:pos x="connsiteX0" y="connsiteY0"/>
              </a:cxn>
              <a:cxn ang="0">
                <a:pos x="connsiteX1" y="connsiteY1"/>
              </a:cxn>
              <a:cxn ang="0">
                <a:pos x="connsiteX2" y="connsiteY2"/>
              </a:cxn>
            </a:cxnLst>
            <a:rect l="l" t="t" r="r" b="b"/>
            <a:pathLst>
              <a:path w="1143077" h="2865120">
                <a:moveTo>
                  <a:pt x="1143077" y="0"/>
                </a:moveTo>
                <a:cubicBezTo>
                  <a:pt x="575387" y="431800"/>
                  <a:pt x="7697" y="863600"/>
                  <a:pt x="77" y="1341120"/>
                </a:cubicBezTo>
                <a:cubicBezTo>
                  <a:pt x="-7543" y="1818640"/>
                  <a:pt x="544907" y="2341880"/>
                  <a:pt x="1097357" y="2865120"/>
                </a:cubicBezTo>
              </a:path>
            </a:pathLst>
          </a:cu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六边形 6"/>
          <p:cNvSpPr/>
          <p:nvPr/>
        </p:nvSpPr>
        <p:spPr>
          <a:xfrm>
            <a:off x="4038600" y="1981200"/>
            <a:ext cx="2362200" cy="914400"/>
          </a:xfrm>
          <a:prstGeom prst="hexag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solidFill>
                  <a:srgbClr val="0000FF"/>
                </a:solidFill>
              </a:rPr>
              <a:t>被动攻击</a:t>
            </a:r>
            <a:endParaRPr lang="zh-CN" altLang="en-US" sz="3200" b="1" dirty="0">
              <a:solidFill>
                <a:srgbClr val="0000FF"/>
              </a:solidFill>
            </a:endParaRPr>
          </a:p>
        </p:txBody>
      </p:sp>
      <p:sp>
        <p:nvSpPr>
          <p:cNvPr id="10" name="六边形 9"/>
          <p:cNvSpPr/>
          <p:nvPr/>
        </p:nvSpPr>
        <p:spPr>
          <a:xfrm>
            <a:off x="4038600" y="4343400"/>
            <a:ext cx="2362200" cy="914400"/>
          </a:xfrm>
          <a:prstGeom prst="hexag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rgbClr val="FF0000"/>
                </a:solidFill>
              </a:rPr>
              <a:t>主动</a:t>
            </a:r>
            <a:r>
              <a:rPr lang="zh-CN" altLang="en-US" sz="3200" b="1" dirty="0" smtClean="0">
                <a:solidFill>
                  <a:srgbClr val="FF0000"/>
                </a:solidFill>
              </a:rPr>
              <a:t>攻击</a:t>
            </a:r>
            <a:endParaRPr lang="zh-CN" altLang="en-US" sz="3200" b="1" dirty="0">
              <a:solidFill>
                <a:srgbClr val="FF0000"/>
              </a:solidFill>
            </a:endParaRPr>
          </a:p>
        </p:txBody>
      </p:sp>
      <p:cxnSp>
        <p:nvCxnSpPr>
          <p:cNvPr id="6" name="直接连接符 5"/>
          <p:cNvCxnSpPr/>
          <p:nvPr/>
        </p:nvCxnSpPr>
        <p:spPr>
          <a:xfrm>
            <a:off x="6385560" y="2438400"/>
            <a:ext cx="77724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7162800" y="2209800"/>
            <a:ext cx="1524000" cy="381000"/>
          </a:xfrm>
          <a:prstGeom prst="parallelogram">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000FF"/>
                </a:solidFill>
              </a:rPr>
              <a:t>截取</a:t>
            </a:r>
            <a:endParaRPr lang="zh-CN" altLang="en-US" b="1" dirty="0">
              <a:solidFill>
                <a:srgbClr val="0000FF"/>
              </a:solidFill>
            </a:endParaRPr>
          </a:p>
        </p:txBody>
      </p:sp>
      <p:sp>
        <p:nvSpPr>
          <p:cNvPr id="13" name="平行四边形 12"/>
          <p:cNvSpPr/>
          <p:nvPr/>
        </p:nvSpPr>
        <p:spPr>
          <a:xfrm>
            <a:off x="7162800" y="3657600"/>
            <a:ext cx="1524000" cy="381000"/>
          </a:xfrm>
          <a:prstGeom prst="parallelogram">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000FF"/>
                </a:solidFill>
              </a:rPr>
              <a:t>中断</a:t>
            </a:r>
            <a:endParaRPr lang="zh-CN" altLang="en-US" b="1" dirty="0">
              <a:solidFill>
                <a:srgbClr val="0000FF"/>
              </a:solidFill>
            </a:endParaRPr>
          </a:p>
        </p:txBody>
      </p:sp>
      <p:sp>
        <p:nvSpPr>
          <p:cNvPr id="14" name="平行四边形 13"/>
          <p:cNvSpPr/>
          <p:nvPr/>
        </p:nvSpPr>
        <p:spPr>
          <a:xfrm>
            <a:off x="7147560" y="4191000"/>
            <a:ext cx="1524000" cy="381000"/>
          </a:xfrm>
          <a:prstGeom prst="parallelogram">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000FF"/>
                </a:solidFill>
              </a:rPr>
              <a:t>篡改</a:t>
            </a:r>
            <a:endParaRPr lang="zh-CN" altLang="en-US" b="1" dirty="0">
              <a:solidFill>
                <a:srgbClr val="0000FF"/>
              </a:solidFill>
            </a:endParaRPr>
          </a:p>
        </p:txBody>
      </p:sp>
      <p:sp>
        <p:nvSpPr>
          <p:cNvPr id="15" name="平行四边形 14"/>
          <p:cNvSpPr/>
          <p:nvPr/>
        </p:nvSpPr>
        <p:spPr>
          <a:xfrm>
            <a:off x="7147560" y="4724400"/>
            <a:ext cx="1524000" cy="381000"/>
          </a:xfrm>
          <a:prstGeom prst="parallelogram">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000FF"/>
                </a:solidFill>
              </a:rPr>
              <a:t>伪造</a:t>
            </a:r>
            <a:endParaRPr lang="zh-CN" altLang="en-US" b="1" dirty="0">
              <a:solidFill>
                <a:srgbClr val="0000FF"/>
              </a:solidFill>
            </a:endParaRPr>
          </a:p>
        </p:txBody>
      </p:sp>
      <p:sp>
        <p:nvSpPr>
          <p:cNvPr id="16" name="平行四边形 15"/>
          <p:cNvSpPr/>
          <p:nvPr/>
        </p:nvSpPr>
        <p:spPr>
          <a:xfrm>
            <a:off x="7101840" y="5257800"/>
            <a:ext cx="1524000" cy="381000"/>
          </a:xfrm>
          <a:prstGeom prst="parallelogram">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000FF"/>
                </a:solidFill>
              </a:rPr>
              <a:t>重放</a:t>
            </a:r>
            <a:endParaRPr lang="zh-CN" altLang="en-US" b="1" dirty="0">
              <a:solidFill>
                <a:srgbClr val="0000FF"/>
              </a:solidFill>
            </a:endParaRPr>
          </a:p>
        </p:txBody>
      </p:sp>
      <p:cxnSp>
        <p:nvCxnSpPr>
          <p:cNvPr id="17" name="直接连接符 16"/>
          <p:cNvCxnSpPr>
            <a:stCxn id="10" idx="0"/>
          </p:cNvCxnSpPr>
          <p:nvPr/>
        </p:nvCxnSpPr>
        <p:spPr>
          <a:xfrm flipV="1">
            <a:off x="6400800" y="3848100"/>
            <a:ext cx="990600" cy="952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0" idx="0"/>
          </p:cNvCxnSpPr>
          <p:nvPr/>
        </p:nvCxnSpPr>
        <p:spPr>
          <a:xfrm>
            <a:off x="6400800" y="48006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10" idx="0"/>
            <a:endCxn id="14" idx="5"/>
          </p:cNvCxnSpPr>
          <p:nvPr/>
        </p:nvCxnSpPr>
        <p:spPr>
          <a:xfrm flipV="1">
            <a:off x="6400800" y="4381500"/>
            <a:ext cx="794385" cy="419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a:stCxn id="10" idx="0"/>
            <a:endCxn id="16" idx="5"/>
          </p:cNvCxnSpPr>
          <p:nvPr/>
        </p:nvCxnSpPr>
        <p:spPr>
          <a:xfrm>
            <a:off x="6400800" y="4800600"/>
            <a:ext cx="748665" cy="6477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7083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1.1.3 </a:t>
            </a:r>
            <a:r>
              <a:rPr lang="zh-CN" altLang="en-US" sz="3200" dirty="0" smtClean="0">
                <a:solidFill>
                  <a:srgbClr val="FF0000"/>
                </a:solidFill>
                <a:latin typeface="黑体" pitchFamily="49" charset="-122"/>
                <a:ea typeface="黑体" pitchFamily="49" charset="-122"/>
              </a:rPr>
              <a:t>密码学在信息安全中的作用</a:t>
            </a:r>
            <a:endParaRPr kumimoji="1" lang="zh-CN" altLang="en-US" sz="3200" dirty="0" smtClean="0">
              <a:solidFill>
                <a:srgbClr val="0000FF"/>
              </a:solidFill>
              <a:latin typeface="黑体" pitchFamily="49" charset="-122"/>
              <a:ea typeface="黑体" pitchFamily="49" charset="-122"/>
            </a:endParaRPr>
          </a:p>
        </p:txBody>
      </p:sp>
      <p:sp>
        <p:nvSpPr>
          <p:cNvPr id="18" name="TextBox 17"/>
          <p:cNvSpPr txBox="1"/>
          <p:nvPr/>
        </p:nvSpPr>
        <p:spPr>
          <a:xfrm>
            <a:off x="457200" y="1828800"/>
            <a:ext cx="8229600" cy="4031873"/>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1)</a:t>
            </a:r>
            <a:r>
              <a:rPr lang="zh-CN" altLang="en-US" sz="3200" b="1" dirty="0" smtClean="0">
                <a:solidFill>
                  <a:srgbClr val="FF0101"/>
                </a:solidFill>
                <a:latin typeface="仿宋" pitchFamily="49" charset="-122"/>
                <a:ea typeface="仿宋" pitchFamily="49" charset="-122"/>
              </a:rPr>
              <a:t>密码学是信息安全的核心，信息安全是密码学研究与发展的目的</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rPr>
              <a:t>机密性</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密码学中的加密算法</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完整性</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密码学中的</a:t>
            </a:r>
            <a:r>
              <a:rPr lang="en-US" altLang="zh-CN" sz="3200" b="1" dirty="0" smtClean="0">
                <a:solidFill>
                  <a:srgbClr val="0000FF"/>
                </a:solidFill>
                <a:latin typeface="仿宋" pitchFamily="49" charset="-122"/>
                <a:ea typeface="仿宋" pitchFamily="49" charset="-122"/>
                <a:sym typeface="Wingdings" pitchFamily="2" charset="2"/>
              </a:rPr>
              <a:t>hash</a:t>
            </a:r>
            <a:r>
              <a:rPr lang="zh-CN" altLang="en-US" sz="3200" b="1" dirty="0" smtClean="0">
                <a:solidFill>
                  <a:srgbClr val="0000FF"/>
                </a:solidFill>
                <a:latin typeface="仿宋" pitchFamily="49" charset="-122"/>
                <a:ea typeface="仿宋" pitchFamily="49" charset="-122"/>
                <a:sym typeface="Wingdings" pitchFamily="2" charset="2"/>
              </a:rPr>
              <a:t>函数生成信息的指纹</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认证性</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加密算法、</a:t>
            </a:r>
            <a:r>
              <a:rPr lang="en-US" altLang="zh-CN" sz="3200" b="1" dirty="0" smtClean="0">
                <a:solidFill>
                  <a:srgbClr val="0000FF"/>
                </a:solidFill>
                <a:latin typeface="仿宋" pitchFamily="49" charset="-122"/>
                <a:ea typeface="仿宋" pitchFamily="49" charset="-122"/>
                <a:sym typeface="Wingdings" pitchFamily="2" charset="2"/>
              </a:rPr>
              <a:t>hash</a:t>
            </a:r>
            <a:r>
              <a:rPr lang="zh-CN" altLang="en-US" sz="3200" b="1" dirty="0" smtClean="0">
                <a:solidFill>
                  <a:srgbClr val="0000FF"/>
                </a:solidFill>
                <a:latin typeface="仿宋" pitchFamily="49" charset="-122"/>
                <a:ea typeface="仿宋" pitchFamily="49" charset="-122"/>
                <a:sym typeface="Wingdings" pitchFamily="2" charset="2"/>
              </a:rPr>
              <a:t>函数的结合确定信息来源</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抗否认性</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对信息进行数字签名</a:t>
            </a:r>
            <a:endParaRPr lang="en-US" altLang="zh-CN" sz="3200" b="1" dirty="0" smtClean="0">
              <a:solidFill>
                <a:srgbClr val="0000FF"/>
              </a:solidFill>
              <a:latin typeface="仿宋" pitchFamily="49" charset="-122"/>
              <a:ea typeface="仿宋" pitchFamily="49" charset="-122"/>
              <a:sym typeface="Wingdings" pitchFamily="2" charset="2"/>
            </a:endParaRPr>
          </a:p>
        </p:txBody>
      </p:sp>
    </p:spTree>
    <p:extLst>
      <p:ext uri="{BB962C8B-B14F-4D97-AF65-F5344CB8AC3E}">
        <p14:creationId xmlns:p14="http://schemas.microsoft.com/office/powerpoint/2010/main" val="936087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1.1.3 </a:t>
            </a:r>
            <a:r>
              <a:rPr lang="zh-CN" altLang="en-US" sz="3200" dirty="0" smtClean="0">
                <a:solidFill>
                  <a:srgbClr val="FF0000"/>
                </a:solidFill>
                <a:latin typeface="黑体" pitchFamily="49" charset="-122"/>
                <a:ea typeface="黑体" pitchFamily="49" charset="-122"/>
              </a:rPr>
              <a:t>密码学在信息安全中的作用</a:t>
            </a:r>
            <a:endParaRPr kumimoji="1" lang="zh-CN" altLang="en-US" sz="3200" dirty="0" smtClean="0">
              <a:solidFill>
                <a:srgbClr val="0000FF"/>
              </a:solidFill>
              <a:latin typeface="黑体" pitchFamily="49" charset="-122"/>
              <a:ea typeface="黑体" pitchFamily="49" charset="-122"/>
            </a:endParaRPr>
          </a:p>
        </p:txBody>
      </p:sp>
      <p:sp>
        <p:nvSpPr>
          <p:cNvPr id="18" name="TextBox 17"/>
          <p:cNvSpPr txBox="1"/>
          <p:nvPr/>
        </p:nvSpPr>
        <p:spPr>
          <a:xfrm>
            <a:off x="457200" y="1828800"/>
            <a:ext cx="8229600" cy="3046988"/>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2)</a:t>
            </a:r>
            <a:r>
              <a:rPr lang="zh-CN" altLang="en-US" sz="3200" b="1" dirty="0" smtClean="0">
                <a:solidFill>
                  <a:srgbClr val="FF0101"/>
                </a:solidFill>
                <a:latin typeface="仿宋" pitchFamily="49" charset="-122"/>
                <a:ea typeface="仿宋" pitchFamily="49" charset="-122"/>
              </a:rPr>
              <a:t>密码学也不是确定信息安全的唯一方法，也不能解决信息安全中的所有问题。如网络安全技术</a:t>
            </a:r>
            <a:r>
              <a:rPr lang="en-US" altLang="zh-CN" sz="3200" b="1" dirty="0" smtClean="0">
                <a:solidFill>
                  <a:srgbClr val="FF0101"/>
                </a:solidFill>
                <a:latin typeface="仿宋" pitchFamily="49" charset="-122"/>
                <a:ea typeface="仿宋" pitchFamily="49" charset="-122"/>
              </a:rPr>
              <a:t>(firewall, IDS/IPS)</a:t>
            </a:r>
            <a:r>
              <a:rPr lang="zh-CN" altLang="en-US" sz="3200" b="1" dirty="0" smtClean="0">
                <a:solidFill>
                  <a:srgbClr val="FF0101"/>
                </a:solidFill>
                <a:latin typeface="仿宋" pitchFamily="49" charset="-122"/>
                <a:ea typeface="仿宋" pitchFamily="49" charset="-122"/>
              </a:rPr>
              <a:t>、信息系统的管理、信息安全的法律法规也非常重要。</a:t>
            </a:r>
            <a:endParaRPr lang="en-US" altLang="zh-CN" sz="3200" b="1" dirty="0" smtClean="0">
              <a:solidFill>
                <a:srgbClr val="FF0101"/>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sym typeface="Wingdings" pitchFamily="2" charset="2"/>
              </a:rPr>
              <a:t>信息安全领域中普遍理念：信息安全三分靠技术、七分靠管理。</a:t>
            </a:r>
            <a:endParaRPr lang="en-US" altLang="zh-CN" sz="3200" b="1" dirty="0" smtClean="0">
              <a:solidFill>
                <a:srgbClr val="0000FF"/>
              </a:solidFill>
              <a:latin typeface="仿宋" pitchFamily="49" charset="-122"/>
              <a:ea typeface="仿宋" pitchFamily="49" charset="-122"/>
              <a:sym typeface="Wingdings" pitchFamily="2" charset="2"/>
            </a:endParaRPr>
          </a:p>
        </p:txBody>
      </p:sp>
    </p:spTree>
    <p:extLst>
      <p:ext uri="{BB962C8B-B14F-4D97-AF65-F5344CB8AC3E}">
        <p14:creationId xmlns:p14="http://schemas.microsoft.com/office/powerpoint/2010/main" val="1392211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87680" y="1066800"/>
            <a:ext cx="8229600" cy="5016758"/>
          </a:xfrm>
          <a:prstGeom prst="rect">
            <a:avLst/>
          </a:prstGeom>
          <a:noFill/>
          <a:ln>
            <a:noFill/>
          </a:ln>
          <a:effectLst/>
        </p:spPr>
        <p:txBody>
          <a:bodyPr wrap="square" rtlCol="0">
            <a:spAutoFit/>
          </a:bodyPr>
          <a:lstStyle/>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rPr>
              <a:t>隐写术</a:t>
            </a:r>
            <a:r>
              <a:rPr lang="en-US" altLang="zh-CN" sz="3200" b="1" dirty="0" smtClean="0">
                <a:solidFill>
                  <a:srgbClr val="0000FF"/>
                </a:solidFill>
                <a:latin typeface="仿宋" pitchFamily="49" charset="-122"/>
                <a:ea typeface="仿宋" pitchFamily="49" charset="-122"/>
              </a:rPr>
              <a:t>(Steganography)</a:t>
            </a:r>
            <a:r>
              <a:rPr lang="zh-CN" altLang="en-US" sz="3200" b="1" dirty="0" smtClean="0">
                <a:solidFill>
                  <a:srgbClr val="0000FF"/>
                </a:solidFill>
                <a:latin typeface="仿宋" pitchFamily="49" charset="-122"/>
                <a:ea typeface="仿宋" pitchFamily="49" charset="-122"/>
              </a:rPr>
              <a:t>：如古代“藏头诗”</a:t>
            </a:r>
            <a:endParaRPr lang="en-US" altLang="zh-CN" sz="3200" b="1" dirty="0" smtClean="0">
              <a:solidFill>
                <a:srgbClr val="0000FF"/>
              </a:solidFill>
              <a:latin typeface="仿宋" pitchFamily="49" charset="-122"/>
              <a:ea typeface="仿宋" pitchFamily="49" charset="-12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信息隐藏</a:t>
            </a:r>
            <a:r>
              <a:rPr lang="en-US" altLang="zh-CN" sz="3200" b="1" dirty="0" smtClean="0">
                <a:solidFill>
                  <a:srgbClr val="0000FF"/>
                </a:solidFill>
                <a:latin typeface="仿宋" pitchFamily="49" charset="-122"/>
                <a:ea typeface="仿宋" pitchFamily="49" charset="-122"/>
                <a:sym typeface="Wingdings" pitchFamily="2" charset="2"/>
              </a:rPr>
              <a:t>(information hiding)</a:t>
            </a:r>
            <a:r>
              <a:rPr lang="zh-CN" altLang="en-US" sz="3200" b="1" dirty="0" smtClean="0">
                <a:solidFill>
                  <a:srgbClr val="0000FF"/>
                </a:solidFill>
                <a:latin typeface="仿宋" pitchFamily="49" charset="-122"/>
                <a:ea typeface="仿宋" pitchFamily="49" charset="-122"/>
                <a:sym typeface="Wingdings" pitchFamily="2" charset="2"/>
              </a:rPr>
              <a:t>：隐形墨水、水印，</a:t>
            </a:r>
            <a:r>
              <a:rPr lang="en-US" altLang="zh-CN" sz="3200" b="1" dirty="0" smtClean="0">
                <a:solidFill>
                  <a:srgbClr val="0000FF"/>
                </a:solidFill>
                <a:latin typeface="仿宋" pitchFamily="49" charset="-122"/>
                <a:ea typeface="仿宋" pitchFamily="49" charset="-122"/>
                <a:sym typeface="Wingdings" pitchFamily="2" charset="2"/>
              </a:rPr>
              <a:t>...</a:t>
            </a: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密码学的起源可追溯到</a:t>
            </a:r>
            <a:r>
              <a:rPr lang="en-US" altLang="zh-CN" sz="3200" b="1" dirty="0" smtClean="0">
                <a:solidFill>
                  <a:srgbClr val="0000FF"/>
                </a:solidFill>
                <a:latin typeface="仿宋" pitchFamily="49" charset="-122"/>
                <a:ea typeface="仿宋" pitchFamily="49" charset="-122"/>
                <a:sym typeface="Wingdings" pitchFamily="2" charset="2"/>
              </a:rPr>
              <a:t>4000</a:t>
            </a:r>
            <a:r>
              <a:rPr lang="zh-CN" altLang="en-US" sz="3200" b="1" dirty="0" smtClean="0">
                <a:solidFill>
                  <a:srgbClr val="0000FF"/>
                </a:solidFill>
                <a:latin typeface="仿宋" pitchFamily="49" charset="-122"/>
                <a:ea typeface="仿宋" pitchFamily="49" charset="-122"/>
                <a:sym typeface="Wingdings" pitchFamily="2" charset="2"/>
              </a:rPr>
              <a:t>多年前的古埃及、印度、巴比伦、希腊。目的就是战争中的保密。</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a:t>
            </a:r>
          </a:p>
          <a:p>
            <a:pPr marL="457200" indent="-457200" algn="l">
              <a:buFont typeface="Wingdings" pitchFamily="2" charset="2"/>
              <a:buChar char="n"/>
            </a:pPr>
            <a:r>
              <a:rPr lang="en-US" altLang="zh-CN" sz="3200" b="1" dirty="0" smtClean="0">
                <a:solidFill>
                  <a:srgbClr val="FF0000"/>
                </a:solidFill>
                <a:latin typeface="仿宋" pitchFamily="49" charset="-122"/>
                <a:ea typeface="仿宋" pitchFamily="49" charset="-122"/>
                <a:sym typeface="Wingdings" pitchFamily="2" charset="2"/>
              </a:rPr>
              <a:t>1949</a:t>
            </a:r>
            <a:r>
              <a:rPr lang="zh-CN" altLang="en-US" sz="3200" b="1" dirty="0" smtClean="0">
                <a:solidFill>
                  <a:srgbClr val="FF0000"/>
                </a:solidFill>
                <a:latin typeface="仿宋" pitchFamily="49" charset="-122"/>
                <a:ea typeface="仿宋" pitchFamily="49" charset="-122"/>
                <a:sym typeface="Wingdings" pitchFamily="2" charset="2"/>
              </a:rPr>
              <a:t>年以前的密码术</a:t>
            </a:r>
            <a:r>
              <a:rPr lang="en-US" altLang="zh-CN" sz="3200" b="1" dirty="0">
                <a:solidFill>
                  <a:srgbClr val="FF0000"/>
                </a:solidFill>
                <a:latin typeface="仿宋" pitchFamily="49" charset="-122"/>
                <a:ea typeface="仿宋" pitchFamily="49" charset="-122"/>
                <a:sym typeface="Wingdings" pitchFamily="2" charset="2"/>
              </a:rPr>
              <a:t>(</a:t>
            </a:r>
            <a:r>
              <a:rPr lang="en-US" altLang="zh-CN" sz="3200" b="1" dirty="0" smtClean="0">
                <a:solidFill>
                  <a:srgbClr val="FF0000"/>
                </a:solidFill>
                <a:latin typeface="仿宋" pitchFamily="49" charset="-122"/>
                <a:ea typeface="仿宋" pitchFamily="49" charset="-122"/>
                <a:sym typeface="Wingdings" pitchFamily="2" charset="2"/>
              </a:rPr>
              <a:t>cryptology)</a:t>
            </a:r>
            <a:r>
              <a:rPr lang="zh-CN" altLang="en-US" sz="3200" b="1" dirty="0" smtClean="0">
                <a:solidFill>
                  <a:srgbClr val="FF0000"/>
                </a:solidFill>
                <a:latin typeface="仿宋" pitchFamily="49" charset="-122"/>
                <a:ea typeface="仿宋" pitchFamily="49" charset="-122"/>
                <a:sym typeface="Wingdings" pitchFamily="2" charset="2"/>
              </a:rPr>
              <a:t>不能说是一门学科，只是使用了变换的技巧和经验。</a:t>
            </a:r>
            <a:r>
              <a:rPr lang="zh-CN" altLang="en-US" sz="3200" b="1" dirty="0" smtClean="0">
                <a:solidFill>
                  <a:srgbClr val="0000FF"/>
                </a:solidFill>
                <a:latin typeface="仿宋" pitchFamily="49" charset="-122"/>
                <a:ea typeface="仿宋" pitchFamily="49" charset="-122"/>
                <a:sym typeface="Wingdings" pitchFamily="2" charset="2"/>
              </a:rPr>
              <a:t>此前称为“传统密码学”阶段</a:t>
            </a:r>
            <a:r>
              <a:rPr lang="zh-CN" altLang="en-US" sz="3200" b="1" dirty="0" smtClean="0">
                <a:solidFill>
                  <a:srgbClr val="FF0000"/>
                </a:solidFill>
                <a:latin typeface="仿宋" pitchFamily="49" charset="-122"/>
                <a:ea typeface="仿宋" pitchFamily="49" charset="-122"/>
                <a:sym typeface="Wingdings" pitchFamily="2" charset="2"/>
              </a:rPr>
              <a:t>。</a:t>
            </a:r>
            <a:endParaRPr lang="en-US" altLang="zh-CN" sz="3200" b="1" dirty="0" smtClean="0">
              <a:solidFill>
                <a:srgbClr val="FF0000"/>
              </a:solidFill>
              <a:latin typeface="仿宋" pitchFamily="49" charset="-122"/>
              <a:ea typeface="仿宋" pitchFamily="49" charset="-122"/>
              <a:sym typeface="Wingdings" pitchFamily="2" charset="2"/>
            </a:endParaRPr>
          </a:p>
        </p:txBody>
      </p:sp>
    </p:spTree>
    <p:extLst>
      <p:ext uri="{BB962C8B-B14F-4D97-AF65-F5344CB8AC3E}">
        <p14:creationId xmlns:p14="http://schemas.microsoft.com/office/powerpoint/2010/main" val="74234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87680" y="1066800"/>
            <a:ext cx="8229600" cy="5016758"/>
          </a:xfrm>
          <a:prstGeom prst="rect">
            <a:avLst/>
          </a:prstGeom>
          <a:noFill/>
          <a:ln>
            <a:noFill/>
          </a:ln>
          <a:effectLst/>
        </p:spPr>
        <p:txBody>
          <a:bodyPr wrap="square" rtlCol="0">
            <a:spAutoFit/>
          </a:bodyPr>
          <a:lstStyle/>
          <a:p>
            <a:pPr algn="l"/>
            <a:r>
              <a:rPr lang="en-US" altLang="zh-CN" sz="3200" b="1" dirty="0" smtClean="0">
                <a:solidFill>
                  <a:srgbClr val="0000FF"/>
                </a:solidFill>
                <a:latin typeface="仿宋" pitchFamily="49" charset="-122"/>
                <a:ea typeface="仿宋" pitchFamily="49" charset="-122"/>
                <a:sym typeface="Wingdings" pitchFamily="2" charset="2"/>
              </a:rPr>
              <a:t>1949</a:t>
            </a:r>
            <a:r>
              <a:rPr lang="zh-CN" altLang="en-US" sz="3200" b="1" dirty="0" smtClean="0">
                <a:solidFill>
                  <a:srgbClr val="0000FF"/>
                </a:solidFill>
                <a:latin typeface="仿宋" pitchFamily="49" charset="-122"/>
                <a:ea typeface="仿宋" pitchFamily="49" charset="-122"/>
                <a:sym typeface="Wingdings" pitchFamily="2" charset="2"/>
              </a:rPr>
              <a:t>年</a:t>
            </a:r>
            <a:r>
              <a:rPr lang="en-US" altLang="zh-CN" sz="3200" b="1" dirty="0" smtClean="0">
                <a:solidFill>
                  <a:srgbClr val="FF0101"/>
                </a:solidFill>
                <a:latin typeface="仿宋" pitchFamily="49" charset="-122"/>
                <a:ea typeface="仿宋" pitchFamily="49" charset="-122"/>
                <a:sym typeface="Wingdings" pitchFamily="2" charset="2"/>
              </a:rPr>
              <a:t>Shannon</a:t>
            </a:r>
            <a:r>
              <a:rPr lang="zh-CN" altLang="en-US" sz="3200" b="1" dirty="0" smtClean="0">
                <a:solidFill>
                  <a:srgbClr val="0000FF"/>
                </a:solidFill>
                <a:latin typeface="仿宋" pitchFamily="49" charset="-122"/>
                <a:ea typeface="仿宋" pitchFamily="49" charset="-122"/>
                <a:sym typeface="Wingdings" pitchFamily="2" charset="2"/>
              </a:rPr>
              <a:t>发表“</a:t>
            </a:r>
            <a:r>
              <a:rPr lang="en-US" altLang="zh-CN" sz="3200" b="1" dirty="0" smtClean="0">
                <a:solidFill>
                  <a:srgbClr val="FF0101"/>
                </a:solidFill>
                <a:latin typeface="仿宋" pitchFamily="49" charset="-122"/>
                <a:ea typeface="仿宋" pitchFamily="49" charset="-122"/>
                <a:sym typeface="Wingdings" pitchFamily="2" charset="2"/>
              </a:rPr>
              <a:t>Communication Theory of Secrecy System</a:t>
            </a:r>
            <a:r>
              <a:rPr lang="zh-CN" altLang="en-US" sz="3200" b="1" dirty="0" smtClean="0">
                <a:solidFill>
                  <a:srgbClr val="0000FF"/>
                </a:solidFill>
                <a:latin typeface="仿宋" pitchFamily="49" charset="-122"/>
                <a:ea typeface="仿宋" pitchFamily="49" charset="-122"/>
                <a:sym typeface="Wingdings" pitchFamily="2" charset="2"/>
              </a:rPr>
              <a:t>”经典论文，其将信息论</a:t>
            </a:r>
            <a:r>
              <a:rPr lang="en-US" altLang="zh-CN" sz="3200" b="1" dirty="0" smtClean="0">
                <a:solidFill>
                  <a:srgbClr val="0000FF"/>
                </a:solidFill>
                <a:latin typeface="仿宋" pitchFamily="49" charset="-122"/>
                <a:ea typeface="仿宋" pitchFamily="49" charset="-122"/>
                <a:sym typeface="Wingdings" pitchFamily="2" charset="2"/>
              </a:rPr>
              <a:t>(</a:t>
            </a:r>
            <a:r>
              <a:rPr lang="en-US" altLang="zh-CN" sz="3200" b="1" dirty="0">
                <a:solidFill>
                  <a:srgbClr val="0000FF"/>
                </a:solidFill>
                <a:latin typeface="仿宋" pitchFamily="49" charset="-122"/>
                <a:ea typeface="仿宋" pitchFamily="49" charset="-122"/>
                <a:sym typeface="Wingdings" pitchFamily="2" charset="2"/>
              </a:rPr>
              <a:t>I</a:t>
            </a:r>
            <a:r>
              <a:rPr lang="en-US" altLang="zh-CN" sz="3200" b="1" dirty="0" smtClean="0">
                <a:solidFill>
                  <a:srgbClr val="0000FF"/>
                </a:solidFill>
                <a:latin typeface="仿宋" pitchFamily="49" charset="-122"/>
                <a:ea typeface="仿宋" pitchFamily="49" charset="-122"/>
                <a:sym typeface="Wingdings" pitchFamily="2" charset="2"/>
              </a:rPr>
              <a:t>nformation Theory)</a:t>
            </a:r>
            <a:r>
              <a:rPr lang="zh-CN" altLang="en-US" sz="3200" b="1" dirty="0" smtClean="0">
                <a:solidFill>
                  <a:srgbClr val="0000FF"/>
                </a:solidFill>
                <a:latin typeface="仿宋" pitchFamily="49" charset="-122"/>
                <a:ea typeface="仿宋" pitchFamily="49" charset="-122"/>
                <a:sym typeface="Wingdings" pitchFamily="2" charset="2"/>
              </a:rPr>
              <a:t>引入到密码学中，为密码学的发展奠定了坚实的理论基础，是密码学成为一门学科，此时开始称为</a:t>
            </a:r>
            <a:r>
              <a:rPr lang="zh-CN" altLang="en-US" sz="3200" b="1" dirty="0" smtClean="0">
                <a:solidFill>
                  <a:srgbClr val="FF0000"/>
                </a:solidFill>
                <a:latin typeface="仿宋" pitchFamily="49" charset="-122"/>
                <a:ea typeface="仿宋" pitchFamily="49" charset="-122"/>
                <a:sym typeface="Wingdings" pitchFamily="2" charset="2"/>
              </a:rPr>
              <a:t>“现代密码学</a:t>
            </a:r>
            <a:r>
              <a:rPr lang="en-US" altLang="zh-CN" sz="3200" b="1" dirty="0" smtClean="0">
                <a:solidFill>
                  <a:srgbClr val="FF0000"/>
                </a:solidFill>
                <a:latin typeface="仿宋" pitchFamily="49" charset="-122"/>
                <a:ea typeface="仿宋" pitchFamily="49" charset="-122"/>
                <a:sym typeface="Wingdings" pitchFamily="2" charset="2"/>
              </a:rPr>
              <a:t>(Modern Cryptography)</a:t>
            </a:r>
            <a:r>
              <a:rPr lang="zh-CN" altLang="en-US" sz="3200" b="1" dirty="0" smtClean="0">
                <a:solidFill>
                  <a:srgbClr val="FF0000"/>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特点：</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依靠计算机实现；</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有坚实的数学理论基础；</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通信方式有无线</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有线</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计算机网络；</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形成了一门学科。</a:t>
            </a:r>
            <a:endParaRPr lang="en-US" altLang="zh-CN" sz="3200" b="1" dirty="0" smtClean="0">
              <a:solidFill>
                <a:srgbClr val="0000FF"/>
              </a:solidFill>
              <a:latin typeface="仿宋" pitchFamily="49" charset="-122"/>
              <a:ea typeface="仿宋" pitchFamily="49" charset="-122"/>
              <a:sym typeface="Wingdings" pitchFamily="2" charset="2"/>
            </a:endParaRPr>
          </a:p>
        </p:txBody>
      </p:sp>
    </p:spTree>
    <p:extLst>
      <p:ext uri="{BB962C8B-B14F-4D97-AF65-F5344CB8AC3E}">
        <p14:creationId xmlns:p14="http://schemas.microsoft.com/office/powerpoint/2010/main" val="3985394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87680" y="1905000"/>
            <a:ext cx="8229600" cy="2554545"/>
          </a:xfrm>
          <a:prstGeom prst="rect">
            <a:avLst/>
          </a:prstGeom>
          <a:noFill/>
          <a:ln>
            <a:noFill/>
          </a:ln>
          <a:effectLst/>
        </p:spPr>
        <p:txBody>
          <a:bodyPr wrap="square" rtlCol="0">
            <a:spAutoFit/>
          </a:bodyPr>
          <a:lstStyle/>
          <a:p>
            <a:pPr algn="l"/>
            <a:r>
              <a:rPr lang="en-US" altLang="zh-CN" sz="3200" b="1" dirty="0" smtClean="0">
                <a:solidFill>
                  <a:srgbClr val="0000FF"/>
                </a:solidFill>
                <a:latin typeface="仿宋" pitchFamily="49" charset="-122"/>
                <a:ea typeface="仿宋" pitchFamily="49" charset="-122"/>
                <a:sym typeface="Wingdings" pitchFamily="2" charset="2"/>
              </a:rPr>
              <a:t>1.</a:t>
            </a:r>
            <a:r>
              <a:rPr lang="zh-CN" altLang="en-US" sz="3200" b="1" dirty="0" smtClean="0">
                <a:solidFill>
                  <a:srgbClr val="0000FF"/>
                </a:solidFill>
                <a:latin typeface="仿宋" pitchFamily="49" charset="-122"/>
                <a:ea typeface="仿宋" pitchFamily="49" charset="-122"/>
                <a:sym typeface="Wingdings" pitchFamily="2" charset="2"/>
              </a:rPr>
              <a:t>古代密码术</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古希腊人的“棋盘密码”</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古罗马凯撒皇帝的“凯撒密码”</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美国南北战争“栅栏密码”</a:t>
            </a:r>
            <a:endParaRPr lang="en-US" altLang="zh-CN" sz="3200" b="1" dirty="0" smtClean="0">
              <a:solidFill>
                <a:srgbClr val="0000FF"/>
              </a:solidFill>
              <a:latin typeface="仿宋" pitchFamily="49" charset="-122"/>
              <a:ea typeface="仿宋" pitchFamily="49" charset="-122"/>
              <a:sym typeface="Wingdings" pitchFamily="2" charset="2"/>
            </a:endParaRPr>
          </a:p>
          <a:p>
            <a:pPr algn="l"/>
            <a:r>
              <a:rPr lang="zh-CN" altLang="en-US" sz="3200" b="1" dirty="0" smtClean="0">
                <a:solidFill>
                  <a:srgbClr val="FF0000"/>
                </a:solidFill>
                <a:latin typeface="仿宋" pitchFamily="49" charset="-122"/>
                <a:ea typeface="仿宋" pitchFamily="49" charset="-122"/>
                <a:sym typeface="Wingdings" pitchFamily="2" charset="2"/>
              </a:rPr>
              <a:t>特点：采用代换或换位</a:t>
            </a:r>
            <a:endParaRPr lang="en-US" altLang="zh-CN" sz="3200" b="1" dirty="0" smtClean="0">
              <a:solidFill>
                <a:srgbClr val="FF0000"/>
              </a:solidFill>
              <a:latin typeface="仿宋" pitchFamily="49" charset="-122"/>
              <a:ea typeface="仿宋" pitchFamily="49" charset="-122"/>
              <a:sym typeface="Wingdings" pitchFamily="2" charset="2"/>
            </a:endParaRPr>
          </a:p>
        </p:txBody>
      </p:sp>
      <p:sp>
        <p:nvSpPr>
          <p:cNvPr id="4" name="平行四边形 3"/>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1.2.1 </a:t>
            </a:r>
            <a:r>
              <a:rPr lang="zh-CN" altLang="en-US" sz="3200" dirty="0" smtClean="0">
                <a:solidFill>
                  <a:srgbClr val="FF0000"/>
                </a:solidFill>
                <a:latin typeface="黑体" pitchFamily="49" charset="-122"/>
                <a:ea typeface="黑体" pitchFamily="49" charset="-122"/>
              </a:rPr>
              <a:t>传统密码</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219382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87680" y="1905000"/>
            <a:ext cx="8229600" cy="3539430"/>
          </a:xfrm>
          <a:prstGeom prst="rect">
            <a:avLst/>
          </a:prstGeom>
          <a:noFill/>
          <a:ln>
            <a:noFill/>
          </a:ln>
          <a:effectLst/>
        </p:spPr>
        <p:txBody>
          <a:bodyPr wrap="square" rtlCol="0">
            <a:spAutoFit/>
          </a:bodyPr>
          <a:lstStyle/>
          <a:p>
            <a:pPr algn="l"/>
            <a:r>
              <a:rPr lang="en-US" altLang="zh-CN" sz="3200" b="1" dirty="0" smtClean="0">
                <a:solidFill>
                  <a:srgbClr val="0000FF"/>
                </a:solidFill>
                <a:latin typeface="仿宋" pitchFamily="49" charset="-122"/>
                <a:ea typeface="仿宋" pitchFamily="49" charset="-122"/>
                <a:sym typeface="Wingdings" pitchFamily="2" charset="2"/>
              </a:rPr>
              <a:t>2</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近代</a:t>
            </a:r>
            <a:r>
              <a:rPr lang="zh-CN" altLang="en-US" sz="3200" b="1" dirty="0" smtClean="0">
                <a:solidFill>
                  <a:srgbClr val="0000FF"/>
                </a:solidFill>
                <a:latin typeface="仿宋" pitchFamily="49" charset="-122"/>
                <a:ea typeface="仿宋" pitchFamily="49" charset="-122"/>
                <a:sym typeface="Wingdings" pitchFamily="2" charset="2"/>
              </a:rPr>
              <a:t>密码</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a:solidFill>
                  <a:srgbClr val="0000FF"/>
                </a:solidFill>
                <a:latin typeface="仿宋" pitchFamily="49" charset="-122"/>
                <a:ea typeface="仿宋" pitchFamily="49" charset="-122"/>
                <a:sym typeface="Wingdings" pitchFamily="2" charset="2"/>
              </a:rPr>
              <a:t>单</a:t>
            </a:r>
            <a:r>
              <a:rPr lang="zh-CN" altLang="en-US" sz="3200" b="1" dirty="0" smtClean="0">
                <a:solidFill>
                  <a:srgbClr val="0000FF"/>
                </a:solidFill>
                <a:latin typeface="仿宋" pitchFamily="49" charset="-122"/>
                <a:ea typeface="仿宋" pitchFamily="49" charset="-122"/>
                <a:sym typeface="Wingdings" pitchFamily="2" charset="2"/>
              </a:rPr>
              <a:t>表代换：如仿射密码</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a:solidFill>
                  <a:srgbClr val="0000FF"/>
                </a:solidFill>
                <a:latin typeface="仿宋" pitchFamily="49" charset="-122"/>
                <a:ea typeface="仿宋" pitchFamily="49" charset="-122"/>
                <a:sym typeface="Wingdings" pitchFamily="2" charset="2"/>
              </a:rPr>
              <a:t>多</a:t>
            </a:r>
            <a:r>
              <a:rPr lang="zh-CN" altLang="en-US" sz="3200" b="1" dirty="0" smtClean="0">
                <a:solidFill>
                  <a:srgbClr val="0000FF"/>
                </a:solidFill>
                <a:latin typeface="仿宋" pitchFamily="49" charset="-122"/>
                <a:ea typeface="仿宋" pitchFamily="49" charset="-122"/>
                <a:sym typeface="Wingdings" pitchFamily="2" charset="2"/>
              </a:rPr>
              <a:t>表代换：</a:t>
            </a:r>
            <a:r>
              <a:rPr lang="zh-CN" altLang="en-US" sz="3200" b="1" dirty="0" smtClean="0">
                <a:solidFill>
                  <a:srgbClr val="0000FF"/>
                </a:solidFill>
                <a:latin typeface="仿宋" pitchFamily="49" charset="-122"/>
                <a:ea typeface="仿宋" pitchFamily="49" charset="-122"/>
                <a:sym typeface="Wingdings" pitchFamily="2" charset="2"/>
              </a:rPr>
              <a:t>如</a:t>
            </a:r>
            <a:r>
              <a:rPr lang="en-US" altLang="zh-CN" sz="3200" b="1" dirty="0" err="1" smtClean="0">
                <a:solidFill>
                  <a:srgbClr val="0000FF"/>
                </a:solidFill>
                <a:latin typeface="仿宋" pitchFamily="49" charset="-122"/>
                <a:ea typeface="仿宋" pitchFamily="49" charset="-122"/>
                <a:sym typeface="Wingdings" pitchFamily="2" charset="2"/>
              </a:rPr>
              <a:t>vigenere</a:t>
            </a:r>
            <a:r>
              <a:rPr lang="zh-CN" altLang="en-US" sz="3200" b="1" dirty="0" smtClean="0">
                <a:solidFill>
                  <a:srgbClr val="0000FF"/>
                </a:solidFill>
                <a:latin typeface="仿宋" pitchFamily="49" charset="-122"/>
                <a:ea typeface="仿宋" pitchFamily="49" charset="-122"/>
                <a:sym typeface="Wingdings" pitchFamily="2" charset="2"/>
              </a:rPr>
              <a:t>密码、二战中转轮密码机（</a:t>
            </a:r>
            <a:r>
              <a:rPr lang="en-US" altLang="zh-CN" sz="3200" b="1" dirty="0" err="1" smtClean="0">
                <a:solidFill>
                  <a:srgbClr val="0000FF"/>
                </a:solidFill>
                <a:latin typeface="仿宋" pitchFamily="49" charset="-122"/>
                <a:ea typeface="仿宋" pitchFamily="49" charset="-122"/>
                <a:sym typeface="Wingdings" pitchFamily="2" charset="2"/>
              </a:rPr>
              <a:t>enigma,TYPEX</a:t>
            </a:r>
            <a:r>
              <a:rPr lang="en-US" altLang="zh-CN" sz="3200" b="1" dirty="0" smtClean="0">
                <a:solidFill>
                  <a:srgbClr val="0000FF"/>
                </a:solidFill>
                <a:latin typeface="仿宋" pitchFamily="49" charset="-122"/>
                <a:ea typeface="仿宋" pitchFamily="49" charset="-122"/>
                <a:sym typeface="Wingdings" pitchFamily="2" charset="2"/>
              </a:rPr>
              <a:t>, </a:t>
            </a:r>
            <a:r>
              <a:rPr lang="en-US" altLang="zh-CN" sz="3200" b="1" dirty="0" err="1" smtClean="0">
                <a:solidFill>
                  <a:srgbClr val="0000FF"/>
                </a:solidFill>
                <a:latin typeface="仿宋" pitchFamily="49" charset="-122"/>
                <a:ea typeface="仿宋" pitchFamily="49" charset="-122"/>
                <a:sym typeface="Wingdings" pitchFamily="2" charset="2"/>
              </a:rPr>
              <a:t>Hagelin</a:t>
            </a:r>
            <a:r>
              <a:rPr lang="en-US" altLang="zh-CN" sz="3200" b="1" dirty="0" smtClean="0">
                <a:solidFill>
                  <a:srgbClr val="0000FF"/>
                </a:solidFill>
                <a:latin typeface="仿宋" pitchFamily="49" charset="-122"/>
                <a:ea typeface="仿宋" pitchFamily="49" charset="-122"/>
                <a:sym typeface="Wingdings" pitchFamily="2" charset="2"/>
              </a:rPr>
              <a:t>, TUNNY)</a:t>
            </a:r>
          </a:p>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AT&amp;T</a:t>
            </a:r>
            <a:r>
              <a:rPr lang="zh-CN" altLang="en-US" sz="3200" b="1" dirty="0" smtClean="0">
                <a:solidFill>
                  <a:srgbClr val="0000FF"/>
                </a:solidFill>
                <a:latin typeface="仿宋" pitchFamily="49" charset="-122"/>
                <a:ea typeface="仿宋" pitchFamily="49" charset="-122"/>
                <a:sym typeface="Wingdings" pitchFamily="2" charset="2"/>
              </a:rPr>
              <a:t>的</a:t>
            </a:r>
            <a:r>
              <a:rPr lang="en-US" altLang="zh-CN" sz="3200" b="1" dirty="0" err="1" smtClean="0">
                <a:solidFill>
                  <a:srgbClr val="0000FF"/>
                </a:solidFill>
                <a:latin typeface="仿宋" pitchFamily="49" charset="-122"/>
                <a:ea typeface="仿宋" pitchFamily="49" charset="-122"/>
                <a:sym typeface="Wingdings" pitchFamily="2" charset="2"/>
              </a:rPr>
              <a:t>Vernam</a:t>
            </a:r>
            <a:r>
              <a:rPr lang="zh-CN" altLang="en-US" sz="3200" b="1" dirty="0" smtClean="0">
                <a:solidFill>
                  <a:srgbClr val="0000FF"/>
                </a:solidFill>
                <a:latin typeface="仿宋" pitchFamily="49" charset="-122"/>
                <a:ea typeface="仿宋" pitchFamily="49" charset="-122"/>
                <a:sym typeface="Wingdings" pitchFamily="2" charset="2"/>
              </a:rPr>
              <a:t>密码</a:t>
            </a:r>
            <a:endParaRPr lang="en-US" altLang="zh-CN" sz="3200" b="1" dirty="0" smtClean="0">
              <a:solidFill>
                <a:srgbClr val="0000FF"/>
              </a:solidFill>
              <a:latin typeface="仿宋" pitchFamily="49" charset="-122"/>
              <a:ea typeface="仿宋" pitchFamily="49" charset="-122"/>
              <a:sym typeface="Wingdings" pitchFamily="2" charset="2"/>
            </a:endParaRPr>
          </a:p>
          <a:p>
            <a:pPr algn="l"/>
            <a:r>
              <a:rPr lang="zh-CN" altLang="en-US" sz="3200" b="1" dirty="0" smtClean="0">
                <a:solidFill>
                  <a:srgbClr val="FF0000"/>
                </a:solidFill>
                <a:latin typeface="仿宋" pitchFamily="49" charset="-122"/>
                <a:ea typeface="仿宋" pitchFamily="49" charset="-122"/>
                <a:sym typeface="Wingdings" pitchFamily="2" charset="2"/>
              </a:rPr>
              <a:t>特点：使用机械、机电方式实现代换、换位、模二加运算</a:t>
            </a:r>
            <a:endParaRPr lang="en-US" altLang="zh-CN" sz="3200" b="1" dirty="0" smtClean="0">
              <a:solidFill>
                <a:srgbClr val="FF0000"/>
              </a:solidFill>
              <a:latin typeface="仿宋" pitchFamily="49" charset="-122"/>
              <a:ea typeface="仿宋" pitchFamily="49" charset="-122"/>
              <a:sym typeface="Wingdings" pitchFamily="2" charset="2"/>
            </a:endParaRPr>
          </a:p>
        </p:txBody>
      </p:sp>
      <p:sp>
        <p:nvSpPr>
          <p:cNvPr id="4" name="平行四边形 3"/>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1.2.1 </a:t>
            </a:r>
            <a:r>
              <a:rPr lang="zh-CN" altLang="en-US" sz="3200" dirty="0" smtClean="0">
                <a:solidFill>
                  <a:srgbClr val="FF0000"/>
                </a:solidFill>
                <a:latin typeface="黑体" pitchFamily="49" charset="-122"/>
                <a:ea typeface="黑体" pitchFamily="49" charset="-122"/>
              </a:rPr>
              <a:t>传统密码</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35613494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87680" y="1905000"/>
            <a:ext cx="8229600" cy="4031873"/>
          </a:xfrm>
          <a:prstGeom prst="rect">
            <a:avLst/>
          </a:prstGeom>
          <a:noFill/>
          <a:ln>
            <a:noFill/>
          </a:ln>
          <a:effectLst/>
        </p:spPr>
        <p:txBody>
          <a:bodyPr wrap="square" rtlCol="0">
            <a:spAutoFit/>
          </a:bodyPr>
          <a:lstStyle/>
          <a:p>
            <a:pPr algn="l"/>
            <a:r>
              <a:rPr lang="zh-CN" altLang="en-US" sz="3200" b="1" dirty="0" smtClean="0">
                <a:solidFill>
                  <a:srgbClr val="FF0000"/>
                </a:solidFill>
                <a:latin typeface="仿宋" pitchFamily="49" charset="-122"/>
                <a:ea typeface="仿宋" pitchFamily="49" charset="-122"/>
                <a:sym typeface="Wingdings" pitchFamily="2" charset="2"/>
              </a:rPr>
              <a:t>现代密码学出现的标志是</a:t>
            </a:r>
            <a:r>
              <a:rPr lang="en-US" altLang="zh-CN" sz="3200" b="1" dirty="0" smtClean="0">
                <a:solidFill>
                  <a:srgbClr val="FF0000"/>
                </a:solidFill>
                <a:latin typeface="仿宋" pitchFamily="49" charset="-122"/>
                <a:ea typeface="仿宋" pitchFamily="49" charset="-122"/>
                <a:sym typeface="Wingdings" pitchFamily="2" charset="2"/>
              </a:rPr>
              <a:t>Shannon</a:t>
            </a:r>
            <a:r>
              <a:rPr lang="zh-CN" altLang="en-US" sz="3200" b="1" dirty="0" smtClean="0">
                <a:solidFill>
                  <a:srgbClr val="FF0000"/>
                </a:solidFill>
                <a:latin typeface="仿宋" pitchFamily="49" charset="-122"/>
                <a:ea typeface="仿宋" pitchFamily="49" charset="-122"/>
                <a:sym typeface="Wingdings" pitchFamily="2" charset="2"/>
              </a:rPr>
              <a:t>发表的论文“</a:t>
            </a:r>
            <a:r>
              <a:rPr lang="en-US" altLang="zh-CN" sz="3200" b="1" dirty="0" smtClean="0">
                <a:solidFill>
                  <a:srgbClr val="FF0000"/>
                </a:solidFill>
                <a:latin typeface="仿宋" pitchFamily="49" charset="-122"/>
                <a:ea typeface="仿宋" pitchFamily="49" charset="-122"/>
                <a:sym typeface="Wingdings" pitchFamily="2" charset="2"/>
              </a:rPr>
              <a:t>Communication Theory of </a:t>
            </a:r>
            <a:r>
              <a:rPr lang="en-US" altLang="zh-CN" sz="3200" b="1" dirty="0">
                <a:solidFill>
                  <a:srgbClr val="FF0000"/>
                </a:solidFill>
                <a:latin typeface="仿宋" pitchFamily="49" charset="-122"/>
                <a:ea typeface="仿宋" pitchFamily="49" charset="-122"/>
                <a:sym typeface="Wingdings" pitchFamily="2" charset="2"/>
              </a:rPr>
              <a:t>S</a:t>
            </a:r>
            <a:r>
              <a:rPr lang="en-US" altLang="zh-CN" sz="3200" b="1" dirty="0" smtClean="0">
                <a:solidFill>
                  <a:srgbClr val="FF0000"/>
                </a:solidFill>
                <a:latin typeface="仿宋" pitchFamily="49" charset="-122"/>
                <a:ea typeface="仿宋" pitchFamily="49" charset="-122"/>
                <a:sym typeface="Wingdings" pitchFamily="2" charset="2"/>
              </a:rPr>
              <a:t>ecrecy System</a:t>
            </a:r>
            <a:r>
              <a:rPr lang="zh-CN" altLang="en-US" sz="3200" b="1" dirty="0" smtClean="0">
                <a:solidFill>
                  <a:srgbClr val="FF0000"/>
                </a:solidFill>
                <a:latin typeface="仿宋" pitchFamily="49" charset="-122"/>
                <a:ea typeface="仿宋" pitchFamily="49" charset="-122"/>
                <a:sym typeface="Wingdings" pitchFamily="2" charset="2"/>
              </a:rPr>
              <a:t>”</a:t>
            </a:r>
            <a:r>
              <a:rPr lang="zh-CN" altLang="en-US" sz="3200" b="1" dirty="0" smtClean="0">
                <a:solidFill>
                  <a:srgbClr val="FF0000"/>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其将“</a:t>
            </a:r>
            <a:r>
              <a:rPr lang="zh-CN" altLang="en-US" sz="3200" b="1" dirty="0" smtClean="0">
                <a:solidFill>
                  <a:srgbClr val="FF0000"/>
                </a:solidFill>
                <a:latin typeface="仿宋" pitchFamily="49" charset="-122"/>
                <a:ea typeface="仿宋" pitchFamily="49" charset="-122"/>
                <a:sym typeface="Wingdings" pitchFamily="2" charset="2"/>
              </a:rPr>
              <a:t>信息论</a:t>
            </a:r>
            <a:r>
              <a:rPr lang="zh-CN" altLang="en-US" sz="3200" b="1" dirty="0" smtClean="0">
                <a:solidFill>
                  <a:srgbClr val="0000FF"/>
                </a:solidFill>
                <a:latin typeface="仿宋" pitchFamily="49" charset="-122"/>
                <a:ea typeface="仿宋" pitchFamily="49" charset="-122"/>
                <a:sym typeface="Wingdings" pitchFamily="2" charset="2"/>
              </a:rPr>
              <a:t>”引入到密码学中，利用</a:t>
            </a:r>
            <a:r>
              <a:rPr lang="zh-CN" altLang="en-US" sz="3200" b="1" dirty="0">
                <a:solidFill>
                  <a:srgbClr val="FF0000"/>
                </a:solidFill>
                <a:latin typeface="仿宋" pitchFamily="49" charset="-122"/>
                <a:ea typeface="仿宋" pitchFamily="49" charset="-122"/>
                <a:sym typeface="Wingdings" pitchFamily="2" charset="2"/>
              </a:rPr>
              <a:t>概率统计</a:t>
            </a:r>
            <a:r>
              <a:rPr lang="zh-CN" altLang="en-US" sz="3200" b="1" dirty="0" smtClean="0">
                <a:solidFill>
                  <a:srgbClr val="0000FF"/>
                </a:solidFill>
                <a:latin typeface="仿宋" pitchFamily="49" charset="-122"/>
                <a:ea typeface="仿宋" pitchFamily="49" charset="-122"/>
                <a:sym typeface="Wingdings" pitchFamily="2" charset="2"/>
              </a:rPr>
              <a:t>和</a:t>
            </a:r>
            <a:r>
              <a:rPr lang="zh-CN" altLang="en-US" sz="3200" b="1" dirty="0">
                <a:solidFill>
                  <a:srgbClr val="FF0000"/>
                </a:solidFill>
                <a:latin typeface="仿宋" pitchFamily="49" charset="-122"/>
                <a:ea typeface="仿宋" pitchFamily="49" charset="-122"/>
                <a:sym typeface="Wingdings" pitchFamily="2" charset="2"/>
              </a:rPr>
              <a:t>熵</a:t>
            </a:r>
            <a:r>
              <a:rPr lang="zh-CN" altLang="en-US" sz="3200" b="1" dirty="0" smtClean="0">
                <a:solidFill>
                  <a:srgbClr val="0000FF"/>
                </a:solidFill>
                <a:latin typeface="仿宋" pitchFamily="49" charset="-122"/>
                <a:ea typeface="仿宋" pitchFamily="49" charset="-122"/>
                <a:sym typeface="Wingdings" pitchFamily="2" charset="2"/>
              </a:rPr>
              <a:t>的概念对信息源、密钥、传输的密文和密码系统的安全性进行了数学描述和定量分析，并提出了</a:t>
            </a:r>
            <a:r>
              <a:rPr lang="zh-CN" altLang="en-US" sz="3200" b="1" dirty="0">
                <a:solidFill>
                  <a:srgbClr val="FF0000"/>
                </a:solidFill>
                <a:latin typeface="仿宋" pitchFamily="49" charset="-122"/>
                <a:ea typeface="仿宋" pitchFamily="49" charset="-122"/>
                <a:sym typeface="Wingdings" pitchFamily="2" charset="2"/>
              </a:rPr>
              <a:t>“对称密码体制”模型</a:t>
            </a:r>
            <a:r>
              <a:rPr lang="zh-CN" altLang="en-US" sz="3200" b="1" dirty="0" smtClean="0">
                <a:solidFill>
                  <a:srgbClr val="0000FF"/>
                </a:solidFill>
                <a:latin typeface="仿宋" pitchFamily="49" charset="-122"/>
                <a:ea typeface="仿宋" pitchFamily="49" charset="-122"/>
                <a:sym typeface="Wingdings" pitchFamily="2" charset="2"/>
              </a:rPr>
              <a:t>，</a:t>
            </a:r>
            <a:r>
              <a:rPr lang="en-US" altLang="zh-CN" sz="3200" b="1" dirty="0">
                <a:solidFill>
                  <a:srgbClr val="FF0000"/>
                </a:solidFill>
                <a:latin typeface="仿宋" pitchFamily="49" charset="-122"/>
                <a:ea typeface="仿宋" pitchFamily="49" charset="-122"/>
                <a:sym typeface="Wingdings" pitchFamily="2" charset="2"/>
              </a:rPr>
              <a:t>Shannon</a:t>
            </a:r>
            <a:r>
              <a:rPr lang="zh-CN" altLang="en-US" sz="3200" b="1" dirty="0">
                <a:solidFill>
                  <a:srgbClr val="FF0000"/>
                </a:solidFill>
                <a:latin typeface="仿宋" pitchFamily="49" charset="-122"/>
                <a:ea typeface="仿宋" pitchFamily="49" charset="-122"/>
                <a:sym typeface="Wingdings" pitchFamily="2" charset="2"/>
              </a:rPr>
              <a:t>为现代密码编码学、密码分析学奠定了坚实的理论基础</a:t>
            </a:r>
            <a:r>
              <a:rPr lang="zh-CN" altLang="en-US" sz="3200" b="1" dirty="0" smtClean="0">
                <a:solidFill>
                  <a:srgbClr val="0000FF"/>
                </a:solidFill>
                <a:latin typeface="仿宋" pitchFamily="49" charset="-122"/>
                <a:ea typeface="仿宋" pitchFamily="49" charset="-122"/>
                <a:sym typeface="Wingdings" pitchFamily="2" charset="2"/>
              </a:rPr>
              <a:t>。</a:t>
            </a:r>
            <a:endParaRPr lang="en-US" altLang="zh-CN" sz="3200" b="1" dirty="0" smtClean="0">
              <a:solidFill>
                <a:srgbClr val="0000FF"/>
              </a:solidFill>
              <a:latin typeface="仿宋" pitchFamily="49" charset="-122"/>
              <a:ea typeface="仿宋" pitchFamily="49" charset="-122"/>
              <a:sym typeface="Wingdings" pitchFamily="2" charset="2"/>
            </a:endParaRPr>
          </a:p>
        </p:txBody>
      </p:sp>
      <p:sp>
        <p:nvSpPr>
          <p:cNvPr id="4" name="平行四边形 3"/>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1.2.2 </a:t>
            </a:r>
            <a:r>
              <a:rPr lang="zh-CN" altLang="en-US" sz="3200" dirty="0">
                <a:solidFill>
                  <a:srgbClr val="FF0000"/>
                </a:solidFill>
                <a:latin typeface="黑体" pitchFamily="49" charset="-122"/>
                <a:ea typeface="黑体" pitchFamily="49" charset="-122"/>
              </a:rPr>
              <a:t>现代</a:t>
            </a:r>
            <a:r>
              <a:rPr lang="zh-CN" altLang="en-US" sz="3200" dirty="0" smtClean="0">
                <a:solidFill>
                  <a:srgbClr val="FF0000"/>
                </a:solidFill>
                <a:latin typeface="黑体" pitchFamily="49" charset="-122"/>
                <a:ea typeface="黑体" pitchFamily="49" charset="-122"/>
              </a:rPr>
              <a:t>密码学</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2769605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 </a:t>
            </a:r>
            <a:r>
              <a:rPr lang="zh-CN" altLang="en-US" sz="3200" b="1" dirty="0" smtClean="0">
                <a:solidFill>
                  <a:srgbClr val="00B050"/>
                </a:solidFill>
              </a:rPr>
              <a:t>信息安全与密码学</a:t>
            </a:r>
            <a:endParaRPr lang="zh-CN" altLang="en-US" sz="3200" b="1" dirty="0">
              <a:solidFill>
                <a:srgbClr val="00B050"/>
              </a:solidFill>
            </a:endParaRPr>
          </a:p>
        </p:txBody>
      </p:sp>
      <p:sp>
        <p:nvSpPr>
          <p:cNvPr id="8" name="剪去同侧角的矩形 7"/>
          <p:cNvSpPr/>
          <p:nvPr/>
        </p:nvSpPr>
        <p:spPr>
          <a:xfrm>
            <a:off x="381000" y="1981200"/>
            <a:ext cx="8382000" cy="4038600"/>
          </a:xfrm>
          <a:prstGeom prst="snip2Same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en-US" altLang="zh-CN" sz="2800" dirty="0" smtClean="0">
                <a:solidFill>
                  <a:srgbClr val="33CC33"/>
                </a:solidFill>
                <a:latin typeface="Times New Roman" pitchFamily="18" charset="0"/>
                <a:cs typeface="Times New Roman" pitchFamily="18" charset="0"/>
              </a:rPr>
              <a:t>From Wikipedia, the free encyclopedia</a:t>
            </a:r>
            <a:r>
              <a:rPr lang="zh-CN" altLang="en-US" sz="2800" dirty="0" smtClean="0">
                <a:solidFill>
                  <a:srgbClr val="33CC33"/>
                </a:solidFill>
                <a:latin typeface="Times New Roman" pitchFamily="18" charset="0"/>
                <a:cs typeface="Times New Roman" pitchFamily="18" charset="0"/>
              </a:rPr>
              <a:t>：</a:t>
            </a:r>
            <a:endParaRPr lang="en-US" altLang="zh-CN" sz="2800" dirty="0" smtClean="0">
              <a:solidFill>
                <a:srgbClr val="33CC33"/>
              </a:solidFill>
              <a:latin typeface="Times New Roman" pitchFamily="18" charset="0"/>
              <a:cs typeface="Times New Roman" pitchFamily="18" charset="0"/>
            </a:endParaRPr>
          </a:p>
          <a:p>
            <a:pPr algn="just"/>
            <a:r>
              <a:rPr lang="en-US" altLang="zh-CN" sz="2800" dirty="0" smtClean="0">
                <a:solidFill>
                  <a:srgbClr val="0000FF"/>
                </a:solidFill>
                <a:latin typeface="Georgia" pitchFamily="18" charset="0"/>
              </a:rPr>
              <a:t>Information security, sometimes shortened to </a:t>
            </a:r>
            <a:r>
              <a:rPr lang="en-US" altLang="zh-CN" sz="2800" i="1" dirty="0" err="1" smtClean="0">
                <a:solidFill>
                  <a:srgbClr val="FF0101"/>
                </a:solidFill>
                <a:latin typeface="Georgia" pitchFamily="18" charset="0"/>
              </a:rPr>
              <a:t>InfoSec</a:t>
            </a:r>
            <a:r>
              <a:rPr lang="en-US" altLang="zh-CN" sz="2800" dirty="0" smtClean="0">
                <a:solidFill>
                  <a:srgbClr val="0000FF"/>
                </a:solidFill>
                <a:latin typeface="Georgia" pitchFamily="18" charset="0"/>
              </a:rPr>
              <a:t>, is the practice of preventing </a:t>
            </a:r>
            <a:r>
              <a:rPr lang="en-US" altLang="zh-CN" sz="2800" dirty="0" smtClean="0">
                <a:solidFill>
                  <a:srgbClr val="FF0101"/>
                </a:solidFill>
                <a:latin typeface="Georgia" pitchFamily="18" charset="0"/>
              </a:rPr>
              <a:t>unauthorized access</a:t>
            </a:r>
            <a:r>
              <a:rPr lang="en-US" altLang="zh-CN" sz="2800" dirty="0" smtClean="0">
                <a:solidFill>
                  <a:srgbClr val="0000FF"/>
                </a:solidFill>
                <a:latin typeface="Georgia" pitchFamily="18" charset="0"/>
              </a:rPr>
              <a:t>, </a:t>
            </a:r>
            <a:r>
              <a:rPr lang="en-US" altLang="zh-CN" sz="2800" dirty="0" smtClean="0">
                <a:solidFill>
                  <a:srgbClr val="FF0101"/>
                </a:solidFill>
                <a:latin typeface="Georgia" pitchFamily="18" charset="0"/>
              </a:rPr>
              <a:t>use</a:t>
            </a:r>
            <a:r>
              <a:rPr lang="en-US" altLang="zh-CN" sz="2800" dirty="0" smtClean="0">
                <a:solidFill>
                  <a:srgbClr val="0000FF"/>
                </a:solidFill>
                <a:latin typeface="Georgia" pitchFamily="18" charset="0"/>
              </a:rPr>
              <a:t>, </a:t>
            </a:r>
            <a:r>
              <a:rPr lang="en-US" altLang="zh-CN" sz="2800" dirty="0" smtClean="0">
                <a:solidFill>
                  <a:srgbClr val="FF0101"/>
                </a:solidFill>
                <a:latin typeface="Georgia" pitchFamily="18" charset="0"/>
              </a:rPr>
              <a:t>disclosure</a:t>
            </a:r>
            <a:r>
              <a:rPr lang="en-US" altLang="zh-CN" sz="2800" dirty="0" smtClean="0">
                <a:solidFill>
                  <a:srgbClr val="0000FF"/>
                </a:solidFill>
                <a:latin typeface="Georgia" pitchFamily="18" charset="0"/>
              </a:rPr>
              <a:t>, </a:t>
            </a:r>
            <a:r>
              <a:rPr lang="en-US" altLang="zh-CN" sz="2800" dirty="0" smtClean="0">
                <a:solidFill>
                  <a:srgbClr val="FF0101"/>
                </a:solidFill>
                <a:latin typeface="Georgia" pitchFamily="18" charset="0"/>
              </a:rPr>
              <a:t>disruption</a:t>
            </a:r>
            <a:r>
              <a:rPr lang="en-US" altLang="zh-CN" sz="2800" dirty="0" smtClean="0">
                <a:solidFill>
                  <a:srgbClr val="0000FF"/>
                </a:solidFill>
                <a:latin typeface="Georgia" pitchFamily="18" charset="0"/>
              </a:rPr>
              <a:t>, </a:t>
            </a:r>
            <a:r>
              <a:rPr lang="en-US" altLang="zh-CN" sz="2800" dirty="0" smtClean="0">
                <a:solidFill>
                  <a:srgbClr val="FF0101"/>
                </a:solidFill>
                <a:latin typeface="Georgia" pitchFamily="18" charset="0"/>
              </a:rPr>
              <a:t>modification</a:t>
            </a:r>
            <a:r>
              <a:rPr lang="en-US" altLang="zh-CN" sz="2800" dirty="0" smtClean="0">
                <a:solidFill>
                  <a:srgbClr val="0000FF"/>
                </a:solidFill>
                <a:latin typeface="Georgia" pitchFamily="18" charset="0"/>
              </a:rPr>
              <a:t>, </a:t>
            </a:r>
            <a:r>
              <a:rPr lang="en-US" altLang="zh-CN" sz="2800" dirty="0" smtClean="0">
                <a:solidFill>
                  <a:srgbClr val="FF0101"/>
                </a:solidFill>
                <a:latin typeface="Georgia" pitchFamily="18" charset="0"/>
              </a:rPr>
              <a:t>inspection</a:t>
            </a:r>
            <a:r>
              <a:rPr lang="en-US" altLang="zh-CN" sz="2800" dirty="0" smtClean="0">
                <a:solidFill>
                  <a:srgbClr val="0000FF"/>
                </a:solidFill>
                <a:latin typeface="Georgia" pitchFamily="18" charset="0"/>
              </a:rPr>
              <a:t>, </a:t>
            </a:r>
            <a:r>
              <a:rPr lang="en-US" altLang="zh-CN" sz="2800" dirty="0" smtClean="0">
                <a:solidFill>
                  <a:srgbClr val="FF0101"/>
                </a:solidFill>
                <a:latin typeface="Georgia" pitchFamily="18" charset="0"/>
              </a:rPr>
              <a:t>recording</a:t>
            </a:r>
            <a:r>
              <a:rPr lang="en-US" altLang="zh-CN" sz="2800" dirty="0" smtClean="0">
                <a:solidFill>
                  <a:srgbClr val="0000FF"/>
                </a:solidFill>
                <a:latin typeface="Georgia" pitchFamily="18" charset="0"/>
              </a:rPr>
              <a:t> or </a:t>
            </a:r>
            <a:r>
              <a:rPr lang="en-US" altLang="zh-CN" sz="2800" dirty="0" smtClean="0">
                <a:solidFill>
                  <a:srgbClr val="FF0101"/>
                </a:solidFill>
                <a:latin typeface="Georgia" pitchFamily="18" charset="0"/>
              </a:rPr>
              <a:t>destruction</a:t>
            </a:r>
            <a:r>
              <a:rPr lang="en-US" altLang="zh-CN" sz="2800" dirty="0" smtClean="0">
                <a:solidFill>
                  <a:srgbClr val="0000FF"/>
                </a:solidFill>
                <a:latin typeface="Georgia" pitchFamily="18" charset="0"/>
              </a:rPr>
              <a:t> of information. It is a general term that can be used regardless of the form the data may take (e.g. electronic, physical).</a:t>
            </a:r>
            <a:endParaRPr lang="en-US" altLang="zh-CN" sz="2800" dirty="0" smtClean="0">
              <a:solidFill>
                <a:srgbClr val="0000FF"/>
              </a:solidFill>
              <a:latin typeface="Georgia" pitchFamily="18" charset="0"/>
              <a:ea typeface="仿宋" pitchFamily="49" charset="-122"/>
            </a:endParaRPr>
          </a:p>
        </p:txBody>
      </p:sp>
      <p:sp>
        <p:nvSpPr>
          <p:cNvPr id="7" name="平行四边形 6"/>
          <p:cNvSpPr/>
          <p:nvPr/>
        </p:nvSpPr>
        <p:spPr>
          <a:xfrm>
            <a:off x="381000" y="1066800"/>
            <a:ext cx="4648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dirty="0" smtClean="0">
                <a:solidFill>
                  <a:srgbClr val="FF0000"/>
                </a:solidFill>
                <a:latin typeface="黑体" pitchFamily="49" charset="-122"/>
                <a:ea typeface="黑体" pitchFamily="49" charset="-122"/>
              </a:rPr>
              <a:t>信息安全的定义：</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57200" y="1676400"/>
            <a:ext cx="8229600" cy="4031873"/>
          </a:xfrm>
          <a:prstGeom prst="rect">
            <a:avLst/>
          </a:prstGeom>
          <a:noFill/>
          <a:ln>
            <a:noFill/>
          </a:ln>
          <a:effectLst/>
        </p:spPr>
        <p:txBody>
          <a:bodyPr wrap="square" rtlCol="0">
            <a:spAutoFit/>
          </a:bodyPr>
          <a:lstStyle/>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1977</a:t>
            </a:r>
            <a:r>
              <a:rPr lang="zh-CN" altLang="en-US" sz="3200" b="1" dirty="0" smtClean="0">
                <a:solidFill>
                  <a:srgbClr val="0000FF"/>
                </a:solidFill>
                <a:latin typeface="仿宋" pitchFamily="49" charset="-122"/>
                <a:ea typeface="仿宋" pitchFamily="49" charset="-122"/>
                <a:sym typeface="Wingdings" pitchFamily="2" charset="2"/>
              </a:rPr>
              <a:t>年美国国家标准局</a:t>
            </a:r>
            <a:r>
              <a:rPr lang="en-US" altLang="zh-CN" sz="3200" b="1" dirty="0" smtClean="0">
                <a:solidFill>
                  <a:srgbClr val="0000FF"/>
                </a:solidFill>
                <a:latin typeface="仿宋" pitchFamily="49" charset="-122"/>
                <a:ea typeface="仿宋" pitchFamily="49" charset="-122"/>
                <a:sym typeface="Wingdings" pitchFamily="2" charset="2"/>
              </a:rPr>
              <a:t>(NBS)</a:t>
            </a:r>
            <a:r>
              <a:rPr lang="zh-CN" altLang="en-US" sz="3200" b="1" dirty="0" smtClean="0">
                <a:solidFill>
                  <a:srgbClr val="0000FF"/>
                </a:solidFill>
                <a:latin typeface="仿宋" pitchFamily="49" charset="-122"/>
                <a:ea typeface="仿宋" pitchFamily="49" charset="-122"/>
                <a:sym typeface="Wingdings" pitchFamily="2" charset="2"/>
              </a:rPr>
              <a:t>建立“数据加密标准”</a:t>
            </a:r>
            <a:r>
              <a:rPr lang="en-US" altLang="zh-CN" sz="3200" b="1" dirty="0" smtClean="0">
                <a:solidFill>
                  <a:srgbClr val="0000FF"/>
                </a:solidFill>
                <a:latin typeface="仿宋" pitchFamily="49" charset="-122"/>
                <a:ea typeface="仿宋" pitchFamily="49" charset="-122"/>
                <a:sym typeface="Wingdings" pitchFamily="2" charset="2"/>
              </a:rPr>
              <a:t>DES</a:t>
            </a:r>
          </a:p>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2000</a:t>
            </a:r>
            <a:r>
              <a:rPr lang="zh-CN" altLang="en-US" sz="3200" b="1" dirty="0" smtClean="0">
                <a:solidFill>
                  <a:srgbClr val="0000FF"/>
                </a:solidFill>
                <a:latin typeface="仿宋" pitchFamily="49" charset="-122"/>
                <a:ea typeface="仿宋" pitchFamily="49" charset="-122"/>
                <a:sym typeface="Wingdings" pitchFamily="2" charset="2"/>
              </a:rPr>
              <a:t>年采用比利时人设计的</a:t>
            </a:r>
            <a:r>
              <a:rPr lang="en-US" altLang="zh-CN" sz="3200" b="1" dirty="0" err="1" smtClean="0">
                <a:solidFill>
                  <a:srgbClr val="0000FF"/>
                </a:solidFill>
                <a:latin typeface="仿宋" pitchFamily="49" charset="-122"/>
                <a:ea typeface="仿宋" pitchFamily="49" charset="-122"/>
                <a:sym typeface="Wingdings" pitchFamily="2" charset="2"/>
              </a:rPr>
              <a:t>Rijndael</a:t>
            </a:r>
            <a:r>
              <a:rPr lang="zh-CN" altLang="en-US" sz="3200" b="1" dirty="0" smtClean="0">
                <a:solidFill>
                  <a:srgbClr val="0000FF"/>
                </a:solidFill>
                <a:latin typeface="仿宋" pitchFamily="49" charset="-122"/>
                <a:ea typeface="仿宋" pitchFamily="49" charset="-122"/>
                <a:sym typeface="Wingdings" pitchFamily="2" charset="2"/>
              </a:rPr>
              <a:t>算法作为“高级加密标准”</a:t>
            </a:r>
            <a:r>
              <a:rPr lang="en-US" altLang="zh-CN" sz="3200" b="1" dirty="0" smtClean="0">
                <a:solidFill>
                  <a:srgbClr val="0000FF"/>
                </a:solidFill>
                <a:latin typeface="仿宋" pitchFamily="49" charset="-122"/>
                <a:ea typeface="仿宋" pitchFamily="49" charset="-122"/>
                <a:sym typeface="Wingdings" pitchFamily="2" charset="2"/>
              </a:rPr>
              <a:t>AES</a:t>
            </a:r>
          </a:p>
          <a:p>
            <a:pPr algn="l"/>
            <a:r>
              <a:rPr lang="en-US" altLang="zh-CN" sz="3200" b="1" dirty="0" smtClean="0">
                <a:solidFill>
                  <a:srgbClr val="0000FF"/>
                </a:solidFill>
                <a:latin typeface="仿宋" pitchFamily="49" charset="-122"/>
                <a:ea typeface="仿宋" pitchFamily="49" charset="-122"/>
                <a:sym typeface="Wingdings" pitchFamily="2" charset="2"/>
              </a:rPr>
              <a:t>1976</a:t>
            </a:r>
            <a:r>
              <a:rPr lang="zh-CN" altLang="en-US" sz="3200" b="1" dirty="0" smtClean="0">
                <a:solidFill>
                  <a:srgbClr val="0000FF"/>
                </a:solidFill>
                <a:latin typeface="仿宋" pitchFamily="49" charset="-122"/>
                <a:ea typeface="仿宋" pitchFamily="49" charset="-122"/>
                <a:sym typeface="Wingdings" pitchFamily="2" charset="2"/>
              </a:rPr>
              <a:t>年</a:t>
            </a:r>
            <a:r>
              <a:rPr lang="zh-CN" altLang="en-US" sz="3200" b="1" dirty="0" smtClean="0">
                <a:solidFill>
                  <a:srgbClr val="0000FF"/>
                </a:solidFill>
                <a:latin typeface="仿宋" pitchFamily="49" charset="-122"/>
                <a:ea typeface="仿宋" pitchFamily="49" charset="-122"/>
                <a:sym typeface="Wingdings" pitchFamily="2" charset="2"/>
              </a:rPr>
              <a:t>以前的所有密码系统均属于</a:t>
            </a:r>
            <a:r>
              <a:rPr lang="zh-CN" altLang="en-US" sz="3200" b="1" dirty="0" smtClean="0">
                <a:solidFill>
                  <a:srgbClr val="FF0000"/>
                </a:solidFill>
                <a:latin typeface="仿宋" pitchFamily="49" charset="-122"/>
                <a:ea typeface="仿宋" pitchFamily="49" charset="-122"/>
                <a:sym typeface="Wingdings" pitchFamily="2" charset="2"/>
              </a:rPr>
              <a:t>“对称密码系统（</a:t>
            </a:r>
            <a:r>
              <a:rPr lang="en-US" altLang="zh-CN" sz="3200" b="1" dirty="0" smtClean="0">
                <a:solidFill>
                  <a:srgbClr val="FF0000"/>
                </a:solidFill>
                <a:latin typeface="仿宋" pitchFamily="49" charset="-122"/>
                <a:ea typeface="仿宋" pitchFamily="49" charset="-122"/>
                <a:sym typeface="Wingdings" pitchFamily="2" charset="2"/>
              </a:rPr>
              <a:t>Symmetric Cryptosystem</a:t>
            </a:r>
            <a:r>
              <a:rPr lang="zh-CN" altLang="en-US" sz="3200" b="1" dirty="0" smtClean="0">
                <a:solidFill>
                  <a:srgbClr val="FF0000"/>
                </a:solidFill>
                <a:latin typeface="仿宋" pitchFamily="49" charset="-122"/>
                <a:ea typeface="仿宋" pitchFamily="49" charset="-122"/>
                <a:sym typeface="Wingdings" pitchFamily="2" charset="2"/>
              </a:rPr>
              <a:t>）</a:t>
            </a:r>
            <a:r>
              <a:rPr lang="zh-CN" altLang="en-US" sz="3200" b="1" dirty="0">
                <a:solidFill>
                  <a:srgbClr val="FF0000"/>
                </a:solidFill>
                <a:latin typeface="仿宋" pitchFamily="49" charset="-122"/>
                <a:ea typeface="仿宋" pitchFamily="49" charset="-122"/>
                <a:sym typeface="Wingdings" pitchFamily="2" charset="2"/>
              </a:rPr>
              <a:t>”</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又</a:t>
            </a:r>
            <a:r>
              <a:rPr lang="zh-CN" altLang="en-US" sz="3200" b="1" dirty="0">
                <a:solidFill>
                  <a:srgbClr val="0000FF"/>
                </a:solidFill>
                <a:latin typeface="仿宋" pitchFamily="49" charset="-122"/>
                <a:ea typeface="仿宋" pitchFamily="49" charset="-122"/>
                <a:sym typeface="Wingdings" pitchFamily="2" charset="2"/>
              </a:rPr>
              <a:t>称单钥体制。指加、解密的密钥相同或者从一个能得到另一个。</a:t>
            </a:r>
            <a:endParaRPr lang="en-US" altLang="zh-CN" sz="3200" b="1" dirty="0" smtClean="0">
              <a:solidFill>
                <a:srgbClr val="0000FF"/>
              </a:solidFill>
              <a:latin typeface="仿宋" pitchFamily="49" charset="-122"/>
              <a:ea typeface="仿宋" pitchFamily="49" charset="-122"/>
              <a:sym typeface="Wingdings" pitchFamily="2" charset="2"/>
            </a:endParaRPr>
          </a:p>
        </p:txBody>
      </p:sp>
      <p:sp>
        <p:nvSpPr>
          <p:cNvPr id="4" name="平行四边形 3"/>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1.2.2 </a:t>
            </a:r>
            <a:r>
              <a:rPr lang="zh-CN" altLang="en-US" sz="3200" dirty="0">
                <a:solidFill>
                  <a:srgbClr val="FF0000"/>
                </a:solidFill>
                <a:latin typeface="黑体" pitchFamily="49" charset="-122"/>
                <a:ea typeface="黑体" pitchFamily="49" charset="-122"/>
              </a:rPr>
              <a:t>现代</a:t>
            </a:r>
            <a:r>
              <a:rPr lang="zh-CN" altLang="en-US" sz="3200" dirty="0" smtClean="0">
                <a:solidFill>
                  <a:srgbClr val="FF0000"/>
                </a:solidFill>
                <a:latin typeface="黑体" pitchFamily="49" charset="-122"/>
                <a:ea typeface="黑体" pitchFamily="49" charset="-122"/>
              </a:rPr>
              <a:t>密码学</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23837317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1.2</a:t>
            </a:r>
            <a:r>
              <a:rPr lang="zh-CN" altLang="en-US" sz="3200" b="1" dirty="0" smtClean="0">
                <a:solidFill>
                  <a:srgbClr val="00B050"/>
                </a:solidFill>
              </a:rPr>
              <a:t>  密码学发展史</a:t>
            </a:r>
            <a:endParaRPr lang="zh-CN" altLang="en-US" sz="3200" b="1" dirty="0">
              <a:solidFill>
                <a:srgbClr val="00B050"/>
              </a:solidFill>
            </a:endParaRPr>
          </a:p>
        </p:txBody>
      </p:sp>
      <p:sp>
        <p:nvSpPr>
          <p:cNvPr id="6" name="TextBox 5"/>
          <p:cNvSpPr txBox="1"/>
          <p:nvPr/>
        </p:nvSpPr>
        <p:spPr>
          <a:xfrm>
            <a:off x="457200" y="1676400"/>
            <a:ext cx="8229600" cy="4524315"/>
          </a:xfrm>
          <a:prstGeom prst="rect">
            <a:avLst/>
          </a:prstGeom>
          <a:noFill/>
          <a:ln>
            <a:noFill/>
          </a:ln>
          <a:effectLst/>
        </p:spPr>
        <p:txBody>
          <a:bodyPr wrap="square" rtlCol="0">
            <a:spAutoFit/>
          </a:bodyPr>
          <a:lstStyle/>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1976</a:t>
            </a:r>
            <a:r>
              <a:rPr lang="zh-CN" altLang="en-US" sz="3200" b="1" dirty="0" smtClean="0">
                <a:solidFill>
                  <a:srgbClr val="0000FF"/>
                </a:solidFill>
                <a:latin typeface="仿宋" pitchFamily="49" charset="-122"/>
                <a:ea typeface="仿宋" pitchFamily="49" charset="-122"/>
                <a:sym typeface="Wingdings" pitchFamily="2" charset="2"/>
              </a:rPr>
              <a:t>年，</a:t>
            </a:r>
            <a:r>
              <a:rPr lang="en-US" altLang="zh-CN" sz="3200" b="1" dirty="0" err="1" smtClean="0">
                <a:solidFill>
                  <a:srgbClr val="FF0000"/>
                </a:solidFill>
                <a:latin typeface="仿宋" pitchFamily="49" charset="-122"/>
                <a:ea typeface="仿宋" pitchFamily="49" charset="-122"/>
                <a:sym typeface="Wingdings" pitchFamily="2" charset="2"/>
              </a:rPr>
              <a:t>Diffie</a:t>
            </a:r>
            <a:r>
              <a:rPr lang="zh-CN" altLang="en-US" sz="3200" b="1" dirty="0" smtClean="0">
                <a:solidFill>
                  <a:srgbClr val="FF0000"/>
                </a:solidFill>
                <a:latin typeface="仿宋" pitchFamily="49" charset="-122"/>
                <a:ea typeface="仿宋" pitchFamily="49" charset="-122"/>
                <a:sym typeface="Wingdings" pitchFamily="2" charset="2"/>
              </a:rPr>
              <a:t>和</a:t>
            </a:r>
            <a:r>
              <a:rPr lang="en-US" altLang="zh-CN" sz="3200" b="1" dirty="0" smtClean="0">
                <a:solidFill>
                  <a:srgbClr val="FF0000"/>
                </a:solidFill>
                <a:latin typeface="仿宋" pitchFamily="49" charset="-122"/>
                <a:ea typeface="仿宋" pitchFamily="49" charset="-122"/>
                <a:sym typeface="Wingdings" pitchFamily="2" charset="2"/>
              </a:rPr>
              <a:t>Hellman</a:t>
            </a:r>
            <a:r>
              <a:rPr lang="zh-CN" altLang="en-US" sz="3200" b="1" dirty="0" smtClean="0">
                <a:solidFill>
                  <a:srgbClr val="0000FF"/>
                </a:solidFill>
                <a:latin typeface="仿宋" pitchFamily="49" charset="-122"/>
                <a:ea typeface="仿宋" pitchFamily="49" charset="-122"/>
                <a:sym typeface="Wingdings" pitchFamily="2" charset="2"/>
              </a:rPr>
              <a:t>在刊物“</a:t>
            </a:r>
            <a:r>
              <a:rPr lang="en-US" altLang="zh-CN" sz="3200" b="1" dirty="0" smtClean="0">
                <a:solidFill>
                  <a:srgbClr val="0000FF"/>
                </a:solidFill>
                <a:latin typeface="仿宋" pitchFamily="49" charset="-122"/>
                <a:ea typeface="仿宋" pitchFamily="49" charset="-122"/>
                <a:sym typeface="Wingdings" pitchFamily="2" charset="2"/>
              </a:rPr>
              <a:t>IEEE Transactions on Information Theory</a:t>
            </a:r>
            <a:r>
              <a:rPr lang="zh-CN" altLang="en-US"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发表论文“</a:t>
            </a:r>
            <a:r>
              <a:rPr lang="en-US" altLang="zh-CN" sz="3200" b="1" dirty="0" smtClean="0">
                <a:solidFill>
                  <a:srgbClr val="FF0000"/>
                </a:solidFill>
                <a:latin typeface="仿宋" pitchFamily="49" charset="-122"/>
                <a:ea typeface="仿宋" pitchFamily="49" charset="-122"/>
                <a:sym typeface="Wingdings" pitchFamily="2" charset="2"/>
              </a:rPr>
              <a:t>New Directions in Cryptography</a:t>
            </a:r>
            <a:r>
              <a:rPr lang="zh-CN" altLang="en-US" sz="3200" b="1" dirty="0" smtClean="0">
                <a:solidFill>
                  <a:srgbClr val="0000FF"/>
                </a:solidFill>
                <a:latin typeface="仿宋" pitchFamily="49" charset="-122"/>
                <a:ea typeface="仿宋" pitchFamily="49" charset="-122"/>
                <a:sym typeface="Wingdings" pitchFamily="2" charset="2"/>
              </a:rPr>
              <a:t>”</a:t>
            </a:r>
            <a:r>
              <a:rPr lang="en-US" altLang="zh-CN" sz="3200" b="1" dirty="0" smtClean="0">
                <a:solidFill>
                  <a:srgbClr val="0000FF"/>
                </a:solidFill>
                <a:latin typeface="仿宋" pitchFamily="49" charset="-122"/>
                <a:ea typeface="仿宋" pitchFamily="49" charset="-122"/>
                <a:sym typeface="Wingdings" pitchFamily="2" charset="2"/>
              </a:rPr>
              <a:t>,</a:t>
            </a:r>
            <a:r>
              <a:rPr lang="zh-CN" altLang="en-US" sz="3200" b="1" dirty="0" smtClean="0">
                <a:solidFill>
                  <a:srgbClr val="0000FF"/>
                </a:solidFill>
                <a:latin typeface="仿宋" pitchFamily="49" charset="-122"/>
                <a:ea typeface="仿宋" pitchFamily="49" charset="-122"/>
                <a:sym typeface="Wingdings" pitchFamily="2" charset="2"/>
              </a:rPr>
              <a:t>提出了</a:t>
            </a:r>
            <a:r>
              <a:rPr lang="zh-CN" altLang="en-US" sz="3200" b="1" dirty="0" smtClean="0">
                <a:solidFill>
                  <a:srgbClr val="FF0000"/>
                </a:solidFill>
                <a:latin typeface="仿宋" pitchFamily="49" charset="-122"/>
                <a:ea typeface="仿宋" pitchFamily="49" charset="-122"/>
                <a:sym typeface="Wingdings" pitchFamily="2" charset="2"/>
              </a:rPr>
              <a:t>公钥密码体制</a:t>
            </a:r>
            <a:r>
              <a:rPr lang="en-US" altLang="zh-CN" sz="3200" b="1" dirty="0" smtClean="0">
                <a:solidFill>
                  <a:srgbClr val="FF0000"/>
                </a:solidFill>
                <a:latin typeface="仿宋" pitchFamily="49" charset="-122"/>
                <a:ea typeface="仿宋" pitchFamily="49" charset="-122"/>
                <a:sym typeface="Wingdings" pitchFamily="2" charset="2"/>
              </a:rPr>
              <a:t>(Public key Cryptosystem)</a:t>
            </a:r>
            <a:r>
              <a:rPr lang="zh-CN" altLang="en-US" sz="3200" b="1" dirty="0" smtClean="0">
                <a:solidFill>
                  <a:srgbClr val="0000FF"/>
                </a:solidFill>
                <a:latin typeface="仿宋" pitchFamily="49" charset="-122"/>
                <a:ea typeface="仿宋" pitchFamily="49" charset="-122"/>
                <a:sym typeface="Wingdings" pitchFamily="2" charset="2"/>
              </a:rPr>
              <a:t>。</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1978</a:t>
            </a:r>
            <a:r>
              <a:rPr lang="zh-CN" altLang="en-US" sz="3200" b="1" dirty="0" smtClean="0">
                <a:solidFill>
                  <a:srgbClr val="0000FF"/>
                </a:solidFill>
                <a:latin typeface="仿宋" pitchFamily="49" charset="-122"/>
                <a:ea typeface="仿宋" pitchFamily="49" charset="-122"/>
                <a:sym typeface="Wingdings" pitchFamily="2" charset="2"/>
              </a:rPr>
              <a:t>年</a:t>
            </a:r>
            <a:r>
              <a:rPr lang="en-US" altLang="zh-CN" sz="3200" b="1" dirty="0" smtClean="0">
                <a:solidFill>
                  <a:srgbClr val="0000FF"/>
                </a:solidFill>
                <a:latin typeface="仿宋" pitchFamily="49" charset="-122"/>
                <a:ea typeface="仿宋" pitchFamily="49" charset="-122"/>
                <a:sym typeface="Wingdings" pitchFamily="2" charset="2"/>
              </a:rPr>
              <a:t>MIT</a:t>
            </a:r>
            <a:r>
              <a:rPr lang="zh-CN" altLang="en-US" sz="3200" b="1" dirty="0" smtClean="0">
                <a:solidFill>
                  <a:srgbClr val="0000FF"/>
                </a:solidFill>
                <a:latin typeface="仿宋" pitchFamily="49" charset="-122"/>
                <a:ea typeface="仿宋" pitchFamily="49" charset="-122"/>
                <a:sym typeface="Wingdings" pitchFamily="2" charset="2"/>
              </a:rPr>
              <a:t>的</a:t>
            </a:r>
            <a:r>
              <a:rPr lang="en-US" altLang="zh-CN" sz="3200" b="1" dirty="0" err="1" smtClean="0">
                <a:solidFill>
                  <a:srgbClr val="0000FF"/>
                </a:solidFill>
                <a:latin typeface="仿宋" pitchFamily="49" charset="-122"/>
                <a:ea typeface="仿宋" pitchFamily="49" charset="-122"/>
                <a:sym typeface="Wingdings" pitchFamily="2" charset="2"/>
              </a:rPr>
              <a:t>Rivest,Shamir,Adleman</a:t>
            </a:r>
            <a:r>
              <a:rPr lang="zh-CN" altLang="en-US" sz="3200" b="1" dirty="0" smtClean="0">
                <a:solidFill>
                  <a:srgbClr val="0000FF"/>
                </a:solidFill>
                <a:latin typeface="仿宋" pitchFamily="49" charset="-122"/>
                <a:ea typeface="仿宋" pitchFamily="49" charset="-122"/>
                <a:sym typeface="Wingdings" pitchFamily="2" charset="2"/>
              </a:rPr>
              <a:t>提出了</a:t>
            </a:r>
            <a:r>
              <a:rPr lang="en-US" altLang="zh-CN" sz="3200" b="1" dirty="0" smtClean="0">
                <a:solidFill>
                  <a:srgbClr val="0000FF"/>
                </a:solidFill>
                <a:latin typeface="仿宋" pitchFamily="49" charset="-122"/>
                <a:ea typeface="仿宋" pitchFamily="49" charset="-122"/>
                <a:sym typeface="Wingdings" pitchFamily="2" charset="2"/>
              </a:rPr>
              <a:t>RSA</a:t>
            </a:r>
            <a:r>
              <a:rPr lang="zh-CN" altLang="en-US" sz="3200" b="1" dirty="0" smtClean="0">
                <a:solidFill>
                  <a:srgbClr val="0000FF"/>
                </a:solidFill>
                <a:latin typeface="仿宋" pitchFamily="49" charset="-122"/>
                <a:ea typeface="仿宋" pitchFamily="49" charset="-122"/>
                <a:sym typeface="Wingdings" pitchFamily="2" charset="2"/>
              </a:rPr>
              <a:t>公钥加密体制算法。</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en-US" altLang="zh-CN" sz="3200" b="1" dirty="0" smtClean="0">
                <a:solidFill>
                  <a:srgbClr val="0000FF"/>
                </a:solidFill>
                <a:latin typeface="仿宋" pitchFamily="49" charset="-122"/>
                <a:ea typeface="仿宋" pitchFamily="49" charset="-122"/>
                <a:sym typeface="Wingdings" pitchFamily="2" charset="2"/>
              </a:rPr>
              <a:t>Rabin, </a:t>
            </a:r>
            <a:r>
              <a:rPr lang="en-US" altLang="zh-CN" sz="3200" b="1" dirty="0" err="1" smtClean="0">
                <a:solidFill>
                  <a:srgbClr val="0000FF"/>
                </a:solidFill>
                <a:latin typeface="仿宋" pitchFamily="49" charset="-122"/>
                <a:ea typeface="仿宋" pitchFamily="49" charset="-122"/>
                <a:sym typeface="Wingdings" pitchFamily="2" charset="2"/>
              </a:rPr>
              <a:t>Elgamal</a:t>
            </a:r>
            <a:r>
              <a:rPr lang="en-US" altLang="zh-CN" sz="3200" b="1" dirty="0" smtClean="0">
                <a:solidFill>
                  <a:srgbClr val="0000FF"/>
                </a:solidFill>
                <a:latin typeface="仿宋" pitchFamily="49" charset="-122"/>
                <a:ea typeface="仿宋" pitchFamily="49" charset="-122"/>
                <a:sym typeface="Wingdings" pitchFamily="2" charset="2"/>
              </a:rPr>
              <a:t>, ECC</a:t>
            </a:r>
            <a:r>
              <a:rPr lang="zh-CN" altLang="en-US" sz="3200" b="1" dirty="0" smtClean="0">
                <a:solidFill>
                  <a:srgbClr val="0000FF"/>
                </a:solidFill>
                <a:latin typeface="仿宋" pitchFamily="49" charset="-122"/>
                <a:ea typeface="仿宋" pitchFamily="49" charset="-122"/>
                <a:sym typeface="Wingdings" pitchFamily="2" charset="2"/>
              </a:rPr>
              <a:t>公钥密码体制。</a:t>
            </a:r>
            <a:endParaRPr lang="en-US" altLang="zh-CN" sz="3200" b="1" dirty="0" smtClean="0">
              <a:solidFill>
                <a:srgbClr val="0000FF"/>
              </a:solidFill>
              <a:latin typeface="仿宋" pitchFamily="49" charset="-122"/>
              <a:ea typeface="仿宋" pitchFamily="49" charset="-122"/>
              <a:sym typeface="Wingdings" pitchFamily="2" charset="2"/>
            </a:endParaRPr>
          </a:p>
          <a:p>
            <a:pPr marL="457200" indent="-457200" algn="l">
              <a:buFont typeface="Wingdings" pitchFamily="2" charset="2"/>
              <a:buChar char="n"/>
            </a:pPr>
            <a:r>
              <a:rPr lang="zh-CN" altLang="en-US" sz="3200" b="1" dirty="0" smtClean="0">
                <a:solidFill>
                  <a:srgbClr val="0000FF"/>
                </a:solidFill>
                <a:latin typeface="仿宋" pitchFamily="49" charset="-122"/>
                <a:ea typeface="仿宋" pitchFamily="49" charset="-122"/>
                <a:sym typeface="Wingdings" pitchFamily="2" charset="2"/>
              </a:rPr>
              <a:t>今年出现</a:t>
            </a:r>
            <a:r>
              <a:rPr lang="en-US" altLang="zh-CN" sz="3200" b="1" dirty="0" smtClean="0">
                <a:solidFill>
                  <a:srgbClr val="0000FF"/>
                </a:solidFill>
                <a:latin typeface="仿宋" pitchFamily="49" charset="-122"/>
                <a:ea typeface="仿宋" pitchFamily="49" charset="-122"/>
                <a:sym typeface="Wingdings" pitchFamily="2" charset="2"/>
              </a:rPr>
              <a:t>DNA</a:t>
            </a:r>
            <a:r>
              <a:rPr lang="zh-CN" altLang="en-US" sz="3200" b="1" dirty="0" smtClean="0">
                <a:solidFill>
                  <a:srgbClr val="0000FF"/>
                </a:solidFill>
                <a:latin typeface="仿宋" pitchFamily="49" charset="-122"/>
                <a:ea typeface="仿宋" pitchFamily="49" charset="-122"/>
                <a:sym typeface="Wingdings" pitchFamily="2" charset="2"/>
              </a:rPr>
              <a:t>密码、混沌密码、量子密码等。</a:t>
            </a:r>
            <a:endParaRPr lang="en-US" altLang="zh-CN" sz="3200" b="1" dirty="0" smtClean="0">
              <a:solidFill>
                <a:srgbClr val="0000FF"/>
              </a:solidFill>
              <a:latin typeface="仿宋" pitchFamily="49" charset="-122"/>
              <a:ea typeface="仿宋" pitchFamily="49" charset="-122"/>
              <a:sym typeface="Wingdings" pitchFamily="2" charset="2"/>
            </a:endParaRPr>
          </a:p>
        </p:txBody>
      </p:sp>
      <p:sp>
        <p:nvSpPr>
          <p:cNvPr id="4" name="平行四边形 3"/>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1.2.2 </a:t>
            </a:r>
            <a:r>
              <a:rPr lang="zh-CN" altLang="en-US" sz="3200" dirty="0" smtClean="0">
                <a:solidFill>
                  <a:srgbClr val="FF0000"/>
                </a:solidFill>
                <a:latin typeface="黑体" pitchFamily="49" charset="-122"/>
                <a:ea typeface="黑体" pitchFamily="49" charset="-122"/>
              </a:rPr>
              <a:t>现代密码学</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712202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descr="封面2"/>
          <p:cNvPicPr>
            <a:picLocks noChangeAspect="1" noChangeArrowheads="1"/>
          </p:cNvPicPr>
          <p:nvPr/>
        </p:nvPicPr>
        <p:blipFill>
          <a:blip r:embed="rId2" cstate="print"/>
          <a:srcRect b="83469"/>
          <a:stretch>
            <a:fillRect/>
          </a:stretch>
        </p:blipFill>
        <p:spPr bwMode="auto">
          <a:xfrm>
            <a:off x="0" y="11113"/>
            <a:ext cx="9144000" cy="1131887"/>
          </a:xfrm>
          <a:prstGeom prst="rect">
            <a:avLst/>
          </a:prstGeom>
          <a:noFill/>
          <a:ln w="9525">
            <a:noFill/>
            <a:miter lim="800000"/>
            <a:headEnd/>
            <a:tailEnd/>
          </a:ln>
        </p:spPr>
      </p:pic>
      <p:sp>
        <p:nvSpPr>
          <p:cNvPr id="10" name="平行四边形 9"/>
          <p:cNvSpPr/>
          <p:nvPr/>
        </p:nvSpPr>
        <p:spPr>
          <a:xfrm>
            <a:off x="685800" y="1600200"/>
            <a:ext cx="7772400" cy="36576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kumimoji="1" lang="zh-CN" altLang="en-US" sz="3200" dirty="0" smtClean="0">
                <a:solidFill>
                  <a:srgbClr val="FF0000"/>
                </a:solidFill>
                <a:latin typeface="黑体" pitchFamily="49" charset="-122"/>
                <a:ea typeface="黑体" pitchFamily="49" charset="-122"/>
              </a:rPr>
              <a:t>第</a:t>
            </a:r>
            <a:r>
              <a:rPr kumimoji="1" lang="en-US" altLang="zh-CN" sz="3200" dirty="0" smtClean="0">
                <a:solidFill>
                  <a:srgbClr val="FF0000"/>
                </a:solidFill>
                <a:latin typeface="黑体" pitchFamily="49" charset="-122"/>
                <a:ea typeface="黑体" pitchFamily="49" charset="-122"/>
              </a:rPr>
              <a:t>1</a:t>
            </a:r>
            <a:r>
              <a:rPr kumimoji="1" lang="zh-CN" altLang="en-US" sz="3200" dirty="0" smtClean="0">
                <a:solidFill>
                  <a:srgbClr val="FF0000"/>
                </a:solidFill>
                <a:latin typeface="黑体" pitchFamily="49" charset="-122"/>
                <a:ea typeface="黑体" pitchFamily="49" charset="-122"/>
              </a:rPr>
              <a:t>章作业</a:t>
            </a:r>
            <a:r>
              <a:rPr kumimoji="1" lang="en-US" altLang="zh-CN" sz="3200" dirty="0" smtClean="0">
                <a:solidFill>
                  <a:srgbClr val="FF0000"/>
                </a:solidFill>
                <a:latin typeface="黑体" pitchFamily="49" charset="-122"/>
                <a:ea typeface="黑体" pitchFamily="49" charset="-122"/>
              </a:rPr>
              <a:t>(Page12):</a:t>
            </a:r>
          </a:p>
          <a:p>
            <a:pPr algn="l"/>
            <a:r>
              <a:rPr kumimoji="1" lang="en-US" altLang="zh-CN" sz="3200" dirty="0" smtClean="0">
                <a:solidFill>
                  <a:srgbClr val="0000FF"/>
                </a:solidFill>
                <a:latin typeface="黑体" pitchFamily="49" charset="-122"/>
                <a:ea typeface="黑体" pitchFamily="49" charset="-122"/>
              </a:rPr>
              <a:t>1.</a:t>
            </a:r>
            <a:r>
              <a:rPr kumimoji="1" lang="zh-CN" altLang="en-US" sz="3200" dirty="0" smtClean="0">
                <a:solidFill>
                  <a:srgbClr val="0000FF"/>
                </a:solidFill>
                <a:latin typeface="黑体" pitchFamily="49" charset="-122"/>
                <a:ea typeface="黑体" pitchFamily="49" charset="-122"/>
              </a:rPr>
              <a:t>判断题</a:t>
            </a:r>
            <a:endParaRPr kumimoji="1" lang="en-US" altLang="zh-CN" sz="3200" dirty="0" smtClean="0">
              <a:solidFill>
                <a:srgbClr val="0000FF"/>
              </a:solidFill>
              <a:latin typeface="黑体" pitchFamily="49" charset="-122"/>
              <a:ea typeface="黑体" pitchFamily="49" charset="-122"/>
            </a:endParaRPr>
          </a:p>
          <a:p>
            <a:pPr algn="l"/>
            <a:r>
              <a:rPr kumimoji="1" lang="en-US" altLang="zh-CN" sz="3200" dirty="0" smtClean="0">
                <a:solidFill>
                  <a:srgbClr val="0000FF"/>
                </a:solidFill>
                <a:latin typeface="黑体" pitchFamily="49" charset="-122"/>
                <a:ea typeface="黑体" pitchFamily="49" charset="-122"/>
              </a:rPr>
              <a:t>2.</a:t>
            </a:r>
            <a:r>
              <a:rPr kumimoji="1" lang="zh-CN" altLang="en-US" sz="3200" dirty="0" smtClean="0">
                <a:solidFill>
                  <a:srgbClr val="0000FF"/>
                </a:solidFill>
                <a:latin typeface="黑体" pitchFamily="49" charset="-122"/>
                <a:ea typeface="黑体" pitchFamily="49" charset="-122"/>
              </a:rPr>
              <a:t>选择题</a:t>
            </a:r>
            <a:endParaRPr kumimoji="1" lang="en-US" altLang="zh-CN" sz="3200" dirty="0" smtClean="0">
              <a:solidFill>
                <a:srgbClr val="0000FF"/>
              </a:solidFill>
              <a:latin typeface="黑体" pitchFamily="49" charset="-122"/>
              <a:ea typeface="黑体" pitchFamily="49" charset="-122"/>
            </a:endParaRPr>
          </a:p>
          <a:p>
            <a:pPr algn="l"/>
            <a:r>
              <a:rPr kumimoji="1" lang="en-US" altLang="zh-CN" sz="3200" dirty="0" smtClean="0">
                <a:solidFill>
                  <a:srgbClr val="0000FF"/>
                </a:solidFill>
                <a:latin typeface="黑体" pitchFamily="49" charset="-122"/>
                <a:ea typeface="黑体" pitchFamily="49" charset="-122"/>
              </a:rPr>
              <a:t>3.</a:t>
            </a:r>
            <a:r>
              <a:rPr kumimoji="1" lang="zh-CN" altLang="en-US" sz="3200" dirty="0" smtClean="0">
                <a:solidFill>
                  <a:srgbClr val="0000FF"/>
                </a:solidFill>
                <a:latin typeface="黑体" pitchFamily="49" charset="-122"/>
                <a:ea typeface="黑体" pitchFamily="49" charset="-122"/>
              </a:rPr>
              <a:t>填空题</a:t>
            </a:r>
            <a:endParaRPr kumimoji="1" lang="en-US" altLang="zh-CN" sz="3200" dirty="0" smtClean="0">
              <a:solidFill>
                <a:srgbClr val="0000FF"/>
              </a:solidFill>
              <a:latin typeface="黑体" pitchFamily="49" charset="-122"/>
              <a:ea typeface="黑体" pitchFamily="49" charset="-122"/>
            </a:endParaRPr>
          </a:p>
          <a:p>
            <a:pPr algn="l"/>
            <a:r>
              <a:rPr kumimoji="1" lang="en-US" altLang="zh-CN" sz="3200" dirty="0" smtClean="0">
                <a:solidFill>
                  <a:srgbClr val="0000FF"/>
                </a:solidFill>
                <a:latin typeface="黑体" pitchFamily="49" charset="-122"/>
                <a:ea typeface="黑体" pitchFamily="49" charset="-122"/>
              </a:rPr>
              <a:t>4.</a:t>
            </a:r>
            <a:r>
              <a:rPr kumimoji="1" lang="zh-CN" altLang="en-US" sz="3200" dirty="0" smtClean="0">
                <a:solidFill>
                  <a:srgbClr val="0000FF"/>
                </a:solidFill>
                <a:latin typeface="黑体" pitchFamily="49" charset="-122"/>
                <a:ea typeface="黑体" pitchFamily="49" charset="-122"/>
              </a:rPr>
              <a:t>术语解释</a:t>
            </a:r>
            <a:endParaRPr kumimoji="1" lang="en-US" altLang="zh-CN" sz="3200" dirty="0" smtClean="0">
              <a:solidFill>
                <a:srgbClr val="0000FF"/>
              </a:solidFill>
              <a:latin typeface="黑体" pitchFamily="49" charset="-122"/>
              <a:ea typeface="黑体" pitchFamily="49" charset="-122"/>
            </a:endParaRPr>
          </a:p>
          <a:p>
            <a:pPr algn="l"/>
            <a:r>
              <a:rPr kumimoji="1" lang="en-US" altLang="zh-CN" sz="3200" dirty="0" smtClean="0">
                <a:solidFill>
                  <a:srgbClr val="0000FF"/>
                </a:solidFill>
                <a:latin typeface="黑体" pitchFamily="49" charset="-122"/>
                <a:ea typeface="黑体" pitchFamily="49" charset="-122"/>
              </a:rPr>
              <a:t>5.</a:t>
            </a:r>
            <a:r>
              <a:rPr kumimoji="1" lang="zh-CN" altLang="en-US" sz="3200" dirty="0" smtClean="0">
                <a:solidFill>
                  <a:srgbClr val="0000FF"/>
                </a:solidFill>
                <a:latin typeface="黑体" pitchFamily="49" charset="-122"/>
                <a:ea typeface="黑体" pitchFamily="49" charset="-122"/>
              </a:rPr>
              <a:t>简答题</a:t>
            </a:r>
            <a:r>
              <a:rPr kumimoji="1" lang="en-US" altLang="zh-CN" sz="3200" dirty="0" smtClean="0">
                <a:solidFill>
                  <a:srgbClr val="0000FF"/>
                </a:solidFill>
                <a:latin typeface="黑体" pitchFamily="49" charset="-122"/>
                <a:ea typeface="黑体" pitchFamily="49" charset="-122"/>
              </a:rPr>
              <a:t>-</a:t>
            </a:r>
            <a:r>
              <a:rPr kumimoji="1" lang="zh-CN" altLang="en-US" sz="3200" dirty="0" smtClean="0">
                <a:solidFill>
                  <a:srgbClr val="0000FF"/>
                </a:solidFill>
                <a:latin typeface="黑体" pitchFamily="49" charset="-122"/>
                <a:ea typeface="黑体" pitchFamily="49" charset="-122"/>
              </a:rPr>
              <a:t>（</a:t>
            </a:r>
            <a:r>
              <a:rPr kumimoji="1" lang="en-US" altLang="zh-CN" sz="3200" dirty="0" smtClean="0">
                <a:solidFill>
                  <a:srgbClr val="0000FF"/>
                </a:solidFill>
                <a:latin typeface="黑体" pitchFamily="49" charset="-122"/>
                <a:ea typeface="黑体" pitchFamily="49" charset="-122"/>
              </a:rPr>
              <a:t>2</a:t>
            </a:r>
            <a:r>
              <a:rPr kumimoji="1" lang="zh-CN" altLang="en-US" sz="3200" dirty="0" smtClean="0">
                <a:solidFill>
                  <a:srgbClr val="0000FF"/>
                </a:solidFill>
                <a:latin typeface="黑体" pitchFamily="49" charset="-122"/>
                <a:ea typeface="黑体" pitchFamily="49" charset="-122"/>
              </a:rPr>
              <a:t>）</a:t>
            </a:r>
            <a:endParaRPr kumimoji="1" lang="en-US" altLang="zh-CN" sz="3200" dirty="0" smtClean="0">
              <a:solidFill>
                <a:srgbClr val="0000FF"/>
              </a:solidFill>
              <a:latin typeface="黑体" pitchFamily="49" charset="-122"/>
              <a:ea typeface="黑体" pitchFamily="49" charset="-122"/>
            </a:endParaRPr>
          </a:p>
          <a:p>
            <a:pPr algn="l"/>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981200"/>
            <a:ext cx="8229600" cy="3816429"/>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l"/>
            <a:r>
              <a:rPr lang="en-US" altLang="zh-CN" sz="3200" dirty="0" smtClean="0">
                <a:solidFill>
                  <a:srgbClr val="0000FF"/>
                </a:solidFill>
                <a:latin typeface="仿宋" pitchFamily="49" charset="-122"/>
                <a:ea typeface="仿宋" pitchFamily="49" charset="-122"/>
              </a:rPr>
              <a:t>(1)</a:t>
            </a:r>
            <a:r>
              <a:rPr lang="zh-CN" altLang="en-US" sz="3200" dirty="0" smtClean="0">
                <a:solidFill>
                  <a:srgbClr val="FF0000"/>
                </a:solidFill>
                <a:latin typeface="仿宋" pitchFamily="49" charset="-122"/>
                <a:ea typeface="仿宋" pitchFamily="49" charset="-122"/>
              </a:rPr>
              <a:t>计算机安全</a:t>
            </a:r>
            <a:r>
              <a:rPr lang="zh-CN" altLang="en-US" sz="3200" dirty="0" smtClean="0">
                <a:solidFill>
                  <a:srgbClr val="0000FF"/>
                </a:solidFill>
                <a:latin typeface="仿宋" pitchFamily="49" charset="-122"/>
                <a:ea typeface="仿宋" pitchFamily="49" charset="-122"/>
              </a:rPr>
              <a:t>：不仅是</a:t>
            </a:r>
            <a:r>
              <a:rPr lang="en-US" altLang="zh-CN" sz="3200" dirty="0" smtClean="0">
                <a:solidFill>
                  <a:srgbClr val="0000FF"/>
                </a:solidFill>
                <a:latin typeface="仿宋" pitchFamily="49" charset="-122"/>
                <a:ea typeface="仿宋" pitchFamily="49" charset="-122"/>
              </a:rPr>
              <a:t>PC,</a:t>
            </a:r>
            <a:r>
              <a:rPr lang="zh-CN" altLang="en-US" sz="3200" dirty="0" smtClean="0">
                <a:solidFill>
                  <a:srgbClr val="0000FF"/>
                </a:solidFill>
                <a:latin typeface="仿宋" pitchFamily="49" charset="-122"/>
                <a:ea typeface="仿宋" pitchFamily="49" charset="-122"/>
              </a:rPr>
              <a:t>任何具有独立计算能力的拥有处理器和内存的设备，如智能手机、平板电脑等。</a:t>
            </a:r>
            <a:endParaRPr lang="en-US" altLang="zh-CN" sz="3200" dirty="0" smtClean="0">
              <a:solidFill>
                <a:srgbClr val="0000FF"/>
              </a:solidFill>
              <a:latin typeface="仿宋" pitchFamily="49" charset="-122"/>
              <a:ea typeface="仿宋" pitchFamily="49" charset="-122"/>
            </a:endParaRPr>
          </a:p>
          <a:p>
            <a:pPr algn="l"/>
            <a:r>
              <a:rPr lang="en-US" altLang="zh-CN" sz="3200" dirty="0" smtClean="0">
                <a:solidFill>
                  <a:srgbClr val="0000FF"/>
                </a:solidFill>
                <a:latin typeface="仿宋" pitchFamily="49" charset="-122"/>
                <a:ea typeface="仿宋" pitchFamily="49" charset="-122"/>
              </a:rPr>
              <a:t>(2)</a:t>
            </a:r>
            <a:r>
              <a:rPr lang="zh-CN" altLang="en-US" sz="3200" dirty="0" smtClean="0">
                <a:solidFill>
                  <a:srgbClr val="FF0000"/>
                </a:solidFill>
                <a:latin typeface="仿宋" pitchFamily="49" charset="-122"/>
                <a:ea typeface="仿宋" pitchFamily="49" charset="-122"/>
              </a:rPr>
              <a:t>信息保障</a:t>
            </a:r>
            <a:r>
              <a:rPr lang="zh-CN" altLang="en-US" sz="3200" dirty="0" smtClean="0">
                <a:solidFill>
                  <a:srgbClr val="0000FF"/>
                </a:solidFill>
                <a:latin typeface="仿宋" pitchFamily="49" charset="-122"/>
                <a:ea typeface="仿宋" pitchFamily="49" charset="-122"/>
              </a:rPr>
              <a:t>：当威胁出现时，确保数据不丢失。威胁包括但不限于自然灾害、计算机</a:t>
            </a:r>
            <a:r>
              <a:rPr lang="en-US" altLang="zh-CN" sz="3200" dirty="0" smtClean="0">
                <a:solidFill>
                  <a:srgbClr val="0000FF"/>
                </a:solidFill>
                <a:latin typeface="仿宋" pitchFamily="49" charset="-122"/>
                <a:ea typeface="仿宋" pitchFamily="49" charset="-122"/>
              </a:rPr>
              <a:t>/</a:t>
            </a:r>
            <a:r>
              <a:rPr lang="zh-CN" altLang="en-US" sz="3200" dirty="0" smtClean="0">
                <a:solidFill>
                  <a:srgbClr val="0000FF"/>
                </a:solidFill>
                <a:latin typeface="仿宋" pitchFamily="49" charset="-122"/>
                <a:ea typeface="仿宋" pitchFamily="49" charset="-122"/>
              </a:rPr>
              <a:t>服务器故障、物理盗窃，或任何其他的数据潜在地丢失的情况。</a:t>
            </a:r>
            <a:endParaRPr lang="en-US" altLang="zh-CN" sz="3200" dirty="0" smtClean="0">
              <a:solidFill>
                <a:srgbClr val="0000FF"/>
              </a:solidFill>
              <a:latin typeface="仿宋" pitchFamily="49" charset="-122"/>
              <a:ea typeface="仿宋" pitchFamily="49" charset="-122"/>
            </a:endParaRPr>
          </a:p>
          <a:p>
            <a:endParaRPr lang="zh-CN" altLang="en-US" dirty="0"/>
          </a:p>
        </p:txBody>
      </p:sp>
      <p:sp>
        <p:nvSpPr>
          <p:cNvPr id="7" name="平行四边形 6"/>
          <p:cNvSpPr/>
          <p:nvPr/>
        </p:nvSpPr>
        <p:spPr>
          <a:xfrm>
            <a:off x="304800" y="1219200"/>
            <a:ext cx="5410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dirty="0" smtClean="0">
                <a:solidFill>
                  <a:srgbClr val="FF0000"/>
                </a:solidFill>
                <a:latin typeface="黑体" pitchFamily="49" charset="-122"/>
                <a:ea typeface="黑体" pitchFamily="49" charset="-122"/>
              </a:rPr>
              <a:t>信息安全涵盖</a:t>
            </a:r>
            <a:r>
              <a:rPr lang="en-US" altLang="zh-CN" sz="3200" dirty="0" smtClean="0">
                <a:solidFill>
                  <a:srgbClr val="FF0000"/>
                </a:solidFill>
                <a:latin typeface="黑体" pitchFamily="49" charset="-122"/>
                <a:ea typeface="黑体" pitchFamily="49" charset="-122"/>
              </a:rPr>
              <a:t>2</a:t>
            </a:r>
            <a:r>
              <a:rPr lang="zh-CN" altLang="en-US" sz="3200" dirty="0" smtClean="0">
                <a:solidFill>
                  <a:srgbClr val="FF0000"/>
                </a:solidFill>
                <a:latin typeface="黑体" pitchFamily="49" charset="-122"/>
                <a:ea typeface="黑体" pitchFamily="49" charset="-122"/>
              </a:rPr>
              <a:t>个领域：</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981200"/>
            <a:ext cx="8229600" cy="3539430"/>
          </a:xfrm>
          <a:prstGeom prst="rect">
            <a:avLst/>
          </a:prstGeom>
          <a:noFill/>
          <a:ln>
            <a:noFill/>
          </a:ln>
          <a:effectLst/>
        </p:spPr>
        <p:txBody>
          <a:bodyPr wrap="square" rtlCol="0">
            <a:spAutoFit/>
          </a:bodyPr>
          <a:lstStyle/>
          <a:p>
            <a:pPr algn="l">
              <a:buFont typeface="Wingdings" pitchFamily="2" charset="2"/>
              <a:buChar char="u"/>
            </a:pPr>
            <a:r>
              <a:rPr lang="zh-CN" altLang="en-US" sz="3200" dirty="0" smtClean="0">
                <a:solidFill>
                  <a:srgbClr val="0000FF"/>
                </a:solidFill>
                <a:latin typeface="仿宋" pitchFamily="49" charset="-122"/>
                <a:ea typeface="仿宋" pitchFamily="49" charset="-122"/>
              </a:rPr>
              <a:t>经典的信息安全</a:t>
            </a:r>
            <a:r>
              <a:rPr lang="zh-CN" altLang="en-US" sz="3200" b="1" dirty="0" smtClean="0">
                <a:solidFill>
                  <a:srgbClr val="0000FF"/>
                </a:solidFill>
                <a:latin typeface="仿宋" pitchFamily="49" charset="-122"/>
                <a:ea typeface="仿宋" pitchFamily="49" charset="-122"/>
              </a:rPr>
              <a:t>三要素</a:t>
            </a:r>
            <a:r>
              <a:rPr lang="en-US" altLang="zh-CN" sz="3200" b="1" dirty="0" smtClean="0">
                <a:solidFill>
                  <a:srgbClr val="0000FF"/>
                </a:solidFill>
                <a:latin typeface="仿宋" pitchFamily="49" charset="-122"/>
                <a:ea typeface="仿宋" pitchFamily="49" charset="-122"/>
              </a:rPr>
              <a:t>(CIA)</a:t>
            </a:r>
            <a:r>
              <a:rPr lang="zh-CN" altLang="en-US" sz="3200" dirty="0" smtClean="0">
                <a:solidFill>
                  <a:srgbClr val="0000FF"/>
                </a:solidFill>
                <a:latin typeface="仿宋" pitchFamily="49" charset="-122"/>
                <a:ea typeface="仿宋" pitchFamily="49" charset="-122"/>
              </a:rPr>
              <a:t>：机密性（</a:t>
            </a:r>
            <a:r>
              <a:rPr lang="en-US" altLang="zh-CN" sz="3200" dirty="0" smtClean="0">
                <a:solidFill>
                  <a:srgbClr val="0000FF"/>
                </a:solidFill>
                <a:latin typeface="仿宋" pitchFamily="49" charset="-122"/>
                <a:ea typeface="仿宋" pitchFamily="49" charset="-122"/>
              </a:rPr>
              <a:t>confidentiality</a:t>
            </a:r>
            <a:r>
              <a:rPr lang="zh-CN" altLang="en-US" sz="3200" dirty="0" smtClean="0">
                <a:solidFill>
                  <a:srgbClr val="0000FF"/>
                </a:solidFill>
                <a:latin typeface="仿宋" pitchFamily="49" charset="-122"/>
                <a:ea typeface="仿宋" pitchFamily="49" charset="-122"/>
              </a:rPr>
              <a:t>）、完整性（</a:t>
            </a:r>
            <a:r>
              <a:rPr lang="en-US" altLang="zh-CN" sz="3200" dirty="0" smtClean="0">
                <a:solidFill>
                  <a:srgbClr val="0000FF"/>
                </a:solidFill>
                <a:latin typeface="仿宋" pitchFamily="49" charset="-122"/>
                <a:ea typeface="仿宋" pitchFamily="49" charset="-122"/>
              </a:rPr>
              <a:t>integrity</a:t>
            </a:r>
            <a:r>
              <a:rPr lang="zh-CN" altLang="en-US" sz="3200" dirty="0" smtClean="0">
                <a:solidFill>
                  <a:srgbClr val="0000FF"/>
                </a:solidFill>
                <a:latin typeface="仿宋" pitchFamily="49" charset="-122"/>
                <a:ea typeface="仿宋" pitchFamily="49" charset="-122"/>
              </a:rPr>
              <a:t>）、可用性（</a:t>
            </a:r>
            <a:r>
              <a:rPr lang="en-US" altLang="zh-CN" sz="3200" dirty="0" smtClean="0">
                <a:solidFill>
                  <a:srgbClr val="0000FF"/>
                </a:solidFill>
                <a:latin typeface="仿宋" pitchFamily="49" charset="-122"/>
                <a:ea typeface="仿宋" pitchFamily="49" charset="-122"/>
              </a:rPr>
              <a:t>availability</a:t>
            </a:r>
            <a:r>
              <a:rPr lang="zh-CN" altLang="en-US" sz="3200" dirty="0" smtClean="0">
                <a:solidFill>
                  <a:srgbClr val="0000FF"/>
                </a:solidFill>
                <a:latin typeface="仿宋" pitchFamily="49" charset="-122"/>
                <a:ea typeface="仿宋" pitchFamily="49" charset="-122"/>
              </a:rPr>
              <a:t>）。</a:t>
            </a:r>
            <a:endParaRPr lang="en-US" altLang="zh-CN" sz="3200" dirty="0" smtClean="0">
              <a:solidFill>
                <a:srgbClr val="0000FF"/>
              </a:solidFill>
              <a:latin typeface="仿宋" pitchFamily="49" charset="-122"/>
              <a:ea typeface="仿宋" pitchFamily="49" charset="-122"/>
            </a:endParaRPr>
          </a:p>
          <a:p>
            <a:pPr algn="l">
              <a:buFont typeface="Wingdings" pitchFamily="2" charset="2"/>
              <a:buChar char="u"/>
            </a:pPr>
            <a:r>
              <a:rPr lang="en-US" altLang="zh-CN" sz="3200" dirty="0" smtClean="0">
                <a:solidFill>
                  <a:srgbClr val="0000FF"/>
                </a:solidFill>
                <a:latin typeface="仿宋" pitchFamily="49" charset="-122"/>
                <a:ea typeface="仿宋" pitchFamily="49" charset="-122"/>
              </a:rPr>
              <a:t>2002</a:t>
            </a:r>
            <a:r>
              <a:rPr lang="zh-CN" altLang="en-US" sz="3200" dirty="0" smtClean="0">
                <a:solidFill>
                  <a:srgbClr val="0000FF"/>
                </a:solidFill>
                <a:latin typeface="仿宋" pitchFamily="49" charset="-122"/>
                <a:ea typeface="仿宋" pitchFamily="49" charset="-122"/>
              </a:rPr>
              <a:t>年，</a:t>
            </a:r>
            <a:r>
              <a:rPr lang="en-US" altLang="zh-CN" sz="3200" dirty="0" err="1" smtClean="0">
                <a:solidFill>
                  <a:srgbClr val="0000FF"/>
                </a:solidFill>
                <a:latin typeface="仿宋" pitchFamily="49" charset="-122"/>
                <a:ea typeface="仿宋" pitchFamily="49" charset="-122"/>
              </a:rPr>
              <a:t>Donn</a:t>
            </a:r>
            <a:r>
              <a:rPr lang="en-US" altLang="zh-CN" sz="3200" dirty="0" smtClean="0">
                <a:solidFill>
                  <a:srgbClr val="0000FF"/>
                </a:solidFill>
                <a:latin typeface="仿宋" pitchFamily="49" charset="-122"/>
                <a:ea typeface="仿宋" pitchFamily="49" charset="-122"/>
              </a:rPr>
              <a:t> Park</a:t>
            </a:r>
            <a:r>
              <a:rPr lang="zh-CN" altLang="en-US" sz="3200" dirty="0" smtClean="0">
                <a:solidFill>
                  <a:srgbClr val="0000FF"/>
                </a:solidFill>
                <a:latin typeface="仿宋" pitchFamily="49" charset="-122"/>
                <a:ea typeface="仿宋" pitchFamily="49" charset="-122"/>
              </a:rPr>
              <a:t>提出了信息安全六要素：机密性、完整性、所有权、可认证性、可用性、实用性。</a:t>
            </a:r>
            <a:endParaRPr lang="en-US" altLang="zh-CN" sz="3200" dirty="0" smtClean="0">
              <a:solidFill>
                <a:srgbClr val="0000FF"/>
              </a:solidFill>
              <a:latin typeface="仿宋" pitchFamily="49" charset="-122"/>
              <a:ea typeface="仿宋" pitchFamily="49" charset="-122"/>
            </a:endParaRPr>
          </a:p>
          <a:p>
            <a:pPr algn="l">
              <a:buFont typeface="Wingdings" pitchFamily="2" charset="2"/>
              <a:buChar char="u"/>
            </a:pPr>
            <a:r>
              <a:rPr lang="zh-CN" altLang="en-US" sz="3200" dirty="0" smtClean="0">
                <a:solidFill>
                  <a:srgbClr val="0000FF"/>
                </a:solidFill>
                <a:latin typeface="仿宋" pitchFamily="49" charset="-122"/>
                <a:ea typeface="仿宋" pitchFamily="49" charset="-122"/>
              </a:rPr>
              <a:t>本教材的观点，</a:t>
            </a:r>
            <a:r>
              <a:rPr lang="zh-CN" altLang="en-US" sz="3200" b="1" dirty="0" smtClean="0">
                <a:solidFill>
                  <a:srgbClr val="FF0000"/>
                </a:solidFill>
                <a:latin typeface="仿宋" pitchFamily="49" charset="-122"/>
                <a:ea typeface="仿宋" pitchFamily="49" charset="-122"/>
              </a:rPr>
              <a:t>信息安全目标的五要素</a:t>
            </a:r>
            <a:r>
              <a:rPr lang="zh-CN" altLang="en-US" sz="3200" dirty="0" smtClean="0">
                <a:solidFill>
                  <a:srgbClr val="0000FF"/>
                </a:solidFill>
                <a:latin typeface="仿宋" pitchFamily="49" charset="-122"/>
                <a:ea typeface="仿宋" pitchFamily="49" charset="-122"/>
              </a:rPr>
              <a:t>：</a:t>
            </a:r>
            <a:endParaRPr lang="en-US" altLang="zh-CN" sz="3200" dirty="0" smtClean="0">
              <a:solidFill>
                <a:srgbClr val="0000FF"/>
              </a:solidFill>
              <a:latin typeface="仿宋" pitchFamily="49" charset="-122"/>
              <a:ea typeface="仿宋" pitchFamily="49" charset="-122"/>
            </a:endParaRPr>
          </a:p>
        </p:txBody>
      </p:sp>
      <p:sp>
        <p:nvSpPr>
          <p:cNvPr id="7" name="平行四边形 6"/>
          <p:cNvSpPr/>
          <p:nvPr/>
        </p:nvSpPr>
        <p:spPr>
          <a:xfrm>
            <a:off x="457200" y="1143000"/>
            <a:ext cx="57912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3200" dirty="0" smtClean="0">
                <a:solidFill>
                  <a:srgbClr val="FF0000"/>
                </a:solidFill>
                <a:latin typeface="黑体" pitchFamily="49" charset="-122"/>
                <a:ea typeface="黑体" pitchFamily="49" charset="-122"/>
              </a:rPr>
              <a:t>1.1.1</a:t>
            </a:r>
            <a:r>
              <a:rPr lang="zh-CN" altLang="en-US" sz="3200" dirty="0" smtClean="0">
                <a:solidFill>
                  <a:srgbClr val="FF0000"/>
                </a:solidFill>
                <a:latin typeface="黑体" pitchFamily="49" charset="-122"/>
                <a:ea typeface="黑体" pitchFamily="49" charset="-122"/>
              </a:rPr>
              <a:t>信息安全的目标：</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4184273"/>
          </a:xfrm>
          <a:prstGeom prst="rect">
            <a:avLst/>
          </a:prstGeom>
          <a:noFill/>
          <a:ln>
            <a:noFill/>
          </a:ln>
          <a:effectLst/>
        </p:spPr>
        <p:txBody>
          <a:bodyPr wrap="square" rtlCol="0">
            <a:spAutoFit/>
          </a:bodyPr>
          <a:lstStyle/>
          <a:p>
            <a:pPr algn="l"/>
            <a:r>
              <a:rPr lang="zh-CN" altLang="en-US" sz="3200" dirty="0" smtClean="0">
                <a:solidFill>
                  <a:srgbClr val="0000FF"/>
                </a:solidFill>
                <a:latin typeface="仿宋" pitchFamily="49" charset="-122"/>
                <a:ea typeface="仿宋" pitchFamily="49" charset="-122"/>
              </a:rPr>
              <a:t>（</a:t>
            </a:r>
            <a:r>
              <a:rPr lang="en-US" altLang="zh-CN" sz="3200" dirty="0" smtClean="0">
                <a:solidFill>
                  <a:srgbClr val="0000FF"/>
                </a:solidFill>
                <a:latin typeface="仿宋" pitchFamily="49" charset="-122"/>
                <a:ea typeface="仿宋" pitchFamily="49" charset="-122"/>
              </a:rPr>
              <a:t>1)</a:t>
            </a:r>
            <a:r>
              <a:rPr lang="zh-CN" altLang="en-US" sz="3200" b="1" dirty="0" smtClean="0">
                <a:solidFill>
                  <a:srgbClr val="0000FF"/>
                </a:solidFill>
                <a:latin typeface="仿宋" pitchFamily="49" charset="-122"/>
                <a:ea typeface="仿宋" pitchFamily="49" charset="-122"/>
              </a:rPr>
              <a:t>机密性（</a:t>
            </a:r>
            <a:r>
              <a:rPr lang="en-US" altLang="zh-CN" sz="3200" b="1" dirty="0" smtClean="0">
                <a:solidFill>
                  <a:srgbClr val="0000FF"/>
                </a:solidFill>
                <a:latin typeface="仿宋" pitchFamily="49" charset="-122"/>
                <a:ea typeface="仿宋" pitchFamily="49" charset="-122"/>
              </a:rPr>
              <a:t>confidentiality</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r>
              <a:rPr lang="zh-CN" altLang="en-US" sz="3200" dirty="0" smtClean="0">
                <a:solidFill>
                  <a:srgbClr val="0000FF"/>
                </a:solidFill>
                <a:latin typeface="仿宋" pitchFamily="49" charset="-122"/>
                <a:ea typeface="仿宋" pitchFamily="49" charset="-122"/>
              </a:rPr>
              <a:t>又称保密性，阻止信息的非授权访问，即使非授权用户得到信息也无法知晓信息内容。通常通过</a:t>
            </a:r>
            <a:r>
              <a:rPr lang="zh-CN" altLang="en-US" sz="3200" b="1" dirty="0" smtClean="0">
                <a:solidFill>
                  <a:srgbClr val="FF0000"/>
                </a:solidFill>
                <a:latin typeface="仿宋" pitchFamily="49" charset="-122"/>
                <a:ea typeface="仿宋" pitchFamily="49" charset="-122"/>
              </a:rPr>
              <a:t>加密和访问控制</a:t>
            </a:r>
            <a:r>
              <a:rPr lang="zh-CN" altLang="en-US" sz="3200" dirty="0" smtClean="0">
                <a:solidFill>
                  <a:srgbClr val="0000FF"/>
                </a:solidFill>
                <a:latin typeface="仿宋" pitchFamily="49" charset="-122"/>
                <a:ea typeface="仿宋" pitchFamily="49" charset="-122"/>
              </a:rPr>
              <a:t>实现机密性。</a:t>
            </a:r>
            <a:endParaRPr lang="en-US" altLang="zh-CN" sz="3200"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2</a:t>
            </a:r>
            <a:r>
              <a:rPr lang="zh-CN" altLang="en-US" sz="3200" b="1" dirty="0" smtClean="0">
                <a:solidFill>
                  <a:srgbClr val="0000FF"/>
                </a:solidFill>
                <a:latin typeface="仿宋" pitchFamily="49" charset="-122"/>
                <a:ea typeface="仿宋" pitchFamily="49" charset="-122"/>
              </a:rPr>
              <a:t>）完整性（</a:t>
            </a:r>
            <a:r>
              <a:rPr lang="en-US" altLang="zh-CN" sz="3200" b="1" dirty="0" smtClean="0">
                <a:solidFill>
                  <a:srgbClr val="0000FF"/>
                </a:solidFill>
                <a:latin typeface="仿宋" pitchFamily="49" charset="-122"/>
                <a:ea typeface="仿宋" pitchFamily="49" charset="-122"/>
              </a:rPr>
              <a:t>integrity</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r>
              <a:rPr lang="zh-CN" altLang="en-US" sz="3200" dirty="0" smtClean="0">
                <a:solidFill>
                  <a:srgbClr val="0000FF"/>
                </a:solidFill>
                <a:latin typeface="仿宋" pitchFamily="49" charset="-122"/>
                <a:ea typeface="仿宋" pitchFamily="49" charset="-122"/>
              </a:rPr>
              <a:t>信息在生成、传输、存储、使用过程中发生的人为或非人为的非授权篡改均可以被检测到。</a:t>
            </a:r>
            <a:endParaRPr lang="en-US" altLang="zh-CN" sz="3200" dirty="0" smtClean="0">
              <a:solidFill>
                <a:srgbClr val="0000FF"/>
              </a:solidFill>
              <a:latin typeface="仿宋" pitchFamily="49" charset="-122"/>
              <a:ea typeface="仿宋" pitchFamily="49" charset="-122"/>
            </a:endParaRPr>
          </a:p>
        </p:txBody>
      </p:sp>
      <p:sp>
        <p:nvSpPr>
          <p:cNvPr id="7" name="平行四边形 6"/>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1.1.1 </a:t>
            </a:r>
            <a:r>
              <a:rPr lang="zh-CN" altLang="en-US" sz="3200" dirty="0" smtClean="0">
                <a:solidFill>
                  <a:srgbClr val="FF0000"/>
                </a:solidFill>
                <a:latin typeface="黑体" pitchFamily="49" charset="-122"/>
                <a:ea typeface="黑体" pitchFamily="49" charset="-122"/>
              </a:rPr>
              <a:t>信息安全的目标（</a:t>
            </a:r>
            <a:r>
              <a:rPr lang="en-US" altLang="zh-CN" sz="3200" dirty="0" smtClean="0">
                <a:solidFill>
                  <a:srgbClr val="FF0000"/>
                </a:solidFill>
                <a:latin typeface="黑体" pitchFamily="49" charset="-122"/>
                <a:ea typeface="黑体" pitchFamily="49" charset="-122"/>
              </a:rPr>
              <a:t>5</a:t>
            </a:r>
            <a:r>
              <a:rPr lang="zh-CN" altLang="en-US" sz="3200" dirty="0" smtClean="0">
                <a:solidFill>
                  <a:srgbClr val="FF0000"/>
                </a:solidFill>
                <a:latin typeface="黑体" pitchFamily="49" charset="-122"/>
                <a:ea typeface="黑体" pitchFamily="49" charset="-122"/>
              </a:rPr>
              <a:t>要素）：</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4031873"/>
          </a:xfrm>
          <a:prstGeom prst="rect">
            <a:avLst/>
          </a:prstGeom>
          <a:noFill/>
          <a:ln>
            <a:noFill/>
          </a:ln>
          <a:effectLst/>
        </p:spPr>
        <p:txBody>
          <a:bodyPr wrap="square" rtlCol="0">
            <a:spAutoFit/>
          </a:bodyPr>
          <a:lstStyle/>
          <a:p>
            <a:pPr algn="l"/>
            <a:r>
              <a:rPr lang="zh-CN" altLang="en-US" sz="3200" dirty="0" smtClean="0">
                <a:solidFill>
                  <a:srgbClr val="0000FF"/>
                </a:solidFill>
                <a:latin typeface="仿宋" pitchFamily="49" charset="-122"/>
                <a:ea typeface="仿宋" pitchFamily="49" charset="-122"/>
              </a:rPr>
              <a:t>（</a:t>
            </a:r>
            <a:r>
              <a:rPr lang="en-US" altLang="zh-CN" sz="3200" dirty="0" smtClean="0">
                <a:solidFill>
                  <a:srgbClr val="0000FF"/>
                </a:solidFill>
                <a:latin typeface="仿宋" pitchFamily="49" charset="-122"/>
                <a:ea typeface="仿宋" pitchFamily="49" charset="-122"/>
              </a:rPr>
              <a:t>3)</a:t>
            </a:r>
            <a:r>
              <a:rPr lang="zh-CN" altLang="en-US" sz="3200" b="1" dirty="0" smtClean="0">
                <a:solidFill>
                  <a:srgbClr val="0000FF"/>
                </a:solidFill>
                <a:latin typeface="仿宋" pitchFamily="49" charset="-122"/>
                <a:ea typeface="仿宋" pitchFamily="49" charset="-122"/>
              </a:rPr>
              <a:t>认证性（</a:t>
            </a:r>
            <a:r>
              <a:rPr lang="en-US" altLang="zh-CN" sz="3200" b="1" dirty="0" smtClean="0">
                <a:solidFill>
                  <a:srgbClr val="0000FF"/>
                </a:solidFill>
                <a:latin typeface="仿宋" pitchFamily="49" charset="-122"/>
                <a:ea typeface="仿宋" pitchFamily="49" charset="-122"/>
              </a:rPr>
              <a:t>authentication</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r>
              <a:rPr lang="zh-CN" altLang="en-US" sz="3200" dirty="0" smtClean="0">
                <a:solidFill>
                  <a:srgbClr val="0000FF"/>
                </a:solidFill>
                <a:latin typeface="仿宋" pitchFamily="49" charset="-122"/>
                <a:ea typeface="仿宋" pitchFamily="49" charset="-122"/>
              </a:rPr>
              <a:t>指一个消息的来源或消息本身被正确地标识没有被伪造。认证分为</a:t>
            </a:r>
            <a:r>
              <a:rPr lang="zh-CN" altLang="en-US" sz="3200" b="1" dirty="0" smtClean="0">
                <a:solidFill>
                  <a:srgbClr val="0000FF"/>
                </a:solidFill>
                <a:latin typeface="仿宋" pitchFamily="49" charset="-122"/>
                <a:ea typeface="仿宋" pitchFamily="49" charset="-122"/>
              </a:rPr>
              <a:t>实体认证</a:t>
            </a:r>
            <a:r>
              <a:rPr lang="zh-CN" altLang="en-US" sz="3200" dirty="0" smtClean="0">
                <a:solidFill>
                  <a:srgbClr val="0000FF"/>
                </a:solidFill>
                <a:latin typeface="仿宋" pitchFamily="49" charset="-122"/>
                <a:ea typeface="仿宋" pitchFamily="49" charset="-122"/>
              </a:rPr>
              <a:t>（身份认证）和</a:t>
            </a:r>
            <a:r>
              <a:rPr lang="zh-CN" altLang="en-US" sz="3200" b="1" dirty="0" smtClean="0">
                <a:solidFill>
                  <a:srgbClr val="0000FF"/>
                </a:solidFill>
                <a:latin typeface="仿宋" pitchFamily="49" charset="-122"/>
                <a:ea typeface="仿宋" pitchFamily="49" charset="-122"/>
              </a:rPr>
              <a:t>消息认证</a:t>
            </a:r>
            <a:r>
              <a:rPr lang="zh-CN" altLang="en-US" sz="3200" dirty="0" smtClean="0">
                <a:solidFill>
                  <a:srgbClr val="0000FF"/>
                </a:solidFill>
                <a:latin typeface="仿宋" pitchFamily="49" charset="-122"/>
                <a:ea typeface="仿宋" pitchFamily="49" charset="-122"/>
              </a:rPr>
              <a:t>。认证的参与方拥有一个秘密（如</a:t>
            </a:r>
            <a:r>
              <a:rPr lang="en-US" altLang="zh-CN" sz="3200" dirty="0" smtClean="0">
                <a:solidFill>
                  <a:srgbClr val="0000FF"/>
                </a:solidFill>
                <a:latin typeface="仿宋" pitchFamily="49" charset="-122"/>
                <a:ea typeface="仿宋" pitchFamily="49" charset="-122"/>
              </a:rPr>
              <a:t>password</a:t>
            </a:r>
            <a:r>
              <a:rPr lang="zh-CN" altLang="en-US" sz="3200" dirty="0" smtClean="0">
                <a:solidFill>
                  <a:srgbClr val="0000FF"/>
                </a:solidFill>
                <a:latin typeface="仿宋" pitchFamily="49" charset="-122"/>
                <a:ea typeface="仿宋" pitchFamily="49" charset="-122"/>
              </a:rPr>
              <a:t>）</a:t>
            </a:r>
            <a:r>
              <a:rPr lang="en-US" altLang="zh-CN" sz="3200" dirty="0" smtClean="0">
                <a:solidFill>
                  <a:srgbClr val="0000FF"/>
                </a:solidFill>
                <a:latin typeface="仿宋" pitchFamily="49" charset="-122"/>
                <a:ea typeface="仿宋" pitchFamily="49" charset="-122"/>
              </a:rPr>
              <a:t>,</a:t>
            </a:r>
            <a:r>
              <a:rPr lang="zh-CN" altLang="en-US" sz="3200" dirty="0" smtClean="0">
                <a:solidFill>
                  <a:srgbClr val="0000FF"/>
                </a:solidFill>
                <a:latin typeface="仿宋" pitchFamily="49" charset="-122"/>
                <a:ea typeface="仿宋" pitchFamily="49" charset="-122"/>
              </a:rPr>
              <a:t>可以使用这个秘密来应对对方的挑战，以此证明身份，另一方面，秘密与消息的混合可以生成消息的认证标签（数字签名）来确保消息认证性。</a:t>
            </a:r>
            <a:endParaRPr lang="en-US" altLang="zh-CN" sz="3200" dirty="0" smtClean="0">
              <a:solidFill>
                <a:srgbClr val="0000FF"/>
              </a:solidFill>
              <a:latin typeface="仿宋" pitchFamily="49" charset="-122"/>
              <a:ea typeface="仿宋" pitchFamily="49" charset="-122"/>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1.1.1 </a:t>
            </a:r>
            <a:r>
              <a:rPr lang="zh-CN" altLang="en-US" sz="3200" dirty="0" smtClean="0">
                <a:solidFill>
                  <a:srgbClr val="FF0000"/>
                </a:solidFill>
                <a:latin typeface="黑体" pitchFamily="49" charset="-122"/>
                <a:ea typeface="黑体" pitchFamily="49" charset="-122"/>
              </a:rPr>
              <a:t>信息安全的目标（</a:t>
            </a:r>
            <a:r>
              <a:rPr lang="en-US" altLang="zh-CN" sz="3200" dirty="0" smtClean="0">
                <a:solidFill>
                  <a:srgbClr val="FF0000"/>
                </a:solidFill>
                <a:latin typeface="黑体" pitchFamily="49" charset="-122"/>
                <a:ea typeface="黑体" pitchFamily="49" charset="-122"/>
              </a:rPr>
              <a:t>5</a:t>
            </a:r>
            <a:r>
              <a:rPr lang="zh-CN" altLang="en-US" sz="3200" dirty="0" smtClean="0">
                <a:solidFill>
                  <a:srgbClr val="FF0000"/>
                </a:solidFill>
                <a:latin typeface="黑体" pitchFamily="49" charset="-122"/>
                <a:ea typeface="黑体" pitchFamily="49" charset="-122"/>
              </a:rPr>
              <a:t>要素）：</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4031873"/>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4)</a:t>
            </a:r>
            <a:r>
              <a:rPr lang="zh-CN" altLang="en-US" sz="3200" b="1" dirty="0" smtClean="0">
                <a:solidFill>
                  <a:srgbClr val="0000FF"/>
                </a:solidFill>
                <a:latin typeface="仿宋" pitchFamily="49" charset="-122"/>
                <a:ea typeface="仿宋" pitchFamily="49" charset="-122"/>
              </a:rPr>
              <a:t>不可否认性（</a:t>
            </a:r>
            <a:r>
              <a:rPr lang="en-US" altLang="zh-CN" sz="3200" b="1" dirty="0" smtClean="0">
                <a:solidFill>
                  <a:srgbClr val="0000FF"/>
                </a:solidFill>
                <a:latin typeface="仿宋" pitchFamily="49" charset="-122"/>
                <a:ea typeface="仿宋" pitchFamily="49" charset="-122"/>
              </a:rPr>
              <a:t>Non-repudiation</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r>
              <a:rPr lang="zh-CN" altLang="en-US" sz="3200" dirty="0" smtClean="0">
                <a:solidFill>
                  <a:srgbClr val="0000FF"/>
                </a:solidFill>
                <a:latin typeface="仿宋" pitchFamily="49" charset="-122"/>
                <a:ea typeface="仿宋" pitchFamily="49" charset="-122"/>
              </a:rPr>
              <a:t>也称抗否认性，是指用户无法在事后否认曾经进行的消息的生成、发送、接收。可以利用数字签名实现抗否认性，但前提是签名系统不存在漏洞或私钥没有被泄漏。</a:t>
            </a:r>
            <a:endParaRPr lang="en-US" altLang="zh-CN" sz="3200"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5</a:t>
            </a:r>
            <a:r>
              <a:rPr lang="zh-CN" altLang="en-US" sz="3200" b="1" dirty="0" smtClean="0">
                <a:solidFill>
                  <a:srgbClr val="0000FF"/>
                </a:solidFill>
                <a:latin typeface="仿宋" pitchFamily="49" charset="-122"/>
                <a:ea typeface="仿宋" pitchFamily="49" charset="-122"/>
              </a:rPr>
              <a:t>）可用性（</a:t>
            </a:r>
            <a:r>
              <a:rPr lang="en-US" altLang="zh-CN" sz="3200" b="1" dirty="0" smtClean="0">
                <a:solidFill>
                  <a:srgbClr val="0000FF"/>
                </a:solidFill>
                <a:latin typeface="仿宋" pitchFamily="49" charset="-122"/>
                <a:ea typeface="仿宋" pitchFamily="49" charset="-122"/>
              </a:rPr>
              <a:t>availability</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r>
              <a:rPr lang="zh-CN" altLang="en-US" sz="3200" dirty="0" smtClean="0">
                <a:solidFill>
                  <a:srgbClr val="0000FF"/>
                </a:solidFill>
                <a:latin typeface="仿宋" pitchFamily="49" charset="-122"/>
                <a:ea typeface="仿宋" pitchFamily="49" charset="-122"/>
              </a:rPr>
              <a:t>是指保障信息资源和服务随时可提供服务，能抵御</a:t>
            </a:r>
            <a:r>
              <a:rPr lang="en-US" altLang="zh-CN" sz="3200" dirty="0" err="1" smtClean="0">
                <a:solidFill>
                  <a:srgbClr val="0000FF"/>
                </a:solidFill>
                <a:latin typeface="仿宋" pitchFamily="49" charset="-122"/>
                <a:ea typeface="仿宋" pitchFamily="49" charset="-122"/>
              </a:rPr>
              <a:t>DoS</a:t>
            </a:r>
            <a:r>
              <a:rPr lang="en-US" altLang="zh-CN" sz="3200" dirty="0" smtClean="0">
                <a:solidFill>
                  <a:srgbClr val="0000FF"/>
                </a:solidFill>
                <a:latin typeface="仿宋" pitchFamily="49" charset="-122"/>
                <a:ea typeface="仿宋" pitchFamily="49" charset="-122"/>
              </a:rPr>
              <a:t>(Denial of Service)</a:t>
            </a:r>
            <a:r>
              <a:rPr lang="zh-CN" altLang="en-US" sz="3200" dirty="0" smtClean="0">
                <a:solidFill>
                  <a:srgbClr val="0000FF"/>
                </a:solidFill>
                <a:latin typeface="仿宋" pitchFamily="49" charset="-122"/>
                <a:ea typeface="仿宋" pitchFamily="49" charset="-122"/>
              </a:rPr>
              <a:t>攻击。</a:t>
            </a:r>
            <a:endParaRPr lang="en-US" altLang="zh-CN" sz="3200" dirty="0" smtClean="0">
              <a:solidFill>
                <a:srgbClr val="0000FF"/>
              </a:solidFill>
              <a:latin typeface="仿宋" pitchFamily="49" charset="-122"/>
              <a:ea typeface="仿宋" pitchFamily="49" charset="-122"/>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1.1.1 </a:t>
            </a:r>
            <a:r>
              <a:rPr lang="zh-CN" altLang="en-US" sz="3200" dirty="0" smtClean="0">
                <a:solidFill>
                  <a:srgbClr val="FF0000"/>
                </a:solidFill>
                <a:latin typeface="黑体" pitchFamily="49" charset="-122"/>
                <a:ea typeface="黑体" pitchFamily="49" charset="-122"/>
              </a:rPr>
              <a:t>信息安全的目标（</a:t>
            </a:r>
            <a:r>
              <a:rPr lang="en-US" altLang="zh-CN" sz="3200" dirty="0" smtClean="0">
                <a:solidFill>
                  <a:srgbClr val="FF0000"/>
                </a:solidFill>
                <a:latin typeface="黑体" pitchFamily="49" charset="-122"/>
                <a:ea typeface="黑体" pitchFamily="49" charset="-122"/>
              </a:rPr>
              <a:t>5</a:t>
            </a:r>
            <a:r>
              <a:rPr lang="zh-CN" altLang="en-US" sz="3200" dirty="0" smtClean="0">
                <a:solidFill>
                  <a:srgbClr val="FF0000"/>
                </a:solidFill>
                <a:latin typeface="黑体" pitchFamily="49" charset="-122"/>
                <a:ea typeface="黑体" pitchFamily="49" charset="-122"/>
              </a:rPr>
              <a:t>要素）：</a:t>
            </a:r>
            <a:endParaRPr kumimoji="1" lang="zh-CN" altLang="en-US" sz="3200" dirty="0" smtClean="0">
              <a:solidFill>
                <a:srgbClr val="0000FF"/>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5016758"/>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1)</a:t>
            </a:r>
            <a:r>
              <a:rPr lang="zh-CN" altLang="en-US" sz="3200" b="1" dirty="0" smtClean="0">
                <a:solidFill>
                  <a:srgbClr val="0000FF"/>
                </a:solidFill>
                <a:latin typeface="仿宋" pitchFamily="49" charset="-122"/>
                <a:ea typeface="仿宋" pitchFamily="49" charset="-122"/>
              </a:rPr>
              <a:t>伪装</a:t>
            </a:r>
            <a:r>
              <a:rPr lang="en-US" altLang="zh-CN" sz="3200" b="1" dirty="0">
                <a:solidFill>
                  <a:srgbClr val="0000FF"/>
                </a:solidFill>
                <a:latin typeface="仿宋" pitchFamily="49" charset="-122"/>
                <a:ea typeface="仿宋" pitchFamily="49" charset="-122"/>
              </a:rPr>
              <a:t>(Impersonation Attack)</a:t>
            </a:r>
            <a:r>
              <a:rPr lang="zh-CN" altLang="en-US" sz="3200" b="1" dirty="0">
                <a:solidFill>
                  <a:srgbClr val="0000FF"/>
                </a:solidFill>
                <a:latin typeface="仿宋" pitchFamily="49" charset="-122"/>
                <a:ea typeface="仿宋" pitchFamily="49" charset="-122"/>
              </a:rPr>
              <a:t>。指某个实体假装成其他实体，对目标发起攻击。</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2</a:t>
            </a:r>
            <a:r>
              <a:rPr lang="zh-CN" altLang="en-US" sz="3200" b="1" dirty="0" smtClean="0">
                <a:solidFill>
                  <a:srgbClr val="0000FF"/>
                </a:solidFill>
                <a:latin typeface="仿宋" pitchFamily="49" charset="-122"/>
                <a:ea typeface="仿宋" pitchFamily="49" charset="-122"/>
              </a:rPr>
              <a:t>）非授权访问</a:t>
            </a:r>
            <a:r>
              <a:rPr lang="en-US" altLang="zh-CN" sz="3200" b="1" dirty="0" smtClean="0">
                <a:solidFill>
                  <a:srgbClr val="0000FF"/>
                </a:solidFill>
                <a:latin typeface="仿宋" pitchFamily="49" charset="-122"/>
                <a:ea typeface="仿宋" pitchFamily="49" charset="-122"/>
              </a:rPr>
              <a:t>(unauthorized access)</a:t>
            </a:r>
            <a:r>
              <a:rPr lang="zh-CN" altLang="en-US" sz="3200" b="1" dirty="0" smtClean="0">
                <a:solidFill>
                  <a:srgbClr val="0000FF"/>
                </a:solidFill>
                <a:latin typeface="仿宋" pitchFamily="49" charset="-122"/>
                <a:ea typeface="仿宋" pitchFamily="49" charset="-122"/>
              </a:rPr>
              <a:t>连接。威胁源成功地破坏访问控制服务，如修改访问控制文件的内容，越权访问。</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3</a:t>
            </a:r>
            <a:r>
              <a:rPr lang="zh-CN" altLang="en-US" sz="3200" b="1" dirty="0" smtClean="0">
                <a:solidFill>
                  <a:srgbClr val="0000FF"/>
                </a:solidFill>
                <a:latin typeface="仿宋" pitchFamily="49" charset="-122"/>
                <a:ea typeface="仿宋" pitchFamily="49" charset="-122"/>
              </a:rPr>
              <a:t>）</a:t>
            </a:r>
            <a:r>
              <a:rPr lang="zh-CN" altLang="en-US" sz="3200" b="1" dirty="0">
                <a:solidFill>
                  <a:srgbClr val="0000FF"/>
                </a:solidFill>
                <a:latin typeface="仿宋" pitchFamily="49" charset="-122"/>
                <a:ea typeface="仿宋" pitchFamily="49" charset="-122"/>
              </a:rPr>
              <a:t>拒绝</a:t>
            </a:r>
            <a:r>
              <a:rPr lang="zh-CN" altLang="en-US" sz="3200" b="1" dirty="0" smtClean="0">
                <a:solidFill>
                  <a:srgbClr val="0000FF"/>
                </a:solidFill>
                <a:latin typeface="仿宋" pitchFamily="49" charset="-122"/>
                <a:ea typeface="仿宋" pitchFamily="49" charset="-122"/>
              </a:rPr>
              <a:t>服务</a:t>
            </a:r>
            <a:r>
              <a:rPr lang="en-US" altLang="zh-CN" sz="3200" b="1" dirty="0" smtClean="0">
                <a:solidFill>
                  <a:srgbClr val="0000FF"/>
                </a:solidFill>
                <a:latin typeface="仿宋" pitchFamily="49" charset="-122"/>
                <a:ea typeface="仿宋" pitchFamily="49" charset="-122"/>
              </a:rPr>
              <a:t>(Denial of Service)</a:t>
            </a:r>
            <a:r>
              <a:rPr lang="zh-CN" altLang="en-US" sz="3200" b="1" dirty="0" smtClean="0">
                <a:solidFill>
                  <a:srgbClr val="0000FF"/>
                </a:solidFill>
                <a:latin typeface="仿宋" pitchFamily="49" charset="-122"/>
                <a:ea typeface="仿宋" pitchFamily="49" charset="-122"/>
              </a:rPr>
              <a:t>。阻止合法用户或合法权限的执行者使用某服务。</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4</a:t>
            </a:r>
            <a:r>
              <a:rPr lang="zh-CN" altLang="en-US" sz="3200" b="1" dirty="0" smtClean="0">
                <a:solidFill>
                  <a:srgbClr val="0000FF"/>
                </a:solidFill>
                <a:latin typeface="仿宋" pitchFamily="49" charset="-122"/>
                <a:ea typeface="仿宋" pitchFamily="49" charset="-122"/>
              </a:rPr>
              <a:t>）抵赖</a:t>
            </a:r>
            <a:r>
              <a:rPr lang="en-US" altLang="zh-CN" sz="3200" b="1" dirty="0">
                <a:solidFill>
                  <a:srgbClr val="0000FF"/>
                </a:solidFill>
                <a:latin typeface="仿宋" pitchFamily="49" charset="-122"/>
                <a:ea typeface="仿宋" pitchFamily="49" charset="-122"/>
              </a:rPr>
              <a:t>(repudiation</a:t>
            </a:r>
            <a:r>
              <a:rPr lang="en-US" altLang="zh-CN" sz="3200" b="1" dirty="0" smtClean="0">
                <a:solidFill>
                  <a:srgbClr val="0000FF"/>
                </a:solidFill>
                <a:latin typeface="仿宋" pitchFamily="49" charset="-122"/>
                <a:ea typeface="仿宋" pitchFamily="49" charset="-122"/>
              </a:rPr>
              <a:t>)</a:t>
            </a:r>
            <a:r>
              <a:rPr lang="zh-CN" altLang="en-US" sz="3200" b="1" dirty="0" smtClean="0">
                <a:solidFill>
                  <a:srgbClr val="0000FF"/>
                </a:solidFill>
                <a:latin typeface="仿宋" pitchFamily="49" charset="-122"/>
                <a:ea typeface="仿宋" pitchFamily="49" charset="-122"/>
              </a:rPr>
              <a:t>。虚假地否认递交过信息或接收到信息。</a:t>
            </a:r>
            <a:endParaRPr lang="en-US" altLang="zh-CN" sz="3200" b="1" dirty="0" smtClean="0">
              <a:solidFill>
                <a:srgbClr val="0000FF"/>
              </a:solidFill>
              <a:latin typeface="仿宋" pitchFamily="49" charset="-122"/>
              <a:ea typeface="仿宋" pitchFamily="49" charset="-122"/>
            </a:endParaRPr>
          </a:p>
          <a:p>
            <a:pPr algn="l"/>
            <a:endParaRPr lang="en-US" altLang="zh-CN" sz="3200" dirty="0" smtClean="0">
              <a:solidFill>
                <a:srgbClr val="0000FF"/>
              </a:solidFill>
              <a:latin typeface="仿宋" pitchFamily="49" charset="-122"/>
              <a:ea typeface="仿宋" pitchFamily="49" charset="-122"/>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1.1.2 </a:t>
            </a:r>
            <a:r>
              <a:rPr lang="zh-CN" altLang="en-US" sz="3200" dirty="0" smtClean="0">
                <a:solidFill>
                  <a:srgbClr val="FF0000"/>
                </a:solidFill>
                <a:latin typeface="黑体" pitchFamily="49" charset="-122"/>
                <a:ea typeface="黑体" pitchFamily="49" charset="-122"/>
              </a:rPr>
              <a:t>几种安全威胁</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2334055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3400" y="179388"/>
            <a:ext cx="7924800" cy="585787"/>
          </a:xfrm>
          <a:prstGeom prst="rect">
            <a:avLst/>
          </a:prstGeom>
          <a:noFill/>
          <a:ln w="38100" algn="ctr">
            <a:noFill/>
            <a:miter lim="800000"/>
            <a:headEnd/>
            <a:tailEnd/>
          </a:ln>
        </p:spPr>
        <p:txBody>
          <a:bodyPr anchor="ctr">
            <a:spAutoFit/>
          </a:bodyPr>
          <a:lstStyle/>
          <a:p>
            <a:pPr algn="l" eaLnBrk="0" hangingPunct="0"/>
            <a:r>
              <a:rPr lang="en-US" altLang="zh-CN" sz="3200" b="1" dirty="0" smtClean="0">
                <a:solidFill>
                  <a:srgbClr val="00B050"/>
                </a:solidFill>
              </a:rPr>
              <a:t>1.1</a:t>
            </a:r>
            <a:r>
              <a:rPr lang="zh-CN" altLang="en-US" sz="3200" b="1" dirty="0" smtClean="0">
                <a:solidFill>
                  <a:srgbClr val="00B050"/>
                </a:solidFill>
              </a:rPr>
              <a:t>  信息安全与密码学</a:t>
            </a:r>
            <a:endParaRPr lang="zh-CN" altLang="en-US" sz="3200" b="1" dirty="0">
              <a:solidFill>
                <a:srgbClr val="00B050"/>
              </a:solidFill>
            </a:endParaRPr>
          </a:p>
        </p:txBody>
      </p:sp>
      <p:sp>
        <p:nvSpPr>
          <p:cNvPr id="9" name="TextBox 8"/>
          <p:cNvSpPr txBox="1"/>
          <p:nvPr/>
        </p:nvSpPr>
        <p:spPr>
          <a:xfrm>
            <a:off x="457200" y="1828800"/>
            <a:ext cx="8229600" cy="5016758"/>
          </a:xfrm>
          <a:prstGeom prst="rect">
            <a:avLst/>
          </a:prstGeom>
          <a:noFill/>
          <a:ln>
            <a:noFill/>
          </a:ln>
          <a:effectLst/>
        </p:spPr>
        <p:txBody>
          <a:bodyPr wrap="square" rtlCol="0">
            <a:spAutoFit/>
          </a:bodyPr>
          <a:lstStyle/>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5)</a:t>
            </a:r>
            <a:r>
              <a:rPr lang="zh-CN" altLang="en-US" sz="3200" b="1" dirty="0" smtClean="0">
                <a:solidFill>
                  <a:srgbClr val="0000FF"/>
                </a:solidFill>
                <a:latin typeface="仿宋" pitchFamily="49" charset="-122"/>
                <a:ea typeface="仿宋" pitchFamily="49" charset="-122"/>
              </a:rPr>
              <a:t>通信量分析</a:t>
            </a:r>
            <a:r>
              <a:rPr lang="en-US" altLang="zh-CN" sz="3200" b="1" dirty="0" smtClean="0">
                <a:solidFill>
                  <a:srgbClr val="0000FF"/>
                </a:solidFill>
                <a:latin typeface="仿宋" pitchFamily="49" charset="-122"/>
                <a:ea typeface="仿宋" pitchFamily="49" charset="-122"/>
              </a:rPr>
              <a:t>(traffic analysis)</a:t>
            </a:r>
            <a:r>
              <a:rPr lang="zh-CN" altLang="en-US" sz="3200" b="1" dirty="0" smtClean="0">
                <a:solidFill>
                  <a:srgbClr val="0000FF"/>
                </a:solidFill>
                <a:latin typeface="仿宋" pitchFamily="49" charset="-122"/>
                <a:ea typeface="仿宋" pitchFamily="49" charset="-122"/>
              </a:rPr>
              <a:t>。对通信协议中的控制信息，或对传输过程中信息的长度、频率、源、目的进行分析。</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6</a:t>
            </a:r>
            <a:r>
              <a:rPr lang="zh-CN" altLang="en-US" sz="3200" b="1" dirty="0" smtClean="0">
                <a:solidFill>
                  <a:srgbClr val="0000FF"/>
                </a:solidFill>
                <a:latin typeface="仿宋" pitchFamily="49" charset="-122"/>
                <a:ea typeface="仿宋" pitchFamily="49" charset="-122"/>
              </a:rPr>
              <a:t>）篡改或破坏数据（</a:t>
            </a:r>
            <a:r>
              <a:rPr lang="en-US" altLang="zh-CN" sz="3200" b="1" dirty="0" smtClean="0">
                <a:solidFill>
                  <a:srgbClr val="0000FF"/>
                </a:solidFill>
                <a:latin typeface="仿宋" pitchFamily="49" charset="-122"/>
                <a:ea typeface="仿宋" pitchFamily="49" charset="-122"/>
              </a:rPr>
              <a:t>disrupting data</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7</a:t>
            </a:r>
            <a:r>
              <a:rPr lang="zh-CN" altLang="en-US" sz="3200" b="1" dirty="0" smtClean="0">
                <a:solidFill>
                  <a:srgbClr val="0000FF"/>
                </a:solidFill>
                <a:latin typeface="仿宋" pitchFamily="49" charset="-122"/>
                <a:ea typeface="仿宋" pitchFamily="49" charset="-122"/>
              </a:rPr>
              <a:t>）边信道</a:t>
            </a:r>
            <a:r>
              <a:rPr lang="zh-CN" altLang="en-US" sz="3200" b="1" dirty="0">
                <a:solidFill>
                  <a:srgbClr val="0000FF"/>
                </a:solidFill>
                <a:latin typeface="仿宋" pitchFamily="49" charset="-122"/>
                <a:ea typeface="仿宋" pitchFamily="49" charset="-122"/>
              </a:rPr>
              <a:t>攻击</a:t>
            </a:r>
            <a:r>
              <a:rPr lang="zh-CN" altLang="en-US" sz="3200" b="1" dirty="0" smtClean="0">
                <a:solidFill>
                  <a:srgbClr val="0000FF"/>
                </a:solidFill>
                <a:latin typeface="仿宋" pitchFamily="49" charset="-122"/>
                <a:ea typeface="仿宋" pitchFamily="49" charset="-122"/>
              </a:rPr>
              <a:t>（</a:t>
            </a:r>
            <a:r>
              <a:rPr lang="en-US" altLang="zh-CN" sz="3200" b="1" dirty="0" smtClean="0">
                <a:solidFill>
                  <a:srgbClr val="0000FF"/>
                </a:solidFill>
                <a:latin typeface="仿宋" pitchFamily="49" charset="-122"/>
                <a:ea typeface="仿宋" pitchFamily="49" charset="-122"/>
              </a:rPr>
              <a:t>side channel attack</a:t>
            </a:r>
            <a:r>
              <a:rPr lang="zh-CN" altLang="en-US" sz="3200" b="1" dirty="0" smtClean="0">
                <a:solidFill>
                  <a:srgbClr val="0000FF"/>
                </a:solidFill>
                <a:latin typeface="仿宋" pitchFamily="49" charset="-122"/>
                <a:ea typeface="仿宋" pitchFamily="49" charset="-122"/>
              </a:rPr>
              <a:t>）。又</a:t>
            </a:r>
            <a:r>
              <a:rPr lang="zh-CN" altLang="en-US" sz="3200" b="1" dirty="0">
                <a:solidFill>
                  <a:srgbClr val="0000FF"/>
                </a:solidFill>
                <a:latin typeface="仿宋" pitchFamily="49" charset="-122"/>
                <a:ea typeface="仿宋" pitchFamily="49" charset="-122"/>
              </a:rPr>
              <a:t>称侧信道</a:t>
            </a:r>
            <a:r>
              <a:rPr lang="zh-CN" altLang="en-US" sz="3200" b="1" dirty="0" smtClean="0">
                <a:solidFill>
                  <a:srgbClr val="0000FF"/>
                </a:solidFill>
                <a:latin typeface="仿宋" pitchFamily="49" charset="-122"/>
                <a:ea typeface="仿宋" pitchFamily="49" charset="-122"/>
              </a:rPr>
              <a:t>攻击</a:t>
            </a:r>
            <a:r>
              <a:rPr lang="en-US" altLang="zh-CN" sz="3200" b="1" dirty="0" smtClean="0">
                <a:solidFill>
                  <a:srgbClr val="0000FF"/>
                </a:solidFill>
                <a:latin typeface="仿宋" pitchFamily="49" charset="-122"/>
                <a:ea typeface="仿宋" pitchFamily="49" charset="-122"/>
              </a:rPr>
              <a:t>,</a:t>
            </a:r>
            <a:r>
              <a:rPr lang="zh-CN" altLang="en-US" sz="3200" b="1" dirty="0" smtClean="0">
                <a:solidFill>
                  <a:srgbClr val="0000FF"/>
                </a:solidFill>
                <a:latin typeface="仿宋" pitchFamily="49" charset="-122"/>
                <a:ea typeface="仿宋" pitchFamily="49" charset="-122"/>
              </a:rPr>
              <a:t>针对</a:t>
            </a:r>
            <a:r>
              <a:rPr lang="zh-CN" altLang="en-US" sz="3200" b="1" dirty="0">
                <a:solidFill>
                  <a:srgbClr val="0000FF"/>
                </a:solidFill>
                <a:latin typeface="仿宋" pitchFamily="49" charset="-122"/>
                <a:ea typeface="仿宋" pitchFamily="49" charset="-122"/>
              </a:rPr>
              <a:t>加密电子设备在运行过程中的时间消耗、功率消耗或电磁辐射之类的侧信道信息泄露而对加密设备进行攻击的方法被称为边信道攻击</a:t>
            </a:r>
            <a:r>
              <a:rPr lang="zh-CN" altLang="en-US" sz="3200" b="1" dirty="0" smtClean="0">
                <a:solidFill>
                  <a:srgbClr val="0000FF"/>
                </a:solidFill>
                <a:latin typeface="仿宋" pitchFamily="49" charset="-122"/>
                <a:ea typeface="仿宋" pitchFamily="49" charset="-122"/>
              </a:rPr>
              <a:t>。</a:t>
            </a:r>
            <a:endParaRPr lang="en-US" altLang="zh-CN" sz="3200" b="1" dirty="0" smtClean="0">
              <a:solidFill>
                <a:srgbClr val="0000FF"/>
              </a:solidFill>
              <a:latin typeface="仿宋" pitchFamily="49" charset="-122"/>
              <a:ea typeface="仿宋" pitchFamily="49" charset="-122"/>
            </a:endParaRPr>
          </a:p>
          <a:p>
            <a:pPr algn="l"/>
            <a:endParaRPr lang="en-US" altLang="zh-CN" sz="3200" dirty="0" smtClean="0">
              <a:solidFill>
                <a:srgbClr val="0000FF"/>
              </a:solidFill>
              <a:latin typeface="仿宋" pitchFamily="49" charset="-122"/>
              <a:ea typeface="仿宋" pitchFamily="49" charset="-122"/>
            </a:endParaRPr>
          </a:p>
        </p:txBody>
      </p:sp>
      <p:sp>
        <p:nvSpPr>
          <p:cNvPr id="5" name="平行四边形 4"/>
          <p:cNvSpPr/>
          <p:nvPr/>
        </p:nvSpPr>
        <p:spPr>
          <a:xfrm>
            <a:off x="304800" y="1066800"/>
            <a:ext cx="7772400" cy="533400"/>
          </a:xfrm>
          <a:prstGeom prst="parallelogram">
            <a:avLst/>
          </a:prstGeom>
          <a:solidFill>
            <a:schemeClr val="accent2">
              <a:lumMod val="20000"/>
              <a:lumOff val="80000"/>
            </a:scheme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l"/>
            <a:r>
              <a:rPr lang="en-US" altLang="zh-CN" sz="3200" dirty="0" smtClean="0">
                <a:solidFill>
                  <a:srgbClr val="FF0000"/>
                </a:solidFill>
                <a:latin typeface="黑体" pitchFamily="49" charset="-122"/>
                <a:ea typeface="黑体" pitchFamily="49" charset="-122"/>
              </a:rPr>
              <a:t>1.1.2 </a:t>
            </a:r>
            <a:r>
              <a:rPr lang="zh-CN" altLang="en-US" sz="3200" dirty="0" smtClean="0">
                <a:solidFill>
                  <a:srgbClr val="FF0000"/>
                </a:solidFill>
                <a:latin typeface="黑体" pitchFamily="49" charset="-122"/>
                <a:ea typeface="黑体" pitchFamily="49" charset="-122"/>
              </a:rPr>
              <a:t>几种</a:t>
            </a:r>
            <a:r>
              <a:rPr lang="zh-CN" altLang="en-US" sz="3200" dirty="0">
                <a:solidFill>
                  <a:srgbClr val="FF0000"/>
                </a:solidFill>
                <a:latin typeface="黑体" pitchFamily="49" charset="-122"/>
                <a:ea typeface="黑体" pitchFamily="49" charset="-122"/>
              </a:rPr>
              <a:t>安全威胁</a:t>
            </a:r>
            <a:endParaRPr kumimoji="1" lang="zh-CN" altLang="en-US" sz="3200" dirty="0" smtClean="0">
              <a:solidFill>
                <a:srgbClr val="0000FF"/>
              </a:solidFill>
              <a:latin typeface="黑体" pitchFamily="49" charset="-122"/>
              <a:ea typeface="黑体" pitchFamily="49" charset="-122"/>
            </a:endParaRPr>
          </a:p>
        </p:txBody>
      </p:sp>
    </p:spTree>
    <p:extLst>
      <p:ext uri="{BB962C8B-B14F-4D97-AF65-F5344CB8AC3E}">
        <p14:creationId xmlns:p14="http://schemas.microsoft.com/office/powerpoint/2010/main" val="903646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8750</TotalTime>
  <Words>1447</Words>
  <Application>Microsoft Office PowerPoint</Application>
  <PresentationFormat>全屏显示(4:3)</PresentationFormat>
  <Paragraphs>120</Paragraphs>
  <Slides>22</Slides>
  <Notes>0</Notes>
  <HiddenSlides>0</HiddenSlides>
  <MMClips>0</MMClips>
  <ScaleCrop>false</ScaleCrop>
  <HeadingPairs>
    <vt:vector size="4" baseType="variant">
      <vt:variant>
        <vt:lpstr>主题</vt:lpstr>
      </vt:variant>
      <vt:variant>
        <vt:i4>2</vt:i4>
      </vt:variant>
      <vt:variant>
        <vt:lpstr>幻灯片标题</vt:lpstr>
      </vt:variant>
      <vt:variant>
        <vt:i4>22</vt:i4>
      </vt:variant>
    </vt:vector>
  </HeadingPairs>
  <TitlesOfParts>
    <vt:vector size="24" baseType="lpstr">
      <vt:lpstr>默认设计模板</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xjfang</dc:creator>
  <cp:lastModifiedBy>xjfang</cp:lastModifiedBy>
  <cp:revision>1209</cp:revision>
  <cp:lastPrinted>1601-01-01T00:00:00Z</cp:lastPrinted>
  <dcterms:created xsi:type="dcterms:W3CDTF">1601-01-01T00:00:00Z</dcterms:created>
  <dcterms:modified xsi:type="dcterms:W3CDTF">2017-08-12T07:40:22Z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