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25"/>
  </p:notesMasterIdLst>
  <p:handoutMasterIdLst>
    <p:handoutMasterId r:id="rId26"/>
  </p:handoutMasterIdLst>
  <p:sldIdLst>
    <p:sldId id="440" r:id="rId3"/>
    <p:sldId id="413" r:id="rId4"/>
    <p:sldId id="551" r:id="rId5"/>
    <p:sldId id="552" r:id="rId6"/>
    <p:sldId id="553" r:id="rId7"/>
    <p:sldId id="554" r:id="rId8"/>
    <p:sldId id="555" r:id="rId9"/>
    <p:sldId id="556" r:id="rId10"/>
    <p:sldId id="557" r:id="rId11"/>
    <p:sldId id="558" r:id="rId12"/>
    <p:sldId id="559" r:id="rId13"/>
    <p:sldId id="560" r:id="rId14"/>
    <p:sldId id="561" r:id="rId15"/>
    <p:sldId id="562" r:id="rId16"/>
    <p:sldId id="563" r:id="rId17"/>
    <p:sldId id="564" r:id="rId18"/>
    <p:sldId id="565" r:id="rId19"/>
    <p:sldId id="566" r:id="rId20"/>
    <p:sldId id="567" r:id="rId21"/>
    <p:sldId id="568" r:id="rId22"/>
    <p:sldId id="569" r:id="rId23"/>
    <p:sldId id="570" r:id="rId24"/>
  </p:sldIdLst>
  <p:sldSz cx="9144000" cy="6858000" type="screen4x3"/>
  <p:notesSz cx="6858000" cy="9144000"/>
  <p:defaultTextStyle>
    <a:defPPr>
      <a:defRPr lang="zh-CN"/>
    </a:defPPr>
    <a:lvl1pPr algn="ctr" rtl="0" fontAlgn="base">
      <a:spcBef>
        <a:spcPct val="0"/>
      </a:spcBef>
      <a:spcAft>
        <a:spcPct val="0"/>
      </a:spcAft>
      <a:defRPr kern="1200">
        <a:solidFill>
          <a:schemeClr val="tx1"/>
        </a:solidFill>
        <a:latin typeface="Arial" charset="0"/>
        <a:ea typeface="黑体" pitchFamily="49" charset="-122"/>
        <a:cs typeface="+mn-cs"/>
      </a:defRPr>
    </a:lvl1pPr>
    <a:lvl2pPr marL="457200" algn="ctr" rtl="0" fontAlgn="base">
      <a:spcBef>
        <a:spcPct val="0"/>
      </a:spcBef>
      <a:spcAft>
        <a:spcPct val="0"/>
      </a:spcAft>
      <a:defRPr kern="1200">
        <a:solidFill>
          <a:schemeClr val="tx1"/>
        </a:solidFill>
        <a:latin typeface="Arial" charset="0"/>
        <a:ea typeface="黑体" pitchFamily="49" charset="-122"/>
        <a:cs typeface="+mn-cs"/>
      </a:defRPr>
    </a:lvl2pPr>
    <a:lvl3pPr marL="914400" algn="ctr" rtl="0" fontAlgn="base">
      <a:spcBef>
        <a:spcPct val="0"/>
      </a:spcBef>
      <a:spcAft>
        <a:spcPct val="0"/>
      </a:spcAft>
      <a:defRPr kern="1200">
        <a:solidFill>
          <a:schemeClr val="tx1"/>
        </a:solidFill>
        <a:latin typeface="Arial" charset="0"/>
        <a:ea typeface="黑体" pitchFamily="49" charset="-122"/>
        <a:cs typeface="+mn-cs"/>
      </a:defRPr>
    </a:lvl3pPr>
    <a:lvl4pPr marL="1371600" algn="ctr" rtl="0" fontAlgn="base">
      <a:spcBef>
        <a:spcPct val="0"/>
      </a:spcBef>
      <a:spcAft>
        <a:spcPct val="0"/>
      </a:spcAft>
      <a:defRPr kern="1200">
        <a:solidFill>
          <a:schemeClr val="tx1"/>
        </a:solidFill>
        <a:latin typeface="Arial" charset="0"/>
        <a:ea typeface="黑体" pitchFamily="49" charset="-122"/>
        <a:cs typeface="+mn-cs"/>
      </a:defRPr>
    </a:lvl4pPr>
    <a:lvl5pPr marL="1828800" algn="ctr" rtl="0" fontAlgn="base">
      <a:spcBef>
        <a:spcPct val="0"/>
      </a:spcBef>
      <a:spcAft>
        <a:spcPct val="0"/>
      </a:spcAft>
      <a:defRPr kern="1200">
        <a:solidFill>
          <a:schemeClr val="tx1"/>
        </a:solidFill>
        <a:latin typeface="Arial" charset="0"/>
        <a:ea typeface="黑体" pitchFamily="49" charset="-122"/>
        <a:cs typeface="+mn-cs"/>
      </a:defRPr>
    </a:lvl5pPr>
    <a:lvl6pPr marL="2286000" algn="l" defTabSz="914400" rtl="0" eaLnBrk="1" latinLnBrk="0" hangingPunct="1">
      <a:defRPr kern="1200">
        <a:solidFill>
          <a:schemeClr val="tx1"/>
        </a:solidFill>
        <a:latin typeface="Arial" charset="0"/>
        <a:ea typeface="黑体" pitchFamily="49" charset="-122"/>
        <a:cs typeface="+mn-cs"/>
      </a:defRPr>
    </a:lvl6pPr>
    <a:lvl7pPr marL="2743200" algn="l" defTabSz="914400" rtl="0" eaLnBrk="1" latinLnBrk="0" hangingPunct="1">
      <a:defRPr kern="1200">
        <a:solidFill>
          <a:schemeClr val="tx1"/>
        </a:solidFill>
        <a:latin typeface="Arial" charset="0"/>
        <a:ea typeface="黑体" pitchFamily="49" charset="-122"/>
        <a:cs typeface="+mn-cs"/>
      </a:defRPr>
    </a:lvl7pPr>
    <a:lvl8pPr marL="3200400" algn="l" defTabSz="914400" rtl="0" eaLnBrk="1" latinLnBrk="0" hangingPunct="1">
      <a:defRPr kern="1200">
        <a:solidFill>
          <a:schemeClr val="tx1"/>
        </a:solidFill>
        <a:latin typeface="Arial" charset="0"/>
        <a:ea typeface="黑体" pitchFamily="49" charset="-122"/>
        <a:cs typeface="+mn-cs"/>
      </a:defRPr>
    </a:lvl8pPr>
    <a:lvl9pPr marL="3657600" algn="l" defTabSz="914400" rtl="0" eaLnBrk="1" latinLnBrk="0" hangingPunct="1">
      <a:defRPr kern="1200">
        <a:solidFill>
          <a:schemeClr val="tx1"/>
        </a:solidFill>
        <a:latin typeface="Arial" charset="0"/>
        <a:ea typeface="黑体"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a:srgbClr val="FF0101"/>
    <a:srgbClr val="33CC33"/>
    <a:srgbClr val="99FFCC"/>
    <a:srgbClr val="D5D8C2"/>
    <a:srgbClr val="7E0000"/>
    <a:srgbClr val="FF0000"/>
    <a:srgbClr val="00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35" autoAdjust="0"/>
    <p:restoredTop sz="92479" autoAdjust="0"/>
  </p:normalViewPr>
  <p:slideViewPr>
    <p:cSldViewPr>
      <p:cViewPr>
        <p:scale>
          <a:sx n="50" d="100"/>
          <a:sy n="50"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Arial" pitchFamily="34" charset="0"/>
                <a:ea typeface="宋体" pitchFamily="2" charset="-122"/>
              </a:defRPr>
            </a:lvl1pPr>
          </a:lstStyle>
          <a:p>
            <a:pPr>
              <a:defRPr/>
            </a:pPr>
            <a:endParaRPr lang="zh-CN" altLang="en-US"/>
          </a:p>
        </p:txBody>
      </p:sp>
      <p:sp>
        <p:nvSpPr>
          <p:cNvPr id="2027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宋体" pitchFamily="2" charset="-122"/>
              </a:defRPr>
            </a:lvl1pPr>
          </a:lstStyle>
          <a:p>
            <a:pPr>
              <a:defRPr/>
            </a:pPr>
            <a:fld id="{F94ABA3E-2C6E-464E-8A77-76B6DAFB8FF7}" type="datetimeFigureOut">
              <a:rPr lang="zh-CN" altLang="en-US"/>
              <a:pPr>
                <a:defRPr/>
              </a:pPr>
              <a:t>2017/8/13</a:t>
            </a:fld>
            <a:endParaRPr lang="en-US" altLang="zh-CN"/>
          </a:p>
        </p:txBody>
      </p:sp>
      <p:sp>
        <p:nvSpPr>
          <p:cNvPr id="2027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Arial" pitchFamily="34" charset="0"/>
                <a:ea typeface="宋体" pitchFamily="2" charset="-122"/>
              </a:defRPr>
            </a:lvl1pPr>
          </a:lstStyle>
          <a:p>
            <a:pPr>
              <a:defRPr/>
            </a:pPr>
            <a:endParaRPr lang="en-US" altLang="zh-CN"/>
          </a:p>
        </p:txBody>
      </p:sp>
      <p:sp>
        <p:nvSpPr>
          <p:cNvPr id="2027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ea typeface="宋体" pitchFamily="2" charset="-122"/>
              </a:defRPr>
            </a:lvl1pPr>
          </a:lstStyle>
          <a:p>
            <a:pPr>
              <a:defRPr/>
            </a:pPr>
            <a:fld id="{80B0D87A-2429-4216-8C4D-5E9E8B1A4924}" type="slidenum">
              <a:rPr lang="zh-CN" altLang="en-US"/>
              <a:pPr>
                <a:defRPr/>
              </a:pPr>
              <a:t>‹#›</a:t>
            </a:fld>
            <a:endParaRPr lang="en-US" altLang="zh-CN"/>
          </a:p>
        </p:txBody>
      </p:sp>
    </p:spTree>
    <p:extLst>
      <p:ext uri="{BB962C8B-B14F-4D97-AF65-F5344CB8AC3E}">
        <p14:creationId xmlns:p14="http://schemas.microsoft.com/office/powerpoint/2010/main" val="3199056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FC11E66E-43C9-4D5E-BADE-457C6BF86317}" type="datetimeFigureOut">
              <a:rPr lang="zh-CN" altLang="en-US"/>
              <a:pPr>
                <a:defRPr/>
              </a:pPr>
              <a:t>2017/8/13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25732554-0124-4C33-A501-3BB16DFEC15A}" type="slidenum">
              <a:rPr lang="zh-CN" altLang="en-US"/>
              <a:pPr>
                <a:defRPr/>
              </a:pPr>
              <a:t>‹#›</a:t>
            </a:fld>
            <a:endParaRPr lang="zh-CN" altLang="en-US"/>
          </a:p>
        </p:txBody>
      </p:sp>
    </p:spTree>
    <p:extLst>
      <p:ext uri="{BB962C8B-B14F-4D97-AF65-F5344CB8AC3E}">
        <p14:creationId xmlns:p14="http://schemas.microsoft.com/office/powerpoint/2010/main" val="1367998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a:lvl1pPr>
          </a:lstStyle>
          <a:p>
            <a:r>
              <a:rPr lang="zh-CN" altLang="en-US"/>
              <a:t>单击此处编辑母版标题样式</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CN" altLang="en-US"/>
              <a:t>单击此处编辑母版副标题样式</a:t>
            </a:r>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AF92241A-6AC8-4481-ACE7-75B8D04B0D6D}"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76378F5-A2C1-4C63-B393-710797AC9121}"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16B1A6A-E0BF-42F4-A2DC-9451D4E072C1}"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BA5A3E91-FDD2-410B-8CD7-3A947CDC29F1}"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E8B8AD6F-1669-4D1E-ABA2-35072C592C79}" type="datetimeFigureOut">
              <a:rPr lang="zh-CN" altLang="en-US"/>
              <a:pPr>
                <a:defRPr/>
              </a:pPr>
              <a:t>2017/8/13</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D23FE61-EB5D-4606-AB84-2A47AE353A02}" type="slidenum">
              <a:rPr lang="zh-CN" altLang="en-US"/>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4EF0015B-FDBE-498F-9B3D-D2FB378C30DD}" type="datetimeFigureOut">
              <a:rPr lang="zh-CN" altLang="en-US"/>
              <a:pPr>
                <a:defRPr/>
              </a:pPr>
              <a:t>2017/8/13</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F049BD94-601D-4464-9FAD-B7BEA833D5A7}" type="slidenum">
              <a:rPr lang="zh-CN" altLang="en-US"/>
              <a:pPr>
                <a:defRPr/>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fld id="{EBF4202E-CEAA-45FD-8E70-0820BCA38418}" type="datetimeFigureOut">
              <a:rPr lang="zh-CN" altLang="en-US"/>
              <a:pPr>
                <a:defRPr/>
              </a:pPr>
              <a:t>2017/8/13</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BD32758-620C-494C-8587-70F65DB29BAC}" type="slidenum">
              <a:rPr lang="zh-CN" altLang="en-US"/>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fld id="{C3539237-9C17-40C3-90C0-402813B6871B}" type="datetimeFigureOut">
              <a:rPr lang="zh-CN" altLang="en-US"/>
              <a:pPr>
                <a:defRPr/>
              </a:pPr>
              <a:t>2017/8/13</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CF7FCA9-B906-4CBA-968C-BEBEDD636604}" type="slidenum">
              <a:rPr lang="zh-CN" altLang="en-US"/>
              <a:pPr>
                <a:defRPr/>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fld id="{6BBF945F-ACBD-43BA-A9C2-69D17822FEA4}" type="datetimeFigureOut">
              <a:rPr lang="zh-CN" altLang="en-US"/>
              <a:pPr>
                <a:defRPr/>
              </a:pPr>
              <a:t>2017/8/13</a:t>
            </a:fld>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2746A806-CE79-4B32-A3D4-D7C3463C6E72}" type="slidenum">
              <a:rPr lang="zh-CN" altLang="en-US"/>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fld id="{AAAE6CAB-57E5-4F19-8281-3A1542778B42}" type="datetimeFigureOut">
              <a:rPr lang="zh-CN" altLang="en-US"/>
              <a:pPr>
                <a:defRPr/>
              </a:pPr>
              <a:t>2017/8/13</a:t>
            </a:fld>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27B770FB-8926-49F9-AA10-7B15CC4234E4}" type="slidenum">
              <a:rPr lang="zh-CN" altLang="en-US"/>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E8F2CD8-6688-4F56-9261-73579EE589E5}" type="datetimeFigureOut">
              <a:rPr lang="zh-CN" altLang="en-US"/>
              <a:pPr>
                <a:defRPr/>
              </a:pPr>
              <a:t>2017/8/13</a:t>
            </a:fld>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7CBE1B9-F1BA-4EF9-9AA7-8B5873CA232B}"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C53DB76-DA67-4DEE-90D9-227364A9D4E9}" type="slidenum">
              <a:rPr lang="en-US" altLang="zh-CN"/>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7F49919C-4F72-4A54-A9A2-49BB9D3E02CD}" type="datetimeFigureOut">
              <a:rPr lang="zh-CN" altLang="en-US"/>
              <a:pPr>
                <a:defRPr/>
              </a:pPr>
              <a:t>2017/8/13</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15B6F55C-A311-49A8-96A9-BDB1A002E7C8}" type="slidenum">
              <a:rPr lang="zh-CN" altLang="en-US"/>
              <a:pPr>
                <a:defRPr/>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B1DA8F57-5329-4CEC-AAD2-34AB612AF797}" type="datetimeFigureOut">
              <a:rPr lang="zh-CN" altLang="en-US"/>
              <a:pPr>
                <a:defRPr/>
              </a:pPr>
              <a:t>2017/8/13</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02F07BAD-1A30-4B50-88FA-4C71CE3B6861}" type="slidenum">
              <a:rPr lang="zh-CN" altLang="en-US"/>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AF97D3C4-56D0-4A3C-847F-8877C0AB30EC}" type="datetimeFigureOut">
              <a:rPr lang="zh-CN" altLang="en-US"/>
              <a:pPr>
                <a:defRPr/>
              </a:pPr>
              <a:t>2017/8/13</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81B29EB-EE01-47CD-AE6D-1669F9C6CF39}" type="slidenum">
              <a:rPr lang="zh-CN" altLang="en-US"/>
              <a:pPr>
                <a:defRPr/>
              </a:pPr>
              <a:t>‹#›</a:t>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77B9872E-BA9A-48F4-880E-A0BCCEB9300A}" type="datetimeFigureOut">
              <a:rPr lang="zh-CN" altLang="en-US"/>
              <a:pPr>
                <a:defRPr/>
              </a:pPr>
              <a:t>2017/8/13</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F3C93AC-18D1-4BF8-A8F5-6920EBACE29C}"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65DEDEB1-CC98-472C-92EF-B7335CC50159}"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92CD4DF-D5C1-4B47-AE14-D4CAF7E46FFF}"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B517705B-AF4E-4146-A440-B383CBAF7CB9}"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EEE3A32C-5AFF-4A66-B96A-6B29437639B0}"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23804041-E14D-4450-9944-659ECC9945B4}"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96532F7-C8E1-4443-A3E9-0B39E2F01DB7}"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E4E2F48-4378-49EA-98E3-DDD2C031B6EF}"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宋体"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宋体"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宋体" pitchFamily="2" charset="-122"/>
              </a:defRPr>
            </a:lvl1pPr>
          </a:lstStyle>
          <a:p>
            <a:pPr>
              <a:defRPr/>
            </a:pPr>
            <a:fld id="{C3D1C30B-B468-40F3-A22E-5220A5993448}" type="slidenum">
              <a:rPr lang="en-US" altLang="zh-CN"/>
              <a:pPr>
                <a:defRPr/>
              </a:pPr>
              <a:t>‹#›</a:t>
            </a:fld>
            <a:endParaRPr lang="en-US" altLang="zh-CN"/>
          </a:p>
        </p:txBody>
      </p:sp>
      <p:sp>
        <p:nvSpPr>
          <p:cNvPr id="8201" name="Rectangle 9"/>
          <p:cNvSpPr>
            <a:spLocks noChangeArrowheads="1"/>
          </p:cNvSpPr>
          <p:nvPr userDrawn="1"/>
        </p:nvSpPr>
        <p:spPr bwMode="auto">
          <a:xfrm>
            <a:off x="76200" y="860425"/>
            <a:ext cx="8964613" cy="53975"/>
          </a:xfrm>
          <a:prstGeom prst="rect">
            <a:avLst/>
          </a:prstGeom>
          <a:solidFill>
            <a:srgbClr val="FF0000"/>
          </a:solidFill>
          <a:ln w="6350" algn="ctr">
            <a:solidFill>
              <a:schemeClr val="bg1"/>
            </a:solidFill>
            <a:miter lim="800000"/>
            <a:headEnd/>
            <a:tailEnd/>
          </a:ln>
          <a:effectLst/>
        </p:spPr>
        <p:txBody>
          <a:bodyPr wrap="none" anchor="ctr"/>
          <a:lstStyle/>
          <a:p>
            <a:pPr>
              <a:defRPr/>
            </a:pPr>
            <a:endParaRPr lang="zh-CN" altLang="en-US">
              <a:latin typeface="Arial" pitchFamily="34" charset="0"/>
            </a:endParaRPr>
          </a:p>
        </p:txBody>
      </p:sp>
      <p:sp>
        <p:nvSpPr>
          <p:cNvPr id="8202" name="Rectangle 10"/>
          <p:cNvSpPr>
            <a:spLocks noChangeArrowheads="1"/>
          </p:cNvSpPr>
          <p:nvPr userDrawn="1"/>
        </p:nvSpPr>
        <p:spPr bwMode="auto">
          <a:xfrm rot="10800000">
            <a:off x="0" y="6248400"/>
            <a:ext cx="8964613" cy="53975"/>
          </a:xfrm>
          <a:prstGeom prst="rect">
            <a:avLst/>
          </a:prstGeom>
          <a:gradFill rotWithShape="1">
            <a:gsLst>
              <a:gs pos="0">
                <a:srgbClr val="FF00FF"/>
              </a:gs>
              <a:gs pos="100000">
                <a:srgbClr val="FF00FF">
                  <a:gamma/>
                  <a:tint val="0"/>
                  <a:invGamma/>
                </a:srgbClr>
              </a:gs>
            </a:gsLst>
            <a:lin ang="0" scaled="1"/>
          </a:gradFill>
          <a:ln w="12700" algn="ctr">
            <a:solidFill>
              <a:schemeClr val="bg1"/>
            </a:solidFill>
            <a:miter lim="800000"/>
            <a:headEnd/>
            <a:tailEnd/>
          </a:ln>
          <a:effectLst/>
        </p:spPr>
        <p:txBody>
          <a:bodyPr wrap="none" anchor="ctr"/>
          <a:lstStyle/>
          <a:p>
            <a:pPr>
              <a:defRPr/>
            </a:pPr>
            <a:endParaRPr lang="zh-CN" altLang="en-US">
              <a:latin typeface="Arial" pitchFamily="34" charset="0"/>
            </a:endParaRPr>
          </a:p>
        </p:txBody>
      </p:sp>
      <p:sp>
        <p:nvSpPr>
          <p:cNvPr id="8203" name="Text Box 11"/>
          <p:cNvSpPr txBox="1">
            <a:spLocks noChangeArrowheads="1"/>
          </p:cNvSpPr>
          <p:nvPr userDrawn="1"/>
        </p:nvSpPr>
        <p:spPr bwMode="gray">
          <a:xfrm>
            <a:off x="6172200" y="6308725"/>
            <a:ext cx="2792413" cy="376238"/>
          </a:xfrm>
          <a:prstGeom prst="rect">
            <a:avLst/>
          </a:prstGeom>
          <a:solidFill>
            <a:schemeClr val="bg1"/>
          </a:solidFill>
          <a:ln w="9525" algn="ctr">
            <a:solidFill>
              <a:schemeClr val="bg1"/>
            </a:solidFill>
            <a:miter lim="800000"/>
            <a:headEnd/>
            <a:tailEnd/>
          </a:ln>
          <a:effectLst/>
        </p:spPr>
        <p:txBody>
          <a:bodyPr>
            <a:spAutoFit/>
          </a:bodyPr>
          <a:lstStyle/>
          <a:p>
            <a:pPr eaLnBrk="0" hangingPunct="0">
              <a:spcBef>
                <a:spcPct val="50000"/>
              </a:spcBef>
              <a:defRPr/>
            </a:pPr>
            <a:endParaRPr lang="zh-CN" altLang="en-US" b="1">
              <a:solidFill>
                <a:srgbClr val="3333FF"/>
              </a:solidFill>
              <a:latin typeface="Times New Roman" pitchFamily="18" charset="0"/>
              <a:ea typeface="方正舒体" pitchFamily="2" charset="-122"/>
            </a:endParaRPr>
          </a:p>
        </p:txBody>
      </p:sp>
    </p:spTree>
  </p:cSld>
  <p:clrMap bg1="lt1" tx1="dk1" bg2="lt2" tx2="dk2" accent1="accent1" accent2="accent2" accent3="accent3" accent4="accent4" accent5="accent5" accent6="accent6" hlink="hlink" folHlink="folHlink"/>
  <p:sldLayoutIdLst>
    <p:sldLayoutId id="2147484176"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 id="2147484164"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727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atin typeface="Arial" pitchFamily="34" charset="0"/>
                <a:ea typeface="+mn-ea"/>
              </a:defRPr>
            </a:lvl1pPr>
          </a:lstStyle>
          <a:p>
            <a:pPr>
              <a:defRPr/>
            </a:pPr>
            <a:fld id="{ABDB92A9-E4C0-442B-96DC-7A5D93583603}" type="datetimeFigureOut">
              <a:rPr lang="zh-CN" altLang="en-US"/>
              <a:pPr>
                <a:defRPr/>
              </a:pPr>
              <a:t>2017/8/13</a:t>
            </a:fld>
            <a:endParaRPr lang="en-US" altLang="zh-CN"/>
          </a:p>
        </p:txBody>
      </p:sp>
      <p:sp>
        <p:nvSpPr>
          <p:cNvPr id="727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Arial" pitchFamily="34" charset="0"/>
                <a:ea typeface="+mn-ea"/>
              </a:defRPr>
            </a:lvl1pPr>
          </a:lstStyle>
          <a:p>
            <a:pPr>
              <a:defRPr/>
            </a:pPr>
            <a:endParaRPr lang="en-US" altLang="zh-CN"/>
          </a:p>
        </p:txBody>
      </p:sp>
      <p:sp>
        <p:nvSpPr>
          <p:cNvPr id="727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Arial" pitchFamily="34" charset="0"/>
                <a:ea typeface="+mn-ea"/>
              </a:defRPr>
            </a:lvl1pPr>
          </a:lstStyle>
          <a:p>
            <a:pPr>
              <a:defRPr/>
            </a:pPr>
            <a:fld id="{0E2EB450-7AF8-474F-BC6A-9E071DC74E23}"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宋体" pitchFamily="2" charset="-122"/>
        </a:defRPr>
      </a:lvl2pPr>
      <a:lvl3pPr algn="ctr" rtl="0" eaLnBrk="0" fontAlgn="base" hangingPunct="0">
        <a:spcBef>
          <a:spcPct val="0"/>
        </a:spcBef>
        <a:spcAft>
          <a:spcPct val="0"/>
        </a:spcAft>
        <a:defRPr sz="4400">
          <a:solidFill>
            <a:schemeClr val="tx2"/>
          </a:solidFill>
          <a:latin typeface="Arial" pitchFamily="34" charset="0"/>
          <a:ea typeface="宋体" pitchFamily="2" charset="-122"/>
        </a:defRPr>
      </a:lvl3pPr>
      <a:lvl4pPr algn="ctr" rtl="0" eaLnBrk="0" fontAlgn="base" hangingPunct="0">
        <a:spcBef>
          <a:spcPct val="0"/>
        </a:spcBef>
        <a:spcAft>
          <a:spcPct val="0"/>
        </a:spcAft>
        <a:defRPr sz="4400">
          <a:solidFill>
            <a:schemeClr val="tx2"/>
          </a:solidFill>
          <a:latin typeface="Arial" pitchFamily="34" charset="0"/>
          <a:ea typeface="宋体" pitchFamily="2" charset="-122"/>
        </a:defRPr>
      </a:lvl4pPr>
      <a:lvl5pPr algn="ctr" rtl="0" eaLnBrk="0" fontAlgn="base" hangingPunct="0">
        <a:spcBef>
          <a:spcPct val="0"/>
        </a:spcBef>
        <a:spcAft>
          <a:spcPct val="0"/>
        </a:spcAft>
        <a:defRPr sz="4400">
          <a:solidFill>
            <a:schemeClr val="tx2"/>
          </a:solidFill>
          <a:latin typeface="Arial" pitchFamily="34" charset="0"/>
          <a:ea typeface="宋体"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封面2"/>
          <p:cNvPicPr>
            <a:picLocks noChangeAspect="1" noChangeArrowheads="1"/>
          </p:cNvPicPr>
          <p:nvPr/>
        </p:nvPicPr>
        <p:blipFill>
          <a:blip r:embed="rId2" cstate="print"/>
          <a:srcRect/>
          <a:stretch>
            <a:fillRect/>
          </a:stretch>
        </p:blipFill>
        <p:spPr bwMode="auto">
          <a:xfrm>
            <a:off x="0" y="11113"/>
            <a:ext cx="9144000" cy="6846887"/>
          </a:xfrm>
          <a:prstGeom prst="rect">
            <a:avLst/>
          </a:prstGeom>
          <a:noFill/>
          <a:ln w="9525">
            <a:noFill/>
            <a:miter lim="800000"/>
            <a:headEnd/>
            <a:tailEnd/>
          </a:ln>
        </p:spPr>
      </p:pic>
      <p:sp>
        <p:nvSpPr>
          <p:cNvPr id="4099" name="Rectangle 6"/>
          <p:cNvSpPr>
            <a:spLocks noChangeArrowheads="1"/>
          </p:cNvSpPr>
          <p:nvPr/>
        </p:nvSpPr>
        <p:spPr bwMode="auto">
          <a:xfrm>
            <a:off x="0" y="2514600"/>
            <a:ext cx="9144000" cy="1219200"/>
          </a:xfrm>
          <a:prstGeom prst="rect">
            <a:avLst/>
          </a:prstGeom>
          <a:noFill/>
          <a:ln w="9525">
            <a:noFill/>
            <a:miter lim="800000"/>
            <a:headEnd/>
            <a:tailEnd/>
          </a:ln>
        </p:spPr>
        <p:txBody>
          <a:bodyPr/>
          <a:lstStyle/>
          <a:p>
            <a:pPr>
              <a:lnSpc>
                <a:spcPct val="140000"/>
              </a:lnSpc>
            </a:pPr>
            <a:endParaRPr lang="zh-CN" altLang="en-US" sz="2400" b="1">
              <a:latin typeface="楷体_GB2312" pitchFamily="49" charset="-122"/>
              <a:ea typeface="楷体_GB2312" pitchFamily="49" charset="-122"/>
            </a:endParaRPr>
          </a:p>
        </p:txBody>
      </p:sp>
      <p:sp>
        <p:nvSpPr>
          <p:cNvPr id="4100" name="Rectangle 7"/>
          <p:cNvSpPr>
            <a:spLocks noChangeArrowheads="1"/>
          </p:cNvSpPr>
          <p:nvPr/>
        </p:nvSpPr>
        <p:spPr bwMode="auto">
          <a:xfrm>
            <a:off x="3190036" y="5029200"/>
            <a:ext cx="2856872" cy="589777"/>
          </a:xfrm>
          <a:prstGeom prst="rect">
            <a:avLst/>
          </a:prstGeom>
          <a:noFill/>
          <a:ln w="28575" algn="ctr">
            <a:noFill/>
            <a:miter lim="800000"/>
            <a:headEnd/>
            <a:tailEnd/>
          </a:ln>
        </p:spPr>
        <p:txBody>
          <a:bodyPr wrap="none">
            <a:spAutoFit/>
          </a:bodyPr>
          <a:lstStyle/>
          <a:p>
            <a:pPr>
              <a:lnSpc>
                <a:spcPct val="110000"/>
              </a:lnSpc>
            </a:pPr>
            <a:fld id="{04283D6C-14F0-412B-9342-E9C7BB8CA59F}" type="datetime2">
              <a:rPr lang="zh-CN" altLang="en-US" sz="3200" b="1" smtClean="0">
                <a:solidFill>
                  <a:srgbClr val="0000FF"/>
                </a:solidFill>
                <a:latin typeface="Times New Roman" pitchFamily="18" charset="0"/>
                <a:cs typeface="Times New Roman" pitchFamily="18" charset="0"/>
              </a:rPr>
              <a:pPr>
                <a:lnSpc>
                  <a:spcPct val="110000"/>
                </a:lnSpc>
              </a:pPr>
              <a:t>2017年8月13日</a:t>
            </a:fld>
            <a:endParaRPr lang="zh-CN" altLang="en-US" sz="3200" b="1" dirty="0">
              <a:solidFill>
                <a:srgbClr val="0000FF"/>
              </a:solidFill>
              <a:latin typeface="Times New Roman" pitchFamily="18" charset="0"/>
              <a:cs typeface="Times New Roman" pitchFamily="18" charset="0"/>
            </a:endParaRPr>
          </a:p>
        </p:txBody>
      </p:sp>
      <p:sp>
        <p:nvSpPr>
          <p:cNvPr id="4101" name="Text Box 9"/>
          <p:cNvSpPr txBox="1">
            <a:spLocks noChangeArrowheads="1"/>
          </p:cNvSpPr>
          <p:nvPr/>
        </p:nvSpPr>
        <p:spPr bwMode="auto">
          <a:xfrm>
            <a:off x="533400" y="3657600"/>
            <a:ext cx="8229600" cy="954107"/>
          </a:xfrm>
          <a:prstGeom prst="rect">
            <a:avLst/>
          </a:prstGeom>
          <a:noFill/>
          <a:ln w="38100" algn="ctr">
            <a:noFill/>
            <a:miter lim="800000"/>
            <a:headEnd/>
            <a:tailEnd/>
          </a:ln>
        </p:spPr>
        <p:txBody>
          <a:bodyPr wrap="square">
            <a:spAutoFit/>
          </a:bodyPr>
          <a:lstStyle/>
          <a:p>
            <a:r>
              <a:rPr kumimoji="1" lang="en-US" altLang="zh-CN" sz="2800" b="1" dirty="0" smtClean="0">
                <a:solidFill>
                  <a:srgbClr val="0000FF"/>
                </a:solidFill>
                <a:latin typeface="David" pitchFamily="34" charset="-79"/>
                <a:cs typeface="David" pitchFamily="34" charset="-79"/>
              </a:rPr>
              <a:t>Website</a:t>
            </a:r>
            <a:r>
              <a:rPr kumimoji="1" lang="en-US" altLang="zh-CN" sz="2800" dirty="0" smtClean="0">
                <a:solidFill>
                  <a:srgbClr val="000066"/>
                </a:solidFill>
                <a:latin typeface="Georgia" pitchFamily="18" charset="0"/>
                <a:cs typeface="David" pitchFamily="34" charset="-79"/>
              </a:rPr>
              <a:t>: http://star.aust.edu.cn/~xjfang/crypto</a:t>
            </a:r>
          </a:p>
          <a:p>
            <a:r>
              <a:rPr kumimoji="1" lang="en-US" altLang="zh-CN" sz="2800" b="1" dirty="0" smtClean="0">
                <a:solidFill>
                  <a:srgbClr val="0000FF"/>
                </a:solidFill>
                <a:latin typeface="David" pitchFamily="34" charset="-79"/>
                <a:cs typeface="David" pitchFamily="34" charset="-79"/>
              </a:rPr>
              <a:t>Email:</a:t>
            </a:r>
            <a:r>
              <a:rPr kumimoji="1" lang="en-US" altLang="zh-CN" sz="2800" b="1" dirty="0" smtClean="0">
                <a:solidFill>
                  <a:srgbClr val="000066"/>
                </a:solidFill>
                <a:latin typeface="David" pitchFamily="34" charset="-79"/>
                <a:cs typeface="David" pitchFamily="34" charset="-79"/>
              </a:rPr>
              <a:t> xjfang@aust.edu.cn</a:t>
            </a:r>
            <a:endParaRPr kumimoji="1" lang="zh-CN" altLang="en-US" sz="2800" b="1" dirty="0">
              <a:solidFill>
                <a:srgbClr val="000066"/>
              </a:solidFill>
              <a:latin typeface="David" pitchFamily="34" charset="-79"/>
              <a:cs typeface="David" pitchFamily="34" charset="-79"/>
            </a:endParaRPr>
          </a:p>
        </p:txBody>
      </p:sp>
      <p:sp>
        <p:nvSpPr>
          <p:cNvPr id="4102" name="Rectangle 10"/>
          <p:cNvSpPr>
            <a:spLocks noChangeArrowheads="1"/>
          </p:cNvSpPr>
          <p:nvPr/>
        </p:nvSpPr>
        <p:spPr bwMode="auto">
          <a:xfrm>
            <a:off x="76200" y="1905000"/>
            <a:ext cx="8915400" cy="1372683"/>
          </a:xfrm>
          <a:prstGeom prst="rect">
            <a:avLst/>
          </a:prstGeom>
          <a:noFill/>
          <a:ln w="9525">
            <a:noFill/>
            <a:miter lim="800000"/>
            <a:headEnd/>
            <a:tailEnd/>
          </a:ln>
        </p:spPr>
        <p:txBody>
          <a:bodyPr>
            <a:spAutoFit/>
          </a:bodyPr>
          <a:lstStyle/>
          <a:p>
            <a:pPr>
              <a:lnSpc>
                <a:spcPct val="130000"/>
              </a:lnSpc>
            </a:pPr>
            <a:r>
              <a:rPr lang="zh-CN" altLang="en-US" sz="6400" b="1" dirty="0" smtClean="0">
                <a:solidFill>
                  <a:srgbClr val="FF0000"/>
                </a:solidFill>
                <a:latin typeface="黑体" pitchFamily="49" charset="-122"/>
              </a:rPr>
              <a:t>第</a:t>
            </a:r>
            <a:r>
              <a:rPr lang="en-US" altLang="zh-CN" sz="6400" b="1" dirty="0" smtClean="0">
                <a:solidFill>
                  <a:srgbClr val="FF0000"/>
                </a:solidFill>
                <a:latin typeface="黑体" pitchFamily="49" charset="-122"/>
              </a:rPr>
              <a:t>2</a:t>
            </a:r>
            <a:r>
              <a:rPr lang="zh-CN" altLang="en-US" sz="6400" b="1" dirty="0" smtClean="0">
                <a:solidFill>
                  <a:srgbClr val="FF0000"/>
                </a:solidFill>
                <a:latin typeface="黑体" pitchFamily="49" charset="-122"/>
              </a:rPr>
              <a:t>章 密码学基础</a:t>
            </a:r>
            <a:endParaRPr lang="en-US" altLang="zh-CN" sz="6400" b="1" dirty="0" smtClean="0">
              <a:solidFill>
                <a:srgbClr val="FF0000"/>
              </a:solidFill>
              <a:latin typeface="黑体" pitchFamily="49" charset="-122"/>
            </a:endParaRPr>
          </a:p>
        </p:txBody>
      </p:sp>
      <p:sp>
        <p:nvSpPr>
          <p:cNvPr id="4103" name="Line 10"/>
          <p:cNvSpPr>
            <a:spLocks noChangeShapeType="1"/>
          </p:cNvSpPr>
          <p:nvPr/>
        </p:nvSpPr>
        <p:spPr bwMode="auto">
          <a:xfrm>
            <a:off x="0" y="1295400"/>
            <a:ext cx="9144000" cy="0"/>
          </a:xfrm>
          <a:prstGeom prst="line">
            <a:avLst/>
          </a:prstGeom>
          <a:noFill/>
          <a:ln w="57150">
            <a:solidFill>
              <a:srgbClr val="FF0000"/>
            </a:solidFill>
            <a:round/>
            <a:headEnd/>
            <a:tailEnd/>
          </a:ln>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2.1.2 </a:t>
            </a:r>
            <a:r>
              <a:rPr lang="zh-CN" altLang="en-US" sz="3200" dirty="0" smtClean="0">
                <a:solidFill>
                  <a:srgbClr val="FF0000"/>
                </a:solidFill>
                <a:latin typeface="黑体" pitchFamily="49" charset="-122"/>
                <a:ea typeface="黑体" pitchFamily="49" charset="-122"/>
              </a:rPr>
              <a:t>密码</a:t>
            </a:r>
            <a:r>
              <a:rPr lang="zh-CN" altLang="en-US" sz="3200" dirty="0">
                <a:solidFill>
                  <a:srgbClr val="FF0000"/>
                </a:solidFill>
                <a:latin typeface="黑体" pitchFamily="49" charset="-122"/>
                <a:ea typeface="黑体" pitchFamily="49" charset="-122"/>
              </a:rPr>
              <a:t>分析</a:t>
            </a:r>
            <a:r>
              <a:rPr lang="zh-CN" altLang="en-US" sz="3200" dirty="0" smtClean="0">
                <a:solidFill>
                  <a:srgbClr val="FF0000"/>
                </a:solidFill>
                <a:latin typeface="黑体" pitchFamily="49" charset="-122"/>
                <a:ea typeface="黑体" pitchFamily="49" charset="-122"/>
              </a:rPr>
              <a:t>学</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just">
              <a:buFont typeface="Wingdings" pitchFamily="2" charset="2"/>
              <a:buChar char="n"/>
            </a:pPr>
            <a:r>
              <a:rPr lang="zh-CN" altLang="en-US" sz="3600" b="1" dirty="0" smtClean="0">
                <a:solidFill>
                  <a:srgbClr val="FF3300"/>
                </a:solidFill>
                <a:latin typeface="Georgia" pitchFamily="18" charset="0"/>
                <a:ea typeface="仿宋" pitchFamily="49" charset="-122"/>
              </a:rPr>
              <a:t>有条件安全性：</a:t>
            </a:r>
            <a:r>
              <a:rPr lang="zh-CN" altLang="en-US" sz="3600" b="1" dirty="0" smtClean="0">
                <a:solidFill>
                  <a:srgbClr val="0000FF"/>
                </a:solidFill>
                <a:latin typeface="Georgia" pitchFamily="18" charset="0"/>
                <a:ea typeface="仿宋" pitchFamily="49" charset="-122"/>
              </a:rPr>
              <a:t>是根据破解密码系统所需的计算量（时间、空间）来评价其安全性，又称为</a:t>
            </a:r>
            <a:r>
              <a:rPr lang="zh-CN" altLang="en-US" sz="3600" b="1" dirty="0" smtClean="0">
                <a:solidFill>
                  <a:srgbClr val="FF0000"/>
                </a:solidFill>
                <a:latin typeface="Georgia" pitchFamily="18" charset="0"/>
                <a:ea typeface="仿宋" pitchFamily="49" charset="-122"/>
              </a:rPr>
              <a:t>计算安全性</a:t>
            </a:r>
            <a:r>
              <a:rPr lang="zh-CN" altLang="en-US" sz="3600" b="1" dirty="0" smtClean="0">
                <a:solidFill>
                  <a:srgbClr val="0000FF"/>
                </a:solidFill>
                <a:latin typeface="Georgia" pitchFamily="18" charset="0"/>
                <a:ea typeface="仿宋" pitchFamily="49" charset="-122"/>
              </a:rPr>
              <a:t>或</a:t>
            </a:r>
            <a:r>
              <a:rPr lang="zh-CN" altLang="en-US" sz="3600" b="1" dirty="0" smtClean="0">
                <a:solidFill>
                  <a:srgbClr val="FF3300"/>
                </a:solidFill>
                <a:latin typeface="Georgia" pitchFamily="18" charset="0"/>
                <a:ea typeface="仿宋" pitchFamily="49" charset="-122"/>
              </a:rPr>
              <a:t>实际安全性</a:t>
            </a:r>
            <a:r>
              <a:rPr lang="zh-CN" altLang="en-US" sz="3600" b="1" dirty="0" smtClean="0">
                <a:solidFill>
                  <a:srgbClr val="0000FF"/>
                </a:solidFill>
                <a:latin typeface="Georgia" pitchFamily="18" charset="0"/>
                <a:ea typeface="仿宋" pitchFamily="49" charset="-122"/>
              </a:rPr>
              <a:t>。</a:t>
            </a:r>
            <a:endParaRPr lang="en-US" altLang="zh-CN" sz="3600" b="1" dirty="0" smtClean="0">
              <a:solidFill>
                <a:srgbClr val="0000FF"/>
              </a:solidFill>
              <a:latin typeface="Georgia" pitchFamily="18" charset="0"/>
              <a:ea typeface="仿宋" pitchFamily="49" charset="-122"/>
            </a:endParaRPr>
          </a:p>
          <a:p>
            <a:pPr algn="just"/>
            <a:r>
              <a:rPr lang="en-US" altLang="zh-CN" sz="2400" b="1" dirty="0" smtClean="0">
                <a:solidFill>
                  <a:srgbClr val="0000FF"/>
                </a:solidFill>
                <a:latin typeface="Georgia" pitchFamily="18" charset="0"/>
                <a:ea typeface="仿宋" pitchFamily="49" charset="-122"/>
              </a:rPr>
              <a:t>Shannon</a:t>
            </a:r>
            <a:r>
              <a:rPr lang="zh-CN" altLang="en-US" sz="2400" b="1" dirty="0" smtClean="0">
                <a:solidFill>
                  <a:srgbClr val="0000FF"/>
                </a:solidFill>
                <a:latin typeface="Georgia" pitchFamily="18" charset="0"/>
                <a:ea typeface="仿宋" pitchFamily="49" charset="-122"/>
              </a:rPr>
              <a:t>在</a:t>
            </a:r>
            <a:r>
              <a:rPr lang="en-US" altLang="zh-CN" sz="2400" b="1" dirty="0" smtClean="0">
                <a:solidFill>
                  <a:srgbClr val="0000FF"/>
                </a:solidFill>
                <a:latin typeface="Georgia" pitchFamily="18" charset="0"/>
                <a:ea typeface="仿宋" pitchFamily="49" charset="-122"/>
              </a:rPr>
              <a:t>1949</a:t>
            </a:r>
            <a:r>
              <a:rPr lang="zh-CN" altLang="en-US" sz="2400" b="1" dirty="0" smtClean="0">
                <a:solidFill>
                  <a:srgbClr val="0000FF"/>
                </a:solidFill>
                <a:latin typeface="Georgia" pitchFamily="18" charset="0"/>
                <a:ea typeface="仿宋" pitchFamily="49" charset="-122"/>
              </a:rPr>
              <a:t>年从理论上证明了“</a:t>
            </a:r>
            <a:r>
              <a:rPr lang="zh-CN" altLang="en-US" sz="2400" b="1" dirty="0" smtClean="0">
                <a:solidFill>
                  <a:srgbClr val="FF0000"/>
                </a:solidFill>
                <a:latin typeface="Georgia" pitchFamily="18" charset="0"/>
                <a:ea typeface="仿宋" pitchFamily="49" charset="-122"/>
              </a:rPr>
              <a:t>一次一密具有完全保密性</a:t>
            </a:r>
            <a:r>
              <a:rPr lang="zh-CN" altLang="en-US" sz="2400" b="1" dirty="0" smtClean="0">
                <a:solidFill>
                  <a:srgbClr val="0000FF"/>
                </a:solidFill>
                <a:latin typeface="Georgia" pitchFamily="18" charset="0"/>
                <a:ea typeface="仿宋" pitchFamily="49" charset="-122"/>
              </a:rPr>
              <a:t>”，但现实是</a:t>
            </a:r>
            <a:r>
              <a:rPr lang="zh-CN" altLang="en-US" sz="2400" b="1" dirty="0" smtClean="0">
                <a:solidFill>
                  <a:srgbClr val="FF0000"/>
                </a:solidFill>
                <a:latin typeface="Georgia" pitchFamily="18" charset="0"/>
                <a:ea typeface="仿宋" pitchFamily="49" charset="-122"/>
              </a:rPr>
              <a:t>真随机密钥</a:t>
            </a:r>
            <a:r>
              <a:rPr lang="zh-CN" altLang="en-US" sz="2400" b="1" dirty="0" smtClean="0">
                <a:solidFill>
                  <a:srgbClr val="0000FF"/>
                </a:solidFill>
                <a:latin typeface="Georgia" pitchFamily="18" charset="0"/>
                <a:ea typeface="仿宋" pitchFamily="49" charset="-122"/>
              </a:rPr>
              <a:t>很难生成，另外由于密钥数量与明文数量一样，随着明文数量增长，对密钥的存储、传输、管理带来了难度。</a:t>
            </a:r>
            <a:endParaRPr lang="en-US" altLang="zh-CN" sz="24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310403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2.1.2 </a:t>
            </a:r>
            <a:r>
              <a:rPr lang="zh-CN" altLang="en-US" sz="3200" dirty="0" smtClean="0">
                <a:solidFill>
                  <a:srgbClr val="FF0000"/>
                </a:solidFill>
                <a:latin typeface="黑体" pitchFamily="49" charset="-122"/>
                <a:ea typeface="黑体" pitchFamily="49" charset="-122"/>
              </a:rPr>
              <a:t>密码</a:t>
            </a:r>
            <a:r>
              <a:rPr lang="zh-CN" altLang="en-US" sz="3200" dirty="0">
                <a:solidFill>
                  <a:srgbClr val="FF0000"/>
                </a:solidFill>
                <a:latin typeface="黑体" pitchFamily="49" charset="-122"/>
                <a:ea typeface="黑体" pitchFamily="49" charset="-122"/>
              </a:rPr>
              <a:t>分析</a:t>
            </a:r>
            <a:r>
              <a:rPr lang="zh-CN" altLang="en-US" sz="3200" dirty="0" smtClean="0">
                <a:solidFill>
                  <a:srgbClr val="FF0000"/>
                </a:solidFill>
                <a:latin typeface="黑体" pitchFamily="49" charset="-122"/>
                <a:ea typeface="黑体" pitchFamily="49" charset="-122"/>
              </a:rPr>
              <a:t>学</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just">
              <a:buFont typeface="Wingdings" pitchFamily="2" charset="2"/>
              <a:buChar char="n"/>
            </a:pPr>
            <a:r>
              <a:rPr lang="zh-CN" altLang="en-US" sz="3600" b="1" dirty="0" smtClean="0">
                <a:solidFill>
                  <a:srgbClr val="FF3300"/>
                </a:solidFill>
                <a:latin typeface="Georgia" pitchFamily="18" charset="0"/>
                <a:ea typeface="仿宋" pitchFamily="49" charset="-122"/>
              </a:rPr>
              <a:t>计算上的安全性：</a:t>
            </a:r>
            <a:r>
              <a:rPr lang="zh-CN" altLang="en-US" sz="3600" b="1" dirty="0" smtClean="0">
                <a:solidFill>
                  <a:srgbClr val="0000FF"/>
                </a:solidFill>
                <a:latin typeface="Georgia" pitchFamily="18" charset="0"/>
                <a:ea typeface="仿宋" pitchFamily="49" charset="-122"/>
              </a:rPr>
              <a:t>若</a:t>
            </a:r>
            <a:r>
              <a:rPr lang="zh-CN" altLang="en-US" sz="3600" b="1" dirty="0" smtClean="0">
                <a:solidFill>
                  <a:srgbClr val="0000FF"/>
                </a:solidFill>
                <a:latin typeface="Georgia" pitchFamily="18" charset="0"/>
                <a:ea typeface="仿宋" pitchFamily="49" charset="-122"/>
              </a:rPr>
              <a:t>破解一个密码系统是可行的，但使用已知的算法和现有的计算机不可能完成攻击所需要的计算量，则称该密码体制是</a:t>
            </a:r>
            <a:r>
              <a:rPr lang="zh-CN" altLang="en-US" sz="3600" b="1" dirty="0" smtClean="0">
                <a:solidFill>
                  <a:srgbClr val="FF0000"/>
                </a:solidFill>
                <a:latin typeface="Georgia" pitchFamily="18" charset="0"/>
                <a:ea typeface="仿宋" pitchFamily="49" charset="-122"/>
              </a:rPr>
              <a:t>计算上安全的。</a:t>
            </a:r>
            <a:endParaRPr lang="en-US" altLang="zh-CN" sz="3200" b="1" dirty="0" smtClean="0">
              <a:solidFill>
                <a:srgbClr val="FF0000"/>
              </a:solidFill>
              <a:latin typeface="Georgia" pitchFamily="18" charset="0"/>
              <a:ea typeface="仿宋" pitchFamily="49" charset="-122"/>
            </a:endParaRPr>
          </a:p>
          <a:p>
            <a:pPr algn="just"/>
            <a:r>
              <a:rPr lang="zh-CN" altLang="en-US" sz="3200" b="1" dirty="0" smtClean="0">
                <a:solidFill>
                  <a:srgbClr val="0000FF"/>
                </a:solidFill>
                <a:latin typeface="Georgia" pitchFamily="18" charset="0"/>
                <a:ea typeface="仿宋" pitchFamily="49" charset="-122"/>
              </a:rPr>
              <a:t>当前的密码体制都属于计算上的安全性（多数是基于数学难题求解）！</a:t>
            </a:r>
            <a:endParaRPr lang="en-US" altLang="zh-CN" sz="32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56291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2.1.2 </a:t>
            </a:r>
            <a:r>
              <a:rPr lang="zh-CN" altLang="en-US" sz="3200" dirty="0" smtClean="0">
                <a:solidFill>
                  <a:srgbClr val="FF0000"/>
                </a:solidFill>
                <a:latin typeface="黑体" pitchFamily="49" charset="-122"/>
                <a:ea typeface="黑体" pitchFamily="49" charset="-122"/>
              </a:rPr>
              <a:t>密码</a:t>
            </a:r>
            <a:r>
              <a:rPr lang="zh-CN" altLang="en-US" sz="3200" dirty="0">
                <a:solidFill>
                  <a:srgbClr val="FF0000"/>
                </a:solidFill>
                <a:latin typeface="黑体" pitchFamily="49" charset="-122"/>
                <a:ea typeface="黑体" pitchFamily="49" charset="-122"/>
              </a:rPr>
              <a:t>分析</a:t>
            </a:r>
            <a:r>
              <a:rPr lang="zh-CN" altLang="en-US" sz="3200" dirty="0" smtClean="0">
                <a:solidFill>
                  <a:srgbClr val="FF0000"/>
                </a:solidFill>
                <a:latin typeface="黑体" pitchFamily="49" charset="-122"/>
                <a:ea typeface="黑体" pitchFamily="49" charset="-122"/>
              </a:rPr>
              <a:t>学</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just">
              <a:buFont typeface="Wingdings" pitchFamily="2" charset="2"/>
              <a:buChar char="n"/>
            </a:pPr>
            <a:r>
              <a:rPr lang="zh-CN" altLang="en-US" sz="3600" b="1" dirty="0">
                <a:solidFill>
                  <a:srgbClr val="FF0000"/>
                </a:solidFill>
                <a:latin typeface="Georgia" pitchFamily="18" charset="0"/>
                <a:ea typeface="仿宋" pitchFamily="49" charset="-122"/>
              </a:rPr>
              <a:t>实际</a:t>
            </a:r>
            <a:r>
              <a:rPr lang="zh-CN" altLang="en-US" sz="3600" b="1" dirty="0" smtClean="0">
                <a:solidFill>
                  <a:srgbClr val="FF0000"/>
                </a:solidFill>
                <a:latin typeface="Georgia" pitchFamily="18" charset="0"/>
                <a:ea typeface="仿宋" pitchFamily="49" charset="-122"/>
              </a:rPr>
              <a:t>安全性：</a:t>
            </a:r>
            <a:r>
              <a:rPr lang="zh-CN" altLang="en-US" sz="3600" b="1" dirty="0" smtClean="0">
                <a:solidFill>
                  <a:srgbClr val="0000FF"/>
                </a:solidFill>
                <a:latin typeface="Georgia" pitchFamily="18" charset="0"/>
                <a:ea typeface="仿宋" pitchFamily="49" charset="-122"/>
              </a:rPr>
              <a:t>在实际应用场合，攻击密码体制的安全性，攻击者可能会受到进一步限制：</a:t>
            </a:r>
            <a:endParaRPr lang="en-US" altLang="zh-CN" sz="3600" b="1" dirty="0" smtClean="0">
              <a:solidFill>
                <a:srgbClr val="0000FF"/>
              </a:solidFill>
              <a:latin typeface="Georgia" pitchFamily="18" charset="0"/>
              <a:ea typeface="仿宋" pitchFamily="49" charset="-122"/>
            </a:endParaRPr>
          </a:p>
          <a:p>
            <a:pPr marL="914400" lvl="1" indent="-457200" algn="just">
              <a:buFont typeface="Wingdings" pitchFamily="2" charset="2"/>
              <a:buChar char="l"/>
            </a:pPr>
            <a:r>
              <a:rPr lang="zh-CN" altLang="en-US" sz="2800" dirty="0" smtClean="0">
                <a:solidFill>
                  <a:srgbClr val="FF0000"/>
                </a:solidFill>
                <a:latin typeface="Georgia" pitchFamily="18" charset="0"/>
                <a:ea typeface="仿宋" pitchFamily="49" charset="-122"/>
              </a:rPr>
              <a:t>破解成本不能超过被加密信息本身的价值；</a:t>
            </a:r>
            <a:endParaRPr lang="en-US" altLang="zh-CN" sz="2800" dirty="0" smtClean="0">
              <a:solidFill>
                <a:srgbClr val="FF0000"/>
              </a:solidFill>
              <a:latin typeface="Georgia" pitchFamily="18" charset="0"/>
              <a:ea typeface="仿宋" pitchFamily="49" charset="-122"/>
            </a:endParaRPr>
          </a:p>
          <a:p>
            <a:pPr marL="914400" lvl="1" indent="-457200" algn="just">
              <a:buFont typeface="Wingdings" pitchFamily="2" charset="2"/>
              <a:buChar char="l"/>
            </a:pPr>
            <a:r>
              <a:rPr lang="zh-CN" altLang="en-US" sz="2800" dirty="0" smtClean="0">
                <a:solidFill>
                  <a:srgbClr val="FF0000"/>
                </a:solidFill>
                <a:latin typeface="Georgia" pitchFamily="18" charset="0"/>
                <a:ea typeface="仿宋" pitchFamily="49" charset="-122"/>
              </a:rPr>
              <a:t>破解时间不能超过被加密信息的有效期；</a:t>
            </a:r>
            <a:endParaRPr lang="en-US" altLang="zh-CN" sz="2800" dirty="0" smtClean="0">
              <a:solidFill>
                <a:srgbClr val="FF0000"/>
              </a:solidFill>
              <a:latin typeface="Georgia" pitchFamily="18" charset="0"/>
              <a:ea typeface="仿宋" pitchFamily="49" charset="-122"/>
            </a:endParaRPr>
          </a:p>
          <a:p>
            <a:pPr algn="just"/>
            <a:r>
              <a:rPr lang="zh-CN" altLang="en-US" sz="2800" dirty="0" smtClean="0">
                <a:solidFill>
                  <a:srgbClr val="0000FF"/>
                </a:solidFill>
                <a:latin typeface="Georgia" pitchFamily="18" charset="0"/>
                <a:ea typeface="仿宋" pitchFamily="49" charset="-122"/>
              </a:rPr>
              <a:t>满足以上条件约束的前提下，攻击者无法破译的密码体制，称为</a:t>
            </a:r>
            <a:r>
              <a:rPr lang="zh-CN" altLang="en-US" sz="2800" dirty="0" smtClean="0">
                <a:solidFill>
                  <a:srgbClr val="FF0000"/>
                </a:solidFill>
                <a:latin typeface="Georgia" pitchFamily="18" charset="0"/>
                <a:ea typeface="仿宋" pitchFamily="49" charset="-122"/>
              </a:rPr>
              <a:t>“实际安全性”。</a:t>
            </a:r>
            <a:endParaRPr lang="en-US" altLang="zh-CN" sz="2800" dirty="0" smtClean="0">
              <a:solidFill>
                <a:srgbClr val="FF0000"/>
              </a:solidFill>
              <a:latin typeface="Georgia" pitchFamily="18" charset="0"/>
              <a:ea typeface="仿宋" pitchFamily="49" charset="-122"/>
            </a:endParaRPr>
          </a:p>
        </p:txBody>
      </p:sp>
    </p:spTree>
    <p:extLst>
      <p:ext uri="{BB962C8B-B14F-4D97-AF65-F5344CB8AC3E}">
        <p14:creationId xmlns:p14="http://schemas.microsoft.com/office/powerpoint/2010/main" val="334747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2.1.3 </a:t>
            </a:r>
            <a:r>
              <a:rPr lang="zh-CN" altLang="en-US" sz="3200" dirty="0" smtClean="0">
                <a:solidFill>
                  <a:srgbClr val="FF0000"/>
                </a:solidFill>
                <a:latin typeface="黑体" pitchFamily="49" charset="-122"/>
                <a:ea typeface="黑体" pitchFamily="49" charset="-122"/>
              </a:rPr>
              <a:t>保密系统模型</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r>
              <a:rPr lang="zh-CN" altLang="en-US" sz="2400" b="1" dirty="0" smtClean="0">
                <a:solidFill>
                  <a:srgbClr val="0000FF"/>
                </a:solidFill>
                <a:latin typeface="Georgia" pitchFamily="18" charset="0"/>
                <a:ea typeface="仿宋" pitchFamily="49" charset="-122"/>
              </a:rPr>
              <a:t>保密系统的六元组模型：</a:t>
            </a:r>
            <a:endParaRPr lang="en-US" altLang="zh-CN" sz="2400" b="1" dirty="0" smtClean="0">
              <a:solidFill>
                <a:srgbClr val="0000FF"/>
              </a:solidFill>
              <a:latin typeface="Georgia" pitchFamily="18" charset="0"/>
              <a:ea typeface="仿宋" pitchFamily="49" charset="-122"/>
            </a:endParaRPr>
          </a:p>
          <a:p>
            <a:pPr algn="just"/>
            <a:r>
              <a:rPr lang="en-US" altLang="zh-CN" sz="2400" b="1" dirty="0">
                <a:solidFill>
                  <a:srgbClr val="0000FF"/>
                </a:solidFill>
                <a:latin typeface="Georgia" pitchFamily="18" charset="0"/>
                <a:ea typeface="仿宋" pitchFamily="49" charset="-122"/>
              </a:rPr>
              <a:t>(</a:t>
            </a:r>
            <a:r>
              <a:rPr lang="zh-CN" altLang="en-US" sz="2400" b="1" dirty="0" smtClean="0">
                <a:solidFill>
                  <a:srgbClr val="0000FF"/>
                </a:solidFill>
                <a:latin typeface="Georgia" pitchFamily="18" charset="0"/>
                <a:ea typeface="仿宋" pitchFamily="49" charset="-122"/>
              </a:rPr>
              <a:t>明文</a:t>
            </a:r>
            <a:r>
              <a:rPr lang="en-US" altLang="zh-CN" sz="2400" b="1" dirty="0" smtClean="0">
                <a:solidFill>
                  <a:srgbClr val="0000FF"/>
                </a:solidFill>
                <a:latin typeface="Georgia" pitchFamily="18" charset="0"/>
                <a:ea typeface="仿宋" pitchFamily="49" charset="-122"/>
              </a:rPr>
              <a:t>,</a:t>
            </a:r>
            <a:r>
              <a:rPr lang="zh-CN" altLang="en-US" sz="2400" b="1" dirty="0" smtClean="0">
                <a:solidFill>
                  <a:srgbClr val="0000FF"/>
                </a:solidFill>
                <a:latin typeface="Georgia" pitchFamily="18" charset="0"/>
                <a:ea typeface="仿宋" pitchFamily="49" charset="-122"/>
              </a:rPr>
              <a:t>密文</a:t>
            </a:r>
            <a:r>
              <a:rPr lang="en-US" altLang="zh-CN" sz="2400" b="1" dirty="0" smtClean="0">
                <a:solidFill>
                  <a:srgbClr val="0000FF"/>
                </a:solidFill>
                <a:latin typeface="Georgia" pitchFamily="18" charset="0"/>
                <a:ea typeface="仿宋" pitchFamily="49" charset="-122"/>
              </a:rPr>
              <a:t>,</a:t>
            </a:r>
            <a:r>
              <a:rPr lang="zh-CN" altLang="en-US" sz="2400" b="1" dirty="0" smtClean="0">
                <a:solidFill>
                  <a:srgbClr val="0000FF"/>
                </a:solidFill>
                <a:latin typeface="Georgia" pitchFamily="18" charset="0"/>
                <a:ea typeface="仿宋" pitchFamily="49" charset="-122"/>
              </a:rPr>
              <a:t>加密密钥</a:t>
            </a:r>
            <a:r>
              <a:rPr lang="en-US" altLang="zh-CN" sz="2400" b="1" dirty="0" smtClean="0">
                <a:solidFill>
                  <a:srgbClr val="0000FF"/>
                </a:solidFill>
                <a:latin typeface="Georgia" pitchFamily="18" charset="0"/>
                <a:ea typeface="仿宋" pitchFamily="49" charset="-122"/>
              </a:rPr>
              <a:t>,</a:t>
            </a:r>
            <a:r>
              <a:rPr lang="zh-CN" altLang="en-US" sz="2400" b="1" dirty="0" smtClean="0">
                <a:solidFill>
                  <a:srgbClr val="0000FF"/>
                </a:solidFill>
                <a:latin typeface="Georgia" pitchFamily="18" charset="0"/>
                <a:ea typeface="仿宋" pitchFamily="49" charset="-122"/>
              </a:rPr>
              <a:t>解密密钥</a:t>
            </a:r>
            <a:r>
              <a:rPr lang="en-US" altLang="zh-CN" sz="2400" b="1" dirty="0" smtClean="0">
                <a:solidFill>
                  <a:srgbClr val="0000FF"/>
                </a:solidFill>
                <a:latin typeface="Georgia" pitchFamily="18" charset="0"/>
                <a:ea typeface="仿宋" pitchFamily="49" charset="-122"/>
              </a:rPr>
              <a:t>,</a:t>
            </a:r>
            <a:r>
              <a:rPr lang="zh-CN" altLang="en-US" sz="2400" b="1" dirty="0" smtClean="0">
                <a:solidFill>
                  <a:srgbClr val="0000FF"/>
                </a:solidFill>
                <a:latin typeface="Georgia" pitchFamily="18" charset="0"/>
                <a:ea typeface="仿宋" pitchFamily="49" charset="-122"/>
              </a:rPr>
              <a:t>加密算法</a:t>
            </a:r>
            <a:r>
              <a:rPr lang="en-US" altLang="zh-CN" sz="2400" b="1" dirty="0" smtClean="0">
                <a:solidFill>
                  <a:srgbClr val="0000FF"/>
                </a:solidFill>
                <a:latin typeface="Georgia" pitchFamily="18" charset="0"/>
                <a:ea typeface="仿宋" pitchFamily="49" charset="-122"/>
              </a:rPr>
              <a:t>,</a:t>
            </a:r>
            <a:r>
              <a:rPr lang="zh-CN" altLang="en-US" sz="2400" b="1" dirty="0" smtClean="0">
                <a:solidFill>
                  <a:srgbClr val="0000FF"/>
                </a:solidFill>
                <a:latin typeface="Georgia" pitchFamily="18" charset="0"/>
                <a:ea typeface="仿宋" pitchFamily="49" charset="-122"/>
              </a:rPr>
              <a:t>解密算法</a:t>
            </a:r>
            <a:r>
              <a:rPr lang="en-US" altLang="zh-CN" sz="2400" b="1" dirty="0" smtClean="0">
                <a:solidFill>
                  <a:srgbClr val="0000FF"/>
                </a:solidFill>
                <a:latin typeface="Georgia" pitchFamily="18" charset="0"/>
                <a:ea typeface="仿宋" pitchFamily="49" charset="-122"/>
              </a:rPr>
              <a:t>)</a:t>
            </a:r>
          </a:p>
          <a:p>
            <a:pPr marL="342900" indent="-342900" algn="just">
              <a:buFont typeface="Wingdings" pitchFamily="2" charset="2"/>
              <a:buChar char="n"/>
            </a:pPr>
            <a:r>
              <a:rPr lang="zh-CN" altLang="en-US" sz="2000" dirty="0" smtClean="0">
                <a:solidFill>
                  <a:srgbClr val="0000FF"/>
                </a:solidFill>
                <a:latin typeface="Georgia" pitchFamily="18" charset="0"/>
                <a:ea typeface="仿宋" pitchFamily="49" charset="-122"/>
              </a:rPr>
              <a:t>明文：</a:t>
            </a:r>
            <a:r>
              <a:rPr lang="en-US" altLang="zh-CN" sz="2000" dirty="0" smtClean="0">
                <a:solidFill>
                  <a:srgbClr val="0000FF"/>
                </a:solidFill>
                <a:latin typeface="Georgia" pitchFamily="18" charset="0"/>
                <a:ea typeface="仿宋" pitchFamily="49" charset="-122"/>
              </a:rPr>
              <a:t>plaintext</a:t>
            </a:r>
            <a:r>
              <a:rPr lang="zh-CN" altLang="en-US" sz="2000" dirty="0" smtClean="0">
                <a:solidFill>
                  <a:srgbClr val="0000FF"/>
                </a:solidFill>
                <a:latin typeface="Georgia" pitchFamily="18" charset="0"/>
                <a:ea typeface="仿宋" pitchFamily="49" charset="-122"/>
              </a:rPr>
              <a:t>或</a:t>
            </a:r>
            <a:r>
              <a:rPr lang="en-US" altLang="zh-CN" sz="2000" dirty="0" smtClean="0">
                <a:solidFill>
                  <a:srgbClr val="0000FF"/>
                </a:solidFill>
                <a:latin typeface="Georgia" pitchFamily="18" charset="0"/>
                <a:ea typeface="仿宋" pitchFamily="49" charset="-122"/>
              </a:rPr>
              <a:t>message </a:t>
            </a:r>
            <a:r>
              <a:rPr lang="zh-CN" altLang="en-US" sz="2000" dirty="0" smtClean="0">
                <a:solidFill>
                  <a:srgbClr val="0000FF"/>
                </a:solidFill>
                <a:latin typeface="Georgia" pitchFamily="18" charset="0"/>
                <a:ea typeface="仿宋" pitchFamily="49" charset="-122"/>
              </a:rPr>
              <a:t>，原始消息。所有可能的明文集合称为</a:t>
            </a:r>
            <a:r>
              <a:rPr lang="zh-CN" altLang="en-US" sz="2000" dirty="0" smtClean="0">
                <a:solidFill>
                  <a:srgbClr val="FF0000"/>
                </a:solidFill>
                <a:latin typeface="Georgia" pitchFamily="18" charset="0"/>
                <a:ea typeface="仿宋" pitchFamily="49" charset="-122"/>
              </a:rPr>
              <a:t>明文空间（</a:t>
            </a:r>
            <a:r>
              <a:rPr lang="en-US" altLang="zh-CN" sz="2000" dirty="0" smtClean="0">
                <a:solidFill>
                  <a:srgbClr val="FF0000"/>
                </a:solidFill>
                <a:latin typeface="Georgia" pitchFamily="18" charset="0"/>
                <a:ea typeface="仿宋" pitchFamily="49" charset="-122"/>
              </a:rPr>
              <a:t>P</a:t>
            </a:r>
            <a:r>
              <a:rPr lang="zh-CN" altLang="en-US" sz="2000" dirty="0" smtClean="0">
                <a:solidFill>
                  <a:srgbClr val="FF0000"/>
                </a:solidFill>
                <a:latin typeface="Georgia" pitchFamily="18" charset="0"/>
                <a:ea typeface="仿宋" pitchFamily="49" charset="-122"/>
              </a:rPr>
              <a:t>）</a:t>
            </a:r>
            <a:r>
              <a:rPr lang="zh-CN" altLang="en-US" sz="2000" dirty="0" smtClean="0">
                <a:solidFill>
                  <a:srgbClr val="0000FF"/>
                </a:solidFill>
                <a:latin typeface="Georgia" pitchFamily="18" charset="0"/>
                <a:ea typeface="仿宋" pitchFamily="49" charset="-122"/>
              </a:rPr>
              <a:t>；</a:t>
            </a:r>
            <a:endParaRPr lang="en-US" altLang="zh-CN" sz="2000" dirty="0" smtClean="0">
              <a:solidFill>
                <a:srgbClr val="0000FF"/>
              </a:solidFill>
              <a:latin typeface="Georgia" pitchFamily="18" charset="0"/>
              <a:ea typeface="仿宋" pitchFamily="49" charset="-122"/>
            </a:endParaRPr>
          </a:p>
          <a:p>
            <a:pPr marL="342900" indent="-342900" algn="just">
              <a:buFont typeface="Wingdings" pitchFamily="2" charset="2"/>
              <a:buChar char="n"/>
            </a:pPr>
            <a:r>
              <a:rPr lang="zh-CN" altLang="en-US" sz="2000" dirty="0" smtClean="0">
                <a:solidFill>
                  <a:srgbClr val="0000FF"/>
                </a:solidFill>
                <a:latin typeface="Georgia" pitchFamily="18" charset="0"/>
                <a:ea typeface="仿宋" pitchFamily="49" charset="-122"/>
              </a:rPr>
              <a:t>密文：</a:t>
            </a:r>
            <a:r>
              <a:rPr lang="en-US" altLang="zh-CN" sz="2000" dirty="0" err="1" smtClean="0">
                <a:solidFill>
                  <a:srgbClr val="0000FF"/>
                </a:solidFill>
                <a:latin typeface="Georgia" pitchFamily="18" charset="0"/>
                <a:ea typeface="仿宋" pitchFamily="49" charset="-122"/>
              </a:rPr>
              <a:t>ciphertext</a:t>
            </a:r>
            <a:r>
              <a:rPr lang="zh-CN" altLang="en-US" sz="2000" dirty="0" smtClean="0">
                <a:solidFill>
                  <a:srgbClr val="0000FF"/>
                </a:solidFill>
                <a:latin typeface="Georgia" pitchFamily="18" charset="0"/>
                <a:ea typeface="仿宋" pitchFamily="49" charset="-122"/>
              </a:rPr>
              <a:t>，明文加密后的信息。</a:t>
            </a:r>
            <a:r>
              <a:rPr lang="zh-CN" altLang="en-US" sz="2000" dirty="0">
                <a:solidFill>
                  <a:srgbClr val="0000FF"/>
                </a:solidFill>
                <a:latin typeface="Georgia" pitchFamily="18" charset="0"/>
                <a:ea typeface="仿宋" pitchFamily="49" charset="-122"/>
              </a:rPr>
              <a:t>所有可能</a:t>
            </a:r>
            <a:r>
              <a:rPr lang="zh-CN" altLang="en-US" sz="2000" dirty="0" smtClean="0">
                <a:solidFill>
                  <a:srgbClr val="0000FF"/>
                </a:solidFill>
                <a:latin typeface="Georgia" pitchFamily="18" charset="0"/>
                <a:ea typeface="仿宋" pitchFamily="49" charset="-122"/>
              </a:rPr>
              <a:t>的密文集合称为</a:t>
            </a:r>
            <a:r>
              <a:rPr lang="zh-CN" altLang="en-US" sz="2000" dirty="0" smtClean="0">
                <a:solidFill>
                  <a:srgbClr val="FF0000"/>
                </a:solidFill>
                <a:latin typeface="Georgia" pitchFamily="18" charset="0"/>
                <a:ea typeface="仿宋" pitchFamily="49" charset="-122"/>
              </a:rPr>
              <a:t>密文</a:t>
            </a:r>
            <a:r>
              <a:rPr lang="zh-CN" altLang="en-US" sz="2000" dirty="0">
                <a:solidFill>
                  <a:srgbClr val="FF0000"/>
                </a:solidFill>
                <a:latin typeface="Georgia" pitchFamily="18" charset="0"/>
                <a:ea typeface="仿宋" pitchFamily="49" charset="-122"/>
              </a:rPr>
              <a:t>空间</a:t>
            </a:r>
            <a:r>
              <a:rPr lang="zh-CN" altLang="en-US" sz="2000" dirty="0" smtClean="0">
                <a:solidFill>
                  <a:srgbClr val="FF0000"/>
                </a:solidFill>
                <a:latin typeface="Georgia" pitchFamily="18" charset="0"/>
                <a:ea typeface="仿宋" pitchFamily="49" charset="-122"/>
              </a:rPr>
              <a:t>（</a:t>
            </a:r>
            <a:r>
              <a:rPr lang="en-US" altLang="zh-CN" sz="2000" dirty="0" smtClean="0">
                <a:solidFill>
                  <a:srgbClr val="FF0000"/>
                </a:solidFill>
                <a:latin typeface="Georgia" pitchFamily="18" charset="0"/>
                <a:ea typeface="仿宋" pitchFamily="49" charset="-122"/>
              </a:rPr>
              <a:t>C</a:t>
            </a:r>
            <a:r>
              <a:rPr lang="zh-CN" altLang="en-US" sz="2000" dirty="0" smtClean="0">
                <a:solidFill>
                  <a:srgbClr val="FF0000"/>
                </a:solidFill>
                <a:latin typeface="Georgia" pitchFamily="18" charset="0"/>
                <a:ea typeface="仿宋" pitchFamily="49" charset="-122"/>
              </a:rPr>
              <a:t>）</a:t>
            </a:r>
            <a:r>
              <a:rPr lang="zh-CN" altLang="en-US" sz="2000" dirty="0" smtClean="0">
                <a:solidFill>
                  <a:srgbClr val="0000FF"/>
                </a:solidFill>
                <a:latin typeface="Georgia" pitchFamily="18" charset="0"/>
                <a:ea typeface="仿宋" pitchFamily="49" charset="-122"/>
              </a:rPr>
              <a:t>；</a:t>
            </a:r>
            <a:endParaRPr lang="en-US" altLang="zh-CN" sz="2000" dirty="0" smtClean="0">
              <a:solidFill>
                <a:srgbClr val="0000FF"/>
              </a:solidFill>
              <a:latin typeface="Georgia" pitchFamily="18" charset="0"/>
              <a:ea typeface="仿宋" pitchFamily="49" charset="-122"/>
            </a:endParaRPr>
          </a:p>
          <a:p>
            <a:pPr marL="342900" indent="-342900" algn="just">
              <a:buFont typeface="Wingdings" pitchFamily="2" charset="2"/>
              <a:buChar char="n"/>
            </a:pPr>
            <a:r>
              <a:rPr lang="zh-CN" altLang="en-US" sz="2000" dirty="0" smtClean="0">
                <a:solidFill>
                  <a:srgbClr val="0000FF"/>
                </a:solidFill>
                <a:latin typeface="Georgia" pitchFamily="18" charset="0"/>
                <a:ea typeface="仿宋" pitchFamily="49" charset="-122"/>
              </a:rPr>
              <a:t>密钥：</a:t>
            </a:r>
            <a:r>
              <a:rPr lang="en-US" altLang="zh-CN" sz="2000" dirty="0" smtClean="0">
                <a:solidFill>
                  <a:srgbClr val="0000FF"/>
                </a:solidFill>
                <a:latin typeface="Georgia" pitchFamily="18" charset="0"/>
                <a:ea typeface="仿宋" pitchFamily="49" charset="-122"/>
              </a:rPr>
              <a:t>key</a:t>
            </a:r>
            <a:r>
              <a:rPr lang="zh-CN" altLang="en-US" sz="2000" dirty="0" smtClean="0">
                <a:solidFill>
                  <a:srgbClr val="0000FF"/>
                </a:solidFill>
                <a:latin typeface="Georgia" pitchFamily="18" charset="0"/>
                <a:ea typeface="仿宋" pitchFamily="49" charset="-122"/>
              </a:rPr>
              <a:t>，加解密操作需要的</a:t>
            </a:r>
            <a:r>
              <a:rPr lang="en-US" altLang="zh-CN" sz="2000" dirty="0" smtClean="0">
                <a:solidFill>
                  <a:srgbClr val="0000FF"/>
                </a:solidFill>
                <a:latin typeface="Georgia" pitchFamily="18" charset="0"/>
                <a:ea typeface="仿宋" pitchFamily="49" charset="-122"/>
              </a:rPr>
              <a:t>public/secret</a:t>
            </a:r>
            <a:r>
              <a:rPr lang="zh-CN" altLang="en-US" sz="2000" dirty="0" smtClean="0">
                <a:solidFill>
                  <a:srgbClr val="0000FF"/>
                </a:solidFill>
                <a:latin typeface="Georgia" pitchFamily="18" charset="0"/>
                <a:ea typeface="仿宋" pitchFamily="49" charset="-122"/>
              </a:rPr>
              <a:t>参数，分为</a:t>
            </a:r>
            <a:r>
              <a:rPr lang="zh-CN" altLang="en-US" sz="2000" dirty="0" smtClean="0">
                <a:solidFill>
                  <a:srgbClr val="FF0000"/>
                </a:solidFill>
                <a:latin typeface="Georgia" pitchFamily="18" charset="0"/>
                <a:ea typeface="仿宋" pitchFamily="49" charset="-122"/>
              </a:rPr>
              <a:t>加密密钥</a:t>
            </a:r>
            <a:r>
              <a:rPr lang="en-US" altLang="zh-CN" sz="2000" i="1" dirty="0" smtClean="0">
                <a:solidFill>
                  <a:srgbClr val="FF0000"/>
                </a:solidFill>
                <a:latin typeface="Georgia" pitchFamily="18" charset="0"/>
                <a:ea typeface="仿宋" pitchFamily="49" charset="-122"/>
              </a:rPr>
              <a:t>k1</a:t>
            </a:r>
            <a:r>
              <a:rPr lang="zh-CN" altLang="en-US" sz="2000" dirty="0" smtClean="0">
                <a:solidFill>
                  <a:srgbClr val="FF0000"/>
                </a:solidFill>
                <a:latin typeface="Georgia" pitchFamily="18" charset="0"/>
                <a:ea typeface="仿宋" pitchFamily="49" charset="-122"/>
              </a:rPr>
              <a:t>和解密密钥</a:t>
            </a:r>
            <a:r>
              <a:rPr lang="en-US" altLang="zh-CN" sz="2000" i="1" dirty="0" smtClean="0">
                <a:solidFill>
                  <a:srgbClr val="FF0000"/>
                </a:solidFill>
                <a:latin typeface="Georgia" pitchFamily="18" charset="0"/>
                <a:ea typeface="仿宋" pitchFamily="49" charset="-122"/>
              </a:rPr>
              <a:t>k2</a:t>
            </a:r>
            <a:r>
              <a:rPr lang="zh-CN" altLang="en-US" sz="2000" dirty="0" smtClean="0">
                <a:solidFill>
                  <a:srgbClr val="0000FF"/>
                </a:solidFill>
                <a:latin typeface="Georgia" pitchFamily="18" charset="0"/>
                <a:ea typeface="仿宋" pitchFamily="49" charset="-122"/>
              </a:rPr>
              <a:t>。</a:t>
            </a:r>
            <a:r>
              <a:rPr lang="zh-CN" altLang="en-US" sz="2000" dirty="0">
                <a:solidFill>
                  <a:srgbClr val="0000FF"/>
                </a:solidFill>
                <a:latin typeface="Georgia" pitchFamily="18" charset="0"/>
                <a:ea typeface="仿宋" pitchFamily="49" charset="-122"/>
              </a:rPr>
              <a:t>所有可能</a:t>
            </a:r>
            <a:r>
              <a:rPr lang="zh-CN" altLang="en-US" sz="2000" dirty="0" smtClean="0">
                <a:solidFill>
                  <a:srgbClr val="0000FF"/>
                </a:solidFill>
                <a:latin typeface="Georgia" pitchFamily="18" charset="0"/>
                <a:ea typeface="仿宋" pitchFamily="49" charset="-122"/>
              </a:rPr>
              <a:t>的</a:t>
            </a:r>
            <a:r>
              <a:rPr lang="zh-CN" altLang="en-US" sz="2000" dirty="0">
                <a:solidFill>
                  <a:srgbClr val="0000FF"/>
                </a:solidFill>
                <a:latin typeface="Georgia" pitchFamily="18" charset="0"/>
                <a:ea typeface="仿宋" pitchFamily="49" charset="-122"/>
              </a:rPr>
              <a:t>密钥</a:t>
            </a:r>
            <a:r>
              <a:rPr lang="zh-CN" altLang="en-US" sz="2000" dirty="0" smtClean="0">
                <a:solidFill>
                  <a:srgbClr val="0000FF"/>
                </a:solidFill>
                <a:latin typeface="Georgia" pitchFamily="18" charset="0"/>
                <a:ea typeface="仿宋" pitchFamily="49" charset="-122"/>
              </a:rPr>
              <a:t>集合称为</a:t>
            </a:r>
            <a:r>
              <a:rPr lang="zh-CN" altLang="en-US" sz="2000" dirty="0">
                <a:solidFill>
                  <a:srgbClr val="FF0000"/>
                </a:solidFill>
                <a:latin typeface="Georgia" pitchFamily="18" charset="0"/>
                <a:ea typeface="仿宋" pitchFamily="49" charset="-122"/>
              </a:rPr>
              <a:t>密钥</a:t>
            </a:r>
            <a:r>
              <a:rPr lang="zh-CN" altLang="en-US" sz="2000" dirty="0" smtClean="0">
                <a:solidFill>
                  <a:srgbClr val="FF0000"/>
                </a:solidFill>
                <a:latin typeface="Georgia" pitchFamily="18" charset="0"/>
                <a:ea typeface="仿宋" pitchFamily="49" charset="-122"/>
              </a:rPr>
              <a:t>空间（</a:t>
            </a:r>
            <a:r>
              <a:rPr lang="en-US" altLang="zh-CN" sz="2000" dirty="0" smtClean="0">
                <a:solidFill>
                  <a:srgbClr val="FF0000"/>
                </a:solidFill>
                <a:latin typeface="Georgia" pitchFamily="18" charset="0"/>
                <a:ea typeface="仿宋" pitchFamily="49" charset="-122"/>
              </a:rPr>
              <a:t>K</a:t>
            </a:r>
            <a:r>
              <a:rPr lang="zh-CN" altLang="en-US" sz="2000" dirty="0" smtClean="0">
                <a:solidFill>
                  <a:srgbClr val="FF0000"/>
                </a:solidFill>
                <a:latin typeface="Georgia" pitchFamily="18" charset="0"/>
                <a:ea typeface="仿宋" pitchFamily="49" charset="-122"/>
              </a:rPr>
              <a:t>）</a:t>
            </a:r>
            <a:r>
              <a:rPr lang="zh-CN" altLang="en-US" sz="2000" dirty="0" smtClean="0">
                <a:solidFill>
                  <a:srgbClr val="0000FF"/>
                </a:solidFill>
                <a:latin typeface="Georgia" pitchFamily="18" charset="0"/>
                <a:ea typeface="仿宋" pitchFamily="49" charset="-122"/>
              </a:rPr>
              <a:t>；</a:t>
            </a:r>
            <a:endParaRPr lang="en-US" altLang="zh-CN" sz="2000" dirty="0" smtClean="0">
              <a:solidFill>
                <a:srgbClr val="0000FF"/>
              </a:solidFill>
              <a:latin typeface="Georgia" pitchFamily="18" charset="0"/>
              <a:ea typeface="仿宋" pitchFamily="49" charset="-122"/>
            </a:endParaRPr>
          </a:p>
          <a:p>
            <a:pPr marL="342900" indent="-342900" algn="just">
              <a:buFont typeface="Wingdings" pitchFamily="2" charset="2"/>
              <a:buChar char="n"/>
            </a:pPr>
            <a:r>
              <a:rPr lang="zh-CN" altLang="en-US" sz="2000" dirty="0" smtClean="0">
                <a:solidFill>
                  <a:srgbClr val="0000FF"/>
                </a:solidFill>
                <a:latin typeface="Georgia" pitchFamily="18" charset="0"/>
                <a:ea typeface="仿宋" pitchFamily="49" charset="-122"/>
              </a:rPr>
              <a:t>加密算法：</a:t>
            </a:r>
            <a:r>
              <a:rPr lang="en-US" altLang="zh-CN" sz="2000" dirty="0" smtClean="0">
                <a:solidFill>
                  <a:srgbClr val="0000FF"/>
                </a:solidFill>
                <a:latin typeface="Georgia" pitchFamily="18" charset="0"/>
                <a:ea typeface="仿宋" pitchFamily="49" charset="-122"/>
              </a:rPr>
              <a:t>E</a:t>
            </a:r>
            <a:r>
              <a:rPr lang="zh-CN" altLang="en-US" sz="2000" dirty="0" smtClean="0">
                <a:solidFill>
                  <a:srgbClr val="0000FF"/>
                </a:solidFill>
                <a:latin typeface="Georgia" pitchFamily="18" charset="0"/>
                <a:ea typeface="仿宋" pitchFamily="49" charset="-122"/>
              </a:rPr>
              <a:t>，在</a:t>
            </a:r>
            <a:r>
              <a:rPr lang="en-US" altLang="zh-CN" sz="2000" dirty="0" smtClean="0">
                <a:solidFill>
                  <a:srgbClr val="0000FF"/>
                </a:solidFill>
                <a:latin typeface="Georgia" pitchFamily="18" charset="0"/>
                <a:ea typeface="仿宋" pitchFamily="49" charset="-122"/>
              </a:rPr>
              <a:t>key</a:t>
            </a:r>
            <a:r>
              <a:rPr lang="zh-CN" altLang="en-US" sz="2000" dirty="0" smtClean="0">
                <a:solidFill>
                  <a:srgbClr val="0000FF"/>
                </a:solidFill>
                <a:latin typeface="Georgia" pitchFamily="18" charset="0"/>
                <a:ea typeface="仿宋" pitchFamily="49" charset="-122"/>
              </a:rPr>
              <a:t>的作用下将明文到密文的一种变换。</a:t>
            </a:r>
            <a:r>
              <a:rPr lang="en-US" altLang="zh-CN" sz="2000" i="1" dirty="0" smtClean="0">
                <a:solidFill>
                  <a:srgbClr val="0000FF"/>
                </a:solidFill>
                <a:latin typeface="Georgia" pitchFamily="18" charset="0"/>
                <a:ea typeface="仿宋" pitchFamily="49" charset="-122"/>
              </a:rPr>
              <a:t>c=E</a:t>
            </a:r>
            <a:r>
              <a:rPr lang="en-US" altLang="zh-CN" sz="2000" i="1" baseline="-25000" dirty="0" smtClean="0">
                <a:solidFill>
                  <a:srgbClr val="0000FF"/>
                </a:solidFill>
                <a:latin typeface="Georgia" pitchFamily="18" charset="0"/>
                <a:ea typeface="仿宋" pitchFamily="49" charset="-122"/>
              </a:rPr>
              <a:t>k1</a:t>
            </a:r>
            <a:r>
              <a:rPr lang="en-US" altLang="zh-CN" sz="2000" i="1" dirty="0" smtClean="0">
                <a:solidFill>
                  <a:srgbClr val="0000FF"/>
                </a:solidFill>
                <a:latin typeface="Georgia" pitchFamily="18" charset="0"/>
                <a:ea typeface="仿宋" pitchFamily="49" charset="-122"/>
              </a:rPr>
              <a:t>(m)</a:t>
            </a:r>
          </a:p>
          <a:p>
            <a:pPr marL="342900" indent="-342900" algn="just">
              <a:buFont typeface="Wingdings" pitchFamily="2" charset="2"/>
              <a:buChar char="n"/>
            </a:pPr>
            <a:r>
              <a:rPr lang="zh-CN" altLang="en-US" sz="2000" dirty="0" smtClean="0">
                <a:solidFill>
                  <a:srgbClr val="0000FF"/>
                </a:solidFill>
                <a:latin typeface="Georgia" pitchFamily="18" charset="0"/>
                <a:ea typeface="仿宋" pitchFamily="49" charset="-122"/>
              </a:rPr>
              <a:t>解密算法</a:t>
            </a:r>
            <a:r>
              <a:rPr lang="en-US" altLang="zh-CN" sz="2000" dirty="0" smtClean="0">
                <a:solidFill>
                  <a:srgbClr val="0000FF"/>
                </a:solidFill>
                <a:latin typeface="Georgia" pitchFamily="18" charset="0"/>
                <a:ea typeface="仿宋" pitchFamily="49" charset="-122"/>
              </a:rPr>
              <a:t>: D</a:t>
            </a:r>
            <a:r>
              <a:rPr lang="zh-CN" altLang="en-US" sz="2000" dirty="0" smtClean="0">
                <a:solidFill>
                  <a:srgbClr val="0000FF"/>
                </a:solidFill>
                <a:latin typeface="Georgia" pitchFamily="18" charset="0"/>
                <a:ea typeface="仿宋" pitchFamily="49" charset="-122"/>
              </a:rPr>
              <a:t>，</a:t>
            </a:r>
            <a:r>
              <a:rPr lang="zh-CN" altLang="en-US" sz="2000" dirty="0">
                <a:solidFill>
                  <a:srgbClr val="0000FF"/>
                </a:solidFill>
                <a:latin typeface="Georgia" pitchFamily="18" charset="0"/>
                <a:ea typeface="仿宋" pitchFamily="49" charset="-122"/>
              </a:rPr>
              <a:t>在</a:t>
            </a:r>
            <a:r>
              <a:rPr lang="en-US" altLang="zh-CN" sz="2000" dirty="0">
                <a:solidFill>
                  <a:srgbClr val="0000FF"/>
                </a:solidFill>
                <a:latin typeface="Georgia" pitchFamily="18" charset="0"/>
                <a:ea typeface="仿宋" pitchFamily="49" charset="-122"/>
              </a:rPr>
              <a:t>key</a:t>
            </a:r>
            <a:r>
              <a:rPr lang="zh-CN" altLang="en-US" sz="2000" dirty="0">
                <a:solidFill>
                  <a:srgbClr val="0000FF"/>
                </a:solidFill>
                <a:latin typeface="Georgia" pitchFamily="18" charset="0"/>
                <a:ea typeface="仿宋" pitchFamily="49" charset="-122"/>
              </a:rPr>
              <a:t>的作用下</a:t>
            </a:r>
            <a:r>
              <a:rPr lang="zh-CN" altLang="en-US" sz="2000" dirty="0" smtClean="0">
                <a:solidFill>
                  <a:srgbClr val="0000FF"/>
                </a:solidFill>
                <a:latin typeface="Georgia" pitchFamily="18" charset="0"/>
                <a:ea typeface="仿宋" pitchFamily="49" charset="-122"/>
              </a:rPr>
              <a:t>将</a:t>
            </a:r>
            <a:r>
              <a:rPr lang="zh-CN" altLang="en-US" sz="2000" dirty="0">
                <a:solidFill>
                  <a:srgbClr val="0000FF"/>
                </a:solidFill>
                <a:latin typeface="Georgia" pitchFamily="18" charset="0"/>
                <a:ea typeface="仿宋" pitchFamily="49" charset="-122"/>
              </a:rPr>
              <a:t>密文</a:t>
            </a:r>
            <a:r>
              <a:rPr lang="zh-CN" altLang="en-US" sz="2000" dirty="0" smtClean="0">
                <a:solidFill>
                  <a:srgbClr val="0000FF"/>
                </a:solidFill>
                <a:latin typeface="Georgia" pitchFamily="18" charset="0"/>
                <a:ea typeface="仿宋" pitchFamily="49" charset="-122"/>
              </a:rPr>
              <a:t>到明文的</a:t>
            </a:r>
            <a:r>
              <a:rPr lang="zh-CN" altLang="en-US" sz="2000" dirty="0">
                <a:solidFill>
                  <a:srgbClr val="0000FF"/>
                </a:solidFill>
                <a:latin typeface="Georgia" pitchFamily="18" charset="0"/>
                <a:ea typeface="仿宋" pitchFamily="49" charset="-122"/>
              </a:rPr>
              <a:t>一种变换</a:t>
            </a:r>
            <a:r>
              <a:rPr lang="zh-CN" altLang="en-US" sz="2000" dirty="0" smtClean="0">
                <a:solidFill>
                  <a:srgbClr val="0000FF"/>
                </a:solidFill>
                <a:latin typeface="Georgia" pitchFamily="18" charset="0"/>
                <a:ea typeface="仿宋" pitchFamily="49" charset="-122"/>
              </a:rPr>
              <a:t>。</a:t>
            </a:r>
            <a:r>
              <a:rPr lang="en-US" altLang="zh-CN" sz="2000" i="1" dirty="0" smtClean="0">
                <a:solidFill>
                  <a:srgbClr val="0000FF"/>
                </a:solidFill>
                <a:latin typeface="Georgia" pitchFamily="18" charset="0"/>
                <a:ea typeface="仿宋" pitchFamily="49" charset="-122"/>
              </a:rPr>
              <a:t>m=D</a:t>
            </a:r>
            <a:r>
              <a:rPr lang="en-US" altLang="zh-CN" sz="2000" i="1" baseline="-25000" dirty="0" smtClean="0">
                <a:solidFill>
                  <a:srgbClr val="0000FF"/>
                </a:solidFill>
                <a:latin typeface="Georgia" pitchFamily="18" charset="0"/>
                <a:ea typeface="仿宋" pitchFamily="49" charset="-122"/>
              </a:rPr>
              <a:t>k2</a:t>
            </a:r>
            <a:r>
              <a:rPr lang="en-US" altLang="zh-CN" sz="2000" i="1" dirty="0" smtClean="0">
                <a:solidFill>
                  <a:srgbClr val="0000FF"/>
                </a:solidFill>
                <a:latin typeface="Georgia" pitchFamily="18" charset="0"/>
                <a:ea typeface="仿宋" pitchFamily="49" charset="-122"/>
              </a:rPr>
              <a:t>(c)</a:t>
            </a:r>
            <a:endParaRPr lang="en-US" altLang="zh-CN" sz="2000" i="1" dirty="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305849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2.1.3 </a:t>
            </a:r>
            <a:r>
              <a:rPr lang="zh-CN" altLang="en-US" sz="3200" dirty="0" smtClean="0">
                <a:solidFill>
                  <a:srgbClr val="FF0000"/>
                </a:solidFill>
                <a:latin typeface="黑体" pitchFamily="49" charset="-122"/>
                <a:ea typeface="黑体" pitchFamily="49" charset="-122"/>
              </a:rPr>
              <a:t>保密系统模型</a:t>
            </a:r>
            <a:endParaRPr kumimoji="1" lang="zh-CN" altLang="en-US" sz="3200" dirty="0" smtClean="0">
              <a:solidFill>
                <a:srgbClr val="0000FF"/>
              </a:solidFill>
              <a:latin typeface="黑体" pitchFamily="49" charset="-122"/>
              <a:ea typeface="黑体" pitchFamily="49" charset="-122"/>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057400"/>
            <a:ext cx="7785100" cy="394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7951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2.1.4 </a:t>
            </a:r>
            <a:r>
              <a:rPr lang="zh-CN" altLang="en-US" sz="3200" dirty="0" smtClean="0">
                <a:solidFill>
                  <a:srgbClr val="FF0000"/>
                </a:solidFill>
                <a:latin typeface="黑体" pitchFamily="49" charset="-122"/>
                <a:ea typeface="黑体" pitchFamily="49" charset="-122"/>
              </a:rPr>
              <a:t>保密系统的安全性</a:t>
            </a:r>
            <a:endParaRPr kumimoji="1" lang="zh-CN" altLang="en-US" sz="3200" dirty="0" smtClean="0">
              <a:solidFill>
                <a:srgbClr val="0000FF"/>
              </a:solidFill>
              <a:latin typeface="黑体" pitchFamily="49" charset="-122"/>
              <a:ea typeface="黑体" pitchFamily="49" charset="-122"/>
            </a:endParaRPr>
          </a:p>
        </p:txBody>
      </p:sp>
      <p:sp>
        <p:nvSpPr>
          <p:cNvPr id="5" name="剪去同侧角的矩形 4"/>
          <p:cNvSpPr/>
          <p:nvPr/>
        </p:nvSpPr>
        <p:spPr>
          <a:xfrm>
            <a:off x="381000" y="1905000"/>
            <a:ext cx="8382000" cy="4800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pPr algn="just"/>
            <a:r>
              <a:rPr lang="zh-CN" altLang="en-US" sz="2400" dirty="0" smtClean="0">
                <a:solidFill>
                  <a:srgbClr val="0000FF"/>
                </a:solidFill>
                <a:latin typeface="Georgia" pitchFamily="18" charset="0"/>
                <a:ea typeface="仿宋" pitchFamily="49" charset="-122"/>
              </a:rPr>
              <a:t>保密系统的安全性依赖于密钥的安全性，破解保密系统的目标就是</a:t>
            </a:r>
            <a:r>
              <a:rPr lang="zh-CN" altLang="en-US" sz="2400" dirty="0" smtClean="0">
                <a:solidFill>
                  <a:srgbClr val="FF0000"/>
                </a:solidFill>
                <a:latin typeface="Georgia" pitchFamily="18" charset="0"/>
                <a:ea typeface="仿宋" pitchFamily="49" charset="-122"/>
              </a:rPr>
              <a:t>获得密钥或推导出明文</a:t>
            </a:r>
            <a:r>
              <a:rPr lang="zh-CN" altLang="en-US" sz="2400" dirty="0" smtClean="0">
                <a:solidFill>
                  <a:srgbClr val="0000FF"/>
                </a:solidFill>
                <a:latin typeface="Georgia" pitchFamily="18" charset="0"/>
                <a:ea typeface="仿宋" pitchFamily="49" charset="-122"/>
              </a:rPr>
              <a:t>。</a:t>
            </a:r>
            <a:endParaRPr lang="en-US" altLang="zh-CN" sz="2400" dirty="0" smtClean="0">
              <a:solidFill>
                <a:srgbClr val="0000FF"/>
              </a:solidFill>
              <a:latin typeface="Georgia" pitchFamily="18" charset="0"/>
              <a:ea typeface="仿宋" pitchFamily="49" charset="-122"/>
            </a:endParaRPr>
          </a:p>
          <a:p>
            <a:pPr algn="just"/>
            <a:r>
              <a:rPr lang="en-US" altLang="zh-CN" sz="2400" dirty="0" smtClean="0">
                <a:solidFill>
                  <a:srgbClr val="0000FF"/>
                </a:solidFill>
                <a:latin typeface="Georgia" pitchFamily="18" charset="0"/>
                <a:ea typeface="仿宋" pitchFamily="49" charset="-122"/>
              </a:rPr>
              <a:t>Lars Knudsen</a:t>
            </a:r>
            <a:r>
              <a:rPr lang="zh-CN" altLang="en-US" sz="2400" dirty="0" smtClean="0">
                <a:solidFill>
                  <a:srgbClr val="0000FF"/>
                </a:solidFill>
                <a:latin typeface="Georgia" pitchFamily="18" charset="0"/>
                <a:ea typeface="仿宋" pitchFamily="49" charset="-122"/>
              </a:rPr>
              <a:t>将密码系统分为不同的安全等级，按照安全性递减顺序为：</a:t>
            </a:r>
            <a:endParaRPr lang="en-US" altLang="zh-CN" sz="2400" dirty="0" smtClean="0">
              <a:solidFill>
                <a:srgbClr val="0000FF"/>
              </a:solidFill>
              <a:latin typeface="Georgia" pitchFamily="18" charset="0"/>
              <a:ea typeface="仿宋" pitchFamily="49" charset="-122"/>
            </a:endParaRPr>
          </a:p>
          <a:p>
            <a:pPr marL="457200" indent="-457200" algn="just">
              <a:buFont typeface="+mj-ea"/>
              <a:buAutoNum type="circleNumDbPlain"/>
            </a:pPr>
            <a:r>
              <a:rPr lang="en-US" altLang="zh-CN" sz="2400" dirty="0" smtClean="0">
                <a:solidFill>
                  <a:srgbClr val="0000FF"/>
                </a:solidFill>
                <a:latin typeface="Georgia" pitchFamily="18" charset="0"/>
                <a:ea typeface="仿宋" pitchFamily="49" charset="-122"/>
              </a:rPr>
              <a:t>total break: </a:t>
            </a:r>
            <a:r>
              <a:rPr lang="zh-CN" altLang="en-US" sz="2400" dirty="0" smtClean="0">
                <a:solidFill>
                  <a:srgbClr val="0000FF"/>
                </a:solidFill>
                <a:latin typeface="Georgia" pitchFamily="18" charset="0"/>
                <a:ea typeface="仿宋" pitchFamily="49" charset="-122"/>
              </a:rPr>
              <a:t>获得</a:t>
            </a:r>
            <a:r>
              <a:rPr lang="en-US" altLang="zh-CN" sz="2400" dirty="0" smtClean="0">
                <a:solidFill>
                  <a:srgbClr val="0000FF"/>
                </a:solidFill>
                <a:latin typeface="Georgia" pitchFamily="18" charset="0"/>
                <a:ea typeface="仿宋" pitchFamily="49" charset="-122"/>
              </a:rPr>
              <a:t>key</a:t>
            </a:r>
          </a:p>
          <a:p>
            <a:pPr marL="457200" indent="-457200" algn="just">
              <a:buFont typeface="+mj-ea"/>
              <a:buAutoNum type="circleNumDbPlain"/>
            </a:pPr>
            <a:r>
              <a:rPr lang="en-US" altLang="zh-CN" sz="2400" dirty="0" smtClean="0">
                <a:solidFill>
                  <a:srgbClr val="0000FF"/>
                </a:solidFill>
                <a:latin typeface="Georgia" pitchFamily="18" charset="0"/>
                <a:ea typeface="仿宋" pitchFamily="49" charset="-122"/>
              </a:rPr>
              <a:t>global deduction: </a:t>
            </a:r>
            <a:r>
              <a:rPr lang="zh-CN" altLang="en-US" sz="2400" dirty="0" smtClean="0">
                <a:solidFill>
                  <a:srgbClr val="0000FF"/>
                </a:solidFill>
                <a:latin typeface="Georgia" pitchFamily="18" charset="0"/>
                <a:ea typeface="仿宋" pitchFamily="49" charset="-122"/>
              </a:rPr>
              <a:t>找到一个替代算法，在不知</a:t>
            </a:r>
            <a:r>
              <a:rPr lang="en-US" altLang="zh-CN" sz="2400" dirty="0" smtClean="0">
                <a:solidFill>
                  <a:srgbClr val="0000FF"/>
                </a:solidFill>
                <a:latin typeface="Georgia" pitchFamily="18" charset="0"/>
                <a:ea typeface="仿宋" pitchFamily="49" charset="-122"/>
              </a:rPr>
              <a:t>key</a:t>
            </a:r>
            <a:r>
              <a:rPr lang="zh-CN" altLang="en-US" sz="2400" dirty="0" smtClean="0">
                <a:solidFill>
                  <a:srgbClr val="0000FF"/>
                </a:solidFill>
                <a:latin typeface="Georgia" pitchFamily="18" charset="0"/>
                <a:ea typeface="仿宋" pitchFamily="49" charset="-122"/>
              </a:rPr>
              <a:t>的情况下，得到任意密文对应的明文</a:t>
            </a:r>
            <a:endParaRPr lang="en-US" altLang="zh-CN" sz="2400" dirty="0" smtClean="0">
              <a:solidFill>
                <a:srgbClr val="0000FF"/>
              </a:solidFill>
              <a:latin typeface="Georgia" pitchFamily="18" charset="0"/>
              <a:ea typeface="仿宋" pitchFamily="49" charset="-122"/>
            </a:endParaRPr>
          </a:p>
          <a:p>
            <a:pPr marL="457200" indent="-457200" algn="just">
              <a:buFont typeface="+mj-ea"/>
              <a:buAutoNum type="circleNumDbPlain"/>
            </a:pPr>
            <a:r>
              <a:rPr lang="en-US" altLang="zh-CN" sz="2400" dirty="0" smtClean="0">
                <a:solidFill>
                  <a:srgbClr val="0000FF"/>
                </a:solidFill>
                <a:latin typeface="Georgia" pitchFamily="18" charset="0"/>
                <a:ea typeface="仿宋" pitchFamily="49" charset="-122"/>
              </a:rPr>
              <a:t>instance deduction: </a:t>
            </a:r>
            <a:r>
              <a:rPr lang="zh-CN" altLang="en-US" sz="2400" dirty="0" smtClean="0">
                <a:solidFill>
                  <a:srgbClr val="0000FF"/>
                </a:solidFill>
                <a:latin typeface="Georgia" pitchFamily="18" charset="0"/>
                <a:ea typeface="仿宋" pitchFamily="49" charset="-122"/>
              </a:rPr>
              <a:t>密码分析者从截获的密文中恢复明文</a:t>
            </a:r>
            <a:endParaRPr lang="en-US" altLang="zh-CN" sz="2400" dirty="0" smtClean="0">
              <a:solidFill>
                <a:srgbClr val="0000FF"/>
              </a:solidFill>
              <a:latin typeface="Georgia" pitchFamily="18" charset="0"/>
              <a:ea typeface="仿宋" pitchFamily="49" charset="-122"/>
            </a:endParaRPr>
          </a:p>
          <a:p>
            <a:pPr marL="457200" indent="-457200" algn="just">
              <a:buFont typeface="+mj-ea"/>
              <a:buAutoNum type="circleNumDbPlain"/>
            </a:pPr>
            <a:r>
              <a:rPr lang="en-US" altLang="zh-CN" sz="2400" dirty="0" smtClean="0">
                <a:solidFill>
                  <a:srgbClr val="0000FF"/>
                </a:solidFill>
                <a:latin typeface="Georgia" pitchFamily="18" charset="0"/>
                <a:ea typeface="仿宋" pitchFamily="49" charset="-122"/>
              </a:rPr>
              <a:t>information deduction:</a:t>
            </a:r>
            <a:r>
              <a:rPr lang="zh-CN" altLang="en-US" sz="2400" dirty="0" smtClean="0">
                <a:solidFill>
                  <a:srgbClr val="0000FF"/>
                </a:solidFill>
                <a:latin typeface="Georgia" pitchFamily="18" charset="0"/>
                <a:ea typeface="仿宋" pitchFamily="49" charset="-122"/>
              </a:rPr>
              <a:t>密码分析者获得一些密钥和明文的信息，可能是密钥中的几个</a:t>
            </a:r>
            <a:r>
              <a:rPr lang="en-US" altLang="zh-CN" sz="2400" dirty="0" smtClean="0">
                <a:solidFill>
                  <a:srgbClr val="0000FF"/>
                </a:solidFill>
                <a:latin typeface="Georgia" pitchFamily="18" charset="0"/>
                <a:ea typeface="仿宋" pitchFamily="49" charset="-122"/>
              </a:rPr>
              <a:t>bit</a:t>
            </a:r>
            <a:r>
              <a:rPr lang="zh-CN" altLang="en-US" sz="2400" dirty="0" smtClean="0">
                <a:solidFill>
                  <a:srgbClr val="0000FF"/>
                </a:solidFill>
                <a:latin typeface="Georgia" pitchFamily="18" charset="0"/>
                <a:ea typeface="仿宋" pitchFamily="49" charset="-122"/>
              </a:rPr>
              <a:t>、有关明文的格式信息</a:t>
            </a:r>
            <a:endParaRPr lang="en-US" altLang="zh-CN" sz="24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236445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2.1.4 </a:t>
            </a:r>
            <a:r>
              <a:rPr lang="zh-CN" altLang="en-US" sz="3200" dirty="0" smtClean="0">
                <a:solidFill>
                  <a:srgbClr val="FF0000"/>
                </a:solidFill>
                <a:latin typeface="黑体" pitchFamily="49" charset="-122"/>
                <a:ea typeface="黑体" pitchFamily="49" charset="-122"/>
              </a:rPr>
              <a:t>保密系统的安全性</a:t>
            </a:r>
            <a:endParaRPr kumimoji="1" lang="zh-CN" altLang="en-US" sz="3200" dirty="0" smtClean="0">
              <a:solidFill>
                <a:srgbClr val="0000FF"/>
              </a:solidFill>
              <a:latin typeface="黑体" pitchFamily="49" charset="-122"/>
              <a:ea typeface="黑体" pitchFamily="49" charset="-122"/>
            </a:endParaRPr>
          </a:p>
        </p:txBody>
      </p:sp>
      <p:sp>
        <p:nvSpPr>
          <p:cNvPr id="5" name="剪去同侧角的矩形 4"/>
          <p:cNvSpPr/>
          <p:nvPr/>
        </p:nvSpPr>
        <p:spPr>
          <a:xfrm>
            <a:off x="381000" y="1905000"/>
            <a:ext cx="8382000" cy="4800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pPr algn="just"/>
            <a:r>
              <a:rPr lang="zh-CN" altLang="en-US" sz="2400" dirty="0" smtClean="0">
                <a:solidFill>
                  <a:srgbClr val="0000FF"/>
                </a:solidFill>
                <a:latin typeface="Georgia" pitchFamily="18" charset="0"/>
                <a:ea typeface="仿宋" pitchFamily="49" charset="-122"/>
              </a:rPr>
              <a:t>尽管破解密码系统是从截获的</a:t>
            </a:r>
            <a:r>
              <a:rPr lang="zh-CN" altLang="en-US" sz="2400" dirty="0" smtClean="0">
                <a:solidFill>
                  <a:srgbClr val="FF0000"/>
                </a:solidFill>
                <a:latin typeface="Georgia" pitchFamily="18" charset="0"/>
                <a:ea typeface="仿宋" pitchFamily="49" charset="-122"/>
              </a:rPr>
              <a:t>密文</a:t>
            </a:r>
            <a:r>
              <a:rPr lang="zh-CN" altLang="en-US" sz="2400" dirty="0" smtClean="0">
                <a:solidFill>
                  <a:srgbClr val="0000FF"/>
                </a:solidFill>
                <a:latin typeface="Georgia" pitchFamily="18" charset="0"/>
                <a:ea typeface="仿宋" pitchFamily="49" charset="-122"/>
              </a:rPr>
              <a:t>获得</a:t>
            </a:r>
            <a:r>
              <a:rPr lang="zh-CN" altLang="en-US" sz="2400" dirty="0" smtClean="0">
                <a:solidFill>
                  <a:srgbClr val="FF0000"/>
                </a:solidFill>
                <a:latin typeface="Georgia" pitchFamily="18" charset="0"/>
                <a:ea typeface="仿宋" pitchFamily="49" charset="-122"/>
              </a:rPr>
              <a:t>密钥或明文</a:t>
            </a:r>
            <a:r>
              <a:rPr lang="zh-CN" altLang="en-US" sz="2400" dirty="0" smtClean="0">
                <a:solidFill>
                  <a:srgbClr val="0000FF"/>
                </a:solidFill>
                <a:latin typeface="Georgia" pitchFamily="18" charset="0"/>
                <a:ea typeface="仿宋" pitchFamily="49" charset="-122"/>
              </a:rPr>
              <a:t>，但密码分析者具备的条件是不尽相同的，根据其获得的</a:t>
            </a:r>
            <a:r>
              <a:rPr lang="zh-CN" altLang="en-US" sz="2400" dirty="0" smtClean="0">
                <a:solidFill>
                  <a:srgbClr val="FF0000"/>
                </a:solidFill>
                <a:latin typeface="Georgia" pitchFamily="18" charset="0"/>
                <a:ea typeface="仿宋" pitchFamily="49" charset="-122"/>
              </a:rPr>
              <a:t>信息量</a:t>
            </a:r>
            <a:r>
              <a:rPr lang="zh-CN" altLang="en-US" sz="2400" dirty="0" smtClean="0">
                <a:solidFill>
                  <a:srgbClr val="0000FF"/>
                </a:solidFill>
                <a:latin typeface="Georgia" pitchFamily="18" charset="0"/>
                <a:ea typeface="仿宋" pitchFamily="49" charset="-122"/>
              </a:rPr>
              <a:t>把</a:t>
            </a:r>
            <a:r>
              <a:rPr lang="zh-CN" altLang="en-US" sz="2400" b="1" dirty="0" smtClean="0">
                <a:solidFill>
                  <a:srgbClr val="FF0000"/>
                </a:solidFill>
                <a:latin typeface="Georgia" pitchFamily="18" charset="0"/>
                <a:ea typeface="仿宋" pitchFamily="49" charset="-122"/>
              </a:rPr>
              <a:t>密码体制的攻击分为五种类型</a:t>
            </a:r>
            <a:r>
              <a:rPr lang="zh-CN" altLang="en-US" sz="2400" dirty="0" smtClean="0">
                <a:solidFill>
                  <a:srgbClr val="0000FF"/>
                </a:solidFill>
                <a:latin typeface="Georgia" pitchFamily="18" charset="0"/>
                <a:ea typeface="仿宋" pitchFamily="49" charset="-122"/>
              </a:rPr>
              <a:t>：</a:t>
            </a:r>
            <a:endParaRPr lang="en-US" altLang="zh-CN" sz="2400" dirty="0" smtClean="0">
              <a:solidFill>
                <a:srgbClr val="0000FF"/>
              </a:solidFill>
              <a:latin typeface="Georgia" pitchFamily="18" charset="0"/>
              <a:ea typeface="仿宋" pitchFamily="49" charset="-122"/>
            </a:endParaRPr>
          </a:p>
          <a:p>
            <a:pPr marL="457200" indent="-457200" algn="just">
              <a:buFont typeface="+mj-ea"/>
              <a:buAutoNum type="circleNumDbPlain"/>
            </a:pPr>
            <a:r>
              <a:rPr lang="zh-CN" altLang="en-US" sz="2400" b="1" dirty="0" smtClean="0">
                <a:solidFill>
                  <a:srgbClr val="FF0000"/>
                </a:solidFill>
                <a:latin typeface="Georgia" pitchFamily="18" charset="0"/>
                <a:ea typeface="仿宋" pitchFamily="49" charset="-122"/>
              </a:rPr>
              <a:t>唯密文攻击</a:t>
            </a:r>
            <a:r>
              <a:rPr lang="en-US" altLang="zh-CN" sz="2400" dirty="0" smtClean="0">
                <a:solidFill>
                  <a:srgbClr val="0000FF"/>
                </a:solidFill>
                <a:latin typeface="Georgia" pitchFamily="18" charset="0"/>
                <a:ea typeface="仿宋" pitchFamily="49" charset="-122"/>
              </a:rPr>
              <a:t>(</a:t>
            </a:r>
            <a:r>
              <a:rPr lang="en-US" altLang="zh-CN" sz="2400" dirty="0" err="1" smtClean="0">
                <a:solidFill>
                  <a:srgbClr val="0000FF"/>
                </a:solidFill>
                <a:latin typeface="Georgia" pitchFamily="18" charset="0"/>
                <a:ea typeface="仿宋" pitchFamily="49" charset="-122"/>
              </a:rPr>
              <a:t>ciphertext</a:t>
            </a:r>
            <a:r>
              <a:rPr lang="en-US" altLang="zh-CN" sz="2400" dirty="0" smtClean="0">
                <a:solidFill>
                  <a:srgbClr val="0000FF"/>
                </a:solidFill>
                <a:latin typeface="Georgia" pitchFamily="18" charset="0"/>
                <a:ea typeface="仿宋" pitchFamily="49" charset="-122"/>
              </a:rPr>
              <a:t> only break)</a:t>
            </a:r>
            <a:r>
              <a:rPr lang="zh-CN" altLang="en-US" sz="2400" dirty="0" smtClean="0">
                <a:solidFill>
                  <a:srgbClr val="0000FF"/>
                </a:solidFill>
                <a:latin typeface="Georgia" pitchFamily="18" charset="0"/>
                <a:ea typeface="仿宋" pitchFamily="49" charset="-122"/>
              </a:rPr>
              <a:t>：一般采用的“穷举式搜索法”，对截获的密文尝试所有可能的密钥，直到获得有意义的明文。这种条件下的攻击是最困难的，经不起这种攻击的密码体制被认为是不安全的；</a:t>
            </a:r>
            <a:endParaRPr lang="en-US" altLang="zh-CN" sz="2400" dirty="0" smtClean="0">
              <a:solidFill>
                <a:srgbClr val="0000FF"/>
              </a:solidFill>
              <a:latin typeface="Georgia" pitchFamily="18" charset="0"/>
              <a:ea typeface="仿宋" pitchFamily="49" charset="-122"/>
            </a:endParaRPr>
          </a:p>
          <a:p>
            <a:pPr marL="457200" indent="-457200" algn="just">
              <a:buFont typeface="+mj-ea"/>
              <a:buAutoNum type="circleNumDbPlain"/>
            </a:pPr>
            <a:r>
              <a:rPr lang="zh-CN" altLang="en-US" sz="2400" b="1" dirty="0" smtClean="0">
                <a:solidFill>
                  <a:srgbClr val="FF0000"/>
                </a:solidFill>
                <a:latin typeface="Georgia" pitchFamily="18" charset="0"/>
                <a:ea typeface="仿宋" pitchFamily="49" charset="-122"/>
              </a:rPr>
              <a:t>已知明文攻击</a:t>
            </a:r>
            <a:r>
              <a:rPr lang="en-US" altLang="zh-CN" sz="2400" dirty="0" smtClean="0">
                <a:solidFill>
                  <a:srgbClr val="0000FF"/>
                </a:solidFill>
                <a:latin typeface="Georgia" pitchFamily="18" charset="0"/>
                <a:ea typeface="仿宋" pitchFamily="49" charset="-122"/>
              </a:rPr>
              <a:t>(known plaintext attack)</a:t>
            </a:r>
            <a:r>
              <a:rPr lang="zh-CN" altLang="en-US" sz="2400" dirty="0" smtClean="0">
                <a:solidFill>
                  <a:srgbClr val="0000FF"/>
                </a:solidFill>
                <a:latin typeface="Georgia" pitchFamily="18" charset="0"/>
                <a:ea typeface="仿宋" pitchFamily="49" charset="-122"/>
              </a:rPr>
              <a:t>：密码分析者不仅掌握了相当数量的密文，还有一些“</a:t>
            </a:r>
            <a:r>
              <a:rPr lang="zh-CN" altLang="en-US" sz="2400" b="1" dirty="0" smtClean="0">
                <a:solidFill>
                  <a:srgbClr val="FF0000"/>
                </a:solidFill>
                <a:latin typeface="Georgia" pitchFamily="18" charset="0"/>
                <a:ea typeface="仿宋" pitchFamily="49" charset="-122"/>
              </a:rPr>
              <a:t>明</a:t>
            </a:r>
            <a:r>
              <a:rPr lang="en-US" altLang="zh-CN" sz="2400" b="1" dirty="0" smtClean="0">
                <a:solidFill>
                  <a:srgbClr val="FF0000"/>
                </a:solidFill>
                <a:latin typeface="Georgia" pitchFamily="18" charset="0"/>
                <a:ea typeface="仿宋" pitchFamily="49" charset="-122"/>
              </a:rPr>
              <a:t>-</a:t>
            </a:r>
            <a:r>
              <a:rPr lang="zh-CN" altLang="en-US" sz="2400" b="1" dirty="0" smtClean="0">
                <a:solidFill>
                  <a:srgbClr val="FF0000"/>
                </a:solidFill>
                <a:latin typeface="Georgia" pitchFamily="18" charset="0"/>
                <a:ea typeface="仿宋" pitchFamily="49" charset="-122"/>
              </a:rPr>
              <a:t>密文对</a:t>
            </a:r>
            <a:r>
              <a:rPr lang="zh-CN" altLang="en-US" sz="2400" dirty="0">
                <a:solidFill>
                  <a:srgbClr val="0000FF"/>
                </a:solidFill>
                <a:latin typeface="Georgia" pitchFamily="18" charset="0"/>
                <a:ea typeface="仿宋" pitchFamily="49" charset="-122"/>
              </a:rPr>
              <a:t>”</a:t>
            </a:r>
            <a:r>
              <a:rPr lang="zh-CN" altLang="en-US" sz="2400" dirty="0" smtClean="0">
                <a:solidFill>
                  <a:srgbClr val="0000FF"/>
                </a:solidFill>
                <a:latin typeface="Georgia" pitchFamily="18" charset="0"/>
                <a:ea typeface="仿宋" pitchFamily="49" charset="-122"/>
              </a:rPr>
              <a:t>。例如，某种特定格式文件的文件头开始的一些字节都是相同的，因此可获得一定的</a:t>
            </a:r>
            <a:r>
              <a:rPr lang="zh-CN" altLang="en-US" sz="2400" b="1" dirty="0" smtClean="0">
                <a:solidFill>
                  <a:srgbClr val="FF0000"/>
                </a:solidFill>
                <a:latin typeface="Georgia" pitchFamily="18" charset="0"/>
                <a:ea typeface="仿宋" pitchFamily="49" charset="-122"/>
              </a:rPr>
              <a:t>明文</a:t>
            </a:r>
            <a:r>
              <a:rPr lang="en-US" altLang="zh-CN" sz="2400" b="1" dirty="0" smtClean="0">
                <a:solidFill>
                  <a:srgbClr val="FF0000"/>
                </a:solidFill>
                <a:latin typeface="Georgia" pitchFamily="18" charset="0"/>
                <a:ea typeface="仿宋" pitchFamily="49" charset="-122"/>
              </a:rPr>
              <a:t>-</a:t>
            </a:r>
            <a:r>
              <a:rPr lang="zh-CN" altLang="en-US" sz="2400" b="1" dirty="0" smtClean="0">
                <a:solidFill>
                  <a:srgbClr val="FF0000"/>
                </a:solidFill>
                <a:latin typeface="Georgia" pitchFamily="18" charset="0"/>
                <a:ea typeface="仿宋" pitchFamily="49" charset="-122"/>
              </a:rPr>
              <a:t>密文对</a:t>
            </a:r>
            <a:r>
              <a:rPr lang="zh-CN" altLang="en-US" sz="2400" dirty="0" smtClean="0">
                <a:solidFill>
                  <a:srgbClr val="0000FF"/>
                </a:solidFill>
                <a:latin typeface="Georgia" pitchFamily="18" charset="0"/>
                <a:ea typeface="仿宋" pitchFamily="49" charset="-122"/>
              </a:rPr>
              <a:t>。</a:t>
            </a:r>
            <a:endParaRPr lang="en-US" altLang="zh-CN" sz="24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347018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2.1.4 </a:t>
            </a:r>
            <a:r>
              <a:rPr lang="zh-CN" altLang="en-US" sz="3200" dirty="0" smtClean="0">
                <a:solidFill>
                  <a:srgbClr val="FF0000"/>
                </a:solidFill>
                <a:latin typeface="黑体" pitchFamily="49" charset="-122"/>
                <a:ea typeface="黑体" pitchFamily="49" charset="-122"/>
              </a:rPr>
              <a:t>保密系统的安全性</a:t>
            </a:r>
            <a:endParaRPr kumimoji="1" lang="zh-CN" altLang="en-US" sz="3200" dirty="0" smtClean="0">
              <a:solidFill>
                <a:srgbClr val="0000FF"/>
              </a:solidFill>
              <a:latin typeface="黑体" pitchFamily="49" charset="-122"/>
              <a:ea typeface="黑体" pitchFamily="49" charset="-122"/>
            </a:endParaRPr>
          </a:p>
        </p:txBody>
      </p:sp>
      <p:sp>
        <p:nvSpPr>
          <p:cNvPr id="5" name="剪去同侧角的矩形 4"/>
          <p:cNvSpPr/>
          <p:nvPr/>
        </p:nvSpPr>
        <p:spPr>
          <a:xfrm>
            <a:off x="381000" y="1905000"/>
            <a:ext cx="8382000" cy="4800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pPr marL="457200" indent="-457200" algn="just">
              <a:buFont typeface="+mj-ea"/>
              <a:buAutoNum type="circleNumDbPlain" startAt="3"/>
            </a:pPr>
            <a:r>
              <a:rPr lang="zh-CN" altLang="en-US" sz="2400" b="1" dirty="0" smtClean="0">
                <a:solidFill>
                  <a:srgbClr val="FF0000"/>
                </a:solidFill>
                <a:latin typeface="Georgia" pitchFamily="18" charset="0"/>
                <a:ea typeface="仿宋" pitchFamily="49" charset="-122"/>
              </a:rPr>
              <a:t>选择明文攻击 </a:t>
            </a:r>
            <a:r>
              <a:rPr lang="en-US" altLang="zh-CN" sz="2400" dirty="0" smtClean="0">
                <a:solidFill>
                  <a:srgbClr val="0000FF"/>
                </a:solidFill>
                <a:latin typeface="Georgia" pitchFamily="18" charset="0"/>
                <a:ea typeface="仿宋" pitchFamily="49" charset="-122"/>
              </a:rPr>
              <a:t>(chosen plaintext break)</a:t>
            </a:r>
            <a:r>
              <a:rPr lang="zh-CN" altLang="en-US" sz="2400" dirty="0" smtClean="0">
                <a:solidFill>
                  <a:srgbClr val="0000FF"/>
                </a:solidFill>
                <a:latin typeface="Georgia" pitchFamily="18" charset="0"/>
                <a:ea typeface="仿宋" pitchFamily="49" charset="-122"/>
              </a:rPr>
              <a:t>：密码分析者不仅能获得一定数量的</a:t>
            </a:r>
            <a:r>
              <a:rPr lang="zh-CN" altLang="en-US" sz="2400" b="1" dirty="0" smtClean="0">
                <a:solidFill>
                  <a:srgbClr val="FF0000"/>
                </a:solidFill>
                <a:latin typeface="Georgia" pitchFamily="18" charset="0"/>
                <a:ea typeface="仿宋" pitchFamily="49" charset="-122"/>
              </a:rPr>
              <a:t>明文</a:t>
            </a:r>
            <a:r>
              <a:rPr lang="en-US" altLang="zh-CN" sz="2400" b="1" dirty="0" smtClean="0">
                <a:solidFill>
                  <a:srgbClr val="FF0000"/>
                </a:solidFill>
                <a:latin typeface="Georgia" pitchFamily="18" charset="0"/>
                <a:ea typeface="仿宋" pitchFamily="49" charset="-122"/>
              </a:rPr>
              <a:t>-</a:t>
            </a:r>
            <a:r>
              <a:rPr lang="zh-CN" altLang="en-US" sz="2400" b="1" dirty="0" smtClean="0">
                <a:solidFill>
                  <a:srgbClr val="FF0000"/>
                </a:solidFill>
                <a:latin typeface="Georgia" pitchFamily="18" charset="0"/>
                <a:ea typeface="仿宋" pitchFamily="49" charset="-122"/>
              </a:rPr>
              <a:t>密文对</a:t>
            </a:r>
            <a:r>
              <a:rPr lang="zh-CN" altLang="en-US" sz="2400" dirty="0" smtClean="0">
                <a:solidFill>
                  <a:srgbClr val="0000FF"/>
                </a:solidFill>
                <a:latin typeface="Georgia" pitchFamily="18" charset="0"/>
                <a:ea typeface="仿宋" pitchFamily="49" charset="-122"/>
              </a:rPr>
              <a:t>，还可以</a:t>
            </a:r>
            <a:r>
              <a:rPr lang="zh-CN" altLang="en-US" sz="2400" dirty="0" smtClean="0">
                <a:solidFill>
                  <a:srgbClr val="FF0000"/>
                </a:solidFill>
                <a:latin typeface="Georgia" pitchFamily="18" charset="0"/>
                <a:ea typeface="仿宋" pitchFamily="49" charset="-122"/>
              </a:rPr>
              <a:t>选择任何明文并得到使用同一未知密钥加密的相应密文</a:t>
            </a:r>
            <a:r>
              <a:rPr lang="zh-CN" altLang="en-US" sz="2400" dirty="0" smtClean="0">
                <a:solidFill>
                  <a:srgbClr val="0000FF"/>
                </a:solidFill>
                <a:latin typeface="Georgia" pitchFamily="18" charset="0"/>
                <a:ea typeface="仿宋" pitchFamily="49" charset="-122"/>
              </a:rPr>
              <a:t>。如果攻击者在加密系统中能选择特定的明文消息，则通过该明文消息对应的密文有可能确定密钥的结构或获取更多关于密钥的信息。</a:t>
            </a:r>
            <a:r>
              <a:rPr lang="zh-CN" altLang="en-US" sz="2400" dirty="0" smtClean="0">
                <a:solidFill>
                  <a:srgbClr val="FF0000"/>
                </a:solidFill>
                <a:latin typeface="Georgia" pitchFamily="18" charset="0"/>
                <a:ea typeface="仿宋" pitchFamily="49" charset="-122"/>
              </a:rPr>
              <a:t>该情况往往是密码分析者通过某种手段暂时控制“加密机”</a:t>
            </a:r>
            <a:r>
              <a:rPr lang="zh-CN" altLang="en-US" sz="2400" dirty="0" smtClean="0">
                <a:solidFill>
                  <a:srgbClr val="0000FF"/>
                </a:solidFill>
                <a:latin typeface="Georgia" pitchFamily="18" charset="0"/>
                <a:ea typeface="仿宋" pitchFamily="49" charset="-122"/>
              </a:rPr>
              <a:t>。</a:t>
            </a:r>
            <a:endParaRPr lang="en-US" altLang="zh-CN" sz="2400" dirty="0" smtClean="0">
              <a:solidFill>
                <a:srgbClr val="0000FF"/>
              </a:solidFill>
              <a:latin typeface="Georgia" pitchFamily="18" charset="0"/>
              <a:ea typeface="仿宋" pitchFamily="49" charset="-122"/>
            </a:endParaRPr>
          </a:p>
          <a:p>
            <a:pPr marL="457200" indent="-457200" algn="just">
              <a:buFont typeface="+mj-ea"/>
              <a:buAutoNum type="circleNumDbPlain" startAt="4"/>
            </a:pPr>
            <a:r>
              <a:rPr lang="zh-CN" altLang="en-US" sz="2400" b="1" dirty="0" smtClean="0">
                <a:solidFill>
                  <a:srgbClr val="FF0000"/>
                </a:solidFill>
                <a:latin typeface="Georgia" pitchFamily="18" charset="0"/>
                <a:ea typeface="仿宋" pitchFamily="49" charset="-122"/>
              </a:rPr>
              <a:t>选择密文攻击</a:t>
            </a:r>
            <a:r>
              <a:rPr lang="en-US" altLang="zh-CN" sz="2400" dirty="0" smtClean="0">
                <a:solidFill>
                  <a:srgbClr val="0000FF"/>
                </a:solidFill>
                <a:latin typeface="Georgia" pitchFamily="18" charset="0"/>
                <a:ea typeface="仿宋" pitchFamily="49" charset="-122"/>
              </a:rPr>
              <a:t>(chosen </a:t>
            </a:r>
            <a:r>
              <a:rPr lang="en-US" altLang="zh-CN" sz="2400" dirty="0" err="1" smtClean="0">
                <a:solidFill>
                  <a:srgbClr val="0000FF"/>
                </a:solidFill>
                <a:latin typeface="Georgia" pitchFamily="18" charset="0"/>
                <a:ea typeface="仿宋" pitchFamily="49" charset="-122"/>
              </a:rPr>
              <a:t>ciphertext</a:t>
            </a:r>
            <a:r>
              <a:rPr lang="en-US" altLang="zh-CN" sz="2400" dirty="0" smtClean="0">
                <a:solidFill>
                  <a:srgbClr val="0000FF"/>
                </a:solidFill>
                <a:latin typeface="Georgia" pitchFamily="18" charset="0"/>
                <a:ea typeface="仿宋" pitchFamily="49" charset="-122"/>
              </a:rPr>
              <a:t> break)</a:t>
            </a:r>
            <a:r>
              <a:rPr lang="zh-CN" altLang="en-US" sz="2400" dirty="0" smtClean="0">
                <a:solidFill>
                  <a:srgbClr val="0000FF"/>
                </a:solidFill>
                <a:latin typeface="Georgia" pitchFamily="18" charset="0"/>
                <a:ea typeface="仿宋" pitchFamily="49" charset="-122"/>
              </a:rPr>
              <a:t>：分析者能选择不同的被加密的密文，并可得到对应的明文，因此可能推导出密钥结构或其它信息。</a:t>
            </a:r>
            <a:r>
              <a:rPr lang="zh-CN" altLang="en-US" sz="2400" dirty="0">
                <a:solidFill>
                  <a:srgbClr val="FF0000"/>
                </a:solidFill>
                <a:latin typeface="Georgia" pitchFamily="18" charset="0"/>
                <a:ea typeface="仿宋" pitchFamily="49" charset="-122"/>
              </a:rPr>
              <a:t>该情况往往是密码分析者通过某种手段暂时控制</a:t>
            </a:r>
            <a:r>
              <a:rPr lang="zh-CN" altLang="en-US" sz="2400" dirty="0" smtClean="0">
                <a:solidFill>
                  <a:srgbClr val="FF0000"/>
                </a:solidFill>
                <a:latin typeface="Georgia" pitchFamily="18" charset="0"/>
                <a:ea typeface="仿宋" pitchFamily="49" charset="-122"/>
              </a:rPr>
              <a:t>“解密机”</a:t>
            </a:r>
            <a:r>
              <a:rPr lang="zh-CN" altLang="en-US" sz="2400" dirty="0" smtClean="0">
                <a:solidFill>
                  <a:srgbClr val="0000FF"/>
                </a:solidFill>
                <a:latin typeface="Georgia" pitchFamily="18" charset="0"/>
                <a:ea typeface="仿宋" pitchFamily="49" charset="-122"/>
              </a:rPr>
              <a:t>。</a:t>
            </a:r>
            <a:endParaRPr lang="en-US" altLang="zh-CN" sz="24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25111022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2.1.4 </a:t>
            </a:r>
            <a:r>
              <a:rPr lang="zh-CN" altLang="en-US" sz="3200" dirty="0" smtClean="0">
                <a:solidFill>
                  <a:srgbClr val="FF0000"/>
                </a:solidFill>
                <a:latin typeface="黑体" pitchFamily="49" charset="-122"/>
                <a:ea typeface="黑体" pitchFamily="49" charset="-122"/>
              </a:rPr>
              <a:t>保密系统的安全性</a:t>
            </a:r>
            <a:endParaRPr kumimoji="1" lang="zh-CN" altLang="en-US" sz="3200" dirty="0" smtClean="0">
              <a:solidFill>
                <a:srgbClr val="0000FF"/>
              </a:solidFill>
              <a:latin typeface="黑体" pitchFamily="49" charset="-122"/>
              <a:ea typeface="黑体" pitchFamily="49" charset="-122"/>
            </a:endParaRPr>
          </a:p>
        </p:txBody>
      </p:sp>
      <p:sp>
        <p:nvSpPr>
          <p:cNvPr id="5" name="剪去同侧角的矩形 4"/>
          <p:cNvSpPr/>
          <p:nvPr/>
        </p:nvSpPr>
        <p:spPr>
          <a:xfrm>
            <a:off x="381000" y="1905000"/>
            <a:ext cx="8382000" cy="4800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pPr marL="457200" indent="-457200" algn="just">
              <a:buFont typeface="+mj-ea"/>
              <a:buAutoNum type="circleNumDbPlain" startAt="5"/>
            </a:pPr>
            <a:r>
              <a:rPr lang="zh-CN" altLang="en-US" sz="2400" b="1" dirty="0" smtClean="0">
                <a:solidFill>
                  <a:srgbClr val="FF0000"/>
                </a:solidFill>
                <a:latin typeface="Georgia" pitchFamily="18" charset="0"/>
                <a:ea typeface="仿宋" pitchFamily="49" charset="-122"/>
              </a:rPr>
              <a:t>选择文本攻击 </a:t>
            </a:r>
            <a:r>
              <a:rPr lang="en-US" altLang="zh-CN" sz="2400" dirty="0" smtClean="0">
                <a:solidFill>
                  <a:srgbClr val="0000FF"/>
                </a:solidFill>
                <a:latin typeface="Georgia" pitchFamily="18" charset="0"/>
                <a:ea typeface="仿宋" pitchFamily="49" charset="-122"/>
              </a:rPr>
              <a:t>(chosen text break)</a:t>
            </a:r>
            <a:r>
              <a:rPr lang="zh-CN" altLang="en-US" sz="2400" dirty="0" smtClean="0">
                <a:solidFill>
                  <a:srgbClr val="0000FF"/>
                </a:solidFill>
                <a:latin typeface="Georgia" pitchFamily="18" charset="0"/>
                <a:ea typeface="仿宋" pitchFamily="49" charset="-122"/>
              </a:rPr>
              <a:t>：它是选择明文攻击和选择密文攻击的组合，即不仅能够选择明文得到密文，而且还能选择密文得到对应的明文。</a:t>
            </a:r>
            <a:r>
              <a:rPr lang="zh-CN" altLang="en-US" sz="2400" dirty="0" smtClean="0">
                <a:solidFill>
                  <a:srgbClr val="FF0000"/>
                </a:solidFill>
                <a:latin typeface="Georgia" pitchFamily="18" charset="0"/>
                <a:ea typeface="仿宋" pitchFamily="49" charset="-122"/>
              </a:rPr>
              <a:t>该情况往往是密码分析者通过某种手段暂时控制“加密机和解密机”</a:t>
            </a:r>
            <a:r>
              <a:rPr lang="zh-CN" altLang="en-US" sz="2400" dirty="0" smtClean="0">
                <a:solidFill>
                  <a:srgbClr val="0000FF"/>
                </a:solidFill>
                <a:latin typeface="Georgia" pitchFamily="18" charset="0"/>
                <a:ea typeface="仿宋" pitchFamily="49" charset="-122"/>
              </a:rPr>
              <a:t>。</a:t>
            </a:r>
            <a:endParaRPr lang="en-US" altLang="zh-CN" sz="2400" dirty="0" smtClean="0">
              <a:solidFill>
                <a:srgbClr val="0000FF"/>
              </a:solidFill>
              <a:latin typeface="Georgia" pitchFamily="18" charset="0"/>
              <a:ea typeface="仿宋" pitchFamily="49" charset="-122"/>
            </a:endParaRPr>
          </a:p>
          <a:p>
            <a:pPr algn="just"/>
            <a:endParaRPr lang="en-US" altLang="zh-CN" sz="2400" dirty="0" smtClean="0">
              <a:solidFill>
                <a:srgbClr val="0000FF"/>
              </a:solidFill>
              <a:latin typeface="Georgia" pitchFamily="18" charset="0"/>
              <a:ea typeface="仿宋" pitchFamily="49" charset="-122"/>
            </a:endParaRPr>
          </a:p>
          <a:p>
            <a:pPr algn="just"/>
            <a:r>
              <a:rPr lang="zh-CN" altLang="en-US" sz="2400" dirty="0" smtClean="0">
                <a:solidFill>
                  <a:srgbClr val="0000FF"/>
                </a:solidFill>
                <a:latin typeface="Georgia" pitchFamily="18" charset="0"/>
                <a:ea typeface="仿宋" pitchFamily="49" charset="-122"/>
              </a:rPr>
              <a:t>以上五种</a:t>
            </a:r>
            <a:r>
              <a:rPr lang="zh-CN" altLang="en-US" sz="2400" b="1" dirty="0" smtClean="0">
                <a:solidFill>
                  <a:srgbClr val="FF0000"/>
                </a:solidFill>
                <a:latin typeface="Georgia" pitchFamily="18" charset="0"/>
                <a:ea typeface="仿宋" pitchFamily="49" charset="-122"/>
              </a:rPr>
              <a:t>攻击的强度</a:t>
            </a:r>
            <a:r>
              <a:rPr lang="zh-CN" altLang="en-US" sz="2400" dirty="0" smtClean="0">
                <a:solidFill>
                  <a:srgbClr val="0000FF"/>
                </a:solidFill>
                <a:latin typeface="Georgia" pitchFamily="18" charset="0"/>
                <a:ea typeface="仿宋" pitchFamily="49" charset="-122"/>
              </a:rPr>
              <a:t>是</a:t>
            </a:r>
            <a:r>
              <a:rPr lang="zh-CN" altLang="en-US" sz="2400" b="1" dirty="0" smtClean="0">
                <a:solidFill>
                  <a:srgbClr val="FF0000"/>
                </a:solidFill>
                <a:latin typeface="Georgia" pitchFamily="18" charset="0"/>
                <a:ea typeface="仿宋" pitchFamily="49" charset="-122"/>
              </a:rPr>
              <a:t>依次递增</a:t>
            </a:r>
            <a:r>
              <a:rPr lang="zh-CN" altLang="en-US" sz="2400" dirty="0" smtClean="0">
                <a:solidFill>
                  <a:srgbClr val="0000FF"/>
                </a:solidFill>
                <a:latin typeface="Georgia" pitchFamily="18" charset="0"/>
                <a:ea typeface="仿宋" pitchFamily="49" charset="-122"/>
              </a:rPr>
              <a:t>的，但</a:t>
            </a:r>
            <a:r>
              <a:rPr lang="zh-CN" altLang="en-US" sz="2400" b="1" dirty="0">
                <a:solidFill>
                  <a:srgbClr val="FF0000"/>
                </a:solidFill>
                <a:latin typeface="Georgia" pitchFamily="18" charset="0"/>
                <a:ea typeface="仿宋" pitchFamily="49" charset="-122"/>
              </a:rPr>
              <a:t>攻击难易程度</a:t>
            </a:r>
            <a:r>
              <a:rPr lang="zh-CN" altLang="en-US" sz="2400" dirty="0" smtClean="0">
                <a:solidFill>
                  <a:srgbClr val="0000FF"/>
                </a:solidFill>
                <a:latin typeface="Georgia" pitchFamily="18" charset="0"/>
                <a:ea typeface="仿宋" pitchFamily="49" charset="-122"/>
              </a:rPr>
              <a:t>是</a:t>
            </a:r>
            <a:r>
              <a:rPr lang="zh-CN" altLang="en-US" sz="2400" b="1" dirty="0">
                <a:solidFill>
                  <a:srgbClr val="FF0000"/>
                </a:solidFill>
                <a:latin typeface="Georgia" pitchFamily="18" charset="0"/>
                <a:ea typeface="仿宋" pitchFamily="49" charset="-122"/>
              </a:rPr>
              <a:t>依次递减</a:t>
            </a:r>
            <a:r>
              <a:rPr lang="zh-CN" altLang="en-US" sz="2400" dirty="0" smtClean="0">
                <a:solidFill>
                  <a:srgbClr val="0000FF"/>
                </a:solidFill>
                <a:latin typeface="Georgia" pitchFamily="18" charset="0"/>
                <a:ea typeface="仿宋" pitchFamily="49" charset="-122"/>
              </a:rPr>
              <a:t>的。例如，如果一个密码系统能抵御“选择明文攻击</a:t>
            </a:r>
            <a:r>
              <a:rPr lang="zh-CN" altLang="en-US" sz="2400" dirty="0">
                <a:solidFill>
                  <a:srgbClr val="0000FF"/>
                </a:solidFill>
                <a:latin typeface="Georgia" pitchFamily="18" charset="0"/>
                <a:ea typeface="仿宋" pitchFamily="49" charset="-122"/>
              </a:rPr>
              <a:t>”</a:t>
            </a:r>
            <a:r>
              <a:rPr lang="zh-CN" altLang="en-US" sz="2400" dirty="0" smtClean="0">
                <a:solidFill>
                  <a:srgbClr val="0000FF"/>
                </a:solidFill>
                <a:latin typeface="Georgia" pitchFamily="18" charset="0"/>
                <a:ea typeface="仿宋" pitchFamily="49" charset="-122"/>
              </a:rPr>
              <a:t>，那么就能抵御“已知明文攻击”和“唯密文攻击”。</a:t>
            </a:r>
            <a:endParaRPr lang="en-US" altLang="zh-CN" sz="24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141971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2.1.5 </a:t>
            </a:r>
            <a:r>
              <a:rPr lang="zh-CN" altLang="en-US" sz="3200" dirty="0" smtClean="0">
                <a:solidFill>
                  <a:srgbClr val="FF0000"/>
                </a:solidFill>
                <a:latin typeface="黑体" pitchFamily="49" charset="-122"/>
                <a:ea typeface="黑体" pitchFamily="49" charset="-122"/>
              </a:rPr>
              <a:t>认证系统模型</a:t>
            </a:r>
            <a:endParaRPr kumimoji="1" lang="zh-CN" altLang="en-US" sz="3200" dirty="0" smtClean="0">
              <a:solidFill>
                <a:srgbClr val="0000FF"/>
              </a:solidFill>
              <a:latin typeface="黑体" pitchFamily="49" charset="-122"/>
              <a:ea typeface="黑体" pitchFamily="49" charset="-122"/>
            </a:endParaRPr>
          </a:p>
        </p:txBody>
      </p:sp>
      <p:sp>
        <p:nvSpPr>
          <p:cNvPr id="5" name="剪去同侧角的矩形 4"/>
          <p:cNvSpPr/>
          <p:nvPr/>
        </p:nvSpPr>
        <p:spPr>
          <a:xfrm>
            <a:off x="381000" y="1905000"/>
            <a:ext cx="8382000" cy="4800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pPr algn="just"/>
            <a:r>
              <a:rPr lang="zh-CN" altLang="en-US" sz="3200" dirty="0" smtClean="0">
                <a:solidFill>
                  <a:srgbClr val="0000FF"/>
                </a:solidFill>
                <a:latin typeface="Georgia" pitchFamily="18" charset="0"/>
                <a:ea typeface="仿宋" pitchFamily="49" charset="-122"/>
              </a:rPr>
              <a:t>密码学中的认证系统包括实体认证和消息认证。</a:t>
            </a:r>
            <a:endParaRPr lang="en-US" altLang="zh-CN" sz="3200" dirty="0" smtClean="0">
              <a:solidFill>
                <a:srgbClr val="0000FF"/>
              </a:solidFill>
              <a:latin typeface="Georgia" pitchFamily="18" charset="0"/>
              <a:ea typeface="仿宋" pitchFamily="49" charset="-122"/>
            </a:endParaRPr>
          </a:p>
          <a:p>
            <a:pPr algn="just"/>
            <a:r>
              <a:rPr lang="zh-CN" altLang="en-US" sz="3200" dirty="0" smtClean="0">
                <a:solidFill>
                  <a:srgbClr val="0000FF"/>
                </a:solidFill>
                <a:latin typeface="Georgia" pitchFamily="18" charset="0"/>
                <a:ea typeface="仿宋" pitchFamily="49" charset="-122"/>
              </a:rPr>
              <a:t>关于消息认证系统的模型有两种：</a:t>
            </a:r>
            <a:r>
              <a:rPr lang="zh-CN" altLang="en-US" sz="3200" b="1" dirty="0" smtClean="0">
                <a:solidFill>
                  <a:srgbClr val="FF0000"/>
                </a:solidFill>
                <a:latin typeface="Georgia" pitchFamily="18" charset="0"/>
                <a:ea typeface="仿宋" pitchFamily="49" charset="-122"/>
              </a:rPr>
              <a:t>无第三者仲裁的认证系统模型</a:t>
            </a:r>
            <a:r>
              <a:rPr lang="zh-CN" altLang="en-US" sz="3200" dirty="0" smtClean="0">
                <a:solidFill>
                  <a:srgbClr val="0000FF"/>
                </a:solidFill>
                <a:latin typeface="Georgia" pitchFamily="18" charset="0"/>
                <a:ea typeface="仿宋" pitchFamily="49" charset="-122"/>
              </a:rPr>
              <a:t>（包括发送者、接受者、攻击者）、</a:t>
            </a:r>
            <a:r>
              <a:rPr lang="zh-CN" altLang="en-US" sz="3200" b="1" dirty="0" smtClean="0">
                <a:solidFill>
                  <a:srgbClr val="FF0000"/>
                </a:solidFill>
                <a:latin typeface="Georgia" pitchFamily="18" charset="0"/>
                <a:ea typeface="仿宋" pitchFamily="49" charset="-122"/>
              </a:rPr>
              <a:t>有仲裁者参与的认证系统模型</a:t>
            </a:r>
            <a:r>
              <a:rPr lang="zh-CN" altLang="en-US" sz="3200" dirty="0" smtClean="0">
                <a:solidFill>
                  <a:srgbClr val="0000FF"/>
                </a:solidFill>
                <a:latin typeface="Georgia" pitchFamily="18" charset="0"/>
                <a:ea typeface="仿宋" pitchFamily="49" charset="-122"/>
              </a:rPr>
              <a:t>（</a:t>
            </a:r>
            <a:r>
              <a:rPr lang="zh-CN" altLang="en-US" sz="3200" dirty="0">
                <a:solidFill>
                  <a:srgbClr val="0000FF"/>
                </a:solidFill>
                <a:latin typeface="Georgia" pitchFamily="18" charset="0"/>
                <a:ea typeface="仿宋" pitchFamily="49" charset="-122"/>
              </a:rPr>
              <a:t>包括发送者、接受者、攻击</a:t>
            </a:r>
            <a:r>
              <a:rPr lang="zh-CN" altLang="en-US" sz="3200" dirty="0" smtClean="0">
                <a:solidFill>
                  <a:srgbClr val="0000FF"/>
                </a:solidFill>
                <a:latin typeface="Georgia" pitchFamily="18" charset="0"/>
                <a:ea typeface="仿宋" pitchFamily="49" charset="-122"/>
              </a:rPr>
              <a:t>者、仲裁者）</a:t>
            </a:r>
            <a:endParaRPr lang="en-US" altLang="zh-CN" sz="32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260155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平行四边形 6"/>
          <p:cNvSpPr/>
          <p:nvPr/>
        </p:nvSpPr>
        <p:spPr>
          <a:xfrm>
            <a:off x="381000" y="1863269"/>
            <a:ext cx="8305800" cy="3394531"/>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l"/>
            <a:r>
              <a:rPr lang="zh-CN" altLang="en-US" sz="3200" dirty="0" smtClean="0">
                <a:solidFill>
                  <a:srgbClr val="0000FF"/>
                </a:solidFill>
                <a:latin typeface="黑体" pitchFamily="49" charset="-122"/>
                <a:ea typeface="黑体" pitchFamily="49" charset="-122"/>
              </a:rPr>
              <a:t>密码学是一门交叉学科，涉及到</a:t>
            </a:r>
            <a:r>
              <a:rPr lang="zh-CN" altLang="en-US" sz="3200" dirty="0" smtClean="0">
                <a:solidFill>
                  <a:srgbClr val="FF0000"/>
                </a:solidFill>
                <a:latin typeface="黑体" pitchFamily="49" charset="-122"/>
                <a:ea typeface="黑体" pitchFamily="49" charset="-122"/>
              </a:rPr>
              <a:t>数论、近世代数</a:t>
            </a:r>
            <a:r>
              <a:rPr lang="zh-CN" altLang="en-US" sz="3200" dirty="0">
                <a:solidFill>
                  <a:srgbClr val="FF0000"/>
                </a:solidFill>
                <a:latin typeface="黑体" pitchFamily="49" charset="-122"/>
                <a:ea typeface="黑体" pitchFamily="49" charset="-122"/>
              </a:rPr>
              <a:t>、</a:t>
            </a:r>
            <a:r>
              <a:rPr lang="zh-CN" altLang="en-US" sz="3200" dirty="0" smtClean="0">
                <a:solidFill>
                  <a:srgbClr val="FF0000"/>
                </a:solidFill>
                <a:latin typeface="黑体" pitchFamily="49" charset="-122"/>
                <a:ea typeface="黑体" pitchFamily="49" charset="-122"/>
              </a:rPr>
              <a:t>概率论、组合逻辑</a:t>
            </a:r>
            <a:r>
              <a:rPr lang="zh-CN" altLang="en-US" sz="3200" dirty="0" smtClean="0">
                <a:solidFill>
                  <a:srgbClr val="FF0000"/>
                </a:solidFill>
                <a:latin typeface="黑体" pitchFamily="49" charset="-122"/>
                <a:ea typeface="黑体" pitchFamily="49" charset="-122"/>
              </a:rPr>
              <a:t>、复杂度理论、操作系统、算法与数据结构、计算机网络</a:t>
            </a:r>
            <a:r>
              <a:rPr lang="zh-CN" altLang="en-US" sz="3200" dirty="0" smtClean="0">
                <a:solidFill>
                  <a:srgbClr val="0000FF"/>
                </a:solidFill>
                <a:latin typeface="黑体" pitchFamily="49" charset="-122"/>
                <a:ea typeface="黑体" pitchFamily="49" charset="-122"/>
              </a:rPr>
              <a:t>等多学科知识</a:t>
            </a:r>
            <a:r>
              <a:rPr lang="zh-CN" altLang="en-US" sz="3200" dirty="0" smtClean="0">
                <a:solidFill>
                  <a:srgbClr val="0000FF"/>
                </a:solidFill>
                <a:latin typeface="黑体" pitchFamily="49" charset="-122"/>
                <a:ea typeface="黑体" pitchFamily="49" charset="-122"/>
              </a:rPr>
              <a:t>。</a:t>
            </a:r>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2.1.5 </a:t>
            </a:r>
            <a:r>
              <a:rPr lang="zh-CN" altLang="en-US" sz="3200" dirty="0" smtClean="0">
                <a:solidFill>
                  <a:srgbClr val="FF0000"/>
                </a:solidFill>
                <a:latin typeface="黑体" pitchFamily="49" charset="-122"/>
                <a:ea typeface="黑体" pitchFamily="49" charset="-122"/>
              </a:rPr>
              <a:t>认证系统模型</a:t>
            </a:r>
            <a:endParaRPr kumimoji="1" lang="zh-CN" altLang="en-US" sz="3200" dirty="0" smtClean="0">
              <a:solidFill>
                <a:srgbClr val="0000FF"/>
              </a:solidFill>
              <a:latin typeface="黑体" pitchFamily="49" charset="-122"/>
              <a:ea typeface="黑体" pitchFamily="49" charset="-122"/>
            </a:endParaRPr>
          </a:p>
        </p:txBody>
      </p:sp>
      <p:sp>
        <p:nvSpPr>
          <p:cNvPr id="5" name="剪去同侧角的矩形 4"/>
          <p:cNvSpPr/>
          <p:nvPr/>
        </p:nvSpPr>
        <p:spPr>
          <a:xfrm>
            <a:off x="381000" y="1905000"/>
            <a:ext cx="8382000" cy="4800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pPr algn="just"/>
            <a:r>
              <a:rPr lang="zh-CN" altLang="en-US" sz="3200" dirty="0" smtClean="0">
                <a:solidFill>
                  <a:srgbClr val="0000FF"/>
                </a:solidFill>
                <a:latin typeface="Georgia" pitchFamily="18" charset="0"/>
                <a:ea typeface="仿宋" pitchFamily="49" charset="-122"/>
              </a:rPr>
              <a:t>一个不具隐私保密功能、无仲裁的消息认证系统由</a:t>
            </a:r>
            <a:r>
              <a:rPr lang="en-US" altLang="zh-CN" sz="3200" dirty="0" smtClean="0">
                <a:solidFill>
                  <a:srgbClr val="0000FF"/>
                </a:solidFill>
                <a:latin typeface="Georgia" pitchFamily="18" charset="0"/>
                <a:ea typeface="仿宋" pitchFamily="49" charset="-122"/>
              </a:rPr>
              <a:t>4</a:t>
            </a:r>
            <a:r>
              <a:rPr lang="zh-CN" altLang="en-US" sz="3200" dirty="0" smtClean="0">
                <a:solidFill>
                  <a:srgbClr val="0000FF"/>
                </a:solidFill>
                <a:latin typeface="Georgia" pitchFamily="18" charset="0"/>
                <a:ea typeface="仿宋" pitchFamily="49" charset="-122"/>
              </a:rPr>
              <a:t>元组 </a:t>
            </a:r>
            <a:r>
              <a:rPr lang="en-US" altLang="zh-CN" sz="3200" dirty="0" smtClean="0">
                <a:solidFill>
                  <a:srgbClr val="0000FF"/>
                </a:solidFill>
                <a:latin typeface="Georgia" pitchFamily="18" charset="0"/>
                <a:ea typeface="仿宋" pitchFamily="49" charset="-122"/>
              </a:rPr>
              <a:t>(S, A, K. </a:t>
            </a:r>
            <a:r>
              <a:rPr lang="el-GR" altLang="zh-CN" sz="3200" dirty="0" smtClean="0">
                <a:solidFill>
                  <a:srgbClr val="0000FF"/>
                </a:solidFill>
                <a:latin typeface="Georgia" pitchFamily="18" charset="0"/>
                <a:ea typeface="仿宋" pitchFamily="49" charset="-122"/>
              </a:rPr>
              <a:t>ε</a:t>
            </a:r>
            <a:r>
              <a:rPr lang="en-US" altLang="zh-CN" sz="3200" dirty="0" smtClean="0">
                <a:solidFill>
                  <a:srgbClr val="0000FF"/>
                </a:solidFill>
                <a:latin typeface="Georgia" pitchFamily="18" charset="0"/>
                <a:ea typeface="仿宋" pitchFamily="49" charset="-122"/>
              </a:rPr>
              <a:t>)</a:t>
            </a:r>
            <a:r>
              <a:rPr lang="zh-CN" altLang="en-US" sz="3200" dirty="0" smtClean="0">
                <a:solidFill>
                  <a:srgbClr val="0000FF"/>
                </a:solidFill>
                <a:latin typeface="Georgia" pitchFamily="18" charset="0"/>
                <a:ea typeface="仿宋" pitchFamily="49" charset="-122"/>
              </a:rPr>
              <a:t>描述</a:t>
            </a:r>
            <a:r>
              <a:rPr lang="en-US" altLang="zh-CN" sz="3200" dirty="0" smtClean="0">
                <a:solidFill>
                  <a:srgbClr val="0000FF"/>
                </a:solidFill>
                <a:latin typeface="Georgia" pitchFamily="18" charset="0"/>
                <a:ea typeface="仿宋" pitchFamily="49" charset="-122"/>
              </a:rPr>
              <a:t>:</a:t>
            </a:r>
          </a:p>
          <a:p>
            <a:pPr marL="457200" indent="-457200" algn="just">
              <a:buFont typeface="Wingdings" pitchFamily="2" charset="2"/>
              <a:buChar char="n"/>
            </a:pPr>
            <a:r>
              <a:rPr lang="en-US" altLang="zh-CN" sz="3200" dirty="0" smtClean="0">
                <a:solidFill>
                  <a:srgbClr val="0000FF"/>
                </a:solidFill>
                <a:latin typeface="Georgia" pitchFamily="18" charset="0"/>
                <a:ea typeface="仿宋" pitchFamily="49" charset="-122"/>
              </a:rPr>
              <a:t>S</a:t>
            </a:r>
            <a:r>
              <a:rPr lang="zh-CN" altLang="en-US" sz="3200" dirty="0" smtClean="0">
                <a:solidFill>
                  <a:srgbClr val="0000FF"/>
                </a:solidFill>
                <a:latin typeface="Georgia" pitchFamily="18" charset="0"/>
                <a:ea typeface="仿宋" pitchFamily="49" charset="-122"/>
              </a:rPr>
              <a:t>：信源集</a:t>
            </a:r>
            <a:endParaRPr lang="en-US" altLang="zh-CN" sz="3200" dirty="0" smtClean="0">
              <a:solidFill>
                <a:srgbClr val="0000FF"/>
              </a:solidFill>
              <a:latin typeface="Georgia" pitchFamily="18" charset="0"/>
              <a:ea typeface="仿宋" pitchFamily="49" charset="-122"/>
            </a:endParaRPr>
          </a:p>
          <a:p>
            <a:pPr marL="457200" indent="-457200" algn="just">
              <a:buFont typeface="Wingdings" pitchFamily="2" charset="2"/>
              <a:buChar char="n"/>
            </a:pPr>
            <a:r>
              <a:rPr lang="en-US" altLang="zh-CN" sz="3200" dirty="0" smtClean="0">
                <a:solidFill>
                  <a:srgbClr val="0000FF"/>
                </a:solidFill>
                <a:latin typeface="Georgia" pitchFamily="18" charset="0"/>
                <a:ea typeface="仿宋" pitchFamily="49" charset="-122"/>
              </a:rPr>
              <a:t>A</a:t>
            </a:r>
            <a:r>
              <a:rPr lang="zh-CN" altLang="en-US" sz="3200" dirty="0" smtClean="0">
                <a:solidFill>
                  <a:srgbClr val="0000FF"/>
                </a:solidFill>
                <a:latin typeface="Georgia" pitchFamily="18" charset="0"/>
                <a:ea typeface="仿宋" pitchFamily="49" charset="-122"/>
              </a:rPr>
              <a:t>：认证标签集</a:t>
            </a:r>
            <a:endParaRPr lang="en-US" altLang="zh-CN" sz="3200" dirty="0" smtClean="0">
              <a:solidFill>
                <a:srgbClr val="0000FF"/>
              </a:solidFill>
              <a:latin typeface="Georgia" pitchFamily="18" charset="0"/>
              <a:ea typeface="仿宋" pitchFamily="49" charset="-122"/>
            </a:endParaRPr>
          </a:p>
          <a:p>
            <a:pPr marL="457200" indent="-457200" algn="just">
              <a:buFont typeface="Wingdings" pitchFamily="2" charset="2"/>
              <a:buChar char="n"/>
            </a:pPr>
            <a:r>
              <a:rPr lang="en-US" altLang="zh-CN" sz="3200" dirty="0" smtClean="0">
                <a:solidFill>
                  <a:srgbClr val="0000FF"/>
                </a:solidFill>
                <a:latin typeface="Georgia" pitchFamily="18" charset="0"/>
                <a:ea typeface="仿宋" pitchFamily="49" charset="-122"/>
              </a:rPr>
              <a:t>K</a:t>
            </a:r>
            <a:r>
              <a:rPr lang="zh-CN" altLang="en-US" sz="3200" dirty="0" smtClean="0">
                <a:solidFill>
                  <a:srgbClr val="0000FF"/>
                </a:solidFill>
                <a:latin typeface="Georgia" pitchFamily="18" charset="0"/>
                <a:ea typeface="仿宋" pitchFamily="49" charset="-122"/>
              </a:rPr>
              <a:t>：密钥空间</a:t>
            </a:r>
            <a:endParaRPr lang="en-US" altLang="zh-CN" sz="3200" dirty="0" smtClean="0">
              <a:solidFill>
                <a:srgbClr val="0000FF"/>
              </a:solidFill>
              <a:latin typeface="Georgia" pitchFamily="18" charset="0"/>
              <a:ea typeface="仿宋" pitchFamily="49" charset="-122"/>
            </a:endParaRPr>
          </a:p>
          <a:p>
            <a:pPr marL="457200" indent="-457200" algn="just">
              <a:buFont typeface="Wingdings" pitchFamily="2" charset="2"/>
              <a:buChar char="n"/>
            </a:pPr>
            <a:r>
              <a:rPr lang="zh-CN" altLang="en-US" sz="3200" dirty="0" smtClean="0">
                <a:solidFill>
                  <a:srgbClr val="0000FF"/>
                </a:solidFill>
                <a:latin typeface="Georgia" pitchFamily="18" charset="0"/>
                <a:ea typeface="仿宋" pitchFamily="49" charset="-122"/>
              </a:rPr>
              <a:t>对每一个密钥</a:t>
            </a:r>
            <a:r>
              <a:rPr lang="en-US" altLang="zh-CN" sz="3200" i="1" dirty="0" err="1" smtClean="0">
                <a:solidFill>
                  <a:srgbClr val="0000FF"/>
                </a:solidFill>
                <a:latin typeface="Times New Roman" pitchFamily="18" charset="0"/>
                <a:ea typeface="仿宋" pitchFamily="49" charset="-122"/>
                <a:cs typeface="Times New Roman" pitchFamily="18" charset="0"/>
              </a:rPr>
              <a:t>k</a:t>
            </a:r>
            <a:r>
              <a:rPr lang="en-US" altLang="zh-CN" sz="3200" dirty="0" err="1" smtClean="0">
                <a:solidFill>
                  <a:srgbClr val="0000FF"/>
                </a:solidFill>
                <a:latin typeface="Times New Roman" pitchFamily="18" charset="0"/>
                <a:ea typeface="宋体"/>
                <a:cs typeface="Times New Roman" pitchFamily="18" charset="0"/>
              </a:rPr>
              <a:t>∈</a:t>
            </a:r>
            <a:r>
              <a:rPr lang="en-US" altLang="zh-CN" sz="3200" i="1" dirty="0" err="1" smtClean="0">
                <a:solidFill>
                  <a:srgbClr val="0000FF"/>
                </a:solidFill>
                <a:latin typeface="Times New Roman" pitchFamily="18" charset="0"/>
                <a:ea typeface="宋体"/>
                <a:cs typeface="Times New Roman" pitchFamily="18" charset="0"/>
              </a:rPr>
              <a:t>K</a:t>
            </a:r>
            <a:r>
              <a:rPr lang="zh-CN" altLang="en-US" sz="3200" dirty="0" smtClean="0">
                <a:solidFill>
                  <a:srgbClr val="0000FF"/>
                </a:solidFill>
                <a:latin typeface="宋体"/>
                <a:ea typeface="宋体"/>
              </a:rPr>
              <a:t>，有一个认证规则</a:t>
            </a:r>
            <a:endParaRPr lang="en-US" altLang="zh-CN" sz="3200" dirty="0" smtClean="0">
              <a:solidFill>
                <a:srgbClr val="0000FF"/>
              </a:solidFill>
              <a:latin typeface="宋体"/>
              <a:ea typeface="宋体"/>
            </a:endParaRPr>
          </a:p>
          <a:p>
            <a:pPr algn="just"/>
            <a:r>
              <a:rPr lang="en-US" altLang="zh-CN" sz="3200" dirty="0" err="1" smtClean="0">
                <a:solidFill>
                  <a:srgbClr val="0000FF"/>
                </a:solidFill>
                <a:latin typeface="Times New Roman" pitchFamily="18" charset="0"/>
                <a:ea typeface="宋体"/>
                <a:cs typeface="Times New Roman" pitchFamily="18" charset="0"/>
              </a:rPr>
              <a:t>e</a:t>
            </a:r>
            <a:r>
              <a:rPr lang="en-US" altLang="zh-CN" sz="3200" baseline="-25000" dirty="0" err="1" smtClean="0">
                <a:solidFill>
                  <a:srgbClr val="0000FF"/>
                </a:solidFill>
                <a:latin typeface="Times New Roman" pitchFamily="18" charset="0"/>
                <a:ea typeface="宋体"/>
                <a:cs typeface="Times New Roman" pitchFamily="18" charset="0"/>
              </a:rPr>
              <a:t>k</a:t>
            </a:r>
            <a:r>
              <a:rPr lang="en-US" altLang="zh-CN" sz="3200" i="1" dirty="0" smtClean="0">
                <a:solidFill>
                  <a:srgbClr val="0000FF"/>
                </a:solidFill>
                <a:latin typeface="Times New Roman" pitchFamily="18" charset="0"/>
                <a:cs typeface="Times New Roman" pitchFamily="18" charset="0"/>
              </a:rPr>
              <a:t> </a:t>
            </a:r>
            <a:r>
              <a:rPr lang="en-US" altLang="zh-CN" sz="3200" dirty="0" smtClean="0">
                <a:solidFill>
                  <a:srgbClr val="0000FF"/>
                </a:solidFill>
                <a:latin typeface="Times New Roman" pitchFamily="18" charset="0"/>
                <a:cs typeface="Times New Roman" pitchFamily="18" charset="0"/>
              </a:rPr>
              <a:t>∈</a:t>
            </a:r>
            <a:r>
              <a:rPr lang="el-GR" altLang="zh-CN" sz="3200" dirty="0">
                <a:solidFill>
                  <a:srgbClr val="0000FF"/>
                </a:solidFill>
                <a:latin typeface="Times New Roman" pitchFamily="18" charset="0"/>
                <a:ea typeface="仿宋" pitchFamily="49" charset="-122"/>
                <a:cs typeface="Times New Roman" pitchFamily="18" charset="0"/>
              </a:rPr>
              <a:t> </a:t>
            </a:r>
            <a:r>
              <a:rPr lang="el-GR" altLang="zh-CN" sz="3200" dirty="0" smtClean="0">
                <a:solidFill>
                  <a:srgbClr val="0000FF"/>
                </a:solidFill>
                <a:latin typeface="Times New Roman" pitchFamily="18" charset="0"/>
                <a:ea typeface="仿宋" pitchFamily="49" charset="-122"/>
                <a:cs typeface="Times New Roman" pitchFamily="18" charset="0"/>
              </a:rPr>
              <a:t>ε</a:t>
            </a:r>
            <a:r>
              <a:rPr lang="en-US" altLang="zh-CN" sz="3200" dirty="0" smtClean="0">
                <a:solidFill>
                  <a:srgbClr val="0000FF"/>
                </a:solidFill>
                <a:latin typeface="Georgia" pitchFamily="18" charset="0"/>
                <a:ea typeface="仿宋" pitchFamily="49" charset="-122"/>
              </a:rPr>
              <a:t>: S</a:t>
            </a:r>
            <a:r>
              <a:rPr lang="en-US" altLang="zh-CN" sz="3200" dirty="0" smtClean="0">
                <a:solidFill>
                  <a:srgbClr val="0000FF"/>
                </a:solidFill>
                <a:latin typeface="Georgia" pitchFamily="18" charset="0"/>
                <a:ea typeface="仿宋" pitchFamily="49" charset="-122"/>
                <a:sym typeface="Wingdings" pitchFamily="2" charset="2"/>
              </a:rPr>
              <a:t>A</a:t>
            </a:r>
            <a:endParaRPr lang="en-US" altLang="zh-CN" sz="32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224993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2.1.5 </a:t>
            </a:r>
            <a:r>
              <a:rPr lang="zh-CN" altLang="en-US" sz="3200" dirty="0" smtClean="0">
                <a:solidFill>
                  <a:srgbClr val="FF0000"/>
                </a:solidFill>
                <a:latin typeface="黑体" pitchFamily="49" charset="-122"/>
                <a:ea typeface="黑体" pitchFamily="49" charset="-122"/>
              </a:rPr>
              <a:t>认证系统模型</a:t>
            </a:r>
            <a:endParaRPr kumimoji="1" lang="zh-CN" altLang="en-US" sz="3200" dirty="0" smtClean="0">
              <a:solidFill>
                <a:srgbClr val="0000FF"/>
              </a:solidFill>
              <a:latin typeface="黑体" pitchFamily="49" charset="-122"/>
              <a:ea typeface="黑体" pitchFamily="49" charset="-12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052637"/>
            <a:ext cx="7239000" cy="4333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58448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6248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2.1.6 </a:t>
            </a:r>
            <a:r>
              <a:rPr lang="zh-CN" altLang="en-US" sz="3200" dirty="0" smtClean="0">
                <a:solidFill>
                  <a:srgbClr val="FF0000"/>
                </a:solidFill>
                <a:latin typeface="黑体" pitchFamily="49" charset="-122"/>
                <a:ea typeface="黑体" pitchFamily="49" charset="-122"/>
              </a:rPr>
              <a:t>认证系统</a:t>
            </a:r>
            <a:r>
              <a:rPr lang="zh-CN" altLang="en-US" sz="3200" dirty="0" smtClean="0">
                <a:solidFill>
                  <a:srgbClr val="FF0000"/>
                </a:solidFill>
                <a:latin typeface="黑体" pitchFamily="49" charset="-122"/>
                <a:ea typeface="黑体" pitchFamily="49" charset="-122"/>
              </a:rPr>
              <a:t>的安全性</a:t>
            </a:r>
            <a:endParaRPr kumimoji="1" lang="zh-CN" altLang="en-US" sz="3200" dirty="0" smtClean="0">
              <a:solidFill>
                <a:srgbClr val="0000FF"/>
              </a:solidFill>
              <a:latin typeface="黑体" pitchFamily="49" charset="-122"/>
              <a:ea typeface="黑体" pitchFamily="49" charset="-122"/>
            </a:endParaRPr>
          </a:p>
        </p:txBody>
      </p:sp>
      <p:sp>
        <p:nvSpPr>
          <p:cNvPr id="5" name="剪去同侧角的矩形 4"/>
          <p:cNvSpPr/>
          <p:nvPr/>
        </p:nvSpPr>
        <p:spPr>
          <a:xfrm>
            <a:off x="381000" y="1905000"/>
            <a:ext cx="8382000" cy="4800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lstStyle/>
          <a:p>
            <a:pPr algn="just"/>
            <a:r>
              <a:rPr lang="zh-CN" altLang="en-US" sz="2800" dirty="0" smtClean="0">
                <a:solidFill>
                  <a:srgbClr val="0000FF"/>
                </a:solidFill>
                <a:latin typeface="Georgia" pitchFamily="18" charset="0"/>
                <a:ea typeface="仿宋" pitchFamily="49" charset="-122"/>
              </a:rPr>
              <a:t>根据攻击目标和攻击方法，对签名认证系统的攻击也分为几个层次：</a:t>
            </a:r>
            <a:endParaRPr lang="en-US" altLang="zh-CN" sz="2800" dirty="0" smtClean="0">
              <a:solidFill>
                <a:srgbClr val="0000FF"/>
              </a:solidFill>
              <a:latin typeface="Georgia" pitchFamily="18" charset="0"/>
              <a:ea typeface="仿宋" pitchFamily="49" charset="-122"/>
            </a:endParaRPr>
          </a:p>
          <a:p>
            <a:pPr marL="457200" indent="-457200" algn="just">
              <a:buFont typeface="Wingdings" pitchFamily="2" charset="2"/>
              <a:buChar char="n"/>
            </a:pPr>
            <a:r>
              <a:rPr lang="zh-CN" altLang="en-US" sz="2800" b="1" dirty="0" smtClean="0">
                <a:solidFill>
                  <a:srgbClr val="FF0000"/>
                </a:solidFill>
                <a:latin typeface="Georgia" pitchFamily="18" charset="0"/>
                <a:ea typeface="仿宋" pitchFamily="49" charset="-122"/>
              </a:rPr>
              <a:t>完全摧毁</a:t>
            </a:r>
            <a:r>
              <a:rPr lang="zh-CN" altLang="en-US" sz="2800" dirty="0" smtClean="0">
                <a:solidFill>
                  <a:srgbClr val="0000FF"/>
                </a:solidFill>
                <a:latin typeface="Georgia" pitchFamily="18" charset="0"/>
                <a:ea typeface="仿宋" pitchFamily="49" charset="-122"/>
              </a:rPr>
              <a:t>：攻击者获得了私钥</a:t>
            </a:r>
            <a:endParaRPr lang="en-US" altLang="zh-CN" sz="2800" dirty="0" smtClean="0">
              <a:solidFill>
                <a:srgbClr val="0000FF"/>
              </a:solidFill>
              <a:latin typeface="Georgia" pitchFamily="18" charset="0"/>
              <a:ea typeface="仿宋" pitchFamily="49" charset="-122"/>
            </a:endParaRPr>
          </a:p>
          <a:p>
            <a:pPr marL="457200" indent="-457200" algn="just">
              <a:buFont typeface="Wingdings" pitchFamily="2" charset="2"/>
              <a:buChar char="n"/>
            </a:pPr>
            <a:r>
              <a:rPr lang="zh-CN" altLang="en-US" sz="2800" b="1" dirty="0">
                <a:solidFill>
                  <a:srgbClr val="FF0000"/>
                </a:solidFill>
                <a:latin typeface="Georgia" pitchFamily="18" charset="0"/>
                <a:ea typeface="仿宋" pitchFamily="49" charset="-122"/>
              </a:rPr>
              <a:t>一般性伪造</a:t>
            </a:r>
            <a:r>
              <a:rPr lang="zh-CN" altLang="en-US" sz="2800" dirty="0" smtClean="0">
                <a:solidFill>
                  <a:srgbClr val="0000FF"/>
                </a:solidFill>
                <a:latin typeface="Georgia" pitchFamily="18" charset="0"/>
                <a:ea typeface="仿宋" pitchFamily="49" charset="-122"/>
              </a:rPr>
              <a:t>：攻击者有个有效的可以对任意消息进行签名的算法</a:t>
            </a:r>
            <a:endParaRPr lang="en-US" altLang="zh-CN" sz="2800" dirty="0" smtClean="0">
              <a:solidFill>
                <a:srgbClr val="0000FF"/>
              </a:solidFill>
              <a:latin typeface="Georgia" pitchFamily="18" charset="0"/>
              <a:ea typeface="仿宋" pitchFamily="49" charset="-122"/>
            </a:endParaRPr>
          </a:p>
          <a:p>
            <a:pPr marL="457200" indent="-457200" algn="just">
              <a:buFont typeface="Wingdings" pitchFamily="2" charset="2"/>
              <a:buChar char="n"/>
            </a:pPr>
            <a:r>
              <a:rPr lang="zh-CN" altLang="en-US" sz="2800" b="1" dirty="0">
                <a:solidFill>
                  <a:srgbClr val="FF0000"/>
                </a:solidFill>
                <a:latin typeface="Georgia" pitchFamily="18" charset="0"/>
                <a:ea typeface="仿宋" pitchFamily="49" charset="-122"/>
              </a:rPr>
              <a:t>选择性伪造</a:t>
            </a:r>
            <a:r>
              <a:rPr lang="zh-CN" altLang="en-US" sz="2800" dirty="0" smtClean="0">
                <a:solidFill>
                  <a:srgbClr val="0000FF"/>
                </a:solidFill>
                <a:latin typeface="Georgia" pitchFamily="18" charset="0"/>
                <a:ea typeface="仿宋" pitchFamily="49" charset="-122"/>
              </a:rPr>
              <a:t>：攻击者拥有一个可以对某个消息集合中的任意消息进行签名的算法</a:t>
            </a:r>
            <a:endParaRPr lang="en-US" altLang="zh-CN" sz="2800" dirty="0" smtClean="0">
              <a:solidFill>
                <a:srgbClr val="0000FF"/>
              </a:solidFill>
              <a:latin typeface="Georgia" pitchFamily="18" charset="0"/>
              <a:ea typeface="仿宋" pitchFamily="49" charset="-122"/>
            </a:endParaRPr>
          </a:p>
          <a:p>
            <a:pPr marL="457200" indent="-457200" algn="just">
              <a:buFont typeface="Wingdings" pitchFamily="2" charset="2"/>
              <a:buChar char="n"/>
            </a:pPr>
            <a:r>
              <a:rPr lang="zh-CN" altLang="en-US" sz="2800" b="1" dirty="0">
                <a:solidFill>
                  <a:srgbClr val="FF0000"/>
                </a:solidFill>
                <a:latin typeface="Georgia" pitchFamily="18" charset="0"/>
                <a:ea typeface="仿宋" pitchFamily="49" charset="-122"/>
              </a:rPr>
              <a:t>存在性伪造</a:t>
            </a:r>
            <a:r>
              <a:rPr lang="zh-CN" altLang="en-US" sz="2800" dirty="0" smtClean="0">
                <a:solidFill>
                  <a:srgbClr val="0000FF"/>
                </a:solidFill>
                <a:latin typeface="Georgia" pitchFamily="18" charset="0"/>
                <a:ea typeface="仿宋" pitchFamily="49" charset="-122"/>
              </a:rPr>
              <a:t>：攻击者可以提供一个新的消息及其签名</a:t>
            </a:r>
            <a:endParaRPr lang="en-US" altLang="zh-CN" sz="28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291284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剪去同侧角的矩形 7"/>
          <p:cNvSpPr/>
          <p:nvPr/>
        </p:nvSpPr>
        <p:spPr>
          <a:xfrm>
            <a:off x="381000" y="16764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zh-CN" altLang="en-US" sz="3600" b="1" dirty="0" smtClean="0">
                <a:solidFill>
                  <a:srgbClr val="FF0000"/>
                </a:solidFill>
                <a:latin typeface="Georgia" pitchFamily="18" charset="0"/>
                <a:ea typeface="仿宋" pitchFamily="49" charset="-122"/>
              </a:rPr>
              <a:t>密码学</a:t>
            </a:r>
            <a:r>
              <a:rPr lang="en-US" altLang="zh-CN" sz="3600" b="1" dirty="0" smtClean="0">
                <a:solidFill>
                  <a:srgbClr val="FF0000"/>
                </a:solidFill>
                <a:latin typeface="Georgia" pitchFamily="18" charset="0"/>
                <a:ea typeface="仿宋" pitchFamily="49" charset="-122"/>
              </a:rPr>
              <a:t>(Cryptology)</a:t>
            </a:r>
            <a:r>
              <a:rPr lang="zh-CN" altLang="en-US" sz="3600" dirty="0" smtClean="0">
                <a:solidFill>
                  <a:srgbClr val="0000FF"/>
                </a:solidFill>
                <a:latin typeface="Georgia" pitchFamily="18" charset="0"/>
                <a:ea typeface="仿宋" pitchFamily="49" charset="-122"/>
              </a:rPr>
              <a:t>是研究信息及信息系统安全的学科，它起源于</a:t>
            </a:r>
            <a:r>
              <a:rPr lang="zh-CN" altLang="en-US" sz="3600" b="1" dirty="0" smtClean="0">
                <a:solidFill>
                  <a:srgbClr val="FF0000"/>
                </a:solidFill>
                <a:latin typeface="Georgia" pitchFamily="18" charset="0"/>
                <a:ea typeface="仿宋" pitchFamily="49" charset="-122"/>
              </a:rPr>
              <a:t>保密通信技术</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a:p>
            <a:pPr algn="just"/>
            <a:r>
              <a:rPr lang="zh-CN" altLang="en-US" sz="3600" dirty="0" smtClean="0">
                <a:solidFill>
                  <a:srgbClr val="0000FF"/>
                </a:solidFill>
                <a:latin typeface="Georgia" pitchFamily="18" charset="0"/>
                <a:ea typeface="仿宋" pitchFamily="49" charset="-122"/>
              </a:rPr>
              <a:t>密码学又分为</a:t>
            </a:r>
            <a:r>
              <a:rPr lang="zh-CN" altLang="en-US" sz="3600" b="1" dirty="0" smtClean="0">
                <a:solidFill>
                  <a:srgbClr val="FF0000"/>
                </a:solidFill>
                <a:latin typeface="Georgia" pitchFamily="18" charset="0"/>
                <a:ea typeface="仿宋" pitchFamily="49" charset="-122"/>
              </a:rPr>
              <a:t>密码编码学</a:t>
            </a:r>
            <a:r>
              <a:rPr lang="en-US" altLang="zh-CN" sz="3600" b="1" dirty="0" smtClean="0">
                <a:solidFill>
                  <a:srgbClr val="FF0000"/>
                </a:solidFill>
                <a:latin typeface="Georgia" pitchFamily="18" charset="0"/>
                <a:ea typeface="仿宋" pitchFamily="49" charset="-122"/>
              </a:rPr>
              <a:t>(Cryptography</a:t>
            </a:r>
            <a:r>
              <a:rPr lang="en-US" altLang="zh-CN" sz="3600" dirty="0" smtClean="0">
                <a:solidFill>
                  <a:srgbClr val="0000FF"/>
                </a:solidFill>
                <a:latin typeface="Georgia" pitchFamily="18" charset="0"/>
                <a:ea typeface="仿宋" pitchFamily="49" charset="-122"/>
              </a:rPr>
              <a:t>)</a:t>
            </a:r>
            <a:r>
              <a:rPr lang="zh-CN" altLang="en-US" sz="3600" dirty="0" smtClean="0">
                <a:solidFill>
                  <a:srgbClr val="0000FF"/>
                </a:solidFill>
                <a:latin typeface="Georgia" pitchFamily="18" charset="0"/>
                <a:ea typeface="仿宋" pitchFamily="49" charset="-122"/>
              </a:rPr>
              <a:t>和</a:t>
            </a:r>
            <a:r>
              <a:rPr lang="zh-CN" altLang="en-US" sz="3600" b="1" dirty="0">
                <a:solidFill>
                  <a:srgbClr val="FF0000"/>
                </a:solidFill>
                <a:latin typeface="Georgia" pitchFamily="18" charset="0"/>
                <a:ea typeface="仿宋" pitchFamily="49" charset="-122"/>
              </a:rPr>
              <a:t>密码分析学</a:t>
            </a:r>
            <a:r>
              <a:rPr lang="en-US" altLang="zh-CN" sz="3600" b="1" dirty="0">
                <a:solidFill>
                  <a:srgbClr val="FF0000"/>
                </a:solidFill>
                <a:latin typeface="Georgia" pitchFamily="18" charset="0"/>
                <a:ea typeface="仿宋" pitchFamily="49" charset="-122"/>
              </a:rPr>
              <a:t>(Cryptanalysis)</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a:p>
            <a:pPr algn="just"/>
            <a:endParaRPr lang="en-US" altLang="zh-CN" sz="3600" dirty="0" smtClean="0">
              <a:solidFill>
                <a:srgbClr val="0000FF"/>
              </a:solidFill>
              <a:latin typeface="Georgia" pitchFamily="18" charset="0"/>
              <a:ea typeface="仿宋" pitchFamily="49" charset="-122"/>
            </a:endParaRPr>
          </a:p>
        </p:txBody>
      </p:sp>
      <p:sp>
        <p:nvSpPr>
          <p:cNvPr id="5"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Tree>
    <p:extLst>
      <p:ext uri="{BB962C8B-B14F-4D97-AF65-F5344CB8AC3E}">
        <p14:creationId xmlns:p14="http://schemas.microsoft.com/office/powerpoint/2010/main" val="268921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8" name="剪去同侧角的矩形 7"/>
          <p:cNvSpPr/>
          <p:nvPr/>
        </p:nvSpPr>
        <p:spPr>
          <a:xfrm>
            <a:off x="381000" y="16764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just">
              <a:buFont typeface="Wingdings" pitchFamily="2" charset="2"/>
              <a:buChar char="n"/>
            </a:pPr>
            <a:r>
              <a:rPr lang="zh-CN" altLang="en-US" sz="3600" b="1" dirty="0" smtClean="0">
                <a:solidFill>
                  <a:srgbClr val="FF0000"/>
                </a:solidFill>
                <a:latin typeface="Georgia" pitchFamily="18" charset="0"/>
                <a:ea typeface="仿宋" pitchFamily="49" charset="-122"/>
              </a:rPr>
              <a:t>密码编码学</a:t>
            </a:r>
            <a:r>
              <a:rPr lang="en-US" altLang="zh-CN" sz="3600" b="1" dirty="0" smtClean="0">
                <a:solidFill>
                  <a:srgbClr val="FF0000"/>
                </a:solidFill>
                <a:latin typeface="Georgia" pitchFamily="18" charset="0"/>
                <a:ea typeface="仿宋" pitchFamily="49" charset="-122"/>
              </a:rPr>
              <a:t>(Cryptography</a:t>
            </a:r>
            <a:r>
              <a:rPr lang="en-US" altLang="zh-CN" sz="3600" dirty="0" smtClean="0">
                <a:solidFill>
                  <a:srgbClr val="0000FF"/>
                </a:solidFill>
                <a:latin typeface="Georgia" pitchFamily="18" charset="0"/>
                <a:ea typeface="仿宋" pitchFamily="49" charset="-122"/>
              </a:rPr>
              <a:t>)</a:t>
            </a:r>
            <a:r>
              <a:rPr lang="zh-CN" altLang="en-US" sz="3600" b="1" dirty="0" smtClean="0">
                <a:solidFill>
                  <a:srgbClr val="0000FF"/>
                </a:solidFill>
                <a:latin typeface="Georgia" pitchFamily="18" charset="0"/>
                <a:ea typeface="仿宋" pitchFamily="49" charset="-122"/>
              </a:rPr>
              <a:t>是研究如何对信息编码以实现信息和通信安全的科学。</a:t>
            </a:r>
            <a:endParaRPr lang="en-US" altLang="zh-CN" sz="3600" b="1" dirty="0" smtClean="0">
              <a:solidFill>
                <a:srgbClr val="0000FF"/>
              </a:solidFill>
              <a:latin typeface="Georgia" pitchFamily="18" charset="0"/>
              <a:ea typeface="仿宋" pitchFamily="49" charset="-122"/>
            </a:endParaRPr>
          </a:p>
          <a:p>
            <a:pPr marL="571500" indent="-571500" algn="just">
              <a:buFont typeface="Wingdings" pitchFamily="2" charset="2"/>
              <a:buChar char="n"/>
            </a:pPr>
            <a:r>
              <a:rPr lang="zh-CN" altLang="en-US" sz="3600" b="1" dirty="0" smtClean="0">
                <a:solidFill>
                  <a:srgbClr val="FF0000"/>
                </a:solidFill>
                <a:latin typeface="Georgia" pitchFamily="18" charset="0"/>
                <a:ea typeface="仿宋" pitchFamily="49" charset="-122"/>
              </a:rPr>
              <a:t>密码分析</a:t>
            </a:r>
            <a:r>
              <a:rPr lang="zh-CN" altLang="en-US" sz="3600" b="1" dirty="0">
                <a:solidFill>
                  <a:srgbClr val="FF0000"/>
                </a:solidFill>
                <a:latin typeface="Georgia" pitchFamily="18" charset="0"/>
                <a:ea typeface="仿宋" pitchFamily="49" charset="-122"/>
              </a:rPr>
              <a:t>学</a:t>
            </a:r>
            <a:r>
              <a:rPr lang="en-US" altLang="zh-CN" sz="3600" b="1" dirty="0">
                <a:solidFill>
                  <a:srgbClr val="FF0000"/>
                </a:solidFill>
                <a:latin typeface="Georgia" pitchFamily="18" charset="0"/>
                <a:ea typeface="仿宋" pitchFamily="49" charset="-122"/>
              </a:rPr>
              <a:t>(Cryptanalysis</a:t>
            </a:r>
            <a:r>
              <a:rPr lang="en-US" altLang="zh-CN" sz="3600" b="1" dirty="0" smtClean="0">
                <a:solidFill>
                  <a:srgbClr val="FF0000"/>
                </a:solidFill>
                <a:latin typeface="Georgia" pitchFamily="18" charset="0"/>
                <a:ea typeface="仿宋" pitchFamily="49" charset="-122"/>
              </a:rPr>
              <a:t>)</a:t>
            </a:r>
            <a:r>
              <a:rPr lang="zh-CN" altLang="en-US" sz="3600" b="1" dirty="0" smtClean="0">
                <a:solidFill>
                  <a:srgbClr val="0000FF"/>
                </a:solidFill>
                <a:latin typeface="Georgia" pitchFamily="18" charset="0"/>
                <a:ea typeface="仿宋" pitchFamily="49" charset="-122"/>
              </a:rPr>
              <a:t>是研究如何破解或攻击受保护的信息的科学</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a:p>
            <a:pPr algn="just"/>
            <a:endParaRPr lang="en-US" altLang="zh-CN" sz="3600" dirty="0" smtClean="0">
              <a:solidFill>
                <a:srgbClr val="0000FF"/>
              </a:solidFill>
              <a:latin typeface="Georgia" pitchFamily="18" charset="0"/>
              <a:ea typeface="仿宋" pitchFamily="49" charset="-122"/>
            </a:endParaRP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2.1.1 </a:t>
            </a:r>
            <a:r>
              <a:rPr lang="zh-CN" altLang="en-US" sz="3200" dirty="0" smtClean="0">
                <a:solidFill>
                  <a:srgbClr val="FF0000"/>
                </a:solidFill>
                <a:latin typeface="黑体" pitchFamily="49" charset="-122"/>
                <a:ea typeface="黑体" pitchFamily="49" charset="-122"/>
              </a:rPr>
              <a:t>密码编码学</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348105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2.1.1 </a:t>
            </a:r>
            <a:r>
              <a:rPr lang="zh-CN" altLang="en-US" sz="3200" dirty="0" smtClean="0">
                <a:solidFill>
                  <a:srgbClr val="FF0000"/>
                </a:solidFill>
                <a:latin typeface="黑体" pitchFamily="49" charset="-122"/>
                <a:ea typeface="黑体" pitchFamily="49" charset="-122"/>
              </a:rPr>
              <a:t>密码编码学</a:t>
            </a:r>
            <a:endParaRPr kumimoji="1" lang="zh-CN" altLang="en-US" sz="3200" dirty="0" smtClean="0">
              <a:solidFill>
                <a:srgbClr val="0000FF"/>
              </a:solidFill>
              <a:latin typeface="黑体" pitchFamily="49" charset="-122"/>
              <a:ea typeface="黑体" pitchFamily="49" charset="-122"/>
            </a:endParaRPr>
          </a:p>
        </p:txBody>
      </p:sp>
      <p:sp>
        <p:nvSpPr>
          <p:cNvPr id="2" name="TextBox 1"/>
          <p:cNvSpPr txBox="1"/>
          <p:nvPr/>
        </p:nvSpPr>
        <p:spPr>
          <a:xfrm>
            <a:off x="533400" y="2133600"/>
            <a:ext cx="1600200" cy="276999"/>
          </a:xfrm>
          <a:prstGeom prst="rect">
            <a:avLst/>
          </a:prstGeom>
          <a:solidFill>
            <a:schemeClr val="accent5">
              <a:lumMod val="90000"/>
            </a:schemeClr>
          </a:solidFill>
          <a:ln w="19050">
            <a:solidFill>
              <a:schemeClr val="accent1"/>
            </a:solidFill>
          </a:ln>
        </p:spPr>
        <p:txBody>
          <a:bodyPr wrap="square" lIns="0" tIns="0" rIns="0" bIns="0" rtlCol="0">
            <a:spAutoFit/>
          </a:bodyPr>
          <a:lstStyle/>
          <a:p>
            <a:r>
              <a:rPr lang="zh-CN" altLang="en-US" dirty="0" smtClean="0"/>
              <a:t>密钥管理</a:t>
            </a:r>
            <a:endParaRPr lang="zh-CN" altLang="en-US" dirty="0"/>
          </a:p>
        </p:txBody>
      </p:sp>
      <p:sp>
        <p:nvSpPr>
          <p:cNvPr id="6" name="TextBox 5"/>
          <p:cNvSpPr txBox="1"/>
          <p:nvPr/>
        </p:nvSpPr>
        <p:spPr>
          <a:xfrm>
            <a:off x="2286000" y="2133600"/>
            <a:ext cx="1600200" cy="276999"/>
          </a:xfrm>
          <a:prstGeom prst="rect">
            <a:avLst/>
          </a:prstGeom>
          <a:solidFill>
            <a:schemeClr val="accent5">
              <a:lumMod val="90000"/>
            </a:schemeClr>
          </a:solidFill>
          <a:ln w="19050">
            <a:solidFill>
              <a:schemeClr val="accent1"/>
            </a:solidFill>
          </a:ln>
        </p:spPr>
        <p:txBody>
          <a:bodyPr wrap="square" lIns="0" tIns="0" rIns="0" bIns="0" rtlCol="0">
            <a:spAutoFit/>
          </a:bodyPr>
          <a:lstStyle/>
          <a:p>
            <a:r>
              <a:rPr lang="zh-CN" altLang="en-US" dirty="0" smtClean="0"/>
              <a:t>身份鉴别</a:t>
            </a:r>
            <a:endParaRPr lang="zh-CN" altLang="en-US" dirty="0"/>
          </a:p>
        </p:txBody>
      </p:sp>
      <p:sp>
        <p:nvSpPr>
          <p:cNvPr id="7" name="TextBox 6"/>
          <p:cNvSpPr txBox="1"/>
          <p:nvPr/>
        </p:nvSpPr>
        <p:spPr>
          <a:xfrm>
            <a:off x="4038600" y="2133600"/>
            <a:ext cx="1600200" cy="276999"/>
          </a:xfrm>
          <a:prstGeom prst="rect">
            <a:avLst/>
          </a:prstGeom>
          <a:solidFill>
            <a:schemeClr val="accent5">
              <a:lumMod val="90000"/>
            </a:schemeClr>
          </a:solidFill>
          <a:ln w="19050">
            <a:solidFill>
              <a:schemeClr val="accent1"/>
            </a:solidFill>
          </a:ln>
        </p:spPr>
        <p:txBody>
          <a:bodyPr wrap="square" lIns="0" tIns="0" rIns="0" bIns="0" rtlCol="0">
            <a:spAutoFit/>
          </a:bodyPr>
          <a:lstStyle/>
          <a:p>
            <a:r>
              <a:rPr lang="zh-CN" altLang="en-US" dirty="0" smtClean="0"/>
              <a:t>密码协议</a:t>
            </a:r>
            <a:endParaRPr lang="zh-CN" altLang="en-US" dirty="0"/>
          </a:p>
        </p:txBody>
      </p:sp>
      <p:sp>
        <p:nvSpPr>
          <p:cNvPr id="9" name="TextBox 8"/>
          <p:cNvSpPr txBox="1"/>
          <p:nvPr/>
        </p:nvSpPr>
        <p:spPr>
          <a:xfrm>
            <a:off x="5867400" y="2133599"/>
            <a:ext cx="1600200" cy="276999"/>
          </a:xfrm>
          <a:prstGeom prst="rect">
            <a:avLst/>
          </a:prstGeom>
          <a:solidFill>
            <a:schemeClr val="accent5">
              <a:lumMod val="90000"/>
            </a:schemeClr>
          </a:solidFill>
          <a:ln w="19050">
            <a:solidFill>
              <a:schemeClr val="accent1"/>
            </a:solidFill>
          </a:ln>
        </p:spPr>
        <p:txBody>
          <a:bodyPr wrap="square" lIns="0" tIns="0" rIns="0" bIns="0" rtlCol="0">
            <a:spAutoFit/>
          </a:bodyPr>
          <a:lstStyle/>
          <a:p>
            <a:r>
              <a:rPr lang="zh-CN" altLang="en-US" dirty="0" smtClean="0"/>
              <a:t>网络安全协议</a:t>
            </a:r>
            <a:endParaRPr lang="zh-CN" altLang="en-US" dirty="0"/>
          </a:p>
        </p:txBody>
      </p:sp>
      <p:cxnSp>
        <p:nvCxnSpPr>
          <p:cNvPr id="5" name="直接连接符 4"/>
          <p:cNvCxnSpPr/>
          <p:nvPr/>
        </p:nvCxnSpPr>
        <p:spPr>
          <a:xfrm>
            <a:off x="152400" y="2819400"/>
            <a:ext cx="8610600" cy="0"/>
          </a:xfrm>
          <a:prstGeom prst="line">
            <a:avLst/>
          </a:prstGeom>
          <a:ln w="38100">
            <a:solidFill>
              <a:srgbClr val="FF010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115300" y="1524000"/>
            <a:ext cx="266700" cy="1107996"/>
          </a:xfrm>
          <a:prstGeom prst="rect">
            <a:avLst/>
          </a:prstGeom>
          <a:solidFill>
            <a:schemeClr val="bg1">
              <a:lumMod val="85000"/>
            </a:schemeClr>
          </a:solidFill>
          <a:ln w="19050">
            <a:solidFill>
              <a:srgbClr val="FF0101"/>
            </a:solidFill>
          </a:ln>
        </p:spPr>
        <p:txBody>
          <a:bodyPr wrap="square" lIns="0" tIns="0" rIns="0" bIns="0" rtlCol="0">
            <a:spAutoFit/>
          </a:bodyPr>
          <a:lstStyle/>
          <a:p>
            <a:r>
              <a:rPr lang="zh-CN" altLang="en-US" dirty="0" smtClean="0"/>
              <a:t>安</a:t>
            </a:r>
            <a:endParaRPr lang="en-US" altLang="zh-CN" dirty="0" smtClean="0"/>
          </a:p>
          <a:p>
            <a:r>
              <a:rPr lang="zh-CN" altLang="en-US" dirty="0" smtClean="0"/>
              <a:t>全</a:t>
            </a:r>
            <a:endParaRPr lang="en-US" altLang="zh-CN" dirty="0" smtClean="0"/>
          </a:p>
          <a:p>
            <a:r>
              <a:rPr lang="zh-CN" altLang="en-US" dirty="0" smtClean="0"/>
              <a:t>协</a:t>
            </a:r>
            <a:endParaRPr lang="en-US" altLang="zh-CN" dirty="0" smtClean="0"/>
          </a:p>
          <a:p>
            <a:r>
              <a:rPr lang="zh-CN" altLang="en-US" dirty="0" smtClean="0"/>
              <a:t>议</a:t>
            </a:r>
            <a:endParaRPr lang="zh-CN" altLang="en-US" dirty="0"/>
          </a:p>
        </p:txBody>
      </p:sp>
      <p:sp>
        <p:nvSpPr>
          <p:cNvPr id="12" name="TextBox 11"/>
          <p:cNvSpPr txBox="1"/>
          <p:nvPr/>
        </p:nvSpPr>
        <p:spPr>
          <a:xfrm>
            <a:off x="533400" y="3048000"/>
            <a:ext cx="1295400" cy="276999"/>
          </a:xfrm>
          <a:prstGeom prst="rect">
            <a:avLst/>
          </a:prstGeom>
          <a:solidFill>
            <a:srgbClr val="33CC33"/>
          </a:solidFill>
          <a:ln w="19050">
            <a:solidFill>
              <a:schemeClr val="accent1"/>
            </a:solidFill>
          </a:ln>
        </p:spPr>
        <p:txBody>
          <a:bodyPr wrap="square" lIns="0" tIns="0" rIns="0" bIns="0" rtlCol="0">
            <a:spAutoFit/>
          </a:bodyPr>
          <a:lstStyle/>
          <a:p>
            <a:r>
              <a:rPr lang="zh-CN" altLang="en-US" dirty="0" smtClean="0"/>
              <a:t>保密性</a:t>
            </a:r>
            <a:endParaRPr lang="zh-CN" altLang="en-US" dirty="0"/>
          </a:p>
        </p:txBody>
      </p:sp>
      <p:sp>
        <p:nvSpPr>
          <p:cNvPr id="13" name="TextBox 12"/>
          <p:cNvSpPr txBox="1"/>
          <p:nvPr/>
        </p:nvSpPr>
        <p:spPr>
          <a:xfrm>
            <a:off x="2286000" y="3047999"/>
            <a:ext cx="1066800" cy="277000"/>
          </a:xfrm>
          <a:prstGeom prst="rect">
            <a:avLst/>
          </a:prstGeom>
          <a:solidFill>
            <a:srgbClr val="33CC33"/>
          </a:solidFill>
          <a:ln w="19050">
            <a:solidFill>
              <a:schemeClr val="accent1"/>
            </a:solidFill>
          </a:ln>
        </p:spPr>
        <p:txBody>
          <a:bodyPr wrap="square" lIns="0" tIns="0" rIns="0" bIns="0" rtlCol="0">
            <a:spAutoFit/>
          </a:bodyPr>
          <a:lstStyle/>
          <a:p>
            <a:r>
              <a:rPr lang="zh-CN" altLang="en-US" dirty="0" smtClean="0"/>
              <a:t>完整性</a:t>
            </a:r>
            <a:endParaRPr lang="zh-CN" altLang="en-US" dirty="0"/>
          </a:p>
        </p:txBody>
      </p:sp>
      <p:sp>
        <p:nvSpPr>
          <p:cNvPr id="14" name="TextBox 13"/>
          <p:cNvSpPr txBox="1"/>
          <p:nvPr/>
        </p:nvSpPr>
        <p:spPr>
          <a:xfrm>
            <a:off x="3810000" y="3047999"/>
            <a:ext cx="1066800" cy="277000"/>
          </a:xfrm>
          <a:prstGeom prst="rect">
            <a:avLst/>
          </a:prstGeom>
          <a:solidFill>
            <a:srgbClr val="33CC33"/>
          </a:solidFill>
          <a:ln w="19050">
            <a:solidFill>
              <a:schemeClr val="accent1"/>
            </a:solidFill>
          </a:ln>
        </p:spPr>
        <p:txBody>
          <a:bodyPr wrap="square" lIns="0" tIns="0" rIns="0" bIns="0" rtlCol="0">
            <a:spAutoFit/>
          </a:bodyPr>
          <a:lstStyle/>
          <a:p>
            <a:r>
              <a:rPr lang="zh-CN" altLang="en-US" dirty="0" smtClean="0"/>
              <a:t>可用性</a:t>
            </a:r>
            <a:endParaRPr lang="zh-CN" altLang="en-US" dirty="0"/>
          </a:p>
        </p:txBody>
      </p:sp>
      <p:sp>
        <p:nvSpPr>
          <p:cNvPr id="15" name="TextBox 14"/>
          <p:cNvSpPr txBox="1"/>
          <p:nvPr/>
        </p:nvSpPr>
        <p:spPr>
          <a:xfrm>
            <a:off x="5303520" y="3048000"/>
            <a:ext cx="944880" cy="276999"/>
          </a:xfrm>
          <a:prstGeom prst="rect">
            <a:avLst/>
          </a:prstGeom>
          <a:solidFill>
            <a:srgbClr val="33CC33"/>
          </a:solidFill>
          <a:ln w="19050">
            <a:solidFill>
              <a:schemeClr val="accent1"/>
            </a:solidFill>
          </a:ln>
        </p:spPr>
        <p:txBody>
          <a:bodyPr wrap="square" lIns="0" tIns="0" rIns="0" bIns="0" rtlCol="0">
            <a:spAutoFit/>
          </a:bodyPr>
          <a:lstStyle/>
          <a:p>
            <a:r>
              <a:rPr lang="zh-CN" altLang="en-US" dirty="0" smtClean="0"/>
              <a:t>认证性</a:t>
            </a:r>
            <a:endParaRPr lang="zh-CN" altLang="en-US" dirty="0"/>
          </a:p>
        </p:txBody>
      </p:sp>
      <p:sp>
        <p:nvSpPr>
          <p:cNvPr id="16" name="TextBox 15"/>
          <p:cNvSpPr txBox="1"/>
          <p:nvPr/>
        </p:nvSpPr>
        <p:spPr>
          <a:xfrm>
            <a:off x="6644640" y="3048000"/>
            <a:ext cx="1295400" cy="276999"/>
          </a:xfrm>
          <a:prstGeom prst="rect">
            <a:avLst/>
          </a:prstGeom>
          <a:solidFill>
            <a:srgbClr val="33CC33"/>
          </a:solidFill>
          <a:ln w="19050">
            <a:solidFill>
              <a:schemeClr val="accent1"/>
            </a:solidFill>
          </a:ln>
        </p:spPr>
        <p:txBody>
          <a:bodyPr wrap="square" lIns="0" tIns="0" rIns="0" bIns="0" rtlCol="0">
            <a:spAutoFit/>
          </a:bodyPr>
          <a:lstStyle/>
          <a:p>
            <a:r>
              <a:rPr lang="zh-CN" altLang="en-US" dirty="0" smtClean="0"/>
              <a:t>不可否认性</a:t>
            </a:r>
            <a:endParaRPr lang="zh-CN" altLang="en-US" dirty="0"/>
          </a:p>
        </p:txBody>
      </p:sp>
      <p:cxnSp>
        <p:nvCxnSpPr>
          <p:cNvPr id="17" name="直接箭头连接符 16"/>
          <p:cNvCxnSpPr>
            <a:endCxn id="2" idx="2"/>
          </p:cNvCxnSpPr>
          <p:nvPr/>
        </p:nvCxnSpPr>
        <p:spPr>
          <a:xfrm flipV="1">
            <a:off x="1333500" y="2410599"/>
            <a:ext cx="0" cy="40880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V="1">
            <a:off x="3086100" y="2450038"/>
            <a:ext cx="0" cy="40880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V="1">
            <a:off x="4876800" y="2410599"/>
            <a:ext cx="0" cy="40880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V="1">
            <a:off x="6781800" y="2410598"/>
            <a:ext cx="0" cy="40880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14400" y="4018002"/>
            <a:ext cx="1066800" cy="553998"/>
          </a:xfrm>
          <a:prstGeom prst="rect">
            <a:avLst/>
          </a:prstGeom>
          <a:solidFill>
            <a:srgbClr val="FFFF00"/>
          </a:solidFill>
          <a:ln w="19050">
            <a:solidFill>
              <a:schemeClr val="accent1"/>
            </a:solidFill>
          </a:ln>
        </p:spPr>
        <p:txBody>
          <a:bodyPr wrap="square" lIns="0" tIns="0" rIns="0" bIns="0" rtlCol="0">
            <a:spAutoFit/>
          </a:bodyPr>
          <a:lstStyle/>
          <a:p>
            <a:r>
              <a:rPr lang="zh-CN" altLang="en-US" dirty="0" smtClean="0"/>
              <a:t>对称密码体制</a:t>
            </a:r>
            <a:endParaRPr lang="zh-CN" altLang="en-US" dirty="0"/>
          </a:p>
        </p:txBody>
      </p:sp>
      <p:sp>
        <p:nvSpPr>
          <p:cNvPr id="23" name="TextBox 22"/>
          <p:cNvSpPr txBox="1"/>
          <p:nvPr/>
        </p:nvSpPr>
        <p:spPr>
          <a:xfrm>
            <a:off x="2316480" y="4018002"/>
            <a:ext cx="1066800" cy="553998"/>
          </a:xfrm>
          <a:prstGeom prst="rect">
            <a:avLst/>
          </a:prstGeom>
          <a:solidFill>
            <a:srgbClr val="FFFF00"/>
          </a:solidFill>
          <a:ln w="19050">
            <a:solidFill>
              <a:schemeClr val="accent1"/>
            </a:solidFill>
          </a:ln>
        </p:spPr>
        <p:txBody>
          <a:bodyPr wrap="square" lIns="0" tIns="0" rIns="0" bIns="0" rtlCol="0">
            <a:spAutoFit/>
          </a:bodyPr>
          <a:lstStyle/>
          <a:p>
            <a:r>
              <a:rPr lang="zh-CN" altLang="en-US" dirty="0" smtClean="0"/>
              <a:t>非对称密码体制</a:t>
            </a:r>
            <a:endParaRPr lang="zh-CN" altLang="en-US" dirty="0"/>
          </a:p>
        </p:txBody>
      </p:sp>
      <p:sp>
        <p:nvSpPr>
          <p:cNvPr id="24" name="TextBox 23"/>
          <p:cNvSpPr txBox="1"/>
          <p:nvPr/>
        </p:nvSpPr>
        <p:spPr>
          <a:xfrm>
            <a:off x="3733800" y="4122003"/>
            <a:ext cx="1066800" cy="276999"/>
          </a:xfrm>
          <a:prstGeom prst="rect">
            <a:avLst/>
          </a:prstGeom>
          <a:solidFill>
            <a:srgbClr val="FFFF00"/>
          </a:solidFill>
          <a:ln w="19050">
            <a:solidFill>
              <a:schemeClr val="accent1"/>
            </a:solidFill>
          </a:ln>
        </p:spPr>
        <p:txBody>
          <a:bodyPr wrap="square" lIns="0" tIns="0" rIns="0" bIns="0" rtlCol="0">
            <a:spAutoFit/>
          </a:bodyPr>
          <a:lstStyle/>
          <a:p>
            <a:r>
              <a:rPr lang="en-US" altLang="zh-CN" dirty="0" smtClean="0"/>
              <a:t>hash</a:t>
            </a:r>
            <a:r>
              <a:rPr lang="zh-CN" altLang="en-US" dirty="0" smtClean="0"/>
              <a:t>函数</a:t>
            </a:r>
            <a:endParaRPr lang="zh-CN" altLang="en-US" dirty="0"/>
          </a:p>
        </p:txBody>
      </p:sp>
      <p:sp>
        <p:nvSpPr>
          <p:cNvPr id="25" name="TextBox 24"/>
          <p:cNvSpPr txBox="1"/>
          <p:nvPr/>
        </p:nvSpPr>
        <p:spPr>
          <a:xfrm>
            <a:off x="5151120" y="3997404"/>
            <a:ext cx="1066800" cy="553998"/>
          </a:xfrm>
          <a:prstGeom prst="rect">
            <a:avLst/>
          </a:prstGeom>
          <a:solidFill>
            <a:srgbClr val="FFFF00"/>
          </a:solidFill>
          <a:ln w="19050">
            <a:solidFill>
              <a:schemeClr val="accent1"/>
            </a:solidFill>
          </a:ln>
        </p:spPr>
        <p:txBody>
          <a:bodyPr wrap="square" lIns="0" tIns="0" rIns="0" bIns="0" rtlCol="0">
            <a:spAutoFit/>
          </a:bodyPr>
          <a:lstStyle/>
          <a:p>
            <a:r>
              <a:rPr lang="zh-CN" altLang="en-US" dirty="0" smtClean="0"/>
              <a:t>消息认证码（</a:t>
            </a:r>
            <a:r>
              <a:rPr lang="en-US" altLang="zh-CN" dirty="0" smtClean="0"/>
              <a:t>MAC</a:t>
            </a:r>
            <a:r>
              <a:rPr lang="zh-CN" altLang="en-US" dirty="0" smtClean="0"/>
              <a:t>）</a:t>
            </a:r>
            <a:endParaRPr lang="zh-CN" altLang="en-US" dirty="0"/>
          </a:p>
        </p:txBody>
      </p:sp>
      <p:sp>
        <p:nvSpPr>
          <p:cNvPr id="26" name="TextBox 25"/>
          <p:cNvSpPr txBox="1"/>
          <p:nvPr/>
        </p:nvSpPr>
        <p:spPr>
          <a:xfrm>
            <a:off x="6553200" y="4122003"/>
            <a:ext cx="1066800" cy="276999"/>
          </a:xfrm>
          <a:prstGeom prst="rect">
            <a:avLst/>
          </a:prstGeom>
          <a:solidFill>
            <a:srgbClr val="FFFF00"/>
          </a:solidFill>
          <a:ln w="19050">
            <a:solidFill>
              <a:schemeClr val="accent1"/>
            </a:solidFill>
          </a:ln>
        </p:spPr>
        <p:txBody>
          <a:bodyPr wrap="square" lIns="0" tIns="0" rIns="0" bIns="0" rtlCol="0">
            <a:spAutoFit/>
          </a:bodyPr>
          <a:lstStyle/>
          <a:p>
            <a:r>
              <a:rPr lang="zh-CN" altLang="en-US" dirty="0" smtClean="0"/>
              <a:t>数字签名</a:t>
            </a:r>
            <a:endParaRPr lang="zh-CN" altLang="en-US" dirty="0"/>
          </a:p>
        </p:txBody>
      </p:sp>
      <p:sp>
        <p:nvSpPr>
          <p:cNvPr id="27" name="TextBox 26"/>
          <p:cNvSpPr txBox="1"/>
          <p:nvPr/>
        </p:nvSpPr>
        <p:spPr>
          <a:xfrm>
            <a:off x="8115300" y="3508890"/>
            <a:ext cx="266700" cy="1107996"/>
          </a:xfrm>
          <a:prstGeom prst="rect">
            <a:avLst/>
          </a:prstGeom>
          <a:solidFill>
            <a:schemeClr val="bg1">
              <a:lumMod val="85000"/>
            </a:schemeClr>
          </a:solidFill>
          <a:ln w="19050">
            <a:solidFill>
              <a:srgbClr val="FF0101"/>
            </a:solidFill>
          </a:ln>
        </p:spPr>
        <p:txBody>
          <a:bodyPr wrap="square" lIns="0" tIns="0" rIns="0" bIns="0" rtlCol="0">
            <a:spAutoFit/>
          </a:bodyPr>
          <a:lstStyle/>
          <a:p>
            <a:r>
              <a:rPr lang="zh-CN" altLang="en-US" dirty="0" smtClean="0"/>
              <a:t>密码体制</a:t>
            </a:r>
            <a:endParaRPr lang="en-US" altLang="zh-CN" dirty="0" smtClean="0"/>
          </a:p>
        </p:txBody>
      </p:sp>
      <p:cxnSp>
        <p:nvCxnSpPr>
          <p:cNvPr id="28" name="直接连接符 27"/>
          <p:cNvCxnSpPr/>
          <p:nvPr/>
        </p:nvCxnSpPr>
        <p:spPr>
          <a:xfrm>
            <a:off x="190500" y="4876800"/>
            <a:ext cx="8610600" cy="0"/>
          </a:xfrm>
          <a:prstGeom prst="line">
            <a:avLst/>
          </a:prstGeom>
          <a:ln w="38100">
            <a:solidFill>
              <a:srgbClr val="FF010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37260" y="5273040"/>
            <a:ext cx="1295400" cy="276999"/>
          </a:xfrm>
          <a:prstGeom prst="rect">
            <a:avLst/>
          </a:prstGeom>
          <a:solidFill>
            <a:srgbClr val="FF3300"/>
          </a:solidFill>
          <a:ln w="19050">
            <a:solidFill>
              <a:schemeClr val="accent1"/>
            </a:solidFill>
          </a:ln>
        </p:spPr>
        <p:txBody>
          <a:bodyPr wrap="square" lIns="0" tIns="0" rIns="0" bIns="0" rtlCol="0">
            <a:spAutoFit/>
          </a:bodyPr>
          <a:lstStyle/>
          <a:p>
            <a:r>
              <a:rPr lang="zh-CN" altLang="en-US" dirty="0" smtClean="0">
                <a:solidFill>
                  <a:srgbClr val="FFFF00"/>
                </a:solidFill>
              </a:rPr>
              <a:t>单向函数</a:t>
            </a:r>
            <a:endParaRPr lang="zh-CN" altLang="en-US" dirty="0">
              <a:solidFill>
                <a:srgbClr val="FFFF00"/>
              </a:solidFill>
            </a:endParaRPr>
          </a:p>
        </p:txBody>
      </p:sp>
      <p:sp>
        <p:nvSpPr>
          <p:cNvPr id="30" name="TextBox 29"/>
          <p:cNvSpPr txBox="1"/>
          <p:nvPr/>
        </p:nvSpPr>
        <p:spPr>
          <a:xfrm>
            <a:off x="2735580" y="5273040"/>
            <a:ext cx="2354580" cy="276999"/>
          </a:xfrm>
          <a:prstGeom prst="rect">
            <a:avLst/>
          </a:prstGeom>
          <a:solidFill>
            <a:srgbClr val="FF3300"/>
          </a:solidFill>
          <a:ln w="19050">
            <a:solidFill>
              <a:schemeClr val="accent1"/>
            </a:solidFill>
          </a:ln>
        </p:spPr>
        <p:txBody>
          <a:bodyPr wrap="square" lIns="0" tIns="0" rIns="0" bIns="0" rtlCol="0">
            <a:spAutoFit/>
          </a:bodyPr>
          <a:lstStyle/>
          <a:p>
            <a:r>
              <a:rPr lang="zh-CN" altLang="en-US" dirty="0" smtClean="0">
                <a:solidFill>
                  <a:srgbClr val="FFFF00"/>
                </a:solidFill>
              </a:rPr>
              <a:t>随机数生成函数</a:t>
            </a:r>
            <a:endParaRPr lang="zh-CN" altLang="en-US" dirty="0">
              <a:solidFill>
                <a:srgbClr val="FFFF00"/>
              </a:solidFill>
            </a:endParaRPr>
          </a:p>
        </p:txBody>
      </p:sp>
      <p:sp>
        <p:nvSpPr>
          <p:cNvPr id="31" name="TextBox 30"/>
          <p:cNvSpPr txBox="1"/>
          <p:nvPr/>
        </p:nvSpPr>
        <p:spPr>
          <a:xfrm>
            <a:off x="5417820" y="5257800"/>
            <a:ext cx="2354580" cy="276999"/>
          </a:xfrm>
          <a:prstGeom prst="rect">
            <a:avLst/>
          </a:prstGeom>
          <a:solidFill>
            <a:srgbClr val="FF3300"/>
          </a:solidFill>
          <a:ln w="19050">
            <a:solidFill>
              <a:schemeClr val="accent1"/>
            </a:solidFill>
          </a:ln>
        </p:spPr>
        <p:txBody>
          <a:bodyPr wrap="square" lIns="0" tIns="0" rIns="0" bIns="0" rtlCol="0">
            <a:spAutoFit/>
          </a:bodyPr>
          <a:lstStyle/>
          <a:p>
            <a:r>
              <a:rPr lang="zh-CN" altLang="en-US" dirty="0" smtClean="0">
                <a:solidFill>
                  <a:srgbClr val="FFFF00"/>
                </a:solidFill>
              </a:rPr>
              <a:t>单向陷门函数</a:t>
            </a:r>
            <a:endParaRPr lang="zh-CN" altLang="en-US" dirty="0">
              <a:solidFill>
                <a:srgbClr val="FFFF00"/>
              </a:solidFill>
            </a:endParaRPr>
          </a:p>
        </p:txBody>
      </p:sp>
      <p:cxnSp>
        <p:nvCxnSpPr>
          <p:cNvPr id="32" name="直接箭头连接符 31"/>
          <p:cNvCxnSpPr>
            <a:endCxn id="22" idx="2"/>
          </p:cNvCxnSpPr>
          <p:nvPr/>
        </p:nvCxnSpPr>
        <p:spPr>
          <a:xfrm flipV="1">
            <a:off x="1447800" y="4572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flipV="1">
            <a:off x="2849880" y="4572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flipV="1">
            <a:off x="4267200" y="4551402"/>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flipV="1">
            <a:off x="5715000" y="4616886"/>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flipV="1">
            <a:off x="7086600" y="4504848"/>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438400" y="5943600"/>
            <a:ext cx="4244340" cy="492443"/>
          </a:xfrm>
          <a:prstGeom prst="rect">
            <a:avLst/>
          </a:prstGeom>
          <a:solidFill>
            <a:schemeClr val="accent5">
              <a:lumMod val="90000"/>
            </a:schemeClr>
          </a:solidFill>
          <a:ln w="19050">
            <a:solidFill>
              <a:schemeClr val="accent1"/>
            </a:solidFill>
          </a:ln>
        </p:spPr>
        <p:txBody>
          <a:bodyPr wrap="square" lIns="0" tIns="0" rIns="0" bIns="0" rtlCol="0">
            <a:spAutoFit/>
          </a:bodyPr>
          <a:lstStyle/>
          <a:p>
            <a:r>
              <a:rPr lang="zh-CN" altLang="en-US" sz="3200" dirty="0" smtClean="0">
                <a:solidFill>
                  <a:srgbClr val="0000FF"/>
                </a:solidFill>
              </a:rPr>
              <a:t>现代密码学研究内容</a:t>
            </a:r>
            <a:endParaRPr lang="zh-CN" altLang="en-US" sz="3200" dirty="0">
              <a:solidFill>
                <a:srgbClr val="0000FF"/>
              </a:solidFill>
            </a:endParaRPr>
          </a:p>
        </p:txBody>
      </p:sp>
      <p:cxnSp>
        <p:nvCxnSpPr>
          <p:cNvPr id="7171" name="直接箭头连接符 7170"/>
          <p:cNvCxnSpPr>
            <a:stCxn id="22" idx="0"/>
            <a:endCxn id="12" idx="2"/>
          </p:cNvCxnSpPr>
          <p:nvPr/>
        </p:nvCxnSpPr>
        <p:spPr>
          <a:xfrm flipH="1" flipV="1">
            <a:off x="1181100" y="3324999"/>
            <a:ext cx="266700" cy="69300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73" name="直接箭头连接符 7172"/>
          <p:cNvCxnSpPr>
            <a:stCxn id="23" idx="0"/>
          </p:cNvCxnSpPr>
          <p:nvPr/>
        </p:nvCxnSpPr>
        <p:spPr>
          <a:xfrm flipH="1" flipV="1">
            <a:off x="1447800" y="3324999"/>
            <a:ext cx="1402080" cy="69300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75" name="直接箭头连接符 7174"/>
          <p:cNvCxnSpPr>
            <a:stCxn id="24" idx="0"/>
            <a:endCxn id="13" idx="2"/>
          </p:cNvCxnSpPr>
          <p:nvPr/>
        </p:nvCxnSpPr>
        <p:spPr>
          <a:xfrm flipH="1" flipV="1">
            <a:off x="2819400" y="3324999"/>
            <a:ext cx="1447800" cy="79700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77" name="直接箭头连接符 7176"/>
          <p:cNvCxnSpPr>
            <a:stCxn id="22" idx="0"/>
          </p:cNvCxnSpPr>
          <p:nvPr/>
        </p:nvCxnSpPr>
        <p:spPr>
          <a:xfrm flipV="1">
            <a:off x="1447800" y="3324999"/>
            <a:ext cx="2590800" cy="69300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79" name="直接箭头连接符 7178"/>
          <p:cNvCxnSpPr>
            <a:stCxn id="23" idx="0"/>
          </p:cNvCxnSpPr>
          <p:nvPr/>
        </p:nvCxnSpPr>
        <p:spPr>
          <a:xfrm flipV="1">
            <a:off x="2849880" y="3324999"/>
            <a:ext cx="1341120" cy="69300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81" name="直接箭头连接符 7180"/>
          <p:cNvCxnSpPr>
            <a:stCxn id="24" idx="0"/>
          </p:cNvCxnSpPr>
          <p:nvPr/>
        </p:nvCxnSpPr>
        <p:spPr>
          <a:xfrm flipV="1">
            <a:off x="4267200" y="3508890"/>
            <a:ext cx="0" cy="61311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83" name="直接箭头连接符 7182"/>
          <p:cNvCxnSpPr>
            <a:stCxn id="25" idx="0"/>
          </p:cNvCxnSpPr>
          <p:nvPr/>
        </p:nvCxnSpPr>
        <p:spPr>
          <a:xfrm flipH="1" flipV="1">
            <a:off x="4191000" y="3324999"/>
            <a:ext cx="1493520" cy="67240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85" name="直接箭头连接符 7184"/>
          <p:cNvCxnSpPr>
            <a:stCxn id="26" idx="0"/>
            <a:endCxn id="14" idx="2"/>
          </p:cNvCxnSpPr>
          <p:nvPr/>
        </p:nvCxnSpPr>
        <p:spPr>
          <a:xfrm flipH="1" flipV="1">
            <a:off x="4343400" y="3324999"/>
            <a:ext cx="2743200" cy="79700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87" name="直接箭头连接符 7186"/>
          <p:cNvCxnSpPr>
            <a:stCxn id="25" idx="0"/>
            <a:endCxn id="15" idx="2"/>
          </p:cNvCxnSpPr>
          <p:nvPr/>
        </p:nvCxnSpPr>
        <p:spPr>
          <a:xfrm flipV="1">
            <a:off x="5684520" y="3324999"/>
            <a:ext cx="91440" cy="67240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89" name="直接箭头连接符 7188"/>
          <p:cNvCxnSpPr>
            <a:stCxn id="26" idx="0"/>
          </p:cNvCxnSpPr>
          <p:nvPr/>
        </p:nvCxnSpPr>
        <p:spPr>
          <a:xfrm flipH="1" flipV="1">
            <a:off x="5867400" y="3324999"/>
            <a:ext cx="1219200" cy="79700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91" name="直接箭头连接符 7190"/>
          <p:cNvCxnSpPr>
            <a:stCxn id="26" idx="0"/>
          </p:cNvCxnSpPr>
          <p:nvPr/>
        </p:nvCxnSpPr>
        <p:spPr>
          <a:xfrm flipV="1">
            <a:off x="7086600" y="3324999"/>
            <a:ext cx="0" cy="79700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335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2.1.2 </a:t>
            </a:r>
            <a:r>
              <a:rPr lang="zh-CN" altLang="en-US" sz="3200" dirty="0" smtClean="0">
                <a:solidFill>
                  <a:srgbClr val="FF0000"/>
                </a:solidFill>
                <a:latin typeface="黑体" pitchFamily="49" charset="-122"/>
                <a:ea typeface="黑体" pitchFamily="49" charset="-122"/>
              </a:rPr>
              <a:t>密码</a:t>
            </a:r>
            <a:r>
              <a:rPr lang="zh-CN" altLang="en-US" sz="3200" dirty="0">
                <a:solidFill>
                  <a:srgbClr val="FF0000"/>
                </a:solidFill>
                <a:latin typeface="黑体" pitchFamily="49" charset="-122"/>
                <a:ea typeface="黑体" pitchFamily="49" charset="-122"/>
              </a:rPr>
              <a:t>分析</a:t>
            </a:r>
            <a:r>
              <a:rPr lang="zh-CN" altLang="en-US" sz="3200" dirty="0" smtClean="0">
                <a:solidFill>
                  <a:srgbClr val="FF0000"/>
                </a:solidFill>
                <a:latin typeface="黑体" pitchFamily="49" charset="-122"/>
                <a:ea typeface="黑体" pitchFamily="49" charset="-122"/>
              </a:rPr>
              <a:t>学</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419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zh-CN" altLang="en-US" sz="3600" b="1" dirty="0" smtClean="0">
                <a:solidFill>
                  <a:srgbClr val="FF0000"/>
                </a:solidFill>
                <a:latin typeface="Georgia" pitchFamily="18" charset="0"/>
                <a:ea typeface="仿宋" pitchFamily="49" charset="-122"/>
              </a:rPr>
              <a:t>密码分析</a:t>
            </a:r>
            <a:r>
              <a:rPr lang="zh-CN" altLang="en-US" sz="3600" b="1" dirty="0">
                <a:solidFill>
                  <a:srgbClr val="FF0000"/>
                </a:solidFill>
                <a:latin typeface="Georgia" pitchFamily="18" charset="0"/>
                <a:ea typeface="仿宋" pitchFamily="49" charset="-122"/>
              </a:rPr>
              <a:t>学</a:t>
            </a:r>
            <a:r>
              <a:rPr lang="en-US" altLang="zh-CN" sz="3600" b="1" dirty="0">
                <a:solidFill>
                  <a:srgbClr val="FF0000"/>
                </a:solidFill>
                <a:latin typeface="Georgia" pitchFamily="18" charset="0"/>
                <a:ea typeface="仿宋" pitchFamily="49" charset="-122"/>
              </a:rPr>
              <a:t>(Cryptanalysis</a:t>
            </a:r>
            <a:r>
              <a:rPr lang="en-US" altLang="zh-CN" sz="3600" b="1" dirty="0" smtClean="0">
                <a:solidFill>
                  <a:srgbClr val="FF0000"/>
                </a:solidFill>
                <a:latin typeface="Georgia" pitchFamily="18" charset="0"/>
                <a:ea typeface="仿宋" pitchFamily="49" charset="-122"/>
              </a:rPr>
              <a:t>)</a:t>
            </a:r>
            <a:r>
              <a:rPr lang="zh-CN" altLang="en-US" sz="3600" b="1" dirty="0" smtClean="0">
                <a:solidFill>
                  <a:srgbClr val="0000FF"/>
                </a:solidFill>
                <a:latin typeface="Georgia" pitchFamily="18" charset="0"/>
                <a:ea typeface="仿宋" pitchFamily="49" charset="-122"/>
              </a:rPr>
              <a:t>是研究如何分析和破解各种密码体制的一门学科</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a:p>
            <a:pPr algn="just"/>
            <a:r>
              <a:rPr lang="zh-CN" altLang="en-US" sz="3600" dirty="0" smtClean="0">
                <a:solidFill>
                  <a:srgbClr val="0000FF"/>
                </a:solidFill>
                <a:latin typeface="Georgia" pitchFamily="18" charset="0"/>
                <a:ea typeface="仿宋" pitchFamily="49" charset="-122"/>
              </a:rPr>
              <a:t>传统密码学中的加密算法和密钥是不公开的。而</a:t>
            </a:r>
            <a:r>
              <a:rPr lang="zh-CN" altLang="en-US" sz="3600" b="1" dirty="0" smtClean="0">
                <a:solidFill>
                  <a:srgbClr val="FF0000"/>
                </a:solidFill>
                <a:latin typeface="Georgia" pitchFamily="18" charset="0"/>
                <a:ea typeface="仿宋" pitchFamily="49" charset="-122"/>
              </a:rPr>
              <a:t>现代密码学</a:t>
            </a:r>
            <a:r>
              <a:rPr lang="zh-CN" altLang="en-US" sz="3600" dirty="0" smtClean="0">
                <a:solidFill>
                  <a:srgbClr val="0000FF"/>
                </a:solidFill>
                <a:latin typeface="Georgia" pitchFamily="18" charset="0"/>
                <a:ea typeface="仿宋" pitchFamily="49" charset="-122"/>
              </a:rPr>
              <a:t>的设计与使用必须遵守</a:t>
            </a:r>
            <a:r>
              <a:rPr lang="zh-CN" altLang="en-US" sz="3600" b="1" dirty="0" smtClean="0">
                <a:solidFill>
                  <a:srgbClr val="FF0000"/>
                </a:solidFill>
                <a:latin typeface="Georgia" pitchFamily="18" charset="0"/>
                <a:ea typeface="仿宋" pitchFamily="49" charset="-122"/>
              </a:rPr>
              <a:t>科克霍夫原则</a:t>
            </a:r>
            <a:r>
              <a:rPr lang="en-US" altLang="zh-CN" sz="3600" b="1" dirty="0" smtClean="0">
                <a:solidFill>
                  <a:srgbClr val="FF0000"/>
                </a:solidFill>
                <a:latin typeface="Georgia" pitchFamily="18" charset="0"/>
                <a:ea typeface="仿宋" pitchFamily="49" charset="-122"/>
              </a:rPr>
              <a:t>(</a:t>
            </a:r>
            <a:r>
              <a:rPr lang="en-US" altLang="zh-CN" sz="3600" b="1" dirty="0" err="1" smtClean="0">
                <a:solidFill>
                  <a:srgbClr val="FF0000"/>
                </a:solidFill>
                <a:latin typeface="Georgia" pitchFamily="18" charset="0"/>
                <a:ea typeface="仿宋" pitchFamily="49" charset="-122"/>
              </a:rPr>
              <a:t>Kerckhoffs</a:t>
            </a:r>
            <a:r>
              <a:rPr lang="en-US" altLang="zh-CN" sz="3600" b="1" dirty="0" smtClean="0">
                <a:solidFill>
                  <a:srgbClr val="FF0000"/>
                </a:solidFill>
                <a:latin typeface="Georgia" pitchFamily="18" charset="0"/>
                <a:ea typeface="仿宋" pitchFamily="49" charset="-122"/>
              </a:rPr>
              <a:t> Principle)</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a:p>
            <a:pPr algn="just"/>
            <a:endParaRPr lang="en-US" altLang="zh-CN" sz="36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71292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2.1.2 </a:t>
            </a:r>
            <a:r>
              <a:rPr lang="zh-CN" altLang="en-US" sz="3200" dirty="0" smtClean="0">
                <a:solidFill>
                  <a:srgbClr val="FF0000"/>
                </a:solidFill>
                <a:latin typeface="黑体" pitchFamily="49" charset="-122"/>
                <a:ea typeface="黑体" pitchFamily="49" charset="-122"/>
              </a:rPr>
              <a:t>密码</a:t>
            </a:r>
            <a:r>
              <a:rPr lang="zh-CN" altLang="en-US" sz="3200" dirty="0">
                <a:solidFill>
                  <a:srgbClr val="FF0000"/>
                </a:solidFill>
                <a:latin typeface="黑体" pitchFamily="49" charset="-122"/>
                <a:ea typeface="黑体" pitchFamily="49" charset="-122"/>
              </a:rPr>
              <a:t>分析</a:t>
            </a:r>
            <a:r>
              <a:rPr lang="zh-CN" altLang="en-US" sz="3200" dirty="0" smtClean="0">
                <a:solidFill>
                  <a:srgbClr val="FF0000"/>
                </a:solidFill>
                <a:latin typeface="黑体" pitchFamily="49" charset="-122"/>
                <a:ea typeface="黑体" pitchFamily="49" charset="-122"/>
              </a:rPr>
              <a:t>学</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419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zh-CN" altLang="en-US" sz="3600" b="1" dirty="0" smtClean="0">
                <a:solidFill>
                  <a:srgbClr val="0000FF"/>
                </a:solidFill>
                <a:latin typeface="Georgia" pitchFamily="18" charset="0"/>
                <a:ea typeface="仿宋" pitchFamily="49" charset="-122"/>
              </a:rPr>
              <a:t>科克霍夫在其名著</a:t>
            </a:r>
            <a:r>
              <a:rPr lang="en-US" altLang="zh-CN" sz="3600" b="1" dirty="0" smtClean="0">
                <a:solidFill>
                  <a:srgbClr val="0000FF"/>
                </a:solidFill>
                <a:latin typeface="Georgia" pitchFamily="18" charset="0"/>
                <a:ea typeface="仿宋" pitchFamily="49" charset="-122"/>
              </a:rPr>
              <a:t>《</a:t>
            </a:r>
            <a:r>
              <a:rPr lang="zh-CN" altLang="en-US" sz="3600" b="1" dirty="0" smtClean="0">
                <a:solidFill>
                  <a:srgbClr val="0000FF"/>
                </a:solidFill>
                <a:latin typeface="Georgia" pitchFamily="18" charset="0"/>
                <a:ea typeface="仿宋" pitchFamily="49" charset="-122"/>
              </a:rPr>
              <a:t>军事密码学</a:t>
            </a:r>
            <a:r>
              <a:rPr lang="en-US" altLang="zh-CN" sz="3600" b="1" dirty="0" smtClean="0">
                <a:solidFill>
                  <a:srgbClr val="0000FF"/>
                </a:solidFill>
                <a:latin typeface="Georgia" pitchFamily="18" charset="0"/>
                <a:ea typeface="仿宋" pitchFamily="49" charset="-122"/>
              </a:rPr>
              <a:t>》</a:t>
            </a:r>
            <a:r>
              <a:rPr lang="zh-CN" altLang="en-US" sz="3600" b="1" dirty="0" smtClean="0">
                <a:solidFill>
                  <a:srgbClr val="0000FF"/>
                </a:solidFill>
                <a:latin typeface="Georgia" pitchFamily="18" charset="0"/>
                <a:ea typeface="仿宋" pitchFamily="49" charset="-122"/>
              </a:rPr>
              <a:t>中关于密码分析的假设：秘密必须完全寓于秘钥中，即</a:t>
            </a:r>
            <a:r>
              <a:rPr lang="zh-CN" altLang="en-US" sz="3600" b="1" dirty="0" smtClean="0">
                <a:solidFill>
                  <a:srgbClr val="FF3300"/>
                </a:solidFill>
                <a:latin typeface="Georgia" pitchFamily="18" charset="0"/>
                <a:ea typeface="仿宋" pitchFamily="49" charset="-122"/>
              </a:rPr>
              <a:t>加密和解密算法的安全性取决于密钥的安全性，而加密、解密的过程和细节（即算法）是公开的</a:t>
            </a:r>
            <a:r>
              <a:rPr lang="zh-CN" altLang="en-US" sz="3600" b="1" dirty="0" smtClean="0">
                <a:solidFill>
                  <a:srgbClr val="0000FF"/>
                </a:solidFill>
                <a:latin typeface="Georgia" pitchFamily="18" charset="0"/>
                <a:ea typeface="仿宋" pitchFamily="49" charset="-122"/>
              </a:rPr>
              <a:t>，只要</a:t>
            </a:r>
            <a:r>
              <a:rPr lang="en-US" altLang="zh-CN" sz="3600" b="1" dirty="0" smtClean="0">
                <a:solidFill>
                  <a:srgbClr val="0000FF"/>
                </a:solidFill>
                <a:latin typeface="Georgia" pitchFamily="18" charset="0"/>
                <a:ea typeface="仿宋" pitchFamily="49" charset="-122"/>
              </a:rPr>
              <a:t>key</a:t>
            </a:r>
            <a:r>
              <a:rPr lang="zh-CN" altLang="en-US" sz="3600" b="1" dirty="0" smtClean="0">
                <a:solidFill>
                  <a:srgbClr val="0000FF"/>
                </a:solidFill>
                <a:latin typeface="Georgia" pitchFamily="18" charset="0"/>
                <a:ea typeface="仿宋" pitchFamily="49" charset="-122"/>
              </a:rPr>
              <a:t>是安全的，则攻击者无法推导出明文。</a:t>
            </a:r>
            <a:endParaRPr lang="en-US" altLang="zh-CN" sz="36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189650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2.1.2 </a:t>
            </a:r>
            <a:r>
              <a:rPr lang="zh-CN" altLang="en-US" sz="3200" dirty="0" smtClean="0">
                <a:solidFill>
                  <a:srgbClr val="FF0000"/>
                </a:solidFill>
                <a:latin typeface="黑体" pitchFamily="49" charset="-122"/>
                <a:ea typeface="黑体" pitchFamily="49" charset="-122"/>
              </a:rPr>
              <a:t>密码</a:t>
            </a:r>
            <a:r>
              <a:rPr lang="zh-CN" altLang="en-US" sz="3200" dirty="0">
                <a:solidFill>
                  <a:srgbClr val="FF0000"/>
                </a:solidFill>
                <a:latin typeface="黑体" pitchFamily="49" charset="-122"/>
                <a:ea typeface="黑体" pitchFamily="49" charset="-122"/>
              </a:rPr>
              <a:t>分析</a:t>
            </a:r>
            <a:r>
              <a:rPr lang="zh-CN" altLang="en-US" sz="3200" dirty="0" smtClean="0">
                <a:solidFill>
                  <a:srgbClr val="FF0000"/>
                </a:solidFill>
                <a:latin typeface="黑体" pitchFamily="49" charset="-122"/>
                <a:ea typeface="黑体" pitchFamily="49" charset="-122"/>
              </a:rPr>
              <a:t>学</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419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zh-CN" altLang="en-US" sz="3600" dirty="0" smtClean="0">
                <a:solidFill>
                  <a:srgbClr val="0000FF"/>
                </a:solidFill>
                <a:latin typeface="Georgia" pitchFamily="18" charset="0"/>
                <a:ea typeface="仿宋" pitchFamily="49" charset="-122"/>
              </a:rPr>
              <a:t>很多密码算法的安全性并没有在理论上得到严格证明</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a:p>
            <a:pPr algn="just"/>
            <a:endParaRPr lang="en-US" altLang="zh-CN" sz="3600" dirty="0" smtClean="0">
              <a:solidFill>
                <a:srgbClr val="0000FF"/>
              </a:solidFill>
              <a:latin typeface="Georgia" pitchFamily="18" charset="0"/>
              <a:ea typeface="仿宋" pitchFamily="49" charset="-122"/>
            </a:endParaRPr>
          </a:p>
          <a:p>
            <a:pPr algn="just"/>
            <a:r>
              <a:rPr lang="zh-CN" altLang="en-US" sz="3600" b="1" dirty="0" smtClean="0">
                <a:solidFill>
                  <a:srgbClr val="FF3300"/>
                </a:solidFill>
                <a:latin typeface="Georgia" pitchFamily="18" charset="0"/>
                <a:ea typeface="仿宋" pitchFamily="49" charset="-122"/>
              </a:rPr>
              <a:t>密码学家一直也在寻找密码体制安全性的理论证明方法</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a:p>
            <a:pPr algn="just"/>
            <a:r>
              <a:rPr lang="zh-CN" altLang="en-US" sz="3600" dirty="0" smtClean="0">
                <a:solidFill>
                  <a:srgbClr val="0000FF"/>
                </a:solidFill>
                <a:latin typeface="Georgia" pitchFamily="18" charset="0"/>
                <a:ea typeface="仿宋" pitchFamily="49" charset="-122"/>
              </a:rPr>
              <a:t>目前评价密码体制安全性的两种方法：</a:t>
            </a:r>
            <a:r>
              <a:rPr lang="zh-CN" altLang="en-US" sz="3600" b="1" dirty="0" smtClean="0">
                <a:solidFill>
                  <a:srgbClr val="FF3300"/>
                </a:solidFill>
                <a:latin typeface="Georgia" pitchFamily="18" charset="0"/>
                <a:ea typeface="仿宋" pitchFamily="49" charset="-122"/>
              </a:rPr>
              <a:t>无条件安全性和有条件安全性</a:t>
            </a:r>
            <a:r>
              <a:rPr lang="zh-CN" altLang="en-US" sz="3600" dirty="0" smtClean="0">
                <a:solidFill>
                  <a:srgbClr val="0000FF"/>
                </a:solidFill>
                <a:latin typeface="Georgia" pitchFamily="18" charset="0"/>
                <a:ea typeface="仿宋" pitchFamily="49" charset="-122"/>
              </a:rPr>
              <a:t>。</a:t>
            </a:r>
            <a:endParaRPr lang="en-US" altLang="zh-CN" sz="36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253005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2.1 </a:t>
            </a:r>
            <a:r>
              <a:rPr lang="zh-CN" altLang="en-US" sz="3200" b="1" dirty="0" smtClean="0">
                <a:solidFill>
                  <a:srgbClr val="00B050"/>
                </a:solidFill>
              </a:rPr>
              <a:t>密码学</a:t>
            </a:r>
            <a:r>
              <a:rPr lang="zh-CN" altLang="en-US" sz="3200" b="1" dirty="0">
                <a:solidFill>
                  <a:srgbClr val="00B050"/>
                </a:solidFill>
              </a:rPr>
              <a:t>分类</a:t>
            </a:r>
          </a:p>
        </p:txBody>
      </p:sp>
      <p:sp>
        <p:nvSpPr>
          <p:cNvPr id="4" name="平行四边形 3"/>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2.1.2 </a:t>
            </a:r>
            <a:r>
              <a:rPr lang="zh-CN" altLang="en-US" sz="3200" dirty="0" smtClean="0">
                <a:solidFill>
                  <a:srgbClr val="FF0000"/>
                </a:solidFill>
                <a:latin typeface="黑体" pitchFamily="49" charset="-122"/>
                <a:ea typeface="黑体" pitchFamily="49" charset="-122"/>
              </a:rPr>
              <a:t>密码</a:t>
            </a:r>
            <a:r>
              <a:rPr lang="zh-CN" altLang="en-US" sz="3200" dirty="0">
                <a:solidFill>
                  <a:srgbClr val="FF0000"/>
                </a:solidFill>
                <a:latin typeface="黑体" pitchFamily="49" charset="-122"/>
                <a:ea typeface="黑体" pitchFamily="49" charset="-122"/>
              </a:rPr>
              <a:t>分析</a:t>
            </a:r>
            <a:r>
              <a:rPr lang="zh-CN" altLang="en-US" sz="3200" dirty="0" smtClean="0">
                <a:solidFill>
                  <a:srgbClr val="FF0000"/>
                </a:solidFill>
                <a:latin typeface="黑体" pitchFamily="49" charset="-122"/>
                <a:ea typeface="黑体" pitchFamily="49" charset="-122"/>
              </a:rPr>
              <a:t>学</a:t>
            </a:r>
            <a:endParaRPr kumimoji="1" lang="zh-CN" altLang="en-US" sz="3200" dirty="0" smtClean="0">
              <a:solidFill>
                <a:srgbClr val="0000FF"/>
              </a:solidFill>
              <a:latin typeface="黑体" pitchFamily="49" charset="-122"/>
              <a:ea typeface="黑体" pitchFamily="49" charset="-122"/>
            </a:endParaRPr>
          </a:p>
        </p:txBody>
      </p:sp>
      <p:sp>
        <p:nvSpPr>
          <p:cNvPr id="46" name="剪去同侧角的矩形 45"/>
          <p:cNvSpPr/>
          <p:nvPr/>
        </p:nvSpPr>
        <p:spPr>
          <a:xfrm>
            <a:off x="381000" y="19050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lgn="just">
              <a:buFont typeface="Wingdings" pitchFamily="2" charset="2"/>
              <a:buChar char="n"/>
            </a:pPr>
            <a:r>
              <a:rPr lang="zh-CN" altLang="en-US" sz="3600" b="1" dirty="0" smtClean="0">
                <a:solidFill>
                  <a:srgbClr val="FF3300"/>
                </a:solidFill>
                <a:latin typeface="Georgia" pitchFamily="18" charset="0"/>
                <a:ea typeface="仿宋" pitchFamily="49" charset="-122"/>
              </a:rPr>
              <a:t>无条件安全性：</a:t>
            </a:r>
            <a:r>
              <a:rPr lang="zh-CN" altLang="en-US" sz="3600" b="1" dirty="0" smtClean="0">
                <a:solidFill>
                  <a:srgbClr val="0000FF"/>
                </a:solidFill>
                <a:latin typeface="Georgia" pitchFamily="18" charset="0"/>
                <a:ea typeface="仿宋" pitchFamily="49" charset="-122"/>
              </a:rPr>
              <a:t>对一种密码体制，无论破解者知道多少密文、采用何种方法都得不到明文或密钥的信息，即具有无限计算资源（时间、空间、设备、资金）的情况下，破解者也无法破解该密码系统。</a:t>
            </a:r>
            <a:endParaRPr lang="en-US" altLang="zh-CN" sz="3600" dirty="0" smtClean="0">
              <a:solidFill>
                <a:srgbClr val="0000FF"/>
              </a:solidFill>
              <a:latin typeface="Georgia" pitchFamily="18" charset="0"/>
              <a:ea typeface="仿宋" pitchFamily="49" charset="-122"/>
            </a:endParaRPr>
          </a:p>
        </p:txBody>
      </p:sp>
    </p:spTree>
    <p:extLst>
      <p:ext uri="{BB962C8B-B14F-4D97-AF65-F5344CB8AC3E}">
        <p14:creationId xmlns:p14="http://schemas.microsoft.com/office/powerpoint/2010/main" val="2754668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linds(horizontal)">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9368</TotalTime>
  <Words>1536</Words>
  <Application>Microsoft Office PowerPoint</Application>
  <PresentationFormat>全屏显示(4:3)</PresentationFormat>
  <Paragraphs>121</Paragraphs>
  <Slides>22</Slides>
  <Notes>0</Notes>
  <HiddenSlides>0</HiddenSlides>
  <MMClips>0</MMClips>
  <ScaleCrop>false</ScaleCrop>
  <HeadingPairs>
    <vt:vector size="4" baseType="variant">
      <vt:variant>
        <vt:lpstr>主题</vt:lpstr>
      </vt:variant>
      <vt:variant>
        <vt:i4>2</vt:i4>
      </vt:variant>
      <vt:variant>
        <vt:lpstr>幻灯片标题</vt:lpstr>
      </vt:variant>
      <vt:variant>
        <vt:i4>22</vt:i4>
      </vt:variant>
    </vt:vector>
  </HeadingPairs>
  <TitlesOfParts>
    <vt:vector size="24" baseType="lpstr">
      <vt:lpstr>默认设计模板</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xjfang</dc:creator>
  <cp:lastModifiedBy>xjfang</cp:lastModifiedBy>
  <cp:revision>1284</cp:revision>
  <cp:lastPrinted>1601-01-01T00:00:00Z</cp:lastPrinted>
  <dcterms:created xsi:type="dcterms:W3CDTF">1601-01-01T00:00:00Z</dcterms:created>
  <dcterms:modified xsi:type="dcterms:W3CDTF">2017-08-13T09:16:25Z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