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0248-1FDB-4189-8BAA-F55F716F07FD}" type="datetimeFigureOut">
              <a:rPr lang="zh-CN" altLang="en-US" smtClean="0"/>
              <a:pPr/>
              <a:t>2016/12/25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FB8A376-A3F8-402A-A207-81D25EF5314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0248-1FDB-4189-8BAA-F55F716F07FD}" type="datetimeFigureOut">
              <a:rPr lang="zh-CN" altLang="en-US" smtClean="0"/>
              <a:pPr/>
              <a:t>2016/12/25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A376-A3F8-402A-A207-81D25EF531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0248-1FDB-4189-8BAA-F55F716F07FD}" type="datetimeFigureOut">
              <a:rPr lang="zh-CN" altLang="en-US" smtClean="0"/>
              <a:pPr/>
              <a:t>2016/12/25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A376-A3F8-402A-A207-81D25EF531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0248-1FDB-4189-8BAA-F55F716F07FD}" type="datetimeFigureOut">
              <a:rPr lang="zh-CN" altLang="en-US" smtClean="0"/>
              <a:pPr/>
              <a:t>2016/12/25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A376-A3F8-402A-A207-81D25EF5314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0248-1FDB-4189-8BAA-F55F716F07FD}" type="datetimeFigureOut">
              <a:rPr lang="zh-CN" altLang="en-US" smtClean="0"/>
              <a:pPr/>
              <a:t>2016/12/25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FB8A376-A3F8-402A-A207-81D25EF531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0248-1FDB-4189-8BAA-F55F716F07FD}" type="datetimeFigureOut">
              <a:rPr lang="zh-CN" altLang="en-US" smtClean="0"/>
              <a:pPr/>
              <a:t>2016/12/25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A376-A3F8-402A-A207-81D25EF5314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0248-1FDB-4189-8BAA-F55F716F07FD}" type="datetimeFigureOut">
              <a:rPr lang="zh-CN" altLang="en-US" smtClean="0"/>
              <a:pPr/>
              <a:t>2016/12/25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A376-A3F8-402A-A207-81D25EF5314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0248-1FDB-4189-8BAA-F55F716F07FD}" type="datetimeFigureOut">
              <a:rPr lang="zh-CN" altLang="en-US" smtClean="0"/>
              <a:pPr/>
              <a:t>2016/12/25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A376-A3F8-402A-A207-81D25EF531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0248-1FDB-4189-8BAA-F55F716F07FD}" type="datetimeFigureOut">
              <a:rPr lang="zh-CN" altLang="en-US" smtClean="0"/>
              <a:pPr/>
              <a:t>2016/12/25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A376-A3F8-402A-A207-81D25EF531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0248-1FDB-4189-8BAA-F55F716F07FD}" type="datetimeFigureOut">
              <a:rPr lang="zh-CN" altLang="en-US" smtClean="0"/>
              <a:pPr/>
              <a:t>2016/12/25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A376-A3F8-402A-A207-81D25EF5314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D0248-1FDB-4189-8BAA-F55F716F07FD}" type="datetimeFigureOut">
              <a:rPr lang="zh-CN" altLang="en-US" smtClean="0"/>
              <a:pPr/>
              <a:t>2016/12/25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FB8A376-A3F8-402A-A207-81D25EF5314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3D0248-1FDB-4189-8BAA-F55F716F07FD}" type="datetimeFigureOut">
              <a:rPr lang="zh-CN" altLang="en-US" smtClean="0"/>
              <a:pPr/>
              <a:t>2016/12/25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FB8A376-A3F8-402A-A207-81D25EF531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xjfang@aliyun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32984" cy="1600200"/>
          </a:xfrm>
        </p:spPr>
        <p:txBody>
          <a:bodyPr/>
          <a:lstStyle/>
          <a:p>
            <a:r>
              <a:rPr lang="en-US" altLang="zh-CN" b="1" smtClean="0"/>
              <a:t>DES</a:t>
            </a:r>
            <a:r>
              <a:rPr lang="zh-CN" altLang="en-US" b="1" dirty="0" smtClean="0"/>
              <a:t>加密、解密算法过程演示系统的实现</a:t>
            </a:r>
            <a:endParaRPr lang="zh-CN" altLang="en-US" b="1" dirty="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《</a:t>
            </a:r>
            <a:r>
              <a:rPr lang="zh-CN" altLang="en-US" dirty="0" smtClean="0"/>
              <a:t>密码学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设计任务二：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91680" y="4221088"/>
            <a:ext cx="62808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Andalus" pitchFamily="18" charset="-78"/>
                <a:cs typeface="Andalus" pitchFamily="18" charset="-78"/>
              </a:rPr>
              <a:t>email</a:t>
            </a:r>
            <a:r>
              <a:rPr lang="zh-CN" altLang="en-US" sz="2400" dirty="0" smtClean="0">
                <a:latin typeface="Andalus" pitchFamily="18" charset="-78"/>
                <a:cs typeface="Andalus" pitchFamily="18" charset="-78"/>
              </a:rPr>
              <a:t>： </a:t>
            </a:r>
            <a:r>
              <a:rPr lang="en-US" altLang="zh-CN" sz="2400" dirty="0" smtClean="0">
                <a:latin typeface="Andalus" pitchFamily="18" charset="-78"/>
                <a:cs typeface="Andalus" pitchFamily="18" charset="-78"/>
                <a:hlinkClick r:id="rId2"/>
              </a:rPr>
              <a:t>xjfang@aliyun.com</a:t>
            </a:r>
            <a:endParaRPr lang="en-US" altLang="zh-CN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altLang="zh-CN" sz="2400" dirty="0" smtClean="0">
                <a:latin typeface="Andalus" pitchFamily="18" charset="-78"/>
                <a:cs typeface="Andalus" pitchFamily="18" charset="-78"/>
              </a:rPr>
              <a:t>personal website:  http://star.aust.edu.cn/~xjfang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弱密钥演示</a:t>
            </a:r>
            <a:endParaRPr lang="zh-CN" altLang="en-US" dirty="0"/>
          </a:p>
        </p:txBody>
      </p:sp>
      <p:pic>
        <p:nvPicPr>
          <p:cNvPr id="7" name="图片 6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3520523" cy="135172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图片 7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96752"/>
            <a:ext cx="3499540" cy="2908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图片 8"/>
          <p:cNvPicPr/>
          <p:nvPr/>
        </p:nvPicPr>
        <p:blipFill>
          <a:blip r:embed="rId4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653136"/>
            <a:ext cx="3601941" cy="7369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互补性证明过程</a:t>
            </a:r>
            <a:endParaRPr lang="zh-CN" altLang="en-US" dirty="0"/>
          </a:p>
        </p:txBody>
      </p:sp>
      <p:pic>
        <p:nvPicPr>
          <p:cNvPr id="6" name="图片 5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28800"/>
            <a:ext cx="3315694" cy="1059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图片 9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00808"/>
            <a:ext cx="3411110" cy="5642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其它说明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772816"/>
            <a:ext cx="748883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sz="3200" dirty="0">
                <a:latin typeface="黑体" pitchFamily="49" charset="-122"/>
                <a:ea typeface="黑体" pitchFamily="49" charset="-122"/>
              </a:rPr>
              <a:t>明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文文件和密文文件不一定非要是</a:t>
            </a:r>
            <a:r>
              <a:rPr lang="zh-CN" altLang="en-US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文本文件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，可尝试对任何</a:t>
            </a:r>
            <a:r>
              <a:rPr lang="zh-CN" altLang="en-US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二进制文件进行加解密。</a:t>
            </a:r>
            <a:endParaRPr lang="en-US" altLang="zh-CN" sz="3200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可尝试采用</a:t>
            </a: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DES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的</a:t>
            </a: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ECB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CBC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CFB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模式进行加、解密。</a:t>
            </a:r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3200" dirty="0">
                <a:latin typeface="黑体" pitchFamily="49" charset="-122"/>
                <a:ea typeface="黑体" pitchFamily="49" charset="-122"/>
              </a:rPr>
              <a:t>要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有明文、密文样式及加解密过程测试文档说明。</a:t>
            </a: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 sz="3200" dirty="0" smtClean="0">
                <a:latin typeface="黑体" pitchFamily="49" charset="-122"/>
                <a:ea typeface="黑体" pitchFamily="49" charset="-122"/>
              </a:rPr>
            </a:br>
            <a:endParaRPr lang="zh-CN" altLang="en-US" sz="3200" dirty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3728" y="2852936"/>
            <a:ext cx="4953744" cy="1143000"/>
          </a:xfrm>
        </p:spPr>
        <p:txBody>
          <a:bodyPr/>
          <a:lstStyle/>
          <a:p>
            <a:pPr algn="ctr"/>
            <a:r>
              <a:rPr lang="en-US" altLang="zh-CN" dirty="0" smtClean="0"/>
              <a:t>THANK YOU!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任务描述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r>
              <a:rPr lang="en-US" altLang="zh-CN" dirty="0" smtClean="0"/>
              <a:t>DES</a:t>
            </a:r>
            <a:r>
              <a:rPr lang="zh-CN" altLang="en-US" dirty="0" smtClean="0"/>
              <a:t>在进行</a:t>
            </a:r>
            <a:r>
              <a:rPr lang="en-US" altLang="zh-CN" dirty="0" smtClean="0"/>
              <a:t>16</a:t>
            </a:r>
            <a:r>
              <a:rPr lang="zh-CN" altLang="en-US" dirty="0" smtClean="0"/>
              <a:t>轮循环前需要做的工作，如将输入明文进行</a:t>
            </a:r>
            <a:r>
              <a:rPr lang="en-US" altLang="zh-CN" dirty="0" smtClean="0"/>
              <a:t>IP</a:t>
            </a:r>
            <a:r>
              <a:rPr lang="zh-CN" altLang="en-US" dirty="0" smtClean="0"/>
              <a:t>置换；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r>
              <a:rPr lang="en-US" altLang="zh-CN" dirty="0" smtClean="0"/>
              <a:t>DES</a:t>
            </a:r>
            <a:r>
              <a:rPr lang="zh-CN" altLang="en-US" dirty="0" smtClean="0"/>
              <a:t>的</a:t>
            </a:r>
            <a:r>
              <a:rPr lang="en-US" altLang="zh-CN" dirty="0" smtClean="0"/>
              <a:t>16</a:t>
            </a:r>
            <a:r>
              <a:rPr lang="zh-CN" altLang="en-US" dirty="0" smtClean="0"/>
              <a:t>轮循环过程中的密钥生成算法，通过对输入密钥的结果进行不断变化而重新产生</a:t>
            </a:r>
            <a:r>
              <a:rPr lang="en-US" altLang="zh-CN" dirty="0" smtClean="0"/>
              <a:t>16</a:t>
            </a:r>
            <a:r>
              <a:rPr lang="zh-CN" altLang="en-US" dirty="0" smtClean="0"/>
              <a:t>个新的密钥的过程；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</a:t>
            </a:r>
            <a:r>
              <a:rPr lang="en-US" altLang="zh-CN" dirty="0" smtClean="0"/>
              <a:t>DES</a:t>
            </a:r>
            <a:r>
              <a:rPr lang="zh-CN" altLang="en-US" dirty="0" smtClean="0"/>
              <a:t>的</a:t>
            </a:r>
            <a:r>
              <a:rPr lang="en-US" altLang="zh-CN" dirty="0" smtClean="0"/>
              <a:t>16</a:t>
            </a:r>
            <a:r>
              <a:rPr lang="zh-CN" altLang="en-US" dirty="0" smtClean="0"/>
              <a:t>轮循环加密过程的加密函数，它是通过基本逻辑运算和</a:t>
            </a:r>
            <a:r>
              <a:rPr lang="en-US" altLang="zh-CN" dirty="0" smtClean="0"/>
              <a:t>S</a:t>
            </a:r>
            <a:r>
              <a:rPr lang="zh-CN" altLang="en-US" dirty="0" smtClean="0"/>
              <a:t>盒与</a:t>
            </a:r>
            <a:r>
              <a:rPr lang="en-US" altLang="zh-CN" dirty="0" smtClean="0"/>
              <a:t>P</a:t>
            </a:r>
            <a:r>
              <a:rPr lang="zh-CN" altLang="en-US" dirty="0" smtClean="0"/>
              <a:t>盒来完成的；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</a:t>
            </a:r>
            <a:r>
              <a:rPr lang="en-US" altLang="zh-CN" dirty="0" smtClean="0"/>
              <a:t>16</a:t>
            </a:r>
            <a:r>
              <a:rPr lang="zh-CN" altLang="en-US" dirty="0" smtClean="0"/>
              <a:t>轮循环加密加密结束后需要进行的收尾工作，如进行</a:t>
            </a:r>
            <a:r>
              <a:rPr lang="en-US" altLang="zh-CN" dirty="0" smtClean="0"/>
              <a:t>IP</a:t>
            </a:r>
            <a:r>
              <a:rPr lang="zh-CN" altLang="en-US" dirty="0" smtClean="0"/>
              <a:t>的逆置换。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5</a:t>
            </a:r>
            <a:r>
              <a:rPr lang="zh-CN" altLang="en-US" dirty="0" smtClean="0"/>
              <a:t>）整个算法设计的核心是有两个：一是各种字符与数字之间的转换；二是非常重要的核心，整个算法都始终围绕着对二进制数组的打乱与重组进行着变化。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6</a:t>
            </a:r>
            <a:r>
              <a:rPr lang="zh-CN" altLang="en-US" dirty="0" smtClean="0"/>
              <a:t>）弱密钥演示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任务描述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7</a:t>
            </a:r>
            <a:r>
              <a:rPr lang="zh-CN" altLang="en-US" dirty="0" smtClean="0"/>
              <a:t>）</a:t>
            </a:r>
            <a:r>
              <a:rPr lang="en-US" altLang="zh-CN" dirty="0" smtClean="0"/>
              <a:t> DES</a:t>
            </a:r>
            <a:r>
              <a:rPr lang="zh-CN" altLang="en-US" dirty="0" smtClean="0"/>
              <a:t>互补性证明算法设计</a:t>
            </a:r>
          </a:p>
          <a:p>
            <a:pPr lvl="1">
              <a:buFont typeface="Wingdings" pitchFamily="2" charset="2"/>
              <a:buChar char="l"/>
            </a:pPr>
            <a:r>
              <a:rPr lang="zh-CN" altLang="en-US" dirty="0" smtClean="0"/>
              <a:t>输入明文</a:t>
            </a:r>
            <a:r>
              <a:rPr lang="en-US" altLang="zh-CN" dirty="0" smtClean="0"/>
              <a:t>m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lvl="1">
              <a:buFont typeface="Wingdings" pitchFamily="2" charset="2"/>
              <a:buChar char="l"/>
            </a:pPr>
            <a:r>
              <a:rPr lang="zh-CN" altLang="en-US" dirty="0" smtClean="0"/>
              <a:t>随机产生密钥</a:t>
            </a:r>
            <a:r>
              <a:rPr lang="en-US" altLang="zh-CN" dirty="0" smtClean="0"/>
              <a:t>k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lvl="1">
              <a:buFont typeface="Wingdings" pitchFamily="2" charset="2"/>
              <a:buChar char="l"/>
            </a:pPr>
            <a:r>
              <a:rPr lang="zh-CN" altLang="en-US" dirty="0" smtClean="0"/>
              <a:t>根据之前的算法设计对输入的信息用密钥做加密；</a:t>
            </a:r>
            <a:endParaRPr lang="en-US" altLang="zh-CN" dirty="0" smtClean="0"/>
          </a:p>
          <a:p>
            <a:pPr lvl="1">
              <a:buFont typeface="Wingdings" pitchFamily="2" charset="2"/>
              <a:buChar char="l"/>
            </a:pPr>
            <a:r>
              <a:rPr lang="zh-CN" altLang="en-US" dirty="0" smtClean="0"/>
              <a:t>得到密文</a:t>
            </a:r>
            <a:r>
              <a:rPr lang="en-US" altLang="zh-CN" dirty="0" smtClean="0"/>
              <a:t>c_1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lvl="1">
              <a:buFont typeface="Wingdings" pitchFamily="2" charset="2"/>
              <a:buChar char="l"/>
            </a:pPr>
            <a:r>
              <a:rPr lang="zh-CN" altLang="en-US" dirty="0" smtClean="0"/>
              <a:t>对明文</a:t>
            </a:r>
            <a:r>
              <a:rPr lang="en-US" altLang="zh-CN" dirty="0" smtClean="0"/>
              <a:t>m</a:t>
            </a:r>
            <a:r>
              <a:rPr lang="zh-CN" altLang="en-US" dirty="0" smtClean="0"/>
              <a:t>求补，得到</a:t>
            </a:r>
            <a:endParaRPr lang="en-US" altLang="zh-CN" dirty="0" smtClean="0"/>
          </a:p>
          <a:p>
            <a:pPr lvl="1">
              <a:buFont typeface="Wingdings" pitchFamily="2" charset="2"/>
              <a:buChar char="l"/>
            </a:pPr>
            <a:r>
              <a:rPr lang="zh-CN" altLang="en-US" dirty="0" smtClean="0"/>
              <a:t>对密钥</a:t>
            </a:r>
            <a:r>
              <a:rPr lang="en-US" altLang="zh-CN" dirty="0" smtClean="0"/>
              <a:t>k</a:t>
            </a:r>
            <a:r>
              <a:rPr lang="zh-CN" altLang="en-US" dirty="0" smtClean="0"/>
              <a:t>求补</a:t>
            </a:r>
            <a:r>
              <a:rPr lang="en-US" altLang="zh-CN" dirty="0" smtClean="0"/>
              <a:t>,</a:t>
            </a:r>
            <a:r>
              <a:rPr lang="zh-CN" altLang="en-US" dirty="0" smtClean="0"/>
              <a:t>得到</a:t>
            </a:r>
            <a:endParaRPr lang="en-US" altLang="zh-CN" dirty="0" smtClean="0"/>
          </a:p>
          <a:p>
            <a:pPr lvl="1">
              <a:buFont typeface="Wingdings" pitchFamily="2" charset="2"/>
              <a:buChar char="l"/>
            </a:pPr>
            <a:r>
              <a:rPr lang="zh-CN" altLang="en-US" dirty="0" smtClean="0"/>
              <a:t>根据之前的算法设计对明文    用    做</a:t>
            </a:r>
            <a:r>
              <a:rPr lang="en-US" altLang="zh-CN" dirty="0" smtClean="0"/>
              <a:t>DES </a:t>
            </a:r>
            <a:r>
              <a:rPr lang="zh-CN" altLang="en-US" dirty="0" smtClean="0"/>
              <a:t>加密，得到</a:t>
            </a:r>
            <a:r>
              <a:rPr lang="en-US" altLang="zh-CN" dirty="0" smtClean="0"/>
              <a:t>c_2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lvl="1">
              <a:buFont typeface="Wingdings" pitchFamily="2" charset="2"/>
              <a:buChar char="l"/>
            </a:pPr>
            <a:r>
              <a:rPr lang="zh-CN" altLang="en-US" dirty="0" smtClean="0"/>
              <a:t>判断</a:t>
            </a:r>
            <a:r>
              <a:rPr lang="en-US" altLang="zh-CN" dirty="0" smtClean="0"/>
              <a:t>c_1</a:t>
            </a:r>
            <a:r>
              <a:rPr lang="zh-CN" altLang="en-US" dirty="0" smtClean="0"/>
              <a:t>与</a:t>
            </a:r>
            <a:r>
              <a:rPr lang="en-US" altLang="zh-CN" dirty="0" smtClean="0"/>
              <a:t>c_2</a:t>
            </a:r>
            <a:r>
              <a:rPr lang="zh-CN" altLang="en-US" dirty="0" smtClean="0"/>
              <a:t>是否互补，如果互补则可证明</a:t>
            </a:r>
            <a:r>
              <a:rPr lang="en-US" altLang="zh-CN" dirty="0" smtClean="0"/>
              <a:t>DES</a:t>
            </a:r>
            <a:r>
              <a:rPr lang="zh-CN" altLang="en-US" dirty="0" smtClean="0"/>
              <a:t>的互补性。</a:t>
            </a: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4283968" y="3501008"/>
          <a:ext cx="285874" cy="519771"/>
        </p:xfrm>
        <a:graphic>
          <a:graphicData uri="http://schemas.openxmlformats.org/presentationml/2006/ole">
            <p:oleObj spid="_x0000_s1026" name="Equation" r:id="rId3" imgW="139680" imgH="253800" progId="">
              <p:embed/>
            </p:oleObj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3923928" y="3933056"/>
          <a:ext cx="233363" cy="519113"/>
        </p:xfrm>
        <a:graphic>
          <a:graphicData uri="http://schemas.openxmlformats.org/presentationml/2006/ole">
            <p:oleObj spid="_x0000_s1028" name="Equation" r:id="rId4" imgW="114120" imgH="253800" progId="">
              <p:embed/>
            </p:oleObj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5220072" y="4365104"/>
          <a:ext cx="285874" cy="519771"/>
        </p:xfrm>
        <a:graphic>
          <a:graphicData uri="http://schemas.openxmlformats.org/presentationml/2006/ole">
            <p:oleObj spid="_x0000_s1029" name="Equation" r:id="rId5" imgW="139680" imgH="253800" progId="">
              <p:embed/>
            </p:oleObj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5940152" y="4365104"/>
          <a:ext cx="233363" cy="519113"/>
        </p:xfrm>
        <a:graphic>
          <a:graphicData uri="http://schemas.openxmlformats.org/presentationml/2006/ole">
            <p:oleObj spid="_x0000_s1030" name="Equation" r:id="rId6" imgW="114120" imgH="253800" progId="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加密算法演示</a:t>
            </a:r>
            <a:endParaRPr lang="zh-CN" altLang="en-US" dirty="0"/>
          </a:p>
        </p:txBody>
      </p:sp>
      <p:pic>
        <p:nvPicPr>
          <p:cNvPr id="4" name="图片 3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628800"/>
            <a:ext cx="3697356" cy="39343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加密算法演示</a:t>
            </a:r>
            <a:endParaRPr lang="zh-CN" altLang="en-US" dirty="0"/>
          </a:p>
        </p:txBody>
      </p:sp>
      <p:pic>
        <p:nvPicPr>
          <p:cNvPr id="184" name="图片 1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44824"/>
            <a:ext cx="5276850" cy="3076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加密算法演示</a:t>
            </a:r>
            <a:endParaRPr lang="zh-CN" altLang="en-US" dirty="0"/>
          </a:p>
        </p:txBody>
      </p:sp>
      <p:pic>
        <p:nvPicPr>
          <p:cNvPr id="4" name="图片 3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699620" y="2395330"/>
            <a:ext cx="3744760" cy="20673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加密算法演示</a:t>
            </a:r>
            <a:endParaRPr lang="zh-CN" altLang="en-US" dirty="0"/>
          </a:p>
        </p:txBody>
      </p:sp>
      <p:pic>
        <p:nvPicPr>
          <p:cNvPr id="5" name="图片 4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3711354" cy="3283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图片 5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88840"/>
            <a:ext cx="3792772" cy="3349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加密算法演示</a:t>
            </a:r>
            <a:endParaRPr lang="zh-CN" altLang="en-US" dirty="0"/>
          </a:p>
        </p:txBody>
      </p:sp>
      <p:pic>
        <p:nvPicPr>
          <p:cNvPr id="8" name="图片 7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3746665" cy="1977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图片 8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628800"/>
            <a:ext cx="3649345" cy="38325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加密算法演示</a:t>
            </a:r>
            <a:endParaRPr lang="zh-CN" altLang="en-US" dirty="0"/>
          </a:p>
        </p:txBody>
      </p:sp>
      <p:pic>
        <p:nvPicPr>
          <p:cNvPr id="5" name="图片 4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3832529" cy="42434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图片 5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556792"/>
            <a:ext cx="3827448" cy="32323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162</TotalTime>
  <Words>344</Words>
  <Application>Microsoft Office PowerPoint</Application>
  <PresentationFormat>全屏显示(4:3)</PresentationFormat>
  <Paragraphs>34</Paragraphs>
  <Slides>13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平衡</vt:lpstr>
      <vt:lpstr>Equation</vt:lpstr>
      <vt:lpstr>《密码学》设计任务二：</vt:lpstr>
      <vt:lpstr>任务描述</vt:lpstr>
      <vt:lpstr>任务描述</vt:lpstr>
      <vt:lpstr>加密算法演示</vt:lpstr>
      <vt:lpstr>加密算法演示</vt:lpstr>
      <vt:lpstr>加密算法演示</vt:lpstr>
      <vt:lpstr>加密算法演示</vt:lpstr>
      <vt:lpstr>加密算法演示</vt:lpstr>
      <vt:lpstr>加密算法演示</vt:lpstr>
      <vt:lpstr>弱密钥演示</vt:lpstr>
      <vt:lpstr>互补性证明过程</vt:lpstr>
      <vt:lpstr>其它说明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《密码学》设计任务二：</dc:title>
  <dc:creator>Administrator</dc:creator>
  <cp:lastModifiedBy>xjfang</cp:lastModifiedBy>
  <cp:revision>17</cp:revision>
  <dcterms:created xsi:type="dcterms:W3CDTF">2016-12-05T00:19:52Z</dcterms:created>
  <dcterms:modified xsi:type="dcterms:W3CDTF">2016-12-25T13:33:53Z</dcterms:modified>
</cp:coreProperties>
</file>