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7099300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grpSp>
        <p:nvGrpSpPr>
          <p:cNvPr id="2" name="组合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任意多边形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任意多边形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任意多边形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接连接符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333CFB0-3905-4E73-BFCC-99909FCE9E34}" type="datetimeFigureOut">
              <a:rPr lang="zh-CN" altLang="en-US" smtClean="0"/>
              <a:pPr/>
              <a:t>2017/6/15</a:t>
            </a:fld>
            <a:endParaRPr lang="zh-CN" alt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61C652C-3CE0-4916-A634-53D66570B0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33CFB0-3905-4E73-BFCC-99909FCE9E34}" type="datetimeFigureOut">
              <a:rPr lang="zh-CN" altLang="en-US" smtClean="0"/>
              <a:pPr/>
              <a:t>2017/6/15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1C652C-3CE0-4916-A634-53D66570B0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33CFB0-3905-4E73-BFCC-99909FCE9E34}" type="datetimeFigureOut">
              <a:rPr lang="zh-CN" altLang="en-US" smtClean="0"/>
              <a:pPr/>
              <a:t>2017/6/15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1C652C-3CE0-4916-A634-53D66570B0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33CFB0-3905-4E73-BFCC-99909FCE9E34}" type="datetimeFigureOut">
              <a:rPr lang="zh-CN" altLang="en-US" smtClean="0"/>
              <a:pPr/>
              <a:t>2017/6/15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1C652C-3CE0-4916-A634-53D66570B02D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33CFB0-3905-4E73-BFCC-99909FCE9E34}" type="datetimeFigureOut">
              <a:rPr lang="zh-CN" altLang="en-US" smtClean="0"/>
              <a:pPr/>
              <a:t>2017/6/15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1C652C-3CE0-4916-A634-53D66570B02D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燕尾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燕尾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33CFB0-3905-4E73-BFCC-99909FCE9E34}" type="datetimeFigureOut">
              <a:rPr lang="zh-CN" altLang="en-US" smtClean="0"/>
              <a:pPr/>
              <a:t>2017/6/15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1C652C-3CE0-4916-A634-53D66570B02D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33CFB0-3905-4E73-BFCC-99909FCE9E34}" type="datetimeFigureOut">
              <a:rPr lang="zh-CN" altLang="en-US" smtClean="0"/>
              <a:pPr/>
              <a:t>2017/6/15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1C652C-3CE0-4916-A634-53D66570B0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33CFB0-3905-4E73-BFCC-99909FCE9E34}" type="datetimeFigureOut">
              <a:rPr lang="zh-CN" altLang="en-US" smtClean="0"/>
              <a:pPr/>
              <a:t>2017/6/15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1C652C-3CE0-4916-A634-53D66570B02D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33CFB0-3905-4E73-BFCC-99909FCE9E34}" type="datetimeFigureOut">
              <a:rPr lang="zh-CN" altLang="en-US" smtClean="0"/>
              <a:pPr/>
              <a:t>2017/6/15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1C652C-3CE0-4916-A634-53D66570B0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333CFB0-3905-4E73-BFCC-99909FCE9E34}" type="datetimeFigureOut">
              <a:rPr lang="zh-CN" altLang="en-US" smtClean="0"/>
              <a:pPr/>
              <a:t>2017/6/15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1C652C-3CE0-4916-A634-53D66570B0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333CFB0-3905-4E73-BFCC-99909FCE9E34}" type="datetimeFigureOut">
              <a:rPr lang="zh-CN" altLang="en-US" smtClean="0"/>
              <a:pPr/>
              <a:t>2017/6/15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61C652C-3CE0-4916-A634-53D66570B02D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任意多边形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任意多边形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接连接符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燕尾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燕尾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任意多边形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任意多边形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接连接符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标题占位符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文本占位符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333CFB0-3905-4E73-BFCC-99909FCE9E34}" type="datetimeFigureOut">
              <a:rPr lang="zh-CN" altLang="en-US" smtClean="0"/>
              <a:pPr/>
              <a:t>2017/6/15</a:t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61C652C-3CE0-4916-A634-53D66570B02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55576" y="1196752"/>
            <a:ext cx="7992888" cy="2736303"/>
          </a:xfrm>
        </p:spPr>
        <p:txBody>
          <a:bodyPr>
            <a:normAutofit/>
          </a:bodyPr>
          <a:lstStyle/>
          <a:p>
            <a:pPr algn="l"/>
            <a:r>
              <a:rPr lang="zh-CN" altLang="en-US" dirty="0" smtClean="0"/>
              <a:t>椭圆曲线加密算法</a:t>
            </a:r>
            <a:r>
              <a:rPr lang="en-US" altLang="zh-CN" dirty="0" smtClean="0"/>
              <a:t>(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Elliptic Curve Cryptosystem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ECC</a:t>
            </a:r>
            <a:r>
              <a:rPr lang="en-US" altLang="zh-CN" dirty="0" smtClean="0"/>
              <a:t>)</a:t>
            </a:r>
            <a:r>
              <a:rPr lang="zh-CN" altLang="en-US" dirty="0" smtClean="0"/>
              <a:t>的设计与实现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51520" y="620688"/>
            <a:ext cx="7772400" cy="1199704"/>
          </a:xfrm>
        </p:spPr>
        <p:txBody>
          <a:bodyPr/>
          <a:lstStyle/>
          <a:p>
            <a:r>
              <a:rPr lang="zh-CN" altLang="en-US" b="1" dirty="0" smtClean="0">
                <a:solidFill>
                  <a:srgbClr val="00B050"/>
                </a:solidFill>
                <a:latin typeface="仿宋" pitchFamily="49" charset="-122"/>
                <a:ea typeface="仿宋" pitchFamily="49" charset="-122"/>
              </a:rPr>
              <a:t>设计任务之四：</a:t>
            </a:r>
            <a:endParaRPr lang="zh-CN" altLang="en-US" b="1" dirty="0">
              <a:solidFill>
                <a:srgbClr val="00B050"/>
              </a:solidFill>
              <a:latin typeface="仿宋" pitchFamily="49" charset="-122"/>
              <a:ea typeface="仿宋" pitchFamily="49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59632" y="4149080"/>
            <a:ext cx="729879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>
                <a:latin typeface="Andalus" pitchFamily="18" charset="-78"/>
                <a:cs typeface="Andalus" pitchFamily="18" charset="-78"/>
              </a:rPr>
              <a:t>email</a:t>
            </a:r>
            <a:r>
              <a:rPr lang="zh-CN" altLang="en-US" sz="2800" dirty="0" smtClean="0">
                <a:latin typeface="Andalus" pitchFamily="18" charset="-78"/>
                <a:cs typeface="Andalus" pitchFamily="18" charset="-78"/>
              </a:rPr>
              <a:t>： </a:t>
            </a:r>
            <a:r>
              <a:rPr lang="en-US" altLang="zh-CN" sz="2800" dirty="0" smtClean="0">
                <a:latin typeface="Andalus" pitchFamily="18" charset="-78"/>
                <a:cs typeface="Andalus" pitchFamily="18" charset="-78"/>
              </a:rPr>
              <a:t>xjfang@aliyun.com</a:t>
            </a:r>
          </a:p>
          <a:p>
            <a:r>
              <a:rPr lang="en-US" altLang="zh-CN" sz="2800" dirty="0" smtClean="0">
                <a:latin typeface="Andalus" pitchFamily="18" charset="-78"/>
                <a:cs typeface="Andalus" pitchFamily="18" charset="-78"/>
              </a:rPr>
              <a:t>personal website:  http://star.aust.edu.cn/~xjfang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387831"/>
          </a:xfrm>
        </p:spPr>
        <p:txBody>
          <a:bodyPr>
            <a:normAutofit lnSpcReduction="10000"/>
          </a:bodyPr>
          <a:lstStyle/>
          <a:p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CN" b="1" dirty="0" err="1" smtClean="0">
                <a:latin typeface="Times New Roman" pitchFamily="18" charset="0"/>
                <a:cs typeface="Times New Roman" pitchFamily="18" charset="0"/>
              </a:rPr>
              <a:t>Hasse's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 theorem on elliptic curves</a:t>
            </a:r>
          </a:p>
          <a:p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Hasse's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theorem on elliptic curves, also referred to as the </a:t>
            </a:r>
            <a:r>
              <a:rPr lang="en-US" altLang="zh-CN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Hasse</a:t>
            </a:r>
            <a:r>
              <a:rPr lang="en-US" altLang="zh-C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bound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, provides an estimate of the number of points on an elliptic curve </a:t>
            </a:r>
            <a:r>
              <a:rPr lang="en-US" altLang="zh-C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over a finite field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, bounding the value below.</a:t>
            </a:r>
          </a:p>
          <a:p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altLang="zh-C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is the number of points on the elliptic curve E over </a:t>
            </a:r>
            <a:r>
              <a:rPr lang="en-US" altLang="zh-C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finite field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US" altLang="zh-CN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elements, then Helmut </a:t>
            </a:r>
            <a:r>
              <a:rPr lang="en-US" altLang="zh-CN" dirty="0" err="1" smtClean="0">
                <a:latin typeface="Times New Roman" pitchFamily="18" charset="0"/>
                <a:cs typeface="Times New Roman" pitchFamily="18" charset="0"/>
              </a:rPr>
              <a:t>Hasse's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result states that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三、椭圆曲线上点的计算</a:t>
            </a:r>
            <a:endParaRPr lang="zh-CN" altLang="en-US" dirty="0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2987824" y="4725144"/>
          <a:ext cx="2694615" cy="648072"/>
        </p:xfrm>
        <a:graphic>
          <a:graphicData uri="http://schemas.openxmlformats.org/presentationml/2006/ole">
            <p:oleObj spid="_x0000_s21506" name="Equation" r:id="rId3" imgW="1002960" imgH="241200" progId="Equation.KSEE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387831"/>
          </a:xfrm>
        </p:spPr>
        <p:txBody>
          <a:bodyPr>
            <a:normAutofit/>
          </a:bodyPr>
          <a:lstStyle/>
          <a:p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the generation algorithm for pointers on </a:t>
            </a:r>
            <a:r>
              <a:rPr lang="en-US" altLang="zh-CN" b="1" dirty="0" err="1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zh-CN" b="1" i="1" baseline="-250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b="1" dirty="0" err="1" smtClean="0">
                <a:latin typeface="Times New Roman" pitchFamily="18" charset="0"/>
                <a:cs typeface="Times New Roman" pitchFamily="18" charset="0"/>
              </a:rPr>
              <a:t>a,b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三、椭圆曲线上点的计算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3568" y="2348880"/>
            <a:ext cx="770485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Step1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zh-CN" altLang="en-US" sz="2800" dirty="0" smtClean="0">
                <a:latin typeface="Times New Roman" pitchFamily="18" charset="0"/>
                <a:cs typeface="Times New Roman" pitchFamily="18" charset="0"/>
              </a:rPr>
              <a:t>对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x=0,1,…, p-1</a:t>
            </a:r>
            <a:r>
              <a:rPr lang="zh-CN" altLang="en-US" sz="2800" dirty="0" smtClean="0">
                <a:latin typeface="Times New Roman" pitchFamily="18" charset="0"/>
                <a:cs typeface="Times New Roman" pitchFamily="18" charset="0"/>
              </a:rPr>
              <a:t>计算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28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+ax+b(mod p)</a:t>
            </a:r>
          </a:p>
          <a:p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Step2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zh-CN" altLang="en-US" sz="2800" dirty="0" smtClean="0">
                <a:latin typeface="Times New Roman" pitchFamily="18" charset="0"/>
                <a:cs typeface="Times New Roman" pitchFamily="18" charset="0"/>
              </a:rPr>
              <a:t>对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step1</a:t>
            </a:r>
            <a:r>
              <a:rPr lang="zh-CN" altLang="en-US" sz="2800" dirty="0" smtClean="0">
                <a:latin typeface="Times New Roman" pitchFamily="18" charset="0"/>
                <a:cs typeface="Times New Roman" pitchFamily="18" charset="0"/>
              </a:rPr>
              <a:t>得到的每一结果确定它是否有一个模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zh-CN" altLang="en-US" sz="2800" dirty="0" smtClean="0">
                <a:latin typeface="Times New Roman" pitchFamily="18" charset="0"/>
                <a:cs typeface="Times New Roman" pitchFamily="18" charset="0"/>
              </a:rPr>
              <a:t>的平方根，如果没有，则</a:t>
            </a:r>
            <a:r>
              <a:rPr lang="en-US" altLang="zh-CN" sz="2800" dirty="0" err="1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zh-CN" sz="2800" baseline="-250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2800" dirty="0" err="1" smtClean="0">
                <a:latin typeface="Times New Roman" pitchFamily="18" charset="0"/>
                <a:cs typeface="Times New Roman" pitchFamily="18" charset="0"/>
              </a:rPr>
              <a:t>a,b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zh-CN" altLang="en-US" sz="2800" dirty="0" smtClean="0">
                <a:latin typeface="Times New Roman" pitchFamily="18" charset="0"/>
                <a:cs typeface="Times New Roman" pitchFamily="18" charset="0"/>
              </a:rPr>
              <a:t>中没有以该结果相应的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zh-CN" altLang="en-US" sz="2800" dirty="0" smtClean="0">
                <a:latin typeface="Times New Roman" pitchFamily="18" charset="0"/>
                <a:cs typeface="Times New Roman" pitchFamily="18" charset="0"/>
              </a:rPr>
              <a:t>为横坐标的点；如果有，就有两个平方根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zh-CN" altLang="en-US" sz="2800" dirty="0" smtClean="0">
                <a:latin typeface="Times New Roman" pitchFamily="18" charset="0"/>
                <a:cs typeface="Times New Roman" pitchFamily="18" charset="0"/>
              </a:rPr>
              <a:t>和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p-y</a:t>
            </a:r>
            <a:r>
              <a:rPr lang="zh-CN" altLang="en-US" sz="2800" dirty="0" smtClean="0">
                <a:latin typeface="Times New Roman" pitchFamily="18" charset="0"/>
                <a:cs typeface="Times New Roman" pitchFamily="18" charset="0"/>
              </a:rPr>
              <a:t>，从而点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(x, y)</a:t>
            </a:r>
            <a:r>
              <a:rPr lang="zh-CN" altLang="en-US" sz="2800" dirty="0" smtClean="0">
                <a:latin typeface="Times New Roman" pitchFamily="18" charset="0"/>
                <a:cs typeface="Times New Roman" pitchFamily="18" charset="0"/>
              </a:rPr>
              <a:t>和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(x, p-y)</a:t>
            </a:r>
            <a:r>
              <a:rPr lang="zh-CN" altLang="en-US" sz="2800" dirty="0" smtClean="0">
                <a:latin typeface="Times New Roman" pitchFamily="18" charset="0"/>
                <a:cs typeface="Times New Roman" pitchFamily="18" charset="0"/>
              </a:rPr>
              <a:t>都是</a:t>
            </a:r>
            <a:r>
              <a:rPr lang="en-US" altLang="zh-CN" sz="2800" dirty="0" err="1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zh-CN" sz="2800" baseline="-250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2800" dirty="0" err="1" smtClean="0">
                <a:latin typeface="Times New Roman" pitchFamily="18" charset="0"/>
                <a:cs typeface="Times New Roman" pitchFamily="18" charset="0"/>
              </a:rPr>
              <a:t>a,b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zh-CN" altLang="en-US" sz="2800" dirty="0" smtClean="0">
                <a:latin typeface="Times New Roman" pitchFamily="18" charset="0"/>
                <a:cs typeface="Times New Roman" pitchFamily="18" charset="0"/>
              </a:rPr>
              <a:t>上的点。</a:t>
            </a:r>
            <a:endParaRPr lang="zh-CN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1011567"/>
          </a:xfrm>
        </p:spPr>
        <p:txBody>
          <a:bodyPr>
            <a:normAutofit/>
          </a:bodyPr>
          <a:lstStyle/>
          <a:p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e.g.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椭圆曲线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61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(-1,0)</a:t>
            </a:r>
          </a:p>
          <a:p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E: y</a:t>
            </a:r>
            <a:r>
              <a:rPr lang="en-US" altLang="zh-CN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=x</a:t>
            </a:r>
            <a:r>
              <a:rPr lang="en-US" altLang="zh-CN" b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-x mod 61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三、椭圆曲线上点的计算</a:t>
            </a:r>
            <a:endParaRPr lang="zh-CN" altLang="en-US" dirty="0"/>
          </a:p>
        </p:txBody>
      </p:sp>
      <p:pic>
        <p:nvPicPr>
          <p:cNvPr id="23554" name="Picture 2" descr="https://upload.wikimedia.org/wikipedia/commons/thumb/7/7e/Elliptic_curve_on_Z61.svg/987px-Elliptic_curve_on_Z61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204864"/>
            <a:ext cx="6371881" cy="3938043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51520" y="2348880"/>
            <a:ext cx="1008112" cy="230832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点集合</a:t>
            </a:r>
            <a:r>
              <a:rPr lang="en-US" altLang="zh-CN" dirty="0" smtClean="0"/>
              <a:t>(0,0)</a:t>
            </a:r>
          </a:p>
          <a:p>
            <a:r>
              <a:rPr lang="en-US" altLang="zh-CN" dirty="0" smtClean="0"/>
              <a:t>(1,0)</a:t>
            </a:r>
          </a:p>
          <a:p>
            <a:r>
              <a:rPr lang="en-US" altLang="zh-CN" dirty="0" smtClean="0"/>
              <a:t>(4,11)</a:t>
            </a:r>
          </a:p>
          <a:p>
            <a:r>
              <a:rPr lang="en-US" altLang="zh-CN" dirty="0" smtClean="0"/>
              <a:t>(4,50)</a:t>
            </a:r>
          </a:p>
          <a:p>
            <a:r>
              <a:rPr lang="en-US" altLang="zh-CN" dirty="0" smtClean="0"/>
              <a:t>(8,4)</a:t>
            </a:r>
          </a:p>
          <a:p>
            <a:r>
              <a:rPr lang="en-US" altLang="zh-CN" dirty="0" smtClean="0"/>
              <a:t>(8,57)</a:t>
            </a:r>
          </a:p>
          <a:p>
            <a:r>
              <a:rPr lang="en-US" altLang="zh-CN" dirty="0" smtClean="0"/>
              <a:t>…….</a:t>
            </a:r>
            <a:endParaRPr lang="zh-CN" altLang="en-US" dirty="0"/>
          </a:p>
        </p:txBody>
      </p:sp>
      <p:cxnSp>
        <p:nvCxnSpPr>
          <p:cNvPr id="8" name="直接箭头连接符 7"/>
          <p:cNvCxnSpPr/>
          <p:nvPr/>
        </p:nvCxnSpPr>
        <p:spPr>
          <a:xfrm>
            <a:off x="899592" y="3356992"/>
            <a:ext cx="1368152" cy="18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 flipV="1">
            <a:off x="971600" y="2924944"/>
            <a:ext cx="1296144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/>
          <p:nvPr/>
        </p:nvCxnSpPr>
        <p:spPr>
          <a:xfrm>
            <a:off x="827584" y="3861048"/>
            <a:ext cx="1872208" cy="18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 flipV="1">
            <a:off x="971600" y="2492896"/>
            <a:ext cx="1728192" cy="1656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1011567"/>
          </a:xfrm>
        </p:spPr>
        <p:txBody>
          <a:bodyPr>
            <a:normAutofit/>
          </a:bodyPr>
          <a:lstStyle/>
          <a:p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e.g.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椭圆曲线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23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(1,1)</a:t>
            </a:r>
          </a:p>
          <a:p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E: y</a:t>
            </a:r>
            <a:r>
              <a:rPr lang="en-US" altLang="zh-CN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=x</a:t>
            </a:r>
            <a:r>
              <a:rPr lang="en-US" altLang="zh-CN" b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+x+1 mod 23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三、椭圆曲线上点的计算</a:t>
            </a:r>
            <a:endParaRPr lang="zh-CN" altLang="en-US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657475"/>
            <a:ext cx="6915150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1011567"/>
          </a:xfrm>
        </p:spPr>
        <p:txBody>
          <a:bodyPr>
            <a:normAutofit/>
          </a:bodyPr>
          <a:lstStyle/>
          <a:p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e.g.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椭圆曲线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23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(1,1)</a:t>
            </a:r>
          </a:p>
          <a:p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E: y</a:t>
            </a:r>
            <a:r>
              <a:rPr lang="en-US" altLang="zh-CN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=x</a:t>
            </a:r>
            <a:r>
              <a:rPr lang="en-US" altLang="zh-CN" b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+x+1 mod 23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三、椭圆曲线上点的计算</a:t>
            </a:r>
            <a:endParaRPr lang="zh-CN" altLang="en-US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095774"/>
            <a:ext cx="6120680" cy="4044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任意多边形 5"/>
          <p:cNvSpPr/>
          <p:nvPr/>
        </p:nvSpPr>
        <p:spPr>
          <a:xfrm>
            <a:off x="4941277" y="2913185"/>
            <a:ext cx="1090246" cy="348761"/>
          </a:xfrm>
          <a:custGeom>
            <a:avLst/>
            <a:gdLst>
              <a:gd name="connsiteX0" fmla="*/ 0 w 1090246"/>
              <a:gd name="connsiteY0" fmla="*/ 348761 h 348761"/>
              <a:gd name="connsiteX1" fmla="*/ 430823 w 1090246"/>
              <a:gd name="connsiteY1" fmla="*/ 5861 h 348761"/>
              <a:gd name="connsiteX2" fmla="*/ 1090246 w 1090246"/>
              <a:gd name="connsiteY2" fmla="*/ 313592 h 348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0246" h="348761">
                <a:moveTo>
                  <a:pt x="0" y="348761"/>
                </a:moveTo>
                <a:cubicBezTo>
                  <a:pt x="124557" y="180241"/>
                  <a:pt x="249115" y="11722"/>
                  <a:pt x="430823" y="5861"/>
                </a:cubicBezTo>
                <a:cubicBezTo>
                  <a:pt x="612531" y="0"/>
                  <a:pt x="851388" y="156796"/>
                  <a:pt x="1090246" y="313592"/>
                </a:cubicBezTo>
              </a:path>
            </a:pathLst>
          </a:custGeom>
          <a:ln w="28575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TextBox 6"/>
          <p:cNvSpPr txBox="1"/>
          <p:nvPr/>
        </p:nvSpPr>
        <p:spPr>
          <a:xfrm>
            <a:off x="4644008" y="2708920"/>
            <a:ext cx="19848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/>
              <a:t>在</a:t>
            </a:r>
            <a:r>
              <a:rPr lang="en-US" altLang="zh-CN" sz="1600" dirty="0" smtClean="0"/>
              <a:t>mod 23</a:t>
            </a:r>
            <a:r>
              <a:rPr lang="zh-CN" altLang="en-US" sz="1600" dirty="0" smtClean="0"/>
              <a:t>互为逆元</a:t>
            </a:r>
            <a:endParaRPr lang="zh-CN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1011567"/>
          </a:xfrm>
        </p:spPr>
        <p:txBody>
          <a:bodyPr>
            <a:normAutofit/>
          </a:bodyPr>
          <a:lstStyle/>
          <a:p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e.g.</a:t>
            </a:r>
            <a:r>
              <a:rPr lang="zh-CN" altLang="en-US" b="1" dirty="0" smtClean="0">
                <a:latin typeface="Times New Roman" pitchFamily="18" charset="0"/>
                <a:cs typeface="Times New Roman" pitchFamily="18" charset="0"/>
              </a:rPr>
              <a:t>椭圆曲线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23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(1,1)</a:t>
            </a:r>
          </a:p>
          <a:p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E: y</a:t>
            </a:r>
            <a:r>
              <a:rPr lang="en-US" altLang="zh-CN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=x</a:t>
            </a:r>
            <a:r>
              <a:rPr lang="en-US" altLang="zh-CN" b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+x+1 mod 23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三、椭圆曲线上点的计算</a:t>
            </a:r>
            <a:endParaRPr lang="zh-CN" altLang="en-US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246146"/>
            <a:ext cx="6408712" cy="3487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三、椭圆曲线上点的计算</a:t>
            </a:r>
            <a:endParaRPr lang="zh-CN" altLang="en-US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268760"/>
            <a:ext cx="7250320" cy="4759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四、</a:t>
            </a:r>
            <a:r>
              <a:rPr lang="en-US" altLang="zh-CN" dirty="0" smtClean="0"/>
              <a:t>ECC</a:t>
            </a:r>
            <a:r>
              <a:rPr lang="zh-CN" altLang="en-US" dirty="0" smtClean="0"/>
              <a:t>的密钥生成算法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1196753"/>
            <a:ext cx="80648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/>
              <a:t>椭圆曲线上所有点都落在某一个区域内，组成一个</a:t>
            </a:r>
            <a:r>
              <a:rPr lang="en-US" altLang="zh-CN" sz="2800" dirty="0" smtClean="0"/>
              <a:t>Abel</a:t>
            </a:r>
            <a:r>
              <a:rPr lang="zh-CN" altLang="en-US" sz="2800" dirty="0" smtClean="0"/>
              <a:t>群，与秘钥长度对应，秘钥长度越长，这个长度越大，这个区域越大，安全层次越高，但计算速度慢；反之亦然。</a:t>
            </a:r>
            <a:endParaRPr lang="zh-CN" altLang="en-US" sz="2800" dirty="0"/>
          </a:p>
        </p:txBody>
      </p:sp>
      <p:pic>
        <p:nvPicPr>
          <p:cNvPr id="27650" name="Picture 2" descr="https://upload.wikimedia.org/wikipedia/commons/thumb/f/f4/Elliptic_curve_on_Z89.svg/987px-Elliptic_curve_on_Z89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2852691"/>
            <a:ext cx="5904656" cy="364928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51520" y="3573016"/>
            <a:ext cx="2376264" cy="1477328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Set of affine points of elliptic curve</a:t>
            </a:r>
          </a:p>
          <a:p>
            <a:r>
              <a:rPr lang="en-US" altLang="zh-CN" dirty="0" smtClean="0"/>
              <a:t> </a:t>
            </a:r>
            <a:r>
              <a:rPr lang="en-US" altLang="zh-CN" i="1" dirty="0" smtClean="0"/>
              <a:t>y</a:t>
            </a:r>
            <a:r>
              <a:rPr lang="en-US" altLang="zh-CN" baseline="30000" dirty="0" smtClean="0"/>
              <a:t>2</a:t>
            </a:r>
            <a:r>
              <a:rPr lang="en-US" altLang="zh-CN" dirty="0" smtClean="0"/>
              <a:t> = </a:t>
            </a:r>
            <a:r>
              <a:rPr lang="en-US" altLang="zh-CN" i="1" dirty="0" smtClean="0"/>
              <a:t>x</a:t>
            </a:r>
            <a:r>
              <a:rPr lang="en-US" altLang="zh-CN" baseline="30000" dirty="0" smtClean="0"/>
              <a:t>3</a:t>
            </a:r>
            <a:r>
              <a:rPr lang="en-US" altLang="zh-CN" dirty="0" smtClean="0"/>
              <a:t> − </a:t>
            </a:r>
            <a:r>
              <a:rPr lang="en-US" altLang="zh-CN" i="1" dirty="0" smtClean="0"/>
              <a:t>x</a:t>
            </a:r>
            <a:r>
              <a:rPr lang="en-US" altLang="zh-CN" dirty="0" smtClean="0"/>
              <a:t> </a:t>
            </a:r>
          </a:p>
          <a:p>
            <a:r>
              <a:rPr lang="en-US" altLang="zh-CN" dirty="0" smtClean="0"/>
              <a:t>over finite field </a:t>
            </a:r>
            <a:r>
              <a:rPr lang="en-US" altLang="zh-CN" b="1" dirty="0" smtClean="0"/>
              <a:t>F</a:t>
            </a:r>
            <a:r>
              <a:rPr lang="en-US" altLang="zh-CN" dirty="0" smtClean="0"/>
              <a:t>89(</a:t>
            </a:r>
            <a:r>
              <a:rPr lang="en-US" altLang="zh-CN" i="1" dirty="0" smtClean="0"/>
              <a:t>p</a:t>
            </a:r>
            <a:r>
              <a:rPr lang="en-US" altLang="zh-CN" dirty="0" smtClean="0"/>
              <a:t>=89).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67744" y="6453336"/>
            <a:ext cx="6596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Source from: https://en.wikipedia.org/wiki/Elliptic_curve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四、</a:t>
            </a:r>
            <a:r>
              <a:rPr lang="en-US" altLang="zh-CN" dirty="0" smtClean="0"/>
              <a:t>ECC</a:t>
            </a:r>
            <a:r>
              <a:rPr lang="zh-CN" altLang="en-US" dirty="0" smtClean="0"/>
              <a:t>的密钥生成算法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1196753"/>
            <a:ext cx="8064896" cy="39163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 smtClean="0"/>
              <a:t>在</a:t>
            </a:r>
            <a:r>
              <a:rPr lang="en-US" altLang="zh-CN" sz="2800" dirty="0" err="1" smtClean="0"/>
              <a:t>E</a:t>
            </a:r>
            <a:r>
              <a:rPr lang="en-US" altLang="zh-CN" sz="2800" baseline="-25000" dirty="0" err="1" smtClean="0"/>
              <a:t>p</a:t>
            </a:r>
            <a:r>
              <a:rPr lang="en-US" altLang="zh-CN" sz="2800" dirty="0" smtClean="0"/>
              <a:t>(</a:t>
            </a:r>
            <a:r>
              <a:rPr lang="en-US" altLang="zh-CN" sz="2800" dirty="0" err="1" smtClean="0"/>
              <a:t>a,b</a:t>
            </a:r>
            <a:r>
              <a:rPr lang="en-US" altLang="zh-CN" sz="2800" dirty="0" smtClean="0"/>
              <a:t>)</a:t>
            </a:r>
            <a:r>
              <a:rPr lang="zh-CN" altLang="en-US" sz="2800" dirty="0" smtClean="0"/>
              <a:t>构成的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Abel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群</a:t>
            </a:r>
            <a:r>
              <a:rPr lang="zh-CN" altLang="en-US" sz="2800" dirty="0" smtClean="0"/>
              <a:t>中，考虑方程</a:t>
            </a:r>
            <a:r>
              <a:rPr lang="en-US" altLang="zh-CN" sz="2800" dirty="0" smtClean="0"/>
              <a:t>Q=</a:t>
            </a:r>
            <a:r>
              <a:rPr lang="en-US" altLang="zh-CN" sz="2800" dirty="0" err="1" smtClean="0"/>
              <a:t>kP</a:t>
            </a:r>
            <a:r>
              <a:rPr lang="zh-CN" altLang="en-US" sz="2800" dirty="0" smtClean="0"/>
              <a:t>，其中</a:t>
            </a:r>
            <a:r>
              <a:rPr lang="en-US" altLang="zh-CN" sz="2800" dirty="0" smtClean="0"/>
              <a:t>P</a:t>
            </a:r>
            <a:r>
              <a:rPr lang="zh-CN" altLang="en-US" sz="2800" dirty="0" smtClean="0"/>
              <a:t>∈</a:t>
            </a:r>
            <a:r>
              <a:rPr lang="en-US" altLang="zh-CN" sz="2800" dirty="0" smtClean="0"/>
              <a:t> </a:t>
            </a:r>
            <a:r>
              <a:rPr lang="en-US" altLang="zh-CN" sz="2800" dirty="0" err="1" smtClean="0"/>
              <a:t>E</a:t>
            </a:r>
            <a:r>
              <a:rPr lang="en-US" altLang="zh-CN" sz="2800" baseline="-25000" dirty="0" err="1" smtClean="0"/>
              <a:t>p</a:t>
            </a:r>
            <a:r>
              <a:rPr lang="en-US" altLang="zh-CN" sz="2800" dirty="0" smtClean="0"/>
              <a:t>(</a:t>
            </a:r>
            <a:r>
              <a:rPr lang="en-US" altLang="zh-CN" sz="2800" dirty="0" err="1" smtClean="0"/>
              <a:t>a,b</a:t>
            </a:r>
            <a:r>
              <a:rPr lang="en-US" altLang="zh-CN" sz="2800" dirty="0" smtClean="0"/>
              <a:t>)</a:t>
            </a:r>
            <a:r>
              <a:rPr lang="zh-CN" altLang="en-US" sz="2800" dirty="0" smtClean="0"/>
              <a:t>且为生成元，</a:t>
            </a:r>
            <a:r>
              <a:rPr lang="en-US" altLang="zh-CN" sz="2800" dirty="0" smtClean="0"/>
              <a:t>Q</a:t>
            </a:r>
            <a:r>
              <a:rPr lang="zh-CN" altLang="en-US" sz="2800" dirty="0" smtClean="0"/>
              <a:t>为</a:t>
            </a:r>
            <a:r>
              <a:rPr lang="en-US" altLang="zh-CN" sz="2800" dirty="0" smtClean="0"/>
              <a:t>P</a:t>
            </a:r>
            <a:r>
              <a:rPr lang="zh-CN" altLang="en-US" sz="2800" dirty="0" smtClean="0"/>
              <a:t>的倍点，即存在正整数</a:t>
            </a:r>
            <a:r>
              <a:rPr lang="en-US" altLang="zh-CN" sz="2800" dirty="0" smtClean="0"/>
              <a:t>k(k&lt;p)</a:t>
            </a:r>
            <a:r>
              <a:rPr lang="zh-CN" altLang="en-US" sz="2800" dirty="0" smtClean="0"/>
              <a:t>，则由</a:t>
            </a:r>
            <a:r>
              <a:rPr lang="en-US" altLang="zh-CN" sz="2800" dirty="0" smtClean="0"/>
              <a:t>k</a:t>
            </a:r>
            <a:r>
              <a:rPr lang="zh-CN" altLang="en-US" sz="2800" dirty="0" smtClean="0"/>
              <a:t>和</a:t>
            </a:r>
            <a:r>
              <a:rPr lang="en-US" altLang="zh-CN" sz="2800" dirty="0" smtClean="0"/>
              <a:t>P</a:t>
            </a:r>
            <a:r>
              <a:rPr lang="zh-CN" altLang="en-US" sz="2800" dirty="0" smtClean="0"/>
              <a:t>易求</a:t>
            </a:r>
            <a:r>
              <a:rPr lang="en-US" altLang="zh-CN" sz="2800" dirty="0" smtClean="0"/>
              <a:t>Q</a:t>
            </a:r>
            <a:r>
              <a:rPr lang="zh-CN" altLang="en-US" sz="2800" dirty="0" smtClean="0"/>
              <a:t>。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由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P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、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Q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求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k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称为椭圆曲线上的离散对数问题</a:t>
            </a:r>
            <a:r>
              <a:rPr lang="zh-CN" altLang="en-US" sz="2800" dirty="0" smtClean="0"/>
              <a:t>。事实上，</a:t>
            </a:r>
            <a:r>
              <a:rPr lang="zh-CN" altLang="en-US" sz="2800" dirty="0" smtClean="0">
                <a:solidFill>
                  <a:srgbClr val="FF0000"/>
                </a:solidFill>
              </a:rPr>
              <a:t>对大素数构成的群</a:t>
            </a:r>
            <a:r>
              <a:rPr lang="en-US" altLang="zh-CN" sz="2800" dirty="0" smtClean="0">
                <a:solidFill>
                  <a:srgbClr val="FF0000"/>
                </a:solidFill>
              </a:rPr>
              <a:t>E</a:t>
            </a:r>
            <a:r>
              <a:rPr lang="zh-CN" altLang="en-US" sz="2800" dirty="0" smtClean="0">
                <a:solidFill>
                  <a:srgbClr val="FF0000"/>
                </a:solidFill>
              </a:rPr>
              <a:t>，目前还不存在多项式时间算法求解椭圆曲线上的离散对数问题，所以是一个数学难题</a:t>
            </a:r>
            <a:r>
              <a:rPr lang="zh-CN" altLang="en-US" sz="2800" dirty="0" smtClean="0"/>
              <a:t>。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四、</a:t>
            </a:r>
            <a:r>
              <a:rPr lang="en-US" altLang="zh-CN" dirty="0" smtClean="0"/>
              <a:t>ECC</a:t>
            </a:r>
            <a:r>
              <a:rPr lang="zh-CN" altLang="en-US" dirty="0" smtClean="0"/>
              <a:t>的密钥生成算法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1196753"/>
            <a:ext cx="84249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/>
              <a:t>生成一个用户</a:t>
            </a:r>
            <a:r>
              <a:rPr lang="en-US" altLang="zh-CN" sz="2800" dirty="0" smtClean="0"/>
              <a:t>B</a:t>
            </a:r>
            <a:r>
              <a:rPr lang="zh-CN" altLang="en-US" sz="2800" dirty="0" smtClean="0"/>
              <a:t>的公钥、私钥对的算法如下：</a:t>
            </a:r>
            <a:endParaRPr lang="en-US" altLang="zh-CN" sz="2800" dirty="0" smtClean="0"/>
          </a:p>
          <a:p>
            <a:r>
              <a:rPr lang="zh-CN" altLang="en-US" sz="2800" dirty="0" smtClean="0"/>
              <a:t>（</a:t>
            </a:r>
            <a:r>
              <a:rPr lang="en-US" altLang="zh-CN" sz="2800" dirty="0" smtClean="0"/>
              <a:t>1</a:t>
            </a:r>
            <a:r>
              <a:rPr lang="zh-CN" altLang="en-US" sz="2800" dirty="0" smtClean="0"/>
              <a:t>）选择一个椭圆曲线</a:t>
            </a:r>
            <a:r>
              <a:rPr lang="en-US" altLang="zh-CN" sz="2800" dirty="0" smtClean="0"/>
              <a:t>E</a:t>
            </a:r>
            <a:r>
              <a:rPr lang="zh-CN" altLang="en-US" sz="2800" dirty="0" smtClean="0"/>
              <a:t>：</a:t>
            </a:r>
            <a:r>
              <a:rPr lang="en-US" altLang="zh-CN" sz="2800" dirty="0" smtClean="0"/>
              <a:t>y</a:t>
            </a:r>
            <a:r>
              <a:rPr lang="en-US" altLang="zh-CN" sz="2800" baseline="30000" dirty="0" smtClean="0"/>
              <a:t>2</a:t>
            </a:r>
            <a:r>
              <a:rPr lang="en-US" altLang="zh-CN" sz="2800" dirty="0" smtClean="0"/>
              <a:t>=x</a:t>
            </a:r>
            <a:r>
              <a:rPr lang="en-US" altLang="zh-CN" sz="2800" baseline="30000" dirty="0" smtClean="0"/>
              <a:t>3</a:t>
            </a:r>
            <a:r>
              <a:rPr lang="en-US" altLang="zh-CN" sz="2800" dirty="0" smtClean="0"/>
              <a:t>+ax+b(mod p)</a:t>
            </a:r>
            <a:r>
              <a:rPr lang="zh-CN" altLang="en-US" sz="2800" dirty="0" smtClean="0"/>
              <a:t>，构造一个椭圆</a:t>
            </a:r>
            <a:r>
              <a:rPr lang="en-US" altLang="zh-CN" sz="2800" dirty="0" smtClean="0"/>
              <a:t>Abel</a:t>
            </a:r>
            <a:r>
              <a:rPr lang="zh-CN" altLang="en-US" sz="2800" dirty="0" smtClean="0"/>
              <a:t>群</a:t>
            </a:r>
            <a:r>
              <a:rPr lang="en-US" altLang="zh-CN" sz="2800" dirty="0" err="1" smtClean="0"/>
              <a:t>E</a:t>
            </a:r>
            <a:r>
              <a:rPr lang="en-US" altLang="zh-CN" sz="2800" baseline="-25000" dirty="0" err="1" smtClean="0"/>
              <a:t>p</a:t>
            </a:r>
            <a:r>
              <a:rPr lang="en-US" altLang="zh-CN" sz="2800" dirty="0" smtClean="0"/>
              <a:t>(a, b);</a:t>
            </a:r>
          </a:p>
          <a:p>
            <a:r>
              <a:rPr lang="zh-CN" altLang="en-US" sz="2800" dirty="0" smtClean="0"/>
              <a:t>（</a:t>
            </a:r>
            <a:r>
              <a:rPr lang="en-US" altLang="zh-CN" sz="2800" dirty="0" smtClean="0"/>
              <a:t>2</a:t>
            </a:r>
            <a:r>
              <a:rPr lang="zh-CN" altLang="en-US" sz="2800" dirty="0" smtClean="0"/>
              <a:t>）</a:t>
            </a:r>
            <a:r>
              <a:rPr lang="en-US" altLang="zh-CN" sz="2800" dirty="0" smtClean="0"/>
              <a:t> </a:t>
            </a:r>
            <a:r>
              <a:rPr lang="zh-CN" altLang="en-US" sz="2800" dirty="0" smtClean="0"/>
              <a:t>在</a:t>
            </a:r>
            <a:r>
              <a:rPr lang="en-US" altLang="zh-CN" sz="2800" dirty="0" err="1" smtClean="0"/>
              <a:t>E</a:t>
            </a:r>
            <a:r>
              <a:rPr lang="en-US" altLang="zh-CN" sz="2800" baseline="-25000" dirty="0" err="1" smtClean="0"/>
              <a:t>p</a:t>
            </a:r>
            <a:r>
              <a:rPr lang="en-US" altLang="zh-CN" sz="2800" dirty="0" smtClean="0"/>
              <a:t>(a, b)</a:t>
            </a:r>
            <a:r>
              <a:rPr lang="zh-CN" altLang="en-US" sz="2800" dirty="0" smtClean="0"/>
              <a:t>中挑选</a:t>
            </a:r>
            <a:r>
              <a:rPr lang="zh-CN" altLang="en-US" sz="2800" dirty="0" smtClean="0">
                <a:solidFill>
                  <a:srgbClr val="FF0000"/>
                </a:solidFill>
              </a:rPr>
              <a:t>生成元</a:t>
            </a:r>
            <a:r>
              <a:rPr lang="en-US" altLang="zh-CN" sz="2800" dirty="0" smtClean="0">
                <a:solidFill>
                  <a:srgbClr val="FF0000"/>
                </a:solidFill>
              </a:rPr>
              <a:t>G=(x</a:t>
            </a:r>
            <a:r>
              <a:rPr lang="en-US" altLang="zh-CN" sz="2800" baseline="-25000" dirty="0" smtClean="0">
                <a:solidFill>
                  <a:srgbClr val="FF0000"/>
                </a:solidFill>
              </a:rPr>
              <a:t>0</a:t>
            </a:r>
            <a:r>
              <a:rPr lang="en-US" altLang="zh-CN" sz="2800" dirty="0" smtClean="0">
                <a:solidFill>
                  <a:srgbClr val="FF0000"/>
                </a:solidFill>
              </a:rPr>
              <a:t>,y</a:t>
            </a:r>
            <a:r>
              <a:rPr lang="en-US" altLang="zh-CN" sz="2800" baseline="-25000" dirty="0" smtClean="0">
                <a:solidFill>
                  <a:srgbClr val="FF0000"/>
                </a:solidFill>
              </a:rPr>
              <a:t>0</a:t>
            </a:r>
            <a:r>
              <a:rPr lang="en-US" altLang="zh-CN" sz="2800" dirty="0" smtClean="0">
                <a:solidFill>
                  <a:srgbClr val="FF0000"/>
                </a:solidFill>
              </a:rPr>
              <a:t>), </a:t>
            </a:r>
            <a:r>
              <a:rPr lang="en-US" altLang="zh-CN" sz="2800" dirty="0" smtClean="0"/>
              <a:t>G</a:t>
            </a:r>
            <a:r>
              <a:rPr lang="zh-CN" altLang="en-US" sz="2800" dirty="0" smtClean="0"/>
              <a:t>应使得满足</a:t>
            </a:r>
            <a:r>
              <a:rPr lang="en-US" altLang="zh-CN" sz="2800" dirty="0" err="1" smtClean="0"/>
              <a:t>nG</a:t>
            </a:r>
            <a:r>
              <a:rPr lang="en-US" altLang="zh-CN" sz="2800" dirty="0" smtClean="0"/>
              <a:t>=O</a:t>
            </a:r>
            <a:r>
              <a:rPr lang="zh-CN" altLang="en-US" sz="2800" dirty="0" smtClean="0"/>
              <a:t>的</a:t>
            </a:r>
            <a:r>
              <a:rPr lang="zh-CN" altLang="en-US" sz="2800" dirty="0" smtClean="0">
                <a:solidFill>
                  <a:srgbClr val="FF0000"/>
                </a:solidFill>
              </a:rPr>
              <a:t>最小</a:t>
            </a:r>
            <a:r>
              <a:rPr lang="en-US" altLang="zh-CN" sz="2800" dirty="0" smtClean="0">
                <a:solidFill>
                  <a:srgbClr val="FF0000"/>
                </a:solidFill>
              </a:rPr>
              <a:t>n</a:t>
            </a:r>
            <a:r>
              <a:rPr lang="zh-CN" altLang="en-US" sz="2800" dirty="0" smtClean="0">
                <a:solidFill>
                  <a:srgbClr val="FF0000"/>
                </a:solidFill>
              </a:rPr>
              <a:t> </a:t>
            </a:r>
            <a:r>
              <a:rPr lang="en-US" altLang="zh-CN" sz="2800" dirty="0" smtClean="0">
                <a:solidFill>
                  <a:srgbClr val="FF0000"/>
                </a:solidFill>
              </a:rPr>
              <a:t>(n</a:t>
            </a:r>
            <a:r>
              <a:rPr lang="zh-CN" altLang="en-US" sz="2800" dirty="0" smtClean="0">
                <a:solidFill>
                  <a:srgbClr val="FF0000"/>
                </a:solidFill>
              </a:rPr>
              <a:t>是</a:t>
            </a:r>
            <a:r>
              <a:rPr lang="en-US" altLang="zh-CN" sz="2800" dirty="0" smtClean="0">
                <a:solidFill>
                  <a:srgbClr val="FF0000"/>
                </a:solidFill>
              </a:rPr>
              <a:t>G</a:t>
            </a:r>
            <a:r>
              <a:rPr lang="zh-CN" altLang="en-US" sz="2800" dirty="0" smtClean="0">
                <a:solidFill>
                  <a:srgbClr val="FF0000"/>
                </a:solidFill>
              </a:rPr>
              <a:t>的阶</a:t>
            </a:r>
            <a:r>
              <a:rPr lang="en-US" altLang="zh-CN" sz="2800" dirty="0" smtClean="0">
                <a:solidFill>
                  <a:srgbClr val="FF0000"/>
                </a:solidFill>
              </a:rPr>
              <a:t>)</a:t>
            </a:r>
            <a:r>
              <a:rPr lang="zh-CN" altLang="en-US" sz="2800" dirty="0" smtClean="0"/>
              <a:t>是一个</a:t>
            </a:r>
            <a:r>
              <a:rPr lang="zh-CN" altLang="en-US" sz="2800" dirty="0" smtClean="0">
                <a:solidFill>
                  <a:srgbClr val="FF0000"/>
                </a:solidFill>
              </a:rPr>
              <a:t>非常大的素数</a:t>
            </a:r>
            <a:r>
              <a:rPr lang="zh-CN" altLang="en-US" sz="2800" dirty="0" smtClean="0"/>
              <a:t>；</a:t>
            </a:r>
            <a:endParaRPr lang="en-US" altLang="zh-CN" sz="2800" dirty="0" smtClean="0"/>
          </a:p>
          <a:p>
            <a:r>
              <a:rPr lang="zh-CN" altLang="en-US" sz="2800" dirty="0" smtClean="0"/>
              <a:t>（</a:t>
            </a:r>
            <a:r>
              <a:rPr lang="en-US" altLang="zh-CN" sz="2800" dirty="0" smtClean="0"/>
              <a:t>3</a:t>
            </a:r>
            <a:r>
              <a:rPr lang="zh-CN" altLang="en-US" sz="2800" dirty="0" smtClean="0"/>
              <a:t>）选择一个小于</a:t>
            </a:r>
            <a:r>
              <a:rPr lang="en-US" altLang="zh-CN" sz="2800" dirty="0" smtClean="0"/>
              <a:t>n</a:t>
            </a:r>
            <a:r>
              <a:rPr lang="zh-CN" altLang="en-US" sz="2800" dirty="0" smtClean="0"/>
              <a:t>的整数</a:t>
            </a:r>
            <a:r>
              <a:rPr lang="en-US" altLang="zh-CN" sz="2800" dirty="0" err="1" smtClean="0">
                <a:solidFill>
                  <a:srgbClr val="FF0000"/>
                </a:solidFill>
              </a:rPr>
              <a:t>n</a:t>
            </a:r>
            <a:r>
              <a:rPr lang="en-US" altLang="zh-CN" sz="2800" baseline="-25000" dirty="0" err="1" smtClean="0">
                <a:solidFill>
                  <a:srgbClr val="FF0000"/>
                </a:solidFill>
              </a:rPr>
              <a:t>B</a:t>
            </a:r>
            <a:r>
              <a:rPr lang="zh-CN" altLang="en-US" sz="2800" dirty="0" smtClean="0">
                <a:solidFill>
                  <a:srgbClr val="FF0000"/>
                </a:solidFill>
              </a:rPr>
              <a:t>作为私钥</a:t>
            </a:r>
            <a:r>
              <a:rPr lang="zh-CN" altLang="en-US" sz="2800" dirty="0" smtClean="0"/>
              <a:t>，公钥为</a:t>
            </a:r>
            <a:r>
              <a:rPr lang="en-US" altLang="zh-CN" sz="2800" dirty="0" smtClean="0"/>
              <a:t>P</a:t>
            </a:r>
            <a:r>
              <a:rPr lang="en-US" altLang="zh-CN" sz="2800" baseline="-25000" dirty="0" smtClean="0"/>
              <a:t>B</a:t>
            </a:r>
            <a:r>
              <a:rPr lang="en-US" altLang="zh-CN" sz="2800" dirty="0" smtClean="0"/>
              <a:t>=</a:t>
            </a:r>
            <a:r>
              <a:rPr lang="en-US" altLang="zh-CN" sz="2800" dirty="0" err="1" smtClean="0"/>
              <a:t>n</a:t>
            </a:r>
            <a:r>
              <a:rPr lang="en-US" altLang="zh-CN" sz="2800" baseline="-25000" dirty="0" err="1" smtClean="0"/>
              <a:t>B</a:t>
            </a:r>
            <a:r>
              <a:rPr lang="en-US" altLang="zh-CN" sz="2800" dirty="0" err="1" smtClean="0"/>
              <a:t>G</a:t>
            </a:r>
            <a:r>
              <a:rPr lang="en-US" altLang="zh-CN" sz="2800" dirty="0" smtClean="0"/>
              <a:t>, </a:t>
            </a:r>
            <a:r>
              <a:rPr lang="zh-CN" altLang="en-US" sz="2800" dirty="0" smtClean="0"/>
              <a:t>即：</a:t>
            </a:r>
            <a:endParaRPr lang="en-US" altLang="zh-CN" sz="2800" dirty="0" smtClean="0"/>
          </a:p>
          <a:p>
            <a:endParaRPr lang="en-US" altLang="zh-CN" sz="2800" dirty="0" smtClean="0"/>
          </a:p>
          <a:p>
            <a:r>
              <a:rPr lang="zh-CN" altLang="en-US" sz="3200" b="1" dirty="0" smtClean="0">
                <a:solidFill>
                  <a:srgbClr val="FF0000"/>
                </a:solidFill>
              </a:rPr>
              <a:t>用户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B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的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public key=(n, G, P</a:t>
            </a:r>
            <a:r>
              <a:rPr lang="en-US" altLang="zh-CN" sz="3200" b="1" baseline="-25000" dirty="0" smtClean="0">
                <a:solidFill>
                  <a:srgbClr val="FF0000"/>
                </a:solidFill>
              </a:rPr>
              <a:t>B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, </a:t>
            </a:r>
            <a:r>
              <a:rPr lang="en-US" altLang="zh-CN" sz="3200" b="1" dirty="0" err="1" smtClean="0">
                <a:solidFill>
                  <a:srgbClr val="FF0000"/>
                </a:solidFill>
              </a:rPr>
              <a:t>E</a:t>
            </a:r>
            <a:r>
              <a:rPr lang="en-US" altLang="zh-CN" sz="3200" b="1" baseline="-25000" dirty="0" err="1" smtClean="0">
                <a:solidFill>
                  <a:srgbClr val="FF0000"/>
                </a:solidFill>
              </a:rPr>
              <a:t>p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(a, b))</a:t>
            </a:r>
          </a:p>
          <a:p>
            <a:r>
              <a:rPr lang="zh-CN" altLang="en-US" sz="3200" b="1" dirty="0" smtClean="0">
                <a:solidFill>
                  <a:srgbClr val="FF0000"/>
                </a:solidFill>
              </a:rPr>
              <a:t>用户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B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的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secure key=</a:t>
            </a:r>
            <a:r>
              <a:rPr lang="en-US" altLang="zh-CN" sz="3200" b="1" dirty="0" err="1" smtClean="0">
                <a:solidFill>
                  <a:srgbClr val="FF0000"/>
                </a:solidFill>
              </a:rPr>
              <a:t>n</a:t>
            </a:r>
            <a:r>
              <a:rPr lang="en-US" altLang="zh-CN" sz="3200" b="1" baseline="-25000" dirty="0" err="1" smtClean="0">
                <a:solidFill>
                  <a:srgbClr val="FF0000"/>
                </a:solidFill>
              </a:rPr>
              <a:t>B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(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小于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n)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651528"/>
          </a:xfrm>
        </p:spPr>
        <p:txBody>
          <a:bodyPr>
            <a:normAutofit fontScale="77500" lnSpcReduction="20000"/>
          </a:bodyPr>
          <a:lstStyle/>
          <a:p>
            <a:r>
              <a:rPr lang="zh-CN" altLang="en-US" dirty="0" smtClean="0"/>
              <a:t>椭圆曲线是指威尔斯特拉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Weierstrass</a:t>
            </a:r>
            <a:r>
              <a:rPr lang="en-US" altLang="zh-CN" dirty="0" smtClean="0"/>
              <a:t>)</a:t>
            </a:r>
            <a:r>
              <a:rPr lang="zh-CN" altLang="en-US" dirty="0" smtClean="0"/>
              <a:t>方程所确定的平面曲线</a:t>
            </a:r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一、什么是椭圆曲线</a:t>
            </a:r>
            <a:endParaRPr lang="zh-CN" altLang="en-US" dirty="0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1619672" y="2060848"/>
          <a:ext cx="5564730" cy="647948"/>
        </p:xfrm>
        <a:graphic>
          <a:graphicData uri="http://schemas.openxmlformats.org/presentationml/2006/ole">
            <p:oleObj spid="_x0000_s1026" name="Equation" r:id="rId3" imgW="1854000" imgH="215640" progId="Equation.KSEE3">
              <p:embed/>
            </p:oleObj>
          </a:graphicData>
        </a:graphic>
      </p:graphicFrame>
      <p:sp>
        <p:nvSpPr>
          <p:cNvPr id="5" name="内容占位符 1"/>
          <p:cNvSpPr txBox="1">
            <a:spLocks/>
          </p:cNvSpPr>
          <p:nvPr/>
        </p:nvSpPr>
        <p:spPr>
          <a:xfrm>
            <a:off x="467544" y="2924944"/>
            <a:ext cx="8229600" cy="6515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zh-CN" alt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568" y="2996953"/>
            <a:ext cx="76328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CN" altLang="en-US" dirty="0">
                <a:latin typeface="Times New Roman" pitchFamily="18" charset="0"/>
                <a:cs typeface="Times New Roman" pitchFamily="18" charset="0"/>
              </a:rPr>
              <a:t>其中</a:t>
            </a:r>
            <a:r>
              <a:rPr lang="en-US" altLang="zh-CN" i="1" dirty="0" err="1">
                <a:latin typeface="Times New Roman" pitchFamily="18" charset="0"/>
                <a:cs typeface="Times New Roman" pitchFamily="18" charset="0"/>
              </a:rPr>
              <a:t>a,b,c,d,e</a:t>
            </a:r>
            <a:r>
              <a:rPr lang="zh-CN" altLang="en-US" dirty="0">
                <a:latin typeface="Times New Roman" pitchFamily="18" charset="0"/>
                <a:cs typeface="Times New Roman" pitchFamily="18" charset="0"/>
              </a:rPr>
              <a:t>属于域</a:t>
            </a: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F, F</a:t>
            </a:r>
            <a:r>
              <a:rPr lang="zh-CN" altLang="en-US" dirty="0">
                <a:latin typeface="Times New Roman" pitchFamily="18" charset="0"/>
                <a:cs typeface="Times New Roman" pitchFamily="18" charset="0"/>
              </a:rPr>
              <a:t>可以是有理数域、复数域或有限域</a:t>
            </a: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GF(</a:t>
            </a:r>
            <a:r>
              <a:rPr lang="en-US" altLang="zh-CN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。</a:t>
            </a:r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altLang="zh-CN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椭圆曲线有一个特殊的点，记为</a:t>
            </a:r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，它并不在椭圆曲线</a:t>
            </a:r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上，此点称为无限远的点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(the point at infinity) 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。在</a:t>
            </a:r>
            <a:r>
              <a:rPr lang="en-US" altLang="zh-CN" i="1" dirty="0" err="1" smtClean="0">
                <a:latin typeface="Times New Roman" pitchFamily="18" charset="0"/>
                <a:cs typeface="Times New Roman" pitchFamily="18" charset="0"/>
              </a:rPr>
              <a:t>xOy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平面上，可以看作是平行于</a:t>
            </a:r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轴的所有直线的集合的一种抽象。</a:t>
            </a:r>
            <a:endParaRPr lang="zh-CN" alt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0" name="Picture 6" descr="https://upload.wikimedia.org/wikipedia/commons/thumb/d/d0/ECClines-3.svg/335px-ECClines-3.sv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4257506"/>
            <a:ext cx="3888432" cy="22053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五、椭圆曲线密码体制的加解密算法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1196752"/>
            <a:ext cx="842493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假设</a:t>
            </a:r>
            <a:r>
              <a:rPr lang="en-US" altLang="zh-CN" sz="3200" dirty="0" smtClean="0">
                <a:solidFill>
                  <a:srgbClr val="FF0000"/>
                </a:solidFill>
              </a:rPr>
              <a:t>(</a:t>
            </a:r>
            <a:r>
              <a:rPr lang="zh-CN" altLang="en-US" sz="3200" dirty="0" smtClean="0">
                <a:solidFill>
                  <a:srgbClr val="FF0000"/>
                </a:solidFill>
              </a:rPr>
              <a:t>发送端</a:t>
            </a:r>
            <a:r>
              <a:rPr lang="en-US" altLang="zh-CN" sz="3200" dirty="0" smtClean="0">
                <a:solidFill>
                  <a:srgbClr val="FF0000"/>
                </a:solidFill>
              </a:rPr>
              <a:t>)A</a:t>
            </a:r>
            <a:r>
              <a:rPr lang="en-US" altLang="zh-CN" sz="3200" dirty="0" smtClean="0">
                <a:solidFill>
                  <a:srgbClr val="FF0000"/>
                </a:solidFill>
                <a:sym typeface="Wingdings" pitchFamily="2" charset="2"/>
              </a:rPr>
              <a:t>B(</a:t>
            </a:r>
            <a:r>
              <a:rPr lang="zh-CN" altLang="en-US" sz="3200" dirty="0" smtClean="0">
                <a:solidFill>
                  <a:srgbClr val="FF0000"/>
                </a:solidFill>
                <a:sym typeface="Wingdings" pitchFamily="2" charset="2"/>
              </a:rPr>
              <a:t>接收端</a:t>
            </a:r>
            <a:r>
              <a:rPr lang="en-US" altLang="zh-CN" sz="3200" dirty="0" smtClean="0">
                <a:solidFill>
                  <a:srgbClr val="FF0000"/>
                </a:solidFill>
                <a:sym typeface="Wingdings" pitchFamily="2" charset="2"/>
              </a:rPr>
              <a:t>)</a:t>
            </a:r>
            <a:r>
              <a:rPr lang="zh-CN" altLang="en-US" sz="3200" dirty="0" smtClean="0">
                <a:sym typeface="Wingdings" pitchFamily="2" charset="2"/>
              </a:rPr>
              <a:t>实现保密通信。</a:t>
            </a:r>
            <a:endParaRPr lang="en-US" altLang="zh-CN" sz="3200" dirty="0" smtClean="0">
              <a:sym typeface="Wingdings" pitchFamily="2" charset="2"/>
            </a:endParaRPr>
          </a:p>
          <a:p>
            <a:r>
              <a:rPr lang="zh-CN" altLang="en-US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（</a:t>
            </a:r>
            <a:r>
              <a:rPr lang="en-US" altLang="zh-CN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1</a:t>
            </a:r>
            <a:r>
              <a:rPr lang="zh-CN" altLang="en-US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）发送端</a:t>
            </a:r>
            <a:r>
              <a:rPr lang="en-US" altLang="zh-CN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A</a:t>
            </a:r>
            <a:r>
              <a:rPr lang="zh-CN" altLang="en-US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的加密算法</a:t>
            </a:r>
            <a:endParaRPr lang="en-US" altLang="zh-CN" sz="3200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r>
              <a:rPr lang="en-US" altLang="zh-CN" sz="3200" i="1" dirty="0" smtClean="0">
                <a:solidFill>
                  <a:srgbClr val="FF0000"/>
                </a:solidFill>
                <a:latin typeface="Georgia" pitchFamily="18" charset="0"/>
                <a:ea typeface="Cambria Math" pitchFamily="18" charset="0"/>
                <a:sym typeface="Wingdings" pitchFamily="2" charset="2"/>
              </a:rPr>
              <a:t>step1</a:t>
            </a:r>
            <a:r>
              <a:rPr lang="zh-CN" altLang="en-US" sz="3200" dirty="0" smtClean="0">
                <a:sym typeface="Wingdings" pitchFamily="2" charset="2"/>
              </a:rPr>
              <a:t>：将明文消息编码成一个数</a:t>
            </a:r>
            <a:r>
              <a:rPr lang="en-US" altLang="zh-CN" sz="3200" i="1" dirty="0" smtClean="0">
                <a:sym typeface="Wingdings" pitchFamily="2" charset="2"/>
              </a:rPr>
              <a:t>m</a:t>
            </a:r>
            <a:r>
              <a:rPr lang="en-US" altLang="zh-CN" sz="3200" dirty="0" smtClean="0">
                <a:sym typeface="Wingdings" pitchFamily="2" charset="2"/>
              </a:rPr>
              <a:t>&lt;p</a:t>
            </a:r>
            <a:r>
              <a:rPr lang="zh-CN" altLang="en-US" sz="3200" dirty="0" smtClean="0">
                <a:sym typeface="Wingdings" pitchFamily="2" charset="2"/>
              </a:rPr>
              <a:t>，</a:t>
            </a:r>
            <a:r>
              <a:rPr lang="zh-CN" altLang="en-US" sz="3200" dirty="0" smtClean="0">
                <a:solidFill>
                  <a:srgbClr val="FF0000"/>
                </a:solidFill>
                <a:sym typeface="Wingdings" pitchFamily="2" charset="2"/>
              </a:rPr>
              <a:t>将</a:t>
            </a:r>
            <a:r>
              <a:rPr lang="en-US" altLang="zh-CN" sz="3200" dirty="0" smtClean="0">
                <a:solidFill>
                  <a:srgbClr val="FF0000"/>
                </a:solidFill>
                <a:sym typeface="Wingdings" pitchFamily="2" charset="2"/>
              </a:rPr>
              <a:t>m</a:t>
            </a:r>
            <a:r>
              <a:rPr lang="zh-CN" altLang="en-US" sz="3600" u="sng" dirty="0" smtClean="0">
                <a:solidFill>
                  <a:srgbClr val="FF0000"/>
                </a:solidFill>
                <a:sym typeface="Wingdings" pitchFamily="2" charset="2"/>
              </a:rPr>
              <a:t>镶嵌</a:t>
            </a:r>
            <a:r>
              <a:rPr lang="zh-CN" altLang="en-US" sz="3200" dirty="0" smtClean="0">
                <a:solidFill>
                  <a:srgbClr val="FF0000"/>
                </a:solidFill>
                <a:sym typeface="Wingdings" pitchFamily="2" charset="2"/>
              </a:rPr>
              <a:t>到曲线上得点</a:t>
            </a:r>
            <a:r>
              <a:rPr lang="en-US" altLang="zh-CN" sz="3200" dirty="0" smtClean="0">
                <a:solidFill>
                  <a:srgbClr val="FF0000"/>
                </a:solidFill>
                <a:sym typeface="Wingdings" pitchFamily="2" charset="2"/>
              </a:rPr>
              <a:t>P</a:t>
            </a:r>
            <a:r>
              <a:rPr lang="en-US" altLang="zh-CN" sz="3200" baseline="-25000" dirty="0" smtClean="0">
                <a:solidFill>
                  <a:srgbClr val="FF0000"/>
                </a:solidFill>
                <a:sym typeface="Wingdings" pitchFamily="2" charset="2"/>
              </a:rPr>
              <a:t>m</a:t>
            </a:r>
            <a:r>
              <a:rPr lang="en-US" altLang="zh-CN" sz="3200" dirty="0" smtClean="0">
                <a:solidFill>
                  <a:srgbClr val="FF0000"/>
                </a:solidFill>
                <a:sym typeface="Wingdings" pitchFamily="2" charset="2"/>
              </a:rPr>
              <a:t>=(</a:t>
            </a:r>
            <a:r>
              <a:rPr lang="en-US" altLang="zh-CN" sz="3200" dirty="0" err="1" smtClean="0">
                <a:solidFill>
                  <a:srgbClr val="FF0000"/>
                </a:solidFill>
                <a:sym typeface="Wingdings" pitchFamily="2" charset="2"/>
              </a:rPr>
              <a:t>x</a:t>
            </a:r>
            <a:r>
              <a:rPr lang="en-US" altLang="zh-CN" sz="3200" baseline="-25000" dirty="0" err="1" smtClean="0">
                <a:solidFill>
                  <a:srgbClr val="FF0000"/>
                </a:solidFill>
                <a:sym typeface="Wingdings" pitchFamily="2" charset="2"/>
              </a:rPr>
              <a:t>m</a:t>
            </a:r>
            <a:r>
              <a:rPr lang="en-US" altLang="zh-CN" sz="3200" dirty="0" err="1" smtClean="0">
                <a:solidFill>
                  <a:srgbClr val="FF0000"/>
                </a:solidFill>
                <a:sym typeface="Wingdings" pitchFamily="2" charset="2"/>
              </a:rPr>
              <a:t>,y</a:t>
            </a:r>
            <a:r>
              <a:rPr lang="en-US" altLang="zh-CN" sz="3200" baseline="-25000" dirty="0" err="1" smtClean="0">
                <a:solidFill>
                  <a:srgbClr val="FF0000"/>
                </a:solidFill>
                <a:sym typeface="Wingdings" pitchFamily="2" charset="2"/>
              </a:rPr>
              <a:t>m</a:t>
            </a:r>
            <a:r>
              <a:rPr lang="en-US" altLang="zh-CN" sz="3200" dirty="0" smtClean="0">
                <a:solidFill>
                  <a:srgbClr val="FF0000"/>
                </a:solidFill>
                <a:sym typeface="Wingdings" pitchFamily="2" charset="2"/>
              </a:rPr>
              <a:t>)</a:t>
            </a:r>
            <a:r>
              <a:rPr lang="zh-CN" altLang="en-US" sz="3200" dirty="0" smtClean="0">
                <a:sym typeface="Wingdings" pitchFamily="2" charset="2"/>
              </a:rPr>
              <a:t>，再对点</a:t>
            </a:r>
            <a:r>
              <a:rPr lang="en-US" altLang="zh-CN" sz="3200" dirty="0" smtClean="0">
                <a:sym typeface="Wingdings" pitchFamily="2" charset="2"/>
              </a:rPr>
              <a:t>P</a:t>
            </a:r>
            <a:r>
              <a:rPr lang="en-US" altLang="zh-CN" sz="3200" baseline="-25000" dirty="0" smtClean="0">
                <a:sym typeface="Wingdings" pitchFamily="2" charset="2"/>
              </a:rPr>
              <a:t>m</a:t>
            </a:r>
            <a:r>
              <a:rPr lang="zh-CN" altLang="en-US" sz="3200" dirty="0" smtClean="0">
                <a:sym typeface="Wingdings" pitchFamily="2" charset="2"/>
              </a:rPr>
              <a:t>做加密变换。</a:t>
            </a:r>
            <a:endParaRPr lang="en-US" altLang="zh-CN" sz="3200" dirty="0" smtClean="0">
              <a:sym typeface="Wingdings" pitchFamily="2" charset="2"/>
            </a:endParaRPr>
          </a:p>
          <a:p>
            <a:r>
              <a:rPr lang="en-US" altLang="zh-CN" sz="3200" i="1" dirty="0" smtClean="0">
                <a:solidFill>
                  <a:srgbClr val="FF0000"/>
                </a:solidFill>
                <a:latin typeface="Georgia" pitchFamily="18" charset="0"/>
                <a:ea typeface="Cambria Math" pitchFamily="18" charset="0"/>
                <a:sym typeface="Wingdings" pitchFamily="2" charset="2"/>
              </a:rPr>
              <a:t>step2</a:t>
            </a:r>
            <a:r>
              <a:rPr lang="en-US" altLang="zh-CN" sz="3200" dirty="0" smtClean="0">
                <a:sym typeface="Wingdings" pitchFamily="2" charset="2"/>
              </a:rPr>
              <a:t>: </a:t>
            </a:r>
            <a:r>
              <a:rPr lang="zh-CN" altLang="en-US" sz="3200" dirty="0" smtClean="0">
                <a:sym typeface="Wingdings" pitchFamily="2" charset="2"/>
              </a:rPr>
              <a:t>在</a:t>
            </a:r>
            <a:r>
              <a:rPr lang="en-US" altLang="zh-CN" sz="3200" dirty="0" smtClean="0">
                <a:sym typeface="Wingdings" pitchFamily="2" charset="2"/>
              </a:rPr>
              <a:t>[1,n-1]</a:t>
            </a:r>
            <a:r>
              <a:rPr lang="zh-CN" altLang="en-US" sz="3200" dirty="0" smtClean="0">
                <a:sym typeface="Wingdings" pitchFamily="2" charset="2"/>
              </a:rPr>
              <a:t>内选取一个随机整数</a:t>
            </a:r>
            <a:r>
              <a:rPr lang="en-US" altLang="zh-CN" sz="3200" i="1" dirty="0" smtClean="0">
                <a:solidFill>
                  <a:srgbClr val="FF0000"/>
                </a:solidFill>
                <a:latin typeface="Georgia" pitchFamily="18" charset="0"/>
                <a:sym typeface="Wingdings" pitchFamily="2" charset="2"/>
              </a:rPr>
              <a:t>k, </a:t>
            </a:r>
            <a:r>
              <a:rPr lang="zh-CN" altLang="en-US" sz="3200" dirty="0" smtClean="0">
                <a:sym typeface="Wingdings" pitchFamily="2" charset="2"/>
              </a:rPr>
              <a:t>计算点</a:t>
            </a:r>
            <a:r>
              <a:rPr lang="en-US" altLang="zh-CN" sz="3200" dirty="0" smtClean="0">
                <a:sym typeface="Wingdings" pitchFamily="2" charset="2"/>
              </a:rPr>
              <a:t>P</a:t>
            </a:r>
            <a:r>
              <a:rPr lang="en-US" altLang="zh-CN" sz="3200" baseline="-25000" dirty="0" smtClean="0">
                <a:sym typeface="Wingdings" pitchFamily="2" charset="2"/>
              </a:rPr>
              <a:t>1</a:t>
            </a:r>
            <a:r>
              <a:rPr lang="en-US" altLang="zh-CN" sz="3200" dirty="0" smtClean="0">
                <a:sym typeface="Wingdings" pitchFamily="2" charset="2"/>
              </a:rPr>
              <a:t>=</a:t>
            </a:r>
            <a:r>
              <a:rPr lang="en-US" altLang="zh-CN" sz="3200" i="1" dirty="0" err="1" smtClean="0">
                <a:solidFill>
                  <a:srgbClr val="FF0000"/>
                </a:solidFill>
                <a:latin typeface="Georgia" pitchFamily="18" charset="0"/>
                <a:sym typeface="Wingdings" pitchFamily="2" charset="2"/>
              </a:rPr>
              <a:t>k</a:t>
            </a:r>
            <a:r>
              <a:rPr lang="en-US" altLang="zh-CN" sz="3200" dirty="0" err="1" smtClean="0">
                <a:solidFill>
                  <a:srgbClr val="FF0000"/>
                </a:solidFill>
                <a:sym typeface="Wingdings" pitchFamily="2" charset="2"/>
              </a:rPr>
              <a:t>G</a:t>
            </a:r>
            <a:r>
              <a:rPr lang="zh-CN" altLang="en-US" sz="3200" dirty="0" smtClean="0">
                <a:sym typeface="Wingdings" pitchFamily="2" charset="2"/>
              </a:rPr>
              <a:t>。</a:t>
            </a:r>
            <a:r>
              <a:rPr lang="en-US" altLang="zh-CN" sz="3200" i="1" dirty="0" smtClean="0">
                <a:solidFill>
                  <a:srgbClr val="FF0000"/>
                </a:solidFill>
                <a:latin typeface="Georgia" pitchFamily="18" charset="0"/>
                <a:sym typeface="Wingdings" pitchFamily="2" charset="2"/>
              </a:rPr>
              <a:t>k</a:t>
            </a:r>
            <a:r>
              <a:rPr lang="zh-CN" altLang="en-US" sz="3200" dirty="0" smtClean="0">
                <a:solidFill>
                  <a:srgbClr val="FF0000"/>
                </a:solidFill>
                <a:sym typeface="Wingdings" pitchFamily="2" charset="2"/>
              </a:rPr>
              <a:t>是保密的，但接收端无需知道。</a:t>
            </a:r>
            <a:endParaRPr lang="en-US" altLang="zh-CN" sz="3200" dirty="0" smtClean="0">
              <a:solidFill>
                <a:srgbClr val="FF0000"/>
              </a:solidFill>
              <a:sym typeface="Wingdings" pitchFamily="2" charset="2"/>
            </a:endParaRPr>
          </a:p>
          <a:p>
            <a:r>
              <a:rPr lang="en-US" altLang="zh-CN" sz="3200" i="1" dirty="0" smtClean="0">
                <a:solidFill>
                  <a:srgbClr val="FF0000"/>
                </a:solidFill>
                <a:latin typeface="Georgia" pitchFamily="18" charset="0"/>
                <a:ea typeface="Cambria Math" pitchFamily="18" charset="0"/>
                <a:sym typeface="Wingdings" pitchFamily="2" charset="2"/>
              </a:rPr>
              <a:t>step3</a:t>
            </a:r>
            <a:r>
              <a:rPr lang="en-US" altLang="zh-CN" sz="3200" dirty="0" smtClean="0">
                <a:sym typeface="Wingdings" pitchFamily="2" charset="2"/>
              </a:rPr>
              <a:t>: </a:t>
            </a:r>
            <a:r>
              <a:rPr lang="zh-CN" altLang="en-US" sz="3200" dirty="0" smtClean="0">
                <a:sym typeface="Wingdings" pitchFamily="2" charset="2"/>
              </a:rPr>
              <a:t>根据</a:t>
            </a:r>
            <a:r>
              <a:rPr lang="en-US" altLang="zh-CN" sz="3200" dirty="0" smtClean="0">
                <a:sym typeface="Wingdings" pitchFamily="2" charset="2"/>
              </a:rPr>
              <a:t>B</a:t>
            </a:r>
            <a:r>
              <a:rPr lang="zh-CN" altLang="en-US" sz="3200" dirty="0" smtClean="0">
                <a:sym typeface="Wingdings" pitchFamily="2" charset="2"/>
              </a:rPr>
              <a:t>的公钥</a:t>
            </a:r>
            <a:r>
              <a:rPr lang="en-US" altLang="zh-CN" sz="3200" dirty="0" smtClean="0">
                <a:sym typeface="Wingdings" pitchFamily="2" charset="2"/>
              </a:rPr>
              <a:t>P</a:t>
            </a:r>
            <a:r>
              <a:rPr lang="en-US" altLang="zh-CN" sz="3200" baseline="-25000" dirty="0" smtClean="0">
                <a:sym typeface="Wingdings" pitchFamily="2" charset="2"/>
              </a:rPr>
              <a:t>B</a:t>
            </a:r>
            <a:r>
              <a:rPr lang="en-US" altLang="zh-CN" sz="3200" dirty="0" smtClean="0">
                <a:sym typeface="Wingdings" pitchFamily="2" charset="2"/>
              </a:rPr>
              <a:t>, </a:t>
            </a:r>
            <a:r>
              <a:rPr lang="zh-CN" altLang="en-US" sz="3200" dirty="0" smtClean="0">
                <a:sym typeface="Wingdings" pitchFamily="2" charset="2"/>
              </a:rPr>
              <a:t>计算点</a:t>
            </a:r>
            <a:r>
              <a:rPr lang="en-US" altLang="zh-CN" sz="3200" dirty="0" smtClean="0">
                <a:sym typeface="Wingdings" pitchFamily="2" charset="2"/>
              </a:rPr>
              <a:t>P</a:t>
            </a:r>
            <a:r>
              <a:rPr lang="en-US" altLang="zh-CN" sz="3200" baseline="-25000" dirty="0" smtClean="0">
                <a:sym typeface="Wingdings" pitchFamily="2" charset="2"/>
              </a:rPr>
              <a:t>2</a:t>
            </a:r>
            <a:r>
              <a:rPr lang="en-US" altLang="zh-CN" sz="3200" dirty="0" smtClean="0">
                <a:sym typeface="Wingdings" pitchFamily="2" charset="2"/>
              </a:rPr>
              <a:t>=</a:t>
            </a:r>
            <a:r>
              <a:rPr lang="en-US" altLang="zh-CN" sz="3200" i="1" dirty="0" err="1" smtClean="0">
                <a:solidFill>
                  <a:srgbClr val="FF0000"/>
                </a:solidFill>
                <a:latin typeface="Georgia" pitchFamily="18" charset="0"/>
                <a:sym typeface="Wingdings" pitchFamily="2" charset="2"/>
              </a:rPr>
              <a:t>k</a:t>
            </a:r>
            <a:r>
              <a:rPr lang="en-US" altLang="zh-CN" sz="3200" dirty="0" err="1" smtClean="0">
                <a:solidFill>
                  <a:srgbClr val="FF0000"/>
                </a:solidFill>
                <a:sym typeface="Wingdings" pitchFamily="2" charset="2"/>
              </a:rPr>
              <a:t>P</a:t>
            </a:r>
            <a:r>
              <a:rPr lang="en-US" altLang="zh-CN" sz="3200" baseline="-25000" dirty="0" err="1" smtClean="0">
                <a:solidFill>
                  <a:srgbClr val="FF0000"/>
                </a:solidFill>
                <a:sym typeface="Wingdings" pitchFamily="2" charset="2"/>
              </a:rPr>
              <a:t>B</a:t>
            </a:r>
            <a:r>
              <a:rPr lang="zh-CN" altLang="en-US" sz="3200" dirty="0" smtClean="0">
                <a:sym typeface="Wingdings" pitchFamily="2" charset="2"/>
              </a:rPr>
              <a:t>。</a:t>
            </a:r>
            <a:endParaRPr lang="en-US" altLang="zh-CN" sz="3200" dirty="0" smtClean="0">
              <a:sym typeface="Wingdings" pitchFamily="2" charset="2"/>
            </a:endParaRPr>
          </a:p>
          <a:p>
            <a:r>
              <a:rPr lang="en-US" altLang="zh-CN" sz="3200" i="1" dirty="0" smtClean="0">
                <a:solidFill>
                  <a:srgbClr val="FF0000"/>
                </a:solidFill>
                <a:latin typeface="Georgia" pitchFamily="18" charset="0"/>
                <a:ea typeface="Cambria Math" pitchFamily="18" charset="0"/>
                <a:sym typeface="Wingdings" pitchFamily="2" charset="2"/>
              </a:rPr>
              <a:t>step4</a:t>
            </a:r>
            <a:r>
              <a:rPr lang="en-US" altLang="zh-CN" sz="3200" dirty="0" smtClean="0">
                <a:sym typeface="Wingdings" pitchFamily="2" charset="2"/>
              </a:rPr>
              <a:t>: A</a:t>
            </a:r>
            <a:r>
              <a:rPr lang="zh-CN" altLang="en-US" sz="3200" dirty="0" smtClean="0">
                <a:sym typeface="Wingdings" pitchFamily="2" charset="2"/>
              </a:rPr>
              <a:t>端传送加密数据</a:t>
            </a:r>
            <a:r>
              <a:rPr lang="en-US" altLang="zh-CN" sz="3200" dirty="0" smtClean="0">
                <a:sym typeface="Wingdings" pitchFamily="2" charset="2"/>
              </a:rPr>
              <a:t>C</a:t>
            </a:r>
            <a:r>
              <a:rPr lang="en-US" altLang="zh-CN" sz="3200" baseline="-25000" dirty="0" smtClean="0">
                <a:sym typeface="Wingdings" pitchFamily="2" charset="2"/>
              </a:rPr>
              <a:t>m</a:t>
            </a:r>
            <a:r>
              <a:rPr lang="en-US" altLang="zh-CN" sz="3200" dirty="0" smtClean="0">
                <a:sym typeface="Wingdings" pitchFamily="2" charset="2"/>
              </a:rPr>
              <a:t>={P</a:t>
            </a:r>
            <a:r>
              <a:rPr lang="en-US" altLang="zh-CN" sz="3200" baseline="-25000" dirty="0" smtClean="0">
                <a:sym typeface="Wingdings" pitchFamily="2" charset="2"/>
              </a:rPr>
              <a:t>1</a:t>
            </a:r>
            <a:r>
              <a:rPr lang="en-US" altLang="zh-CN" sz="3200" dirty="0" smtClean="0">
                <a:sym typeface="Wingdings" pitchFamily="2" charset="2"/>
              </a:rPr>
              <a:t>, P</a:t>
            </a:r>
            <a:r>
              <a:rPr lang="en-US" altLang="zh-CN" sz="3200" baseline="-25000" dirty="0" smtClean="0">
                <a:sym typeface="Wingdings" pitchFamily="2" charset="2"/>
              </a:rPr>
              <a:t>m</a:t>
            </a:r>
            <a:r>
              <a:rPr lang="en-US" altLang="zh-CN" sz="3200" dirty="0" smtClean="0">
                <a:sym typeface="Wingdings" pitchFamily="2" charset="2"/>
              </a:rPr>
              <a:t>+P</a:t>
            </a:r>
            <a:r>
              <a:rPr lang="en-US" altLang="zh-CN" sz="3200" baseline="-25000" dirty="0" smtClean="0">
                <a:sym typeface="Wingdings" pitchFamily="2" charset="2"/>
              </a:rPr>
              <a:t>2</a:t>
            </a:r>
            <a:r>
              <a:rPr lang="en-US" altLang="zh-CN" sz="3200" dirty="0" smtClean="0">
                <a:sym typeface="Wingdings" pitchFamily="2" charset="2"/>
              </a:rPr>
              <a:t>}</a:t>
            </a:r>
            <a:r>
              <a:rPr lang="zh-CN" altLang="en-US" sz="3200" dirty="0" smtClean="0">
                <a:sym typeface="Wingdings" pitchFamily="2" charset="2"/>
              </a:rPr>
              <a:t>，       其为</a:t>
            </a:r>
            <a:r>
              <a:rPr lang="en-US" altLang="zh-CN" sz="3200" dirty="0" smtClean="0">
                <a:sym typeface="Wingdings" pitchFamily="2" charset="2"/>
              </a:rPr>
              <a:t>2</a:t>
            </a:r>
            <a:r>
              <a:rPr lang="zh-CN" altLang="en-US" sz="3200" dirty="0" smtClean="0">
                <a:sym typeface="Wingdings" pitchFamily="2" charset="2"/>
              </a:rPr>
              <a:t>个点。</a:t>
            </a:r>
            <a:endParaRPr lang="zh-CN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五、椭圆曲线密码体制的加解密算法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1196752"/>
            <a:ext cx="8424936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latin typeface="Times New Roman" pitchFamily="18" charset="0"/>
                <a:cs typeface="Times New Roman" pitchFamily="18" charset="0"/>
              </a:rPr>
              <a:t>假设</a:t>
            </a:r>
            <a:r>
              <a:rPr lang="en-US" altLang="zh-C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zh-CN" alt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发送端</a:t>
            </a:r>
            <a:r>
              <a:rPr lang="en-US" altLang="zh-C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)A</a:t>
            </a:r>
            <a:r>
              <a:rPr lang="en-US" altLang="zh-C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B(</a:t>
            </a:r>
            <a:r>
              <a:rPr lang="zh-CN" alt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接收端</a:t>
            </a:r>
            <a:r>
              <a:rPr lang="en-US" altLang="zh-C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)</a:t>
            </a:r>
            <a:r>
              <a:rPr lang="zh-CN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实现保密通信。</a:t>
            </a:r>
            <a:endParaRPr lang="en-US" altLang="zh-CN" sz="32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r>
              <a:rPr lang="zh-CN" altLang="en-US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（</a:t>
            </a:r>
            <a:r>
              <a:rPr lang="en-US" altLang="zh-CN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zh-CN" altLang="en-US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）用户</a:t>
            </a:r>
            <a:r>
              <a:rPr lang="en-US" altLang="zh-CN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</a:t>
            </a:r>
            <a:r>
              <a:rPr lang="zh-CN" altLang="en-US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端的解密算法</a:t>
            </a:r>
            <a:endParaRPr lang="en-US" altLang="zh-CN" sz="3200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r>
              <a:rPr lang="en-US" altLang="zh-CN" sz="3200" i="1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  <a:sym typeface="Wingdings" pitchFamily="2" charset="2"/>
              </a:rPr>
              <a:t>step1</a:t>
            </a:r>
            <a:r>
              <a:rPr lang="zh-CN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：接收方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</a:t>
            </a:r>
            <a:r>
              <a:rPr lang="zh-CN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接收到的是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zh-CN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个点</a:t>
            </a:r>
            <a:r>
              <a:rPr lang="en-US" altLang="zh-CN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kG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, </a:t>
            </a:r>
            <a:r>
              <a:rPr lang="en-US" altLang="zh-CN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</a:t>
            </a:r>
            <a:r>
              <a:rPr lang="en-US" altLang="zh-CN" sz="3200" baseline="-25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</a:t>
            </a:r>
            <a:r>
              <a:rPr lang="en-US" altLang="zh-CN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+kP</a:t>
            </a:r>
            <a:r>
              <a:rPr lang="en-US" altLang="zh-CN" sz="3200" baseline="-25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</a:t>
            </a:r>
            <a:r>
              <a:rPr lang="en-US" altLang="zh-CN" sz="3200" baseline="-25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zh-CN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，其用自己的私钥</a:t>
            </a:r>
            <a:r>
              <a:rPr lang="en-US" altLang="zh-CN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</a:t>
            </a:r>
            <a:r>
              <a:rPr lang="en-US" altLang="zh-CN" sz="3200" baseline="-25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</a:t>
            </a:r>
            <a:r>
              <a:rPr lang="zh-CN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做如下计算：</a:t>
            </a:r>
            <a:endParaRPr lang="en-US" altLang="zh-CN" sz="32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</a:t>
            </a:r>
            <a:r>
              <a:rPr lang="en-US" altLang="zh-CN" sz="3200" baseline="-25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+P</a:t>
            </a:r>
            <a:r>
              <a:rPr lang="en-US" altLang="zh-CN" sz="3200" baseline="-25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- </a:t>
            </a:r>
            <a:r>
              <a:rPr lang="en-US" altLang="zh-CN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</a:t>
            </a:r>
            <a:r>
              <a:rPr lang="en-US" altLang="zh-CN" sz="3200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P1</a:t>
            </a:r>
            <a:r>
              <a:rPr lang="zh-CN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即可解密，因为</a:t>
            </a:r>
            <a:endParaRPr lang="en-US" altLang="zh-CN" sz="32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r>
              <a:rPr lang="en-US" altLang="zh-CN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</a:t>
            </a:r>
            <a:r>
              <a:rPr lang="en-US" altLang="zh-CN" sz="3200" baseline="-25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</a:t>
            </a:r>
            <a:r>
              <a:rPr lang="en-US" altLang="zh-CN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+k</a:t>
            </a:r>
            <a:r>
              <a:rPr lang="en-US" altLang="zh-CN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</a:t>
            </a:r>
            <a:r>
              <a:rPr lang="en-US" altLang="zh-CN" sz="3200" b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- </a:t>
            </a:r>
            <a:r>
              <a:rPr lang="en-US" altLang="zh-CN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</a:t>
            </a:r>
            <a:r>
              <a:rPr lang="en-US" altLang="zh-CN" sz="3200" baseline="-25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</a:t>
            </a:r>
            <a:r>
              <a:rPr lang="en-US" altLang="zh-CN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kG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= </a:t>
            </a:r>
            <a:r>
              <a:rPr lang="en-US" altLang="zh-CN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</a:t>
            </a:r>
            <a:r>
              <a:rPr lang="en-US" altLang="zh-CN" sz="3200" baseline="-25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</a:t>
            </a:r>
            <a:r>
              <a:rPr lang="en-US" altLang="zh-CN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+k</a:t>
            </a:r>
            <a:r>
              <a:rPr lang="en-US" altLang="zh-CN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</a:t>
            </a:r>
            <a:r>
              <a:rPr lang="en-US" altLang="zh-CN" sz="3200" b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</a:t>
            </a:r>
            <a:r>
              <a:rPr lang="en-US" altLang="zh-CN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- </a:t>
            </a:r>
            <a:r>
              <a:rPr lang="en-US" altLang="zh-CN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</a:t>
            </a:r>
            <a:r>
              <a:rPr lang="en-US" altLang="zh-CN" sz="3200" baseline="-25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</a:t>
            </a:r>
            <a:r>
              <a:rPr lang="en-US" altLang="zh-CN" sz="32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kG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=P</a:t>
            </a:r>
            <a:r>
              <a:rPr lang="en-US" altLang="zh-CN" sz="3200" baseline="-25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</a:t>
            </a:r>
          </a:p>
          <a:p>
            <a:r>
              <a:rPr lang="en-US" altLang="zh-CN" sz="3200" i="1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  <a:sym typeface="Wingdings" pitchFamily="2" charset="2"/>
              </a:rPr>
              <a:t>step2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: </a:t>
            </a:r>
            <a:r>
              <a:rPr lang="zh-CN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根据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</a:t>
            </a:r>
            <a:r>
              <a:rPr lang="en-US" altLang="zh-CN" sz="3200" i="1" baseline="-25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</a:t>
            </a:r>
            <a:r>
              <a:rPr lang="en-US" altLang="zh-CN" sz="3200" baseline="-25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zh-CN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，接收端再根据</a:t>
            </a:r>
            <a:r>
              <a:rPr lang="zh-CN" alt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发送方的明文编码的</a:t>
            </a:r>
            <a:r>
              <a:rPr lang="zh-CN" altLang="en-US" sz="36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镶嵌方法</a:t>
            </a:r>
            <a:r>
              <a:rPr lang="zh-CN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即可得到明文编码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</a:t>
            </a:r>
            <a:r>
              <a:rPr lang="zh-CN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，进一步得到明文。</a:t>
            </a:r>
            <a:endParaRPr lang="en-US" altLang="zh-CN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五、椭圆曲线密码体制的加解密算法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1196752"/>
            <a:ext cx="8424936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（</a:t>
            </a:r>
            <a:r>
              <a:rPr lang="en-US" altLang="zh-CN" sz="28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3</a:t>
            </a:r>
            <a:r>
              <a:rPr lang="zh-CN" altLang="en-US" sz="28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）消息如何镶嵌到椭圆曲线上</a:t>
            </a:r>
            <a:endParaRPr lang="en-US" altLang="zh-CN" sz="2800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>
              <a:lnSpc>
                <a:spcPct val="150000"/>
              </a:lnSpc>
            </a:pPr>
            <a:r>
              <a:rPr lang="en-US" altLang="zh-CN" sz="2800" i="1" dirty="0" smtClean="0">
                <a:solidFill>
                  <a:srgbClr val="FF0000"/>
                </a:solidFill>
                <a:latin typeface="Georgia" pitchFamily="18" charset="0"/>
                <a:ea typeface="Cambria Math" pitchFamily="18" charset="0"/>
                <a:sym typeface="Wingdings" pitchFamily="2" charset="2"/>
              </a:rPr>
              <a:t>step1</a:t>
            </a:r>
            <a:r>
              <a:rPr lang="zh-CN" altLang="en-US" sz="2800" dirty="0" smtClean="0">
                <a:sym typeface="Wingdings" pitchFamily="2" charset="2"/>
              </a:rPr>
              <a:t>：将明文消息编码为一个整数</a:t>
            </a:r>
            <a:r>
              <a:rPr lang="en-US" altLang="zh-CN" sz="2800" dirty="0" smtClean="0">
                <a:sym typeface="Wingdings" pitchFamily="2" charset="2"/>
              </a:rPr>
              <a:t>m</a:t>
            </a:r>
            <a:r>
              <a:rPr lang="zh-CN" altLang="en-US" sz="2800" dirty="0" smtClean="0">
                <a:sym typeface="Wingdings" pitchFamily="2" charset="2"/>
              </a:rPr>
              <a:t>，要求</a:t>
            </a:r>
            <a:r>
              <a:rPr lang="en-US" altLang="zh-CN" sz="2800" dirty="0" smtClean="0">
                <a:sym typeface="Wingdings" pitchFamily="2" charset="2"/>
              </a:rPr>
              <a:t>m&lt;p;</a:t>
            </a:r>
          </a:p>
          <a:p>
            <a:pPr>
              <a:lnSpc>
                <a:spcPct val="150000"/>
              </a:lnSpc>
            </a:pPr>
            <a:r>
              <a:rPr lang="en-US" altLang="zh-CN" sz="2800" i="1" dirty="0" smtClean="0">
                <a:solidFill>
                  <a:srgbClr val="FF0000"/>
                </a:solidFill>
                <a:latin typeface="Georgia" pitchFamily="18" charset="0"/>
                <a:ea typeface="Cambria Math" pitchFamily="18" charset="0"/>
                <a:sym typeface="Wingdings" pitchFamily="2" charset="2"/>
              </a:rPr>
              <a:t>step2:</a:t>
            </a:r>
            <a:r>
              <a:rPr lang="en-US" altLang="zh-CN" sz="28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zh-CN" altLang="en-US" sz="2800" dirty="0" smtClean="0">
                <a:sym typeface="Wingdings" pitchFamily="2" charset="2"/>
              </a:rPr>
              <a:t>对椭圆曲线</a:t>
            </a:r>
            <a:r>
              <a:rPr lang="en-US" altLang="zh-CN" sz="2800" dirty="0" smtClean="0">
                <a:sym typeface="Wingdings" pitchFamily="2" charset="2"/>
              </a:rPr>
              <a:t>E: y</a:t>
            </a:r>
            <a:r>
              <a:rPr lang="en-US" altLang="zh-CN" sz="2800" baseline="30000" dirty="0" smtClean="0">
                <a:sym typeface="Wingdings" pitchFamily="2" charset="2"/>
              </a:rPr>
              <a:t>2</a:t>
            </a:r>
            <a:r>
              <a:rPr lang="en-US" altLang="zh-CN" sz="2800" dirty="0" smtClean="0">
                <a:sym typeface="Wingdings" pitchFamily="2" charset="2"/>
              </a:rPr>
              <a:t>=x</a:t>
            </a:r>
            <a:r>
              <a:rPr lang="en-US" altLang="zh-CN" sz="2800" baseline="30000" dirty="0" smtClean="0">
                <a:sym typeface="Wingdings" pitchFamily="2" charset="2"/>
              </a:rPr>
              <a:t>3</a:t>
            </a:r>
            <a:r>
              <a:rPr lang="en-US" altLang="zh-CN" sz="2800" dirty="0" smtClean="0">
                <a:sym typeface="Wingdings" pitchFamily="2" charset="2"/>
              </a:rPr>
              <a:t>+ax+b (mod p), </a:t>
            </a:r>
            <a:r>
              <a:rPr lang="zh-CN" altLang="en-US" sz="2800" dirty="0" smtClean="0">
                <a:sym typeface="Wingdings" pitchFamily="2" charset="2"/>
              </a:rPr>
              <a:t>设置一个足够大的整数</a:t>
            </a:r>
            <a:r>
              <a:rPr lang="en-US" altLang="zh-CN" sz="2800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</a:t>
            </a:r>
            <a:r>
              <a:rPr lang="en-US" altLang="zh-CN" sz="2800" dirty="0" smtClean="0">
                <a:sym typeface="Wingdings" pitchFamily="2" charset="2"/>
              </a:rPr>
              <a:t>, </a:t>
            </a:r>
            <a:r>
              <a:rPr lang="zh-CN" altLang="en-US" sz="2800" dirty="0" smtClean="0">
                <a:sym typeface="Wingdings" pitchFamily="2" charset="2"/>
              </a:rPr>
              <a:t>将</a:t>
            </a:r>
            <a:r>
              <a:rPr lang="en-US" altLang="zh-CN" sz="2800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</a:t>
            </a:r>
            <a:r>
              <a:rPr lang="zh-CN" altLang="en-US" sz="2800" dirty="0" smtClean="0">
                <a:sym typeface="Wingdings" pitchFamily="2" charset="2"/>
              </a:rPr>
              <a:t>镶嵌到椭圆曲线上，</a:t>
            </a:r>
            <a:r>
              <a:rPr lang="en-US" altLang="zh-CN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</a:t>
            </a:r>
            <a:r>
              <a:rPr lang="zh-CN" altLang="en-US" sz="2800" dirty="0" smtClean="0">
                <a:solidFill>
                  <a:srgbClr val="FF0000"/>
                </a:solidFill>
                <a:sym typeface="Wingdings" pitchFamily="2" charset="2"/>
              </a:rPr>
              <a:t>可以在</a:t>
            </a:r>
            <a:r>
              <a:rPr lang="en-US" altLang="zh-CN" sz="2800" dirty="0" smtClean="0">
                <a:solidFill>
                  <a:srgbClr val="FF0000"/>
                </a:solidFill>
                <a:sym typeface="Wingdings" pitchFamily="2" charset="2"/>
              </a:rPr>
              <a:t>30~50</a:t>
            </a:r>
            <a:r>
              <a:rPr lang="zh-CN" altLang="en-US" sz="2800" dirty="0" smtClean="0">
                <a:solidFill>
                  <a:srgbClr val="FF0000"/>
                </a:solidFill>
                <a:sym typeface="Wingdings" pitchFamily="2" charset="2"/>
              </a:rPr>
              <a:t>之间，</a:t>
            </a:r>
            <a:r>
              <a:rPr lang="zh-CN" altLang="en-US" sz="2800" dirty="0" smtClean="0">
                <a:sym typeface="Wingdings" pitchFamily="2" charset="2"/>
              </a:rPr>
              <a:t>计算一系列</a:t>
            </a:r>
            <a:r>
              <a:rPr lang="en-US" altLang="zh-CN" sz="2800" dirty="0" smtClean="0">
                <a:sym typeface="Wingdings" pitchFamily="2" charset="2"/>
              </a:rPr>
              <a:t>x</a:t>
            </a:r>
            <a:r>
              <a:rPr lang="zh-CN" altLang="en-US" sz="2800" dirty="0" smtClean="0">
                <a:sym typeface="Wingdings" pitchFamily="2" charset="2"/>
              </a:rPr>
              <a:t>：</a:t>
            </a:r>
            <a:endParaRPr lang="en-US" altLang="zh-CN" sz="2800" dirty="0" smtClean="0">
              <a:sym typeface="Wingdings" pitchFamily="2" charset="2"/>
            </a:endParaRPr>
          </a:p>
          <a:p>
            <a:pPr>
              <a:lnSpc>
                <a:spcPct val="150000"/>
              </a:lnSpc>
            </a:pPr>
            <a:r>
              <a:rPr lang="en-US" altLang="zh-CN" sz="2800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x</a:t>
            </a:r>
            <a:r>
              <a:rPr lang="en-US" altLang="zh-CN" sz="2800" dirty="0" smtClean="0">
                <a:latin typeface="Georgia" pitchFamily="18" charset="0"/>
                <a:sym typeface="Wingdings" pitchFamily="2" charset="2"/>
              </a:rPr>
              <a:t>={</a:t>
            </a:r>
            <a:r>
              <a:rPr lang="en-US" altLang="zh-CN" sz="2800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</a:t>
            </a:r>
            <a:r>
              <a:rPr lang="en-US" altLang="zh-CN" sz="2800" dirty="0" smtClean="0">
                <a:latin typeface="Georgia" pitchFamily="18" charset="0"/>
                <a:sym typeface="Wingdings" pitchFamily="2" charset="2"/>
              </a:rPr>
              <a:t>*</a:t>
            </a:r>
            <a:r>
              <a:rPr lang="en-US" altLang="zh-CN" sz="2800" i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</a:t>
            </a:r>
            <a:r>
              <a:rPr lang="en-US" altLang="zh-CN" sz="2800" dirty="0" err="1" smtClean="0">
                <a:latin typeface="Georgia" pitchFamily="18" charset="0"/>
                <a:sym typeface="Wingdings" pitchFamily="2" charset="2"/>
              </a:rPr>
              <a:t>+</a:t>
            </a:r>
            <a:r>
              <a:rPr lang="en-US" altLang="zh-CN" sz="2800" i="1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j</a:t>
            </a:r>
            <a:r>
              <a:rPr lang="en-US" altLang="zh-CN" sz="2800" dirty="0" smtClean="0">
                <a:latin typeface="Georgia" pitchFamily="18" charset="0"/>
                <a:sym typeface="Wingdings" pitchFamily="2" charset="2"/>
              </a:rPr>
              <a:t>,  </a:t>
            </a:r>
            <a:r>
              <a:rPr lang="en-US" altLang="zh-CN" sz="2800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j</a:t>
            </a:r>
            <a:r>
              <a:rPr lang="en-US" altLang="zh-CN" sz="2800" dirty="0" smtClean="0">
                <a:latin typeface="Georgia" pitchFamily="18" charset="0"/>
                <a:sym typeface="Wingdings" pitchFamily="2" charset="2"/>
              </a:rPr>
              <a:t>=0,1,…,</a:t>
            </a:r>
            <a:r>
              <a:rPr lang="en-US" altLang="zh-CN" sz="2800" i="1" dirty="0" smtClean="0">
                <a:latin typeface="Georgia" pitchFamily="18" charset="0"/>
                <a:sym typeface="Wingdings" pitchFamily="2" charset="2"/>
              </a:rPr>
              <a:t>r-</a:t>
            </a:r>
            <a:r>
              <a:rPr lang="en-US" altLang="zh-CN" sz="2800" dirty="0" smtClean="0">
                <a:latin typeface="Georgia" pitchFamily="18" charset="0"/>
                <a:sym typeface="Wingdings" pitchFamily="2" charset="2"/>
              </a:rPr>
              <a:t>1}, </a:t>
            </a:r>
            <a:r>
              <a:rPr lang="zh-CN" altLang="en-US" sz="2800" dirty="0" smtClean="0">
                <a:latin typeface="Georgia" pitchFamily="18" charset="0"/>
                <a:sym typeface="Wingdings" pitchFamily="2" charset="2"/>
              </a:rPr>
              <a:t>直到</a:t>
            </a:r>
            <a:r>
              <a:rPr lang="en-US" altLang="zh-CN" sz="2800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x</a:t>
            </a:r>
            <a:r>
              <a:rPr lang="en-US" altLang="zh-CN" sz="2800" baseline="30000" dirty="0" smtClean="0">
                <a:sym typeface="Wingdings" pitchFamily="2" charset="2"/>
              </a:rPr>
              <a:t>3</a:t>
            </a:r>
            <a:r>
              <a:rPr lang="en-US" altLang="zh-CN" sz="2800" dirty="0" smtClean="0">
                <a:sym typeface="Wingdings" pitchFamily="2" charset="2"/>
              </a:rPr>
              <a:t>+</a:t>
            </a:r>
            <a:r>
              <a:rPr lang="en-US" altLang="zh-CN" sz="2800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ax</a:t>
            </a:r>
            <a:r>
              <a:rPr lang="en-US" altLang="zh-CN" sz="2800" dirty="0" smtClean="0">
                <a:sym typeface="Wingdings" pitchFamily="2" charset="2"/>
              </a:rPr>
              <a:t>+</a:t>
            </a:r>
            <a:r>
              <a:rPr lang="en-US" altLang="zh-CN" sz="2800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</a:t>
            </a:r>
            <a:r>
              <a:rPr lang="en-US" altLang="zh-CN" sz="2800" dirty="0" smtClean="0">
                <a:sym typeface="Wingdings" pitchFamily="2" charset="2"/>
              </a:rPr>
              <a:t> (mod </a:t>
            </a:r>
            <a:r>
              <a:rPr lang="en-US" altLang="zh-CN" sz="2800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</a:t>
            </a:r>
            <a:r>
              <a:rPr lang="en-US" altLang="zh-CN" sz="2800" dirty="0" smtClean="0">
                <a:sym typeface="Wingdings" pitchFamily="2" charset="2"/>
              </a:rPr>
              <a:t>)</a:t>
            </a:r>
            <a:r>
              <a:rPr lang="zh-CN" altLang="en-US" sz="2800" dirty="0" smtClean="0">
                <a:sym typeface="Wingdings" pitchFamily="2" charset="2"/>
              </a:rPr>
              <a:t>是一个数的平方，即得到椭圆曲线上的点：</a:t>
            </a:r>
            <a:endParaRPr lang="en-US" altLang="zh-CN" sz="2800" dirty="0" smtClean="0">
              <a:latin typeface="Georgia" pitchFamily="18" charset="0"/>
              <a:sym typeface="Wingdings" pitchFamily="2" charset="2"/>
            </a:endParaRPr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2870200" y="5661025"/>
          <a:ext cx="5635625" cy="784225"/>
        </p:xfrm>
        <a:graphic>
          <a:graphicData uri="http://schemas.openxmlformats.org/presentationml/2006/ole">
            <p:oleObj spid="_x0000_s34818" name="公式" r:id="rId3" imgW="2006280" imgH="2793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五、椭圆曲线密码体制的加解密算法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1196752"/>
            <a:ext cx="84249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（</a:t>
            </a:r>
            <a:r>
              <a:rPr lang="en-US" altLang="zh-CN" sz="28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3</a:t>
            </a:r>
            <a:r>
              <a:rPr lang="zh-CN" altLang="en-US" sz="28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）消息如何镶嵌到椭圆曲线上</a:t>
            </a:r>
            <a:endParaRPr lang="en-US" altLang="zh-CN" sz="2800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r>
              <a:rPr lang="zh-CN" altLang="en-US" sz="2800" dirty="0" smtClean="0">
                <a:sym typeface="Wingdings" pitchFamily="2" charset="2"/>
              </a:rPr>
              <a:t>反过来，通过椭圆曲线上的点</a:t>
            </a:r>
            <a:r>
              <a:rPr lang="en-US" altLang="zh-CN" sz="2800" dirty="0" smtClean="0">
                <a:sym typeface="Wingdings" pitchFamily="2" charset="2"/>
              </a:rPr>
              <a:t>(</a:t>
            </a:r>
            <a:r>
              <a:rPr lang="en-US" altLang="zh-CN" sz="2800" dirty="0" err="1" smtClean="0">
                <a:sym typeface="Wingdings" pitchFamily="2" charset="2"/>
              </a:rPr>
              <a:t>x,y</a:t>
            </a:r>
            <a:r>
              <a:rPr lang="en-US" altLang="zh-CN" sz="2800" dirty="0" smtClean="0">
                <a:sym typeface="Wingdings" pitchFamily="2" charset="2"/>
              </a:rPr>
              <a:t>)</a:t>
            </a:r>
            <a:r>
              <a:rPr lang="zh-CN" altLang="en-US" sz="2800" dirty="0" smtClean="0">
                <a:sym typeface="Wingdings" pitchFamily="2" charset="2"/>
              </a:rPr>
              <a:t>，也可计算明文消息编码</a:t>
            </a:r>
            <a:endParaRPr lang="en-US" altLang="zh-CN" sz="2800" dirty="0" smtClean="0">
              <a:latin typeface="Georgia" pitchFamily="18" charset="0"/>
              <a:sym typeface="Wingdings" pitchFamily="2" charset="2"/>
            </a:endParaRPr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1835696" y="2204864"/>
          <a:ext cx="1533525" cy="1211262"/>
        </p:xfrm>
        <a:graphic>
          <a:graphicData uri="http://schemas.openxmlformats.org/presentationml/2006/ole">
            <p:oleObj spid="_x0000_s35842" name="公式" r:id="rId3" imgW="545760" imgH="43164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55576" y="3429000"/>
            <a:ext cx="777686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那么是不是一定能将</a:t>
            </a:r>
            <a:r>
              <a:rPr lang="en-US" altLang="zh-C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zh-CN" alt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镶嵌到椭圆曲线上呢？</a:t>
            </a:r>
            <a:r>
              <a:rPr lang="zh-CN" altLang="en-US" sz="3200" dirty="0" smtClean="0">
                <a:latin typeface="Times New Roman" pitchFamily="18" charset="0"/>
                <a:cs typeface="Times New Roman" pitchFamily="18" charset="0"/>
              </a:rPr>
              <a:t>因为在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0~p</a:t>
            </a:r>
            <a:r>
              <a:rPr lang="zh-CN" altLang="en-US" sz="3200" dirty="0" smtClean="0">
                <a:latin typeface="Times New Roman" pitchFamily="18" charset="0"/>
                <a:cs typeface="Times New Roman" pitchFamily="18" charset="0"/>
              </a:rPr>
              <a:t>的整数中，有一半是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mod p</a:t>
            </a:r>
            <a:r>
              <a:rPr lang="zh-CN" altLang="en-US" sz="3200" dirty="0" smtClean="0">
                <a:latin typeface="Times New Roman" pitchFamily="18" charset="0"/>
                <a:cs typeface="Times New Roman" pitchFamily="18" charset="0"/>
              </a:rPr>
              <a:t>的平方剩余，有一半是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mod p</a:t>
            </a:r>
            <a:r>
              <a:rPr lang="zh-CN" altLang="en-US" sz="3200" dirty="0" smtClean="0">
                <a:latin typeface="Times New Roman" pitchFamily="18" charset="0"/>
                <a:cs typeface="Times New Roman" pitchFamily="18" charset="0"/>
              </a:rPr>
              <a:t>的非平方剩余。所以在</a:t>
            </a:r>
            <a:r>
              <a:rPr lang="en-US" altLang="zh-CN" sz="32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zh-CN" altLang="en-US" sz="3200" dirty="0" smtClean="0">
                <a:latin typeface="Times New Roman" pitchFamily="18" charset="0"/>
                <a:cs typeface="Times New Roman" pitchFamily="18" charset="0"/>
              </a:rPr>
              <a:t>次找到</a:t>
            </a:r>
            <a:r>
              <a:rPr lang="en-US" altLang="zh-CN" sz="32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zh-CN" altLang="en-US" sz="3200" dirty="0" smtClean="0">
                <a:latin typeface="Times New Roman" pitchFamily="18" charset="0"/>
                <a:cs typeface="Times New Roman" pitchFamily="18" charset="0"/>
              </a:rPr>
              <a:t>，使得</a:t>
            </a:r>
            <a:r>
              <a:rPr lang="en-US" altLang="zh-CN" sz="3200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x</a:t>
            </a:r>
            <a:r>
              <a:rPr lang="en-US" altLang="zh-CN" sz="3200" baseline="30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3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+</a:t>
            </a:r>
            <a:r>
              <a:rPr lang="en-US" altLang="zh-CN" sz="3200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ax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+</a:t>
            </a:r>
            <a:r>
              <a:rPr lang="en-US" altLang="zh-CN" sz="3200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(mod </a:t>
            </a:r>
            <a:r>
              <a:rPr lang="en-US" altLang="zh-CN" sz="3200" i="1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)</a:t>
            </a:r>
            <a:r>
              <a:rPr lang="zh-CN" altLang="en-US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是一个数的平方的概率不小于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1-2</a:t>
            </a:r>
            <a:r>
              <a:rPr lang="en-US" altLang="zh-CN" sz="3200" baseline="30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-</a:t>
            </a:r>
            <a:r>
              <a:rPr lang="en-US" altLang="zh-CN" sz="3200" i="1" baseline="30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r</a:t>
            </a:r>
            <a:endParaRPr lang="zh-CN" altLang="en-US" sz="3200" i="1" baseline="30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五、椭圆曲线密码体制的加解密算法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1196752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（</a:t>
            </a:r>
            <a:r>
              <a:rPr lang="en-US" altLang="zh-CN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3</a:t>
            </a:r>
            <a:r>
              <a:rPr lang="zh-CN" altLang="en-US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）消息如何镶嵌到椭圆曲线上</a:t>
            </a:r>
            <a:endParaRPr lang="en-US" altLang="zh-CN" sz="3200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568" y="1700808"/>
            <a:ext cx="777686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latin typeface="Times New Roman" pitchFamily="18" charset="0"/>
                <a:cs typeface="Times New Roman" pitchFamily="18" charset="0"/>
              </a:rPr>
              <a:t>例：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E: y</a:t>
            </a:r>
            <a:r>
              <a:rPr lang="en-US" altLang="zh-CN" sz="3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=x</a:t>
            </a:r>
            <a:r>
              <a:rPr lang="en-US" altLang="zh-CN" sz="32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+3x</a:t>
            </a:r>
            <a:r>
              <a:rPr lang="zh-CN" alt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(mod 4177)</a:t>
            </a:r>
            <a:r>
              <a:rPr lang="zh-CN" altLang="en-US" sz="3200" dirty="0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m=2174</a:t>
            </a:r>
          </a:p>
          <a:p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x={r*</a:t>
            </a:r>
            <a:r>
              <a:rPr lang="en-US" altLang="zh-CN" sz="3200" dirty="0" err="1" smtClean="0">
                <a:latin typeface="Times New Roman" pitchFamily="18" charset="0"/>
                <a:cs typeface="Times New Roman" pitchFamily="18" charset="0"/>
              </a:rPr>
              <a:t>m+j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=30*2174+j, j=0,1,…},  </a:t>
            </a:r>
            <a:r>
              <a:rPr lang="zh-CN" altLang="en-US" sz="3200" dirty="0" smtClean="0">
                <a:latin typeface="Times New Roman" pitchFamily="18" charset="0"/>
                <a:cs typeface="Times New Roman" pitchFamily="18" charset="0"/>
              </a:rPr>
              <a:t>当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j=15</a:t>
            </a:r>
            <a:r>
              <a:rPr lang="zh-CN" altLang="en-US" sz="3200" dirty="0" smtClean="0">
                <a:latin typeface="Times New Roman" pitchFamily="18" charset="0"/>
                <a:cs typeface="Times New Roman" pitchFamily="18" charset="0"/>
              </a:rPr>
              <a:t>时，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x=30*2174+15=65235, x</a:t>
            </a:r>
            <a:r>
              <a:rPr lang="en-US" altLang="zh-CN" sz="32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+3x=1444 mod 4177=38</a:t>
            </a:r>
            <a:r>
              <a:rPr lang="en-US" altLang="zh-CN" sz="32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r>
              <a:rPr lang="zh-CN" altLang="en-US" sz="3200" dirty="0" smtClean="0">
                <a:latin typeface="Times New Roman" pitchFamily="18" charset="0"/>
                <a:cs typeface="Times New Roman" pitchFamily="18" charset="0"/>
              </a:rPr>
              <a:t>因此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m=2174</a:t>
            </a:r>
            <a:r>
              <a:rPr lang="zh-CN" altLang="en-US" sz="3200" dirty="0" smtClean="0">
                <a:latin typeface="Times New Roman" pitchFamily="18" charset="0"/>
                <a:cs typeface="Times New Roman" pitchFamily="18" charset="0"/>
              </a:rPr>
              <a:t>就镶嵌到椭圆曲线上的点</a:t>
            </a:r>
            <a:endParaRPr lang="en-US" altLang="zh-CN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CN" sz="3200" baseline="-25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=(65235, 38)</a:t>
            </a:r>
          </a:p>
          <a:p>
            <a:r>
              <a:rPr lang="zh-CN" altLang="en-US" sz="3200" dirty="0" smtClean="0">
                <a:latin typeface="Times New Roman" pitchFamily="18" charset="0"/>
                <a:cs typeface="Times New Roman" pitchFamily="18" charset="0"/>
              </a:rPr>
              <a:t>反之，已知椭圆曲线上的点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(65235, 38)</a:t>
            </a:r>
            <a:r>
              <a:rPr lang="zh-CN" altLang="en-US" sz="3200" dirty="0" smtClean="0">
                <a:latin typeface="Times New Roman" pitchFamily="18" charset="0"/>
                <a:cs typeface="Times New Roman" pitchFamily="18" charset="0"/>
              </a:rPr>
              <a:t>，可计算明文消息编码</a:t>
            </a:r>
            <a:endParaRPr lang="zh-CN" alt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6867" name="Object 2"/>
          <p:cNvGraphicFramePr>
            <a:graphicFrameLocks noChangeAspect="1"/>
          </p:cNvGraphicFramePr>
          <p:nvPr/>
        </p:nvGraphicFramePr>
        <p:xfrm>
          <a:off x="3419872" y="5373216"/>
          <a:ext cx="5292537" cy="1152128"/>
        </p:xfrm>
        <a:graphic>
          <a:graphicData uri="http://schemas.openxmlformats.org/presentationml/2006/ole">
            <p:oleObj spid="_x0000_s36867" name="公式" r:id="rId3" imgW="198108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六、椭圆曲线密码体制设计任务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1988840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（</a:t>
            </a:r>
            <a:r>
              <a:rPr lang="en-US" altLang="zh-CN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1</a:t>
            </a:r>
            <a:r>
              <a:rPr lang="zh-CN" alt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）给定椭圆曲线</a:t>
            </a:r>
            <a:endParaRPr lang="en-US" altLang="zh-CN" sz="3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7584" y="3212976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latin typeface="Times New Roman" pitchFamily="18" charset="0"/>
                <a:cs typeface="Times New Roman" pitchFamily="18" charset="0"/>
              </a:rPr>
              <a:t>椭圆曲线为</a:t>
            </a:r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zh-CN" sz="3600" baseline="-25000" dirty="0" smtClean="0">
                <a:latin typeface="Times New Roman" pitchFamily="18" charset="0"/>
                <a:cs typeface="Times New Roman" pitchFamily="18" charset="0"/>
              </a:rPr>
              <a:t>89</a:t>
            </a:r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(-1,0)</a:t>
            </a:r>
            <a:r>
              <a:rPr lang="zh-CN" altLang="en-US" sz="3600" dirty="0" smtClean="0">
                <a:latin typeface="Times New Roman" pitchFamily="18" charset="0"/>
                <a:cs typeface="Times New Roman" pitchFamily="18" charset="0"/>
              </a:rPr>
              <a:t>：</a:t>
            </a:r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 y</a:t>
            </a:r>
            <a:r>
              <a:rPr lang="en-US" altLang="zh-CN" sz="36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=x</a:t>
            </a:r>
            <a:r>
              <a:rPr lang="en-US" altLang="zh-CN" sz="36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-x</a:t>
            </a:r>
            <a:r>
              <a:rPr lang="zh-CN" alt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600" dirty="0" smtClean="0">
                <a:latin typeface="Times New Roman" pitchFamily="18" charset="0"/>
                <a:cs typeface="Times New Roman" pitchFamily="18" charset="0"/>
              </a:rPr>
              <a:t>(mod 89)</a:t>
            </a:r>
            <a:endParaRPr lang="zh-CN" alt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六、椭圆曲线密码体制设计任务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3528" y="1268760"/>
            <a:ext cx="842493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200"/>
              </a:lnSpc>
            </a:pPr>
            <a:r>
              <a:rPr lang="zh-CN" alt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（</a:t>
            </a:r>
            <a:r>
              <a:rPr lang="en-US" altLang="zh-CN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2</a:t>
            </a:r>
            <a:r>
              <a:rPr lang="zh-CN" alt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）设计任务</a:t>
            </a:r>
            <a:endParaRPr lang="en-US" altLang="zh-CN" sz="3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 marL="514350" indent="-514350">
              <a:lnSpc>
                <a:spcPts val="4200"/>
              </a:lnSpc>
              <a:buFont typeface="+mj-lt"/>
              <a:buAutoNum type="alphaLcParenR"/>
            </a:pPr>
            <a:r>
              <a:rPr lang="zh-CN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编程计算该椭圆曲线上所有在有限域</a:t>
            </a:r>
            <a:r>
              <a:rPr lang="en-US" altLang="zh-C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GF(89)</a:t>
            </a:r>
            <a:r>
              <a:rPr lang="zh-CN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上的点；</a:t>
            </a:r>
            <a:endParaRPr lang="en-US" altLang="zh-CN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514350" indent="-514350">
              <a:lnSpc>
                <a:spcPts val="4200"/>
              </a:lnSpc>
              <a:buFont typeface="+mj-lt"/>
              <a:buAutoNum type="alphaLcParenR"/>
            </a:pPr>
            <a:r>
              <a:rPr lang="zh-CN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编程实现椭圆曲线上任意一个点</a:t>
            </a:r>
            <a:r>
              <a:rPr lang="en-US" altLang="zh-C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P(</a:t>
            </a:r>
            <a:r>
              <a:rPr lang="zh-CN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例如</a:t>
            </a:r>
            <a:r>
              <a:rPr lang="en-US" altLang="zh-C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P=(12,5))</a:t>
            </a:r>
            <a:r>
              <a:rPr lang="zh-CN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的</a:t>
            </a:r>
            <a:r>
              <a:rPr lang="zh-CN" alt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倍点运算的递归算法</a:t>
            </a:r>
            <a:r>
              <a:rPr lang="zh-CN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，即计算</a:t>
            </a:r>
            <a:r>
              <a:rPr lang="en-US" altLang="zh-C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k*P(</a:t>
            </a:r>
            <a:r>
              <a:rPr lang="zh-CN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altLang="zh-C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k=2,3,…)</a:t>
            </a:r>
            <a:r>
              <a:rPr lang="zh-CN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；（</a:t>
            </a:r>
            <a:r>
              <a:rPr lang="zh-CN" alt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重点！</a:t>
            </a:r>
            <a:r>
              <a:rPr lang="zh-CN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）</a:t>
            </a:r>
            <a:endParaRPr lang="en-US" altLang="zh-CN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marL="514350" indent="-514350">
              <a:lnSpc>
                <a:spcPts val="4200"/>
              </a:lnSpc>
              <a:buFont typeface="+mj-lt"/>
              <a:buAutoNum type="alphaLcParenR"/>
            </a:pPr>
            <a:r>
              <a:rPr lang="zh-CN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利用此递归算法找出椭圆曲线上的</a:t>
            </a:r>
            <a:r>
              <a:rPr lang="zh-CN" alt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所有生成元</a:t>
            </a:r>
            <a:r>
              <a:rPr lang="en-US" altLang="zh-C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</a:t>
            </a:r>
            <a:r>
              <a:rPr lang="zh-CN" alt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以及它们的阶</a:t>
            </a:r>
            <a:r>
              <a:rPr lang="en-US" altLang="zh-C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</a:t>
            </a:r>
            <a:r>
              <a:rPr lang="zh-CN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，即满足</a:t>
            </a:r>
            <a:r>
              <a:rPr lang="en-US" altLang="zh-C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n*G=O</a:t>
            </a:r>
            <a:r>
              <a:rPr lang="zh-CN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；</a:t>
            </a:r>
            <a:endParaRPr lang="en-US" altLang="zh-CN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六、椭圆曲线密码体制设计任务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1520" y="1268760"/>
            <a:ext cx="842493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（</a:t>
            </a:r>
            <a:r>
              <a:rPr lang="en-US" altLang="zh-CN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2</a:t>
            </a:r>
            <a:r>
              <a:rPr lang="zh-CN" alt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）设计任务</a:t>
            </a:r>
            <a:endParaRPr lang="en-US" altLang="zh-CN" sz="3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itchFamily="2" charset="2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lphaLcParenR" startAt="4"/>
            </a:pPr>
            <a:r>
              <a:rPr lang="zh-CN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设计实现某一用户</a:t>
            </a:r>
            <a:r>
              <a:rPr lang="en-US" altLang="zh-C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</a:t>
            </a:r>
            <a:r>
              <a:rPr lang="zh-CN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的公钥、私钥算法，即得到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public key=(n, G, P</a:t>
            </a:r>
            <a:r>
              <a:rPr lang="en-US" altLang="zh-CN" sz="3200" b="1" baseline="-25000" dirty="0" smtClean="0">
                <a:solidFill>
                  <a:srgbClr val="FF0000"/>
                </a:solidFill>
              </a:rPr>
              <a:t>B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, </a:t>
            </a:r>
            <a:r>
              <a:rPr lang="en-US" altLang="zh-CN" sz="3200" b="1" dirty="0" err="1" smtClean="0">
                <a:solidFill>
                  <a:srgbClr val="FF0000"/>
                </a:solidFill>
              </a:rPr>
              <a:t>E</a:t>
            </a:r>
            <a:r>
              <a:rPr lang="en-US" altLang="zh-CN" sz="3200" b="1" baseline="-25000" dirty="0" err="1" smtClean="0">
                <a:solidFill>
                  <a:srgbClr val="FF0000"/>
                </a:solidFill>
              </a:rPr>
              <a:t>p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(a, b))</a:t>
            </a:r>
          </a:p>
          <a:p>
            <a:pPr marL="514350" indent="-514350">
              <a:lnSpc>
                <a:spcPct val="150000"/>
              </a:lnSpc>
            </a:pPr>
            <a:r>
              <a:rPr lang="en-US" altLang="zh-CN" sz="3200" b="1" dirty="0" smtClean="0">
                <a:solidFill>
                  <a:srgbClr val="FF0000"/>
                </a:solidFill>
              </a:rPr>
              <a:t>secure key=</a:t>
            </a:r>
            <a:r>
              <a:rPr lang="en-US" altLang="zh-CN" sz="3200" b="1" dirty="0" err="1" smtClean="0">
                <a:solidFill>
                  <a:srgbClr val="FF0000"/>
                </a:solidFill>
              </a:rPr>
              <a:t>n</a:t>
            </a:r>
            <a:r>
              <a:rPr lang="en-US" altLang="zh-CN" sz="3200" b="1" baseline="-25000" dirty="0" err="1" smtClean="0">
                <a:solidFill>
                  <a:srgbClr val="FF0000"/>
                </a:solidFill>
              </a:rPr>
              <a:t>B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(</a:t>
            </a:r>
            <a:r>
              <a:rPr lang="zh-CN" altLang="en-US" sz="3200" b="1" dirty="0" smtClean="0">
                <a:solidFill>
                  <a:srgbClr val="FF0000"/>
                </a:solidFill>
              </a:rPr>
              <a:t>小于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n)</a:t>
            </a:r>
          </a:p>
          <a:p>
            <a:pPr marL="514350" indent="-514350">
              <a:lnSpc>
                <a:spcPct val="150000"/>
              </a:lnSpc>
              <a:buFont typeface="+mj-lt"/>
              <a:buAutoNum type="alphaLcParenR" startAt="4"/>
            </a:pPr>
            <a:r>
              <a:rPr lang="zh-CN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假如用户</a:t>
            </a:r>
            <a:r>
              <a:rPr lang="en-US" altLang="zh-C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A</a:t>
            </a:r>
            <a:r>
              <a:rPr lang="zh-CN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发送明文消息“</a:t>
            </a:r>
            <a:r>
              <a:rPr lang="en-US" altLang="zh-C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yes</a:t>
            </a:r>
            <a:r>
              <a:rPr lang="zh-CN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”并加密传输给用户</a:t>
            </a:r>
            <a:r>
              <a:rPr lang="en-US" altLang="zh-C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</a:t>
            </a:r>
            <a:r>
              <a:rPr lang="zh-CN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，用户</a:t>
            </a:r>
            <a:r>
              <a:rPr lang="en-US" altLang="zh-C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B</a:t>
            </a:r>
            <a:r>
              <a:rPr lang="zh-CN" alt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接收消息后要能解密为明文。</a:t>
            </a:r>
            <a:r>
              <a:rPr lang="zh-CN" alt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试用</a:t>
            </a:r>
            <a:r>
              <a:rPr lang="en-US" altLang="zh-C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ECC</a:t>
            </a:r>
            <a:r>
              <a:rPr lang="zh-CN" alt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密码体制实现此功能。</a:t>
            </a:r>
            <a:endParaRPr lang="en-US" altLang="zh-CN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539552" y="270892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altLang="zh-CN" sz="6000" dirty="0" smtClean="0">
                <a:solidFill>
                  <a:srgbClr val="7030A0"/>
                </a:solidFill>
              </a:rPr>
              <a:t>Thanks</a:t>
            </a:r>
            <a:r>
              <a:rPr lang="zh-CN" altLang="en-US" sz="6000" dirty="0" smtClean="0">
                <a:solidFill>
                  <a:srgbClr val="7030A0"/>
                </a:solidFill>
              </a:rPr>
              <a:t>！</a:t>
            </a:r>
            <a:endParaRPr lang="zh-CN" altLang="en-US" sz="6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371608"/>
          </a:xfrm>
        </p:spPr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密码学</a:t>
            </a:r>
            <a:r>
              <a:rPr lang="zh-CN" altLang="en-US" dirty="0" smtClean="0"/>
              <a:t>中普遍采用有限域上的椭圆曲线，它是指椭圆曲线方程的定义中，所有</a:t>
            </a:r>
            <a:r>
              <a:rPr lang="zh-CN" altLang="en-US" dirty="0" smtClean="0">
                <a:solidFill>
                  <a:srgbClr val="FF0000"/>
                </a:solidFill>
              </a:rPr>
              <a:t>系数、方程的根</a:t>
            </a:r>
            <a:r>
              <a:rPr lang="zh-CN" altLang="en-US" dirty="0" smtClean="0"/>
              <a:t>都是某一有限域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GF(p)</a:t>
            </a:r>
            <a:r>
              <a:rPr lang="zh-CN" altLang="en-US" dirty="0" smtClean="0"/>
              <a:t>中的元素。其最简单的表示为：</a:t>
            </a:r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二、有限域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GF(</a:t>
            </a:r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zh-CN" altLang="en-US" dirty="0" smtClean="0"/>
              <a:t>上的椭圆曲线</a:t>
            </a:r>
            <a:endParaRPr lang="zh-CN" altLang="en-US" dirty="0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2051720" y="3068960"/>
          <a:ext cx="4824536" cy="1304405"/>
        </p:xfrm>
        <a:graphic>
          <a:graphicData uri="http://schemas.openxmlformats.org/presentationml/2006/ole">
            <p:oleObj spid="_x0000_s15362" name="Equation" r:id="rId3" imgW="1473120" imgH="444240" progId="Equation.KSEE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55576" y="4581128"/>
            <a:ext cx="77768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latin typeface="Times New Roman" pitchFamily="18" charset="0"/>
                <a:cs typeface="Times New Roman" pitchFamily="18" charset="0"/>
              </a:rPr>
              <a:t>其中</a:t>
            </a:r>
            <a:r>
              <a:rPr lang="en-US" altLang="zh-CN" sz="20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zh-CN" altLang="en-US" sz="2000" dirty="0" smtClean="0">
                <a:latin typeface="Times New Roman" pitchFamily="18" charset="0"/>
                <a:cs typeface="Times New Roman" pitchFamily="18" charset="0"/>
              </a:rPr>
              <a:t>是一个大素数，</a:t>
            </a:r>
            <a:r>
              <a:rPr lang="en-US" altLang="zh-CN" sz="2000" i="1" dirty="0" smtClean="0">
                <a:latin typeface="Times New Roman" pitchFamily="18" charset="0"/>
                <a:cs typeface="Times New Roman" pitchFamily="18" charset="0"/>
              </a:rPr>
              <a:t>a, b, x, y</a:t>
            </a:r>
            <a:r>
              <a:rPr lang="zh-CN" altLang="en-US" sz="2000" dirty="0" smtClean="0">
                <a:latin typeface="Times New Roman" pitchFamily="18" charset="0"/>
                <a:cs typeface="Times New Roman" pitchFamily="18" charset="0"/>
              </a:rPr>
              <a:t>均在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GF</a:t>
            </a:r>
            <a:r>
              <a:rPr lang="en-US" altLang="zh-CN" sz="2000" i="1" dirty="0" smtClean="0">
                <a:latin typeface="Times New Roman" pitchFamily="18" charset="0"/>
                <a:cs typeface="Times New Roman" pitchFamily="18" charset="0"/>
              </a:rPr>
              <a:t>(p)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zh-CN" altLang="en-US" sz="2000" dirty="0" smtClean="0">
                <a:latin typeface="Times New Roman" pitchFamily="18" charset="0"/>
                <a:cs typeface="Times New Roman" pitchFamily="18" charset="0"/>
              </a:rPr>
              <a:t>且满足</a:t>
            </a:r>
            <a:r>
              <a:rPr lang="en-US" altLang="zh-CN" sz="2000" i="1" smtClean="0">
                <a:latin typeface="Times New Roman" pitchFamily="18" charset="0"/>
                <a:cs typeface="Times New Roman" pitchFamily="18" charset="0"/>
              </a:rPr>
              <a:t>4a</a:t>
            </a:r>
            <a:r>
              <a:rPr lang="en-US" altLang="zh-CN" sz="2000" i="1" baseline="3000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2000" i="1" smtClean="0">
                <a:latin typeface="Times New Roman" pitchFamily="18" charset="0"/>
                <a:cs typeface="Times New Roman" pitchFamily="18" charset="0"/>
              </a:rPr>
              <a:t>+27b</a:t>
            </a:r>
            <a:r>
              <a:rPr lang="en-US" altLang="zh-CN" sz="2000" i="1" baseline="30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0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(mod </a:t>
            </a:r>
            <a:r>
              <a:rPr lang="en-US" altLang="zh-CN" sz="20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)≠0</a:t>
            </a:r>
            <a:r>
              <a:rPr lang="zh-CN" altLang="en-US" sz="2000" dirty="0" smtClean="0">
                <a:latin typeface="Times New Roman" pitchFamily="18" charset="0"/>
                <a:cs typeface="Times New Roman" pitchFamily="18" charset="0"/>
              </a:rPr>
              <a:t>，以保证在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GF(</a:t>
            </a:r>
            <a:r>
              <a:rPr lang="en-US" altLang="zh-CN" sz="20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zh-CN" altLang="en-US" sz="2000" dirty="0" smtClean="0">
                <a:latin typeface="Times New Roman" pitchFamily="18" charset="0"/>
                <a:cs typeface="Times New Roman" pitchFamily="18" charset="0"/>
              </a:rPr>
              <a:t>有限域中，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zh-CN" altLang="en-US" sz="2000" dirty="0" smtClean="0">
                <a:latin typeface="Times New Roman" pitchFamily="18" charset="0"/>
                <a:cs typeface="Times New Roman" pitchFamily="18" charset="0"/>
              </a:rPr>
              <a:t>上的所有点构成一个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Abel</a:t>
            </a:r>
            <a:r>
              <a:rPr lang="zh-CN" altLang="en-US" sz="2000" dirty="0" smtClean="0">
                <a:latin typeface="Times New Roman" pitchFamily="18" charset="0"/>
                <a:cs typeface="Times New Roman" pitchFamily="18" charset="0"/>
              </a:rPr>
              <a:t>群。</a:t>
            </a:r>
            <a:endParaRPr lang="zh-CN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0115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定理：</a:t>
            </a:r>
            <a:r>
              <a:rPr lang="en-US" altLang="zh-CN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zh-CN" b="1" i="1" baseline="-25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CN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zh-CN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zh-CN" alt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上的点，对于如下定义的加法规则构成一个</a:t>
            </a:r>
            <a:r>
              <a:rPr lang="en-US" altLang="zh-CN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Abel</a:t>
            </a:r>
            <a:r>
              <a:rPr lang="zh-CN" alt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群。</a:t>
            </a:r>
            <a:endParaRPr lang="zh-CN" alt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二、有限域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GF(</a:t>
            </a:r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zh-CN" altLang="en-US" dirty="0" smtClean="0"/>
              <a:t>上的椭圆曲线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2636912"/>
            <a:ext cx="777686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（一）加法规则：</a:t>
            </a:r>
            <a:endParaRPr lang="en-US" altLang="zh-CN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ea"/>
              <a:buAutoNum type="circleNumDbPlain"/>
            </a:pP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O+O=O</a:t>
            </a:r>
            <a:r>
              <a:rPr lang="zh-CN" altLang="en-US" sz="2000" dirty="0" smtClean="0">
                <a:latin typeface="Times New Roman" pitchFamily="18" charset="0"/>
                <a:cs typeface="Times New Roman" pitchFamily="18" charset="0"/>
              </a:rPr>
              <a:t>；</a:t>
            </a:r>
            <a:endParaRPr lang="en-US" altLang="zh-CN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ea"/>
              <a:buAutoNum type="circleNumDbPlain"/>
            </a:pPr>
            <a:r>
              <a:rPr lang="zh-CN" altLang="en-US" sz="2000" dirty="0" smtClean="0">
                <a:latin typeface="Times New Roman" pitchFamily="18" charset="0"/>
                <a:cs typeface="Times New Roman" pitchFamily="18" charset="0"/>
              </a:rPr>
              <a:t>对任意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P=(</a:t>
            </a:r>
            <a:r>
              <a:rPr lang="en-US" altLang="zh-CN" sz="2000" dirty="0" err="1" smtClean="0">
                <a:latin typeface="Times New Roman" pitchFamily="18" charset="0"/>
                <a:cs typeface="Times New Roman" pitchFamily="18" charset="0"/>
              </a:rPr>
              <a:t>x,y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zh-CN" altLang="en-US" sz="2000" dirty="0" smtClean="0">
                <a:latin typeface="Times New Roman" pitchFamily="18" charset="0"/>
                <a:cs typeface="Times New Roman" pitchFamily="18" charset="0"/>
              </a:rPr>
              <a:t>∈</a:t>
            </a:r>
            <a:r>
              <a:rPr lang="en-US" altLang="zh-CN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zh-CN" sz="2000" b="1" i="1" baseline="-25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CN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zh-CN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zh-CN" alt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有</a:t>
            </a:r>
            <a:r>
              <a:rPr lang="en-US" altLang="zh-CN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P+O=O+P=P;</a:t>
            </a:r>
          </a:p>
          <a:p>
            <a:pPr marL="457200" indent="-457200">
              <a:buFont typeface="+mj-ea"/>
              <a:buAutoNum type="circleNumDbPlain"/>
            </a:pPr>
            <a:r>
              <a:rPr lang="zh-CN" altLang="en-US" sz="2000" dirty="0" smtClean="0">
                <a:latin typeface="Times New Roman" pitchFamily="18" charset="0"/>
                <a:cs typeface="Times New Roman" pitchFamily="18" charset="0"/>
              </a:rPr>
              <a:t>对任意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P=(</a:t>
            </a:r>
            <a:r>
              <a:rPr lang="en-US" altLang="zh-CN" sz="2000" dirty="0" err="1" smtClean="0">
                <a:latin typeface="Times New Roman" pitchFamily="18" charset="0"/>
                <a:cs typeface="Times New Roman" pitchFamily="18" charset="0"/>
              </a:rPr>
              <a:t>x,y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zh-CN" altLang="en-US" sz="2000" dirty="0" smtClean="0">
                <a:latin typeface="Times New Roman" pitchFamily="18" charset="0"/>
                <a:cs typeface="Times New Roman" pitchFamily="18" charset="0"/>
              </a:rPr>
              <a:t>∈</a:t>
            </a:r>
            <a:r>
              <a:rPr lang="en-US" altLang="zh-CN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zh-CN" sz="2000" b="1" i="1" baseline="-25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CN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zh-CN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zh-CN" alt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有</a:t>
            </a:r>
            <a:r>
              <a:rPr lang="en-US" altLang="zh-CN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P+(-P)=O </a:t>
            </a:r>
            <a:r>
              <a:rPr lang="zh-CN" alt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，即</a:t>
            </a:r>
            <a:r>
              <a:rPr lang="en-US" altLang="zh-CN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zh-CN" alt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的逆元为</a:t>
            </a:r>
            <a:r>
              <a:rPr lang="en-US" altLang="zh-CN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-P =(x,-y)</a:t>
            </a:r>
          </a:p>
          <a:p>
            <a:pPr marL="457200" indent="-457200">
              <a:buFont typeface="+mj-ea"/>
              <a:buAutoNum type="circleNumDbPlain"/>
            </a:pPr>
            <a:r>
              <a:rPr lang="zh-CN" alt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令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P=(x1,y1)</a:t>
            </a:r>
            <a:r>
              <a:rPr lang="zh-CN" altLang="en-US" sz="2000" dirty="0" smtClean="0">
                <a:latin typeface="Times New Roman" pitchFamily="18" charset="0"/>
                <a:cs typeface="Times New Roman" pitchFamily="18" charset="0"/>
              </a:rPr>
              <a:t> ∈</a:t>
            </a:r>
            <a:r>
              <a:rPr lang="en-US" altLang="zh-CN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zh-CN" sz="2000" b="1" i="1" baseline="-25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CN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zh-CN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zh-CN" altLang="en-US" sz="2000" dirty="0" smtClean="0">
                <a:latin typeface="Times New Roman" pitchFamily="18" charset="0"/>
                <a:cs typeface="Times New Roman" pitchFamily="18" charset="0"/>
              </a:rPr>
              <a:t>， 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Q=(x2, y2)</a:t>
            </a:r>
            <a:r>
              <a:rPr lang="zh-CN" altLang="en-US" sz="2000" dirty="0" smtClean="0">
                <a:latin typeface="Times New Roman" pitchFamily="18" charset="0"/>
                <a:cs typeface="Times New Roman" pitchFamily="18" charset="0"/>
              </a:rPr>
              <a:t> ∈</a:t>
            </a:r>
            <a:r>
              <a:rPr lang="en-US" altLang="zh-CN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zh-CN" sz="2000" b="1" i="1" baseline="-25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CN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sz="20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zh-CN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zh-CN" alt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则</a:t>
            </a:r>
            <a:r>
              <a:rPr lang="en-US" altLang="zh-CN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P+Q=R=(x3,y3)</a:t>
            </a:r>
          </a:p>
          <a:p>
            <a:pPr marL="914400" lvl="1" indent="-457200"/>
            <a:r>
              <a:rPr lang="zh-CN" altLang="en-US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其</a:t>
            </a:r>
            <a:r>
              <a:rPr lang="zh-CN" alt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中：</a:t>
            </a:r>
            <a:endParaRPr lang="en-US" altLang="zh-CN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/>
        </p:nvGraphicFramePr>
        <p:xfrm>
          <a:off x="1475656" y="4663804"/>
          <a:ext cx="2664296" cy="1085454"/>
        </p:xfrm>
        <a:graphic>
          <a:graphicData uri="http://schemas.openxmlformats.org/presentationml/2006/ole">
            <p:oleObj spid="_x0000_s16387" name="Equation" r:id="rId3" imgW="1028520" imgH="419040" progId="Equation.KSEE3">
              <p:embed/>
            </p:oleObj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/>
        </p:nvGraphicFramePr>
        <p:xfrm>
          <a:off x="4354755" y="4581128"/>
          <a:ext cx="3097565" cy="1296144"/>
        </p:xfrm>
        <a:graphic>
          <a:graphicData uri="http://schemas.openxmlformats.org/presentationml/2006/ole">
            <p:oleObj spid="_x0000_s16388" name="Equation" r:id="rId4" imgW="1790640" imgH="749160" progId="Equation.KSEE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0115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 smtClean="0">
                <a:latin typeface="Times New Roman" pitchFamily="18" charset="0"/>
                <a:cs typeface="Times New Roman" pitchFamily="18" charset="0"/>
              </a:rPr>
              <a:t>定理：</a:t>
            </a:r>
            <a:r>
              <a:rPr lang="en-US" altLang="zh-CN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zh-CN" b="1" i="1" baseline="-25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CN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zh-CN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zh-CN" alt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上的点，对于如下定义的加法规则构成一个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Abel</a:t>
            </a:r>
            <a:r>
              <a:rPr lang="zh-CN" alt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群（交换群）</a:t>
            </a:r>
            <a:r>
              <a:rPr lang="zh-CN" alt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。</a:t>
            </a:r>
            <a:endParaRPr lang="zh-CN" alt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二、有限域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GF(</a:t>
            </a:r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zh-CN" altLang="en-US" dirty="0" smtClean="0"/>
              <a:t>上的椭圆曲线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2636912"/>
            <a:ext cx="777686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（一）加法规则：</a:t>
            </a:r>
            <a:endParaRPr lang="en-US" altLang="zh-CN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ea"/>
              <a:buAutoNum type="circleNumDbPlain" startAt="5"/>
            </a:pPr>
            <a:r>
              <a:rPr lang="zh-CN" altLang="en-US" sz="2000" dirty="0" smtClean="0">
                <a:latin typeface="Times New Roman" pitchFamily="18" charset="0"/>
                <a:cs typeface="Times New Roman" pitchFamily="18" charset="0"/>
              </a:rPr>
              <a:t>对所有的点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P, Q, </a:t>
            </a:r>
            <a:r>
              <a:rPr lang="zh-CN" altLang="en-US" sz="2000" dirty="0" smtClean="0">
                <a:latin typeface="Times New Roman" pitchFamily="18" charset="0"/>
                <a:cs typeface="Times New Roman" pitchFamily="18" charset="0"/>
              </a:rPr>
              <a:t>满足加法交换律， 即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P+Q=Q+P;</a:t>
            </a:r>
          </a:p>
          <a:p>
            <a:pPr marL="457200" indent="-457200">
              <a:buFont typeface="+mj-ea"/>
              <a:buAutoNum type="circleNumDbPlain" startAt="5"/>
            </a:pPr>
            <a:r>
              <a:rPr lang="zh-CN" altLang="en-US" sz="2000" dirty="0" smtClean="0">
                <a:latin typeface="Times New Roman" pitchFamily="18" charset="0"/>
                <a:cs typeface="Times New Roman" pitchFamily="18" charset="0"/>
              </a:rPr>
              <a:t>对所有的点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P,  Q, R, </a:t>
            </a:r>
            <a:r>
              <a:rPr lang="zh-CN" altLang="en-US" sz="2000" dirty="0" smtClean="0">
                <a:latin typeface="Times New Roman" pitchFamily="18" charset="0"/>
                <a:cs typeface="Times New Roman" pitchFamily="18" charset="0"/>
              </a:rPr>
              <a:t>满足加法结合律，即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P+(Q+R)=(P+Q)+R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0115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（二）</a:t>
            </a:r>
            <a:r>
              <a:rPr lang="en-US" altLang="zh-CN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zh-CN" b="1" i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zh-CN" alt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上的点在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Abel</a:t>
            </a:r>
            <a:r>
              <a:rPr lang="zh-CN" alt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群上加法规则的几何意义</a:t>
            </a:r>
            <a:endParaRPr lang="zh-CN" alt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二、有限域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GF(</a:t>
            </a:r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zh-CN" altLang="en-US" dirty="0" smtClean="0"/>
              <a:t>上的椭圆曲线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11561" y="2132856"/>
            <a:ext cx="756084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ea"/>
              <a:buAutoNum type="circleNumDbPlain"/>
            </a:pP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zh-CN" altLang="en-US" sz="2000" dirty="0" smtClean="0">
                <a:latin typeface="Times New Roman" pitchFamily="18" charset="0"/>
                <a:cs typeface="Times New Roman" pitchFamily="18" charset="0"/>
              </a:rPr>
              <a:t>是单位元</a:t>
            </a:r>
            <a:r>
              <a:rPr lang="zh-CN" altLang="en-US" sz="2000" dirty="0">
                <a:latin typeface="Times New Roman" pitchFamily="18" charset="0"/>
                <a:cs typeface="Times New Roman" pitchFamily="18" charset="0"/>
              </a:rPr>
              <a:t>；</a:t>
            </a:r>
            <a:endParaRPr lang="en-US" altLang="zh-CN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ea"/>
              <a:buAutoNum type="circleNumDbPlain"/>
            </a:pP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zh-CN" alt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互为逆元点相加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zh-CN" altLang="en-US" sz="2000" dirty="0" smtClean="0">
                <a:latin typeface="Times New Roman" pitchFamily="18" charset="0"/>
                <a:cs typeface="Times New Roman" pitchFamily="18" charset="0"/>
              </a:rPr>
              <a:t>一条与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zh-CN" altLang="en-US" sz="2000" dirty="0" smtClean="0">
                <a:latin typeface="Times New Roman" pitchFamily="18" charset="0"/>
                <a:cs typeface="Times New Roman" pitchFamily="18" charset="0"/>
              </a:rPr>
              <a:t>轴垂直的线与曲线相交于两个点，这两个点的横坐标相同，即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P=(x, y), Q=(x, -y), </a:t>
            </a:r>
            <a:r>
              <a:rPr lang="zh-CN" altLang="en-US" sz="2000" dirty="0" smtClean="0">
                <a:latin typeface="Times New Roman" pitchFamily="18" charset="0"/>
                <a:cs typeface="Times New Roman" pitchFamily="18" charset="0"/>
              </a:rPr>
              <a:t>同时它也与曲线相交于无穷远点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zh-CN" altLang="en-US" sz="2000" dirty="0" smtClean="0">
                <a:latin typeface="Times New Roman" pitchFamily="18" charset="0"/>
                <a:cs typeface="Times New Roman" pitchFamily="18" charset="0"/>
              </a:rPr>
              <a:t>， 因此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Q=-P</a:t>
            </a:r>
            <a:r>
              <a:rPr lang="zh-CN" altLang="en-US" sz="2000" dirty="0" smtClean="0">
                <a:latin typeface="Times New Roman" pitchFamily="18" charset="0"/>
                <a:cs typeface="Times New Roman" pitchFamily="18" charset="0"/>
              </a:rPr>
              <a:t>。故椭圆曲线的性质决定</a:t>
            </a:r>
            <a:r>
              <a:rPr lang="en-US" altLang="zh-C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zh-CN" alt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与其逆元成对地出现在椭圆曲线上。</a:t>
            </a:r>
            <a:endParaRPr lang="en-US" altLang="zh-CN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 descr="https://upload.wikimedia.org/wikipedia/commons/thumb/c/c1/ECClines.svg/680px-ECClines.svg.png"/>
          <p:cNvPicPr>
            <a:picLocks noChangeAspect="1" noChangeArrowheads="1"/>
          </p:cNvPicPr>
          <p:nvPr/>
        </p:nvPicPr>
        <p:blipFill>
          <a:blip r:embed="rId2" cstate="print"/>
          <a:srcRect l="51140" r="24401"/>
          <a:stretch>
            <a:fillRect/>
          </a:stretch>
        </p:blipFill>
        <p:spPr bwMode="auto">
          <a:xfrm>
            <a:off x="5148064" y="3504293"/>
            <a:ext cx="2304256" cy="28540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0115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（二）</a:t>
            </a:r>
            <a:r>
              <a:rPr lang="en-US" altLang="zh-CN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zh-CN" b="1" i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zh-CN" alt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上的点在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Abel</a:t>
            </a:r>
            <a:r>
              <a:rPr lang="zh-CN" alt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群上加法规则的几何意义</a:t>
            </a:r>
            <a:endParaRPr lang="zh-CN" alt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二、有限域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GF(</a:t>
            </a:r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zh-CN" altLang="en-US" dirty="0" smtClean="0"/>
              <a:t>上的椭圆曲线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11561" y="2132856"/>
            <a:ext cx="75608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ea"/>
              <a:buAutoNum type="circleNumDbPlain" startAt="3"/>
            </a:pP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zh-CN" alt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不同点相加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zh-CN" altLang="en-US" sz="2000" dirty="0" smtClean="0">
                <a:latin typeface="Times New Roman" pitchFamily="18" charset="0"/>
                <a:cs typeface="Times New Roman" pitchFamily="18" charset="0"/>
              </a:rPr>
              <a:t>横坐标不同的两个点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zh-CN" altLang="en-US" sz="2000" dirty="0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zh-CN" altLang="en-US" sz="2000" dirty="0" smtClean="0">
                <a:latin typeface="Times New Roman" pitchFamily="18" charset="0"/>
                <a:cs typeface="Times New Roman" pitchFamily="18" charset="0"/>
              </a:rPr>
              <a:t>相加时，先在它们之间画一条直线并求直线与曲线的第三个</a:t>
            </a:r>
            <a:r>
              <a:rPr lang="zh-CN" altLang="en-US" sz="2000" dirty="0">
                <a:latin typeface="Times New Roman" pitchFamily="18" charset="0"/>
                <a:cs typeface="Times New Roman" pitchFamily="18" charset="0"/>
              </a:rPr>
              <a:t>交</a:t>
            </a:r>
            <a:r>
              <a:rPr lang="zh-CN" altLang="en-US" sz="2000" dirty="0" smtClean="0">
                <a:latin typeface="Times New Roman" pitchFamily="18" charset="0"/>
                <a:cs typeface="Times New Roman" pitchFamily="18" charset="0"/>
              </a:rPr>
              <a:t>点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R, </a:t>
            </a:r>
            <a:r>
              <a:rPr lang="zh-CN" altLang="en-US" sz="2000" dirty="0" smtClean="0">
                <a:latin typeface="Times New Roman" pitchFamily="18" charset="0"/>
                <a:cs typeface="Times New Roman" pitchFamily="18" charset="0"/>
              </a:rPr>
              <a:t>则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P+Q+R=O, </a:t>
            </a:r>
            <a:r>
              <a:rPr lang="zh-CN" altLang="en-US" sz="2000" dirty="0" smtClean="0">
                <a:latin typeface="Times New Roman" pitchFamily="18" charset="0"/>
                <a:cs typeface="Times New Roman" pitchFamily="18" charset="0"/>
              </a:rPr>
              <a:t>即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P+Q=-R.</a:t>
            </a:r>
          </a:p>
        </p:txBody>
      </p:sp>
      <p:pic>
        <p:nvPicPr>
          <p:cNvPr id="19458" name="Picture 2" descr="https://upload.wikimedia.org/wikipedia/commons/thumb/c/c1/ECClines.svg/680px-ECClines.svg.png"/>
          <p:cNvPicPr>
            <a:picLocks noChangeAspect="1" noChangeArrowheads="1"/>
          </p:cNvPicPr>
          <p:nvPr/>
        </p:nvPicPr>
        <p:blipFill>
          <a:blip r:embed="rId2" cstate="print"/>
          <a:srcRect r="74430"/>
          <a:stretch>
            <a:fillRect/>
          </a:stretch>
        </p:blipFill>
        <p:spPr bwMode="auto">
          <a:xfrm>
            <a:off x="4067944" y="3068960"/>
            <a:ext cx="2520280" cy="2985880"/>
          </a:xfrm>
          <a:prstGeom prst="rect">
            <a:avLst/>
          </a:prstGeom>
          <a:noFill/>
        </p:spPr>
      </p:pic>
      <p:sp>
        <p:nvSpPr>
          <p:cNvPr id="8" name="椭圆 7"/>
          <p:cNvSpPr/>
          <p:nvPr/>
        </p:nvSpPr>
        <p:spPr>
          <a:xfrm>
            <a:off x="6084168" y="5130904"/>
            <a:ext cx="72008" cy="144016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0" name="直接连接符 9"/>
          <p:cNvCxnSpPr/>
          <p:nvPr/>
        </p:nvCxnSpPr>
        <p:spPr>
          <a:xfrm>
            <a:off x="6114648" y="3212976"/>
            <a:ext cx="0" cy="216024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椭圆形标注 12"/>
          <p:cNvSpPr/>
          <p:nvPr/>
        </p:nvSpPr>
        <p:spPr>
          <a:xfrm>
            <a:off x="7452320" y="4437112"/>
            <a:ext cx="1691680" cy="576064"/>
          </a:xfrm>
          <a:prstGeom prst="wedgeEllipseCallout">
            <a:avLst>
              <a:gd name="adj1" fmla="val -128038"/>
              <a:gd name="adj2" fmla="val 81019"/>
            </a:avLst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P+Q</a:t>
            </a:r>
            <a:r>
              <a:rPr lang="zh-CN" altLang="en-US" dirty="0" smtClean="0">
                <a:solidFill>
                  <a:schemeClr val="tx1"/>
                </a:solidFill>
              </a:rPr>
              <a:t>之值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0115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（二）</a:t>
            </a:r>
            <a:r>
              <a:rPr lang="en-US" altLang="zh-CN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zh-CN" b="1" i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zh-CN" alt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上的点在</a:t>
            </a:r>
            <a:r>
              <a:rPr lang="en-US" altLang="zh-C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Abel</a:t>
            </a:r>
            <a:r>
              <a:rPr lang="zh-CN" alt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群上加法规则的几何意义</a:t>
            </a:r>
            <a:endParaRPr lang="zh-CN" alt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二、有限域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GF(</a:t>
            </a:r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zh-CN" altLang="en-US" dirty="0" smtClean="0"/>
              <a:t>上的椭圆曲线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11561" y="2132856"/>
            <a:ext cx="7560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ea"/>
              <a:buAutoNum type="circleNumDbPlain" startAt="4"/>
            </a:pPr>
            <a:r>
              <a:rPr lang="en-US" altLang="zh-C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zh-CN" alt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相同点相加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zh-CN" altLang="en-US" sz="2000" dirty="0" smtClean="0">
                <a:latin typeface="Times New Roman" pitchFamily="18" charset="0"/>
                <a:cs typeface="Times New Roman" pitchFamily="18" charset="0"/>
              </a:rPr>
              <a:t>两个相同的点</a:t>
            </a:r>
            <a:r>
              <a:rPr lang="en-US" altLang="zh-CN" sz="2000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zh-CN" altLang="en-US" sz="2000" dirty="0" smtClean="0">
                <a:latin typeface="Times New Roman" pitchFamily="18" charset="0"/>
                <a:cs typeface="Times New Roman" pitchFamily="18" charset="0"/>
              </a:rPr>
              <a:t>相加时，通过该点画一条切线，切线与曲线交于另一个点</a:t>
            </a:r>
            <a:r>
              <a:rPr lang="en-US" altLang="zh-CN" sz="20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zh-CN" altLang="en-US" sz="2000" dirty="0" smtClean="0">
                <a:latin typeface="Times New Roman" pitchFamily="18" charset="0"/>
                <a:cs typeface="Times New Roman" pitchFamily="18" charset="0"/>
              </a:rPr>
              <a:t>则</a:t>
            </a:r>
            <a:r>
              <a:rPr lang="en-US" altLang="zh-CN" sz="2000" dirty="0" smtClean="0">
                <a:latin typeface="Times New Roman" pitchFamily="18" charset="0"/>
                <a:cs typeface="Times New Roman" pitchFamily="18" charset="0"/>
              </a:rPr>
              <a:t>Q+Q=2Q=-P.</a:t>
            </a:r>
          </a:p>
        </p:txBody>
      </p:sp>
      <p:pic>
        <p:nvPicPr>
          <p:cNvPr id="20482" name="Picture 2" descr="https://upload.wikimedia.org/wikipedia/commons/thumb/c/c1/ECClines.svg/680px-ECClines.svg.png"/>
          <p:cNvPicPr>
            <a:picLocks noChangeAspect="1" noChangeArrowheads="1"/>
          </p:cNvPicPr>
          <p:nvPr/>
        </p:nvPicPr>
        <p:blipFill>
          <a:blip r:embed="rId2" cstate="print"/>
          <a:srcRect l="25199" r="48860"/>
          <a:stretch>
            <a:fillRect/>
          </a:stretch>
        </p:blipFill>
        <p:spPr bwMode="auto">
          <a:xfrm>
            <a:off x="4139952" y="2905447"/>
            <a:ext cx="2520280" cy="2943226"/>
          </a:xfrm>
          <a:prstGeom prst="rect">
            <a:avLst/>
          </a:prstGeom>
          <a:noFill/>
        </p:spPr>
      </p:pic>
      <p:cxnSp>
        <p:nvCxnSpPr>
          <p:cNvPr id="7" name="直接连接符 6"/>
          <p:cNvCxnSpPr/>
          <p:nvPr/>
        </p:nvCxnSpPr>
        <p:spPr>
          <a:xfrm>
            <a:off x="4731256" y="3356992"/>
            <a:ext cx="0" cy="158417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椭圆 7"/>
          <p:cNvSpPr/>
          <p:nvPr/>
        </p:nvSpPr>
        <p:spPr>
          <a:xfrm>
            <a:off x="4644008" y="4437112"/>
            <a:ext cx="144016" cy="14401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形标注 8"/>
          <p:cNvSpPr/>
          <p:nvPr/>
        </p:nvSpPr>
        <p:spPr>
          <a:xfrm>
            <a:off x="2267744" y="4149080"/>
            <a:ext cx="1691680" cy="576064"/>
          </a:xfrm>
          <a:prstGeom prst="wedgeEllipseCallout">
            <a:avLst>
              <a:gd name="adj1" fmla="val 95380"/>
              <a:gd name="adj2" fmla="val 12235"/>
            </a:avLst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2Q</a:t>
            </a:r>
            <a:r>
              <a:rPr lang="zh-CN" altLang="en-US" dirty="0" smtClean="0">
                <a:solidFill>
                  <a:schemeClr val="tx1"/>
                </a:solidFill>
              </a:rPr>
              <a:t>之值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0115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（三）椭圆曲线点乘规则</a:t>
            </a:r>
            <a:endParaRPr lang="zh-CN" alt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二、有限域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GF(</a:t>
            </a:r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zh-CN" altLang="en-US" dirty="0" smtClean="0"/>
              <a:t>上的椭圆曲线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11561" y="2132856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ea"/>
              <a:buAutoNum type="circleNumDbPlain"/>
            </a:pPr>
            <a:r>
              <a:rPr lang="en-US" altLang="zh-CN" sz="2400" i="1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zh-CN" sz="24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=P+P+…+P (</a:t>
            </a:r>
            <a:r>
              <a:rPr lang="en-US" altLang="zh-CN" sz="24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zh-CN" altLang="en-US" sz="2400" dirty="0" smtClean="0">
                <a:latin typeface="Times New Roman" pitchFamily="18" charset="0"/>
                <a:cs typeface="Times New Roman" pitchFamily="18" charset="0"/>
              </a:rPr>
              <a:t>个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zh-CN" altLang="en-US" sz="2400" dirty="0" smtClean="0">
                <a:latin typeface="Times New Roman" pitchFamily="18" charset="0"/>
                <a:cs typeface="Times New Roman" pitchFamily="18" charset="0"/>
              </a:rPr>
              <a:t>相加）</a:t>
            </a:r>
            <a:endParaRPr lang="en-US" altLang="zh-CN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ea"/>
              <a:buAutoNum type="circleNumDbPlain"/>
            </a:pPr>
            <a:r>
              <a:rPr lang="en-US" altLang="zh-CN" sz="2400" i="1" dirty="0" smtClean="0">
                <a:latin typeface="Times New Roman" pitchFamily="18" charset="0"/>
                <a:cs typeface="Times New Roman" pitchFamily="18" charset="0"/>
              </a:rPr>
              <a:t>s, t</a:t>
            </a:r>
            <a:r>
              <a:rPr lang="zh-CN" altLang="en-US" sz="2400" dirty="0" smtClean="0">
                <a:latin typeface="Times New Roman" pitchFamily="18" charset="0"/>
                <a:cs typeface="Times New Roman" pitchFamily="18" charset="0"/>
              </a:rPr>
              <a:t>为整数，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2400" dirty="0" err="1" smtClean="0">
                <a:latin typeface="Times New Roman" pitchFamily="18" charset="0"/>
                <a:cs typeface="Times New Roman" pitchFamily="18" charset="0"/>
              </a:rPr>
              <a:t>s+t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)P=</a:t>
            </a:r>
            <a:r>
              <a:rPr lang="en-US" altLang="zh-CN" sz="2400" dirty="0" err="1" smtClean="0">
                <a:latin typeface="Times New Roman" pitchFamily="18" charset="0"/>
                <a:cs typeface="Times New Roman" pitchFamily="18" charset="0"/>
              </a:rPr>
              <a:t>sP+tP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914400" lvl="1" indent="-457200"/>
            <a:r>
              <a:rPr lang="en-US" altLang="zh-CN" sz="24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2400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zh-CN" sz="24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)=(</a:t>
            </a:r>
            <a:r>
              <a:rPr lang="en-US" altLang="zh-CN" sz="2400" i="1" dirty="0" err="1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altLang="zh-CN" sz="2400" dirty="0" smtClean="0">
                <a:latin typeface="Times New Roman" pitchFamily="18" charset="0"/>
                <a:cs typeface="Times New Roman" pitchFamily="18" charset="0"/>
              </a:rPr>
              <a:t>)P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15616" y="3414479"/>
            <a:ext cx="691276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定义</a:t>
            </a:r>
            <a:r>
              <a:rPr lang="en-US" altLang="zh-CN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zh-CN" alt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椭圆曲线的阶</a:t>
            </a:r>
            <a:r>
              <a:rPr lang="zh-CN" alt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：椭圆曲线</a:t>
            </a:r>
            <a:r>
              <a:rPr lang="en-US" altLang="zh-CN" sz="2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zh-CN" sz="2000" i="1" baseline="-25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CN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(a, b)</a:t>
            </a:r>
            <a:r>
              <a:rPr lang="zh-CN" alt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在有限域</a:t>
            </a:r>
            <a:r>
              <a:rPr lang="en-US" altLang="zh-CN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GF(</a:t>
            </a:r>
            <a:r>
              <a:rPr lang="en-US" altLang="zh-CN" sz="2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CN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zh-CN" alt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所有</a:t>
            </a:r>
            <a:r>
              <a:rPr lang="zh-CN" alt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离散点的个数，记为</a:t>
            </a:r>
            <a:r>
              <a:rPr lang="en-US" altLang="zh-CN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zh-CN" altLang="en-U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，称为椭圆曲线的</a:t>
            </a:r>
            <a:r>
              <a:rPr lang="zh-CN" alt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阶。</a:t>
            </a:r>
            <a:endParaRPr lang="en-US" altLang="zh-CN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定义</a:t>
            </a:r>
            <a:r>
              <a:rPr lang="en-US" altLang="zh-CN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zh-CN" alt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点的阶</a:t>
            </a:r>
            <a:r>
              <a:rPr lang="zh-CN" alt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：</a:t>
            </a:r>
            <a:r>
              <a:rPr lang="en-US" altLang="zh-CN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CN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=(</a:t>
            </a:r>
            <a:r>
              <a:rPr lang="en-US" altLang="zh-CN" sz="2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x,y</a:t>
            </a:r>
            <a:r>
              <a:rPr lang="en-US" altLang="zh-CN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zh-CN" altLang="en-US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∈</a:t>
            </a:r>
            <a:r>
              <a:rPr lang="en-US" altLang="zh-CN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zh-CN" sz="2000" b="1" i="1" baseline="-25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CN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(a, b), </a:t>
            </a:r>
            <a:r>
              <a:rPr lang="zh-CN" altLang="en-US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若存</a:t>
            </a:r>
            <a:r>
              <a:rPr lang="zh-CN" alt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在最小的整数</a:t>
            </a:r>
            <a:r>
              <a:rPr lang="en-US" altLang="zh-CN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zh-CN" altLang="en-US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zh-CN" alt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使得</a:t>
            </a:r>
            <a:r>
              <a:rPr lang="en-US" altLang="zh-CN" sz="2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zh-CN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CN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=O, </a:t>
            </a:r>
            <a:r>
              <a:rPr lang="zh-CN" altLang="en-US" sz="2000" b="1" dirty="0" smtClean="0">
                <a:latin typeface="Times New Roman" pitchFamily="18" charset="0"/>
                <a:cs typeface="Times New Roman" pitchFamily="18" charset="0"/>
              </a:rPr>
              <a:t>则称</a:t>
            </a:r>
            <a:r>
              <a:rPr lang="en-US" altLang="zh-CN" sz="2000" b="1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zh-CN" altLang="en-US" sz="2000" b="1" dirty="0" smtClean="0">
                <a:latin typeface="Times New Roman" pitchFamily="18" charset="0"/>
                <a:cs typeface="Times New Roman" pitchFamily="18" charset="0"/>
              </a:rPr>
              <a:t>为椭圆曲线上点</a:t>
            </a:r>
            <a:r>
              <a:rPr lang="en-US" altLang="zh-CN" sz="2000" b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zh-CN" altLang="en-US" sz="2000" b="1" dirty="0" smtClean="0">
                <a:latin typeface="Times New Roman" pitchFamily="18" charset="0"/>
                <a:cs typeface="Times New Roman" pitchFamily="18" charset="0"/>
              </a:rPr>
              <a:t>的阶。</a:t>
            </a:r>
            <a:endParaRPr lang="en-US" altLang="zh-CN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zh-CN" altLang="en-US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定义</a:t>
            </a:r>
            <a:r>
              <a:rPr lang="en-US" altLang="zh-CN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zh-CN" alt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CN" altLang="en-US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生成元</a:t>
            </a:r>
            <a:r>
              <a:rPr lang="zh-CN" altLang="en-US" sz="2000" b="1" dirty="0" smtClean="0">
                <a:latin typeface="Times New Roman" pitchFamily="18" charset="0"/>
                <a:cs typeface="Times New Roman" pitchFamily="18" charset="0"/>
              </a:rPr>
              <a:t>：除了无穷远点</a:t>
            </a:r>
            <a:r>
              <a:rPr lang="en-US" altLang="zh-CN" sz="20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zh-CN" altLang="en-US" sz="2000" b="1" dirty="0" smtClean="0">
                <a:latin typeface="Times New Roman" pitchFamily="18" charset="0"/>
                <a:cs typeface="Times New Roman" pitchFamily="18" charset="0"/>
              </a:rPr>
              <a:t>之外，椭圆曲线上任何可以生成所有点的点都可称为椭圆曲线</a:t>
            </a:r>
            <a:r>
              <a:rPr lang="en-US" altLang="zh-CN" sz="2000" b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zh-CN" altLang="en-US" sz="2000" b="1" dirty="0" smtClean="0">
                <a:latin typeface="Times New Roman" pitchFamily="18" charset="0"/>
                <a:cs typeface="Times New Roman" pitchFamily="18" charset="0"/>
              </a:rPr>
              <a:t>的生成元，但并不是所有点都是生成元。</a:t>
            </a:r>
            <a:endParaRPr lang="zh-CN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聚合">
  <a:themeElements>
    <a:clrScheme name="聚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聚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聚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888</TotalTime>
  <Words>2750</Words>
  <Application>Microsoft Office PowerPoint</Application>
  <PresentationFormat>全屏显示(4:3)</PresentationFormat>
  <Paragraphs>134</Paragraphs>
  <Slides>28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28</vt:i4>
      </vt:variant>
    </vt:vector>
  </HeadingPairs>
  <TitlesOfParts>
    <vt:vector size="31" baseType="lpstr">
      <vt:lpstr>聚合</vt:lpstr>
      <vt:lpstr>Equation</vt:lpstr>
      <vt:lpstr>公式</vt:lpstr>
      <vt:lpstr>椭圆曲线加密算法(Elliptic Curve Cryptosystem，ECC)的设计与实现</vt:lpstr>
      <vt:lpstr>一、什么是椭圆曲线</vt:lpstr>
      <vt:lpstr>二、有限域GF(p)上的椭圆曲线</vt:lpstr>
      <vt:lpstr>二、有限域GF(p)上的椭圆曲线</vt:lpstr>
      <vt:lpstr>二、有限域GF(p)上的椭圆曲线</vt:lpstr>
      <vt:lpstr>二、有限域GF(p)上的椭圆曲线</vt:lpstr>
      <vt:lpstr>二、有限域GF(p)上的椭圆曲线</vt:lpstr>
      <vt:lpstr>二、有限域GF(p)上的椭圆曲线</vt:lpstr>
      <vt:lpstr>二、有限域GF(p)上的椭圆曲线</vt:lpstr>
      <vt:lpstr>三、椭圆曲线上点的计算</vt:lpstr>
      <vt:lpstr>三、椭圆曲线上点的计算</vt:lpstr>
      <vt:lpstr>三、椭圆曲线上点的计算</vt:lpstr>
      <vt:lpstr>三、椭圆曲线上点的计算</vt:lpstr>
      <vt:lpstr>三、椭圆曲线上点的计算</vt:lpstr>
      <vt:lpstr>三、椭圆曲线上点的计算</vt:lpstr>
      <vt:lpstr>三、椭圆曲线上点的计算</vt:lpstr>
      <vt:lpstr>四、ECC的密钥生成算法</vt:lpstr>
      <vt:lpstr>四、ECC的密钥生成算法</vt:lpstr>
      <vt:lpstr>四、ECC的密钥生成算法</vt:lpstr>
      <vt:lpstr>五、椭圆曲线密码体制的加解密算法</vt:lpstr>
      <vt:lpstr>五、椭圆曲线密码体制的加解密算法</vt:lpstr>
      <vt:lpstr>五、椭圆曲线密码体制的加解密算法</vt:lpstr>
      <vt:lpstr>五、椭圆曲线密码体制的加解密算法</vt:lpstr>
      <vt:lpstr>五、椭圆曲线密码体制的加解密算法</vt:lpstr>
      <vt:lpstr>六、椭圆曲线密码体制设计任务</vt:lpstr>
      <vt:lpstr>六、椭圆曲线密码体制设计任务</vt:lpstr>
      <vt:lpstr>六、椭圆曲线密码体制设计任务</vt:lpstr>
      <vt:lpstr>Thanks！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椭圆曲线加密算法(ECC)的设计与实现</dc:title>
  <dc:creator>Administrator</dc:creator>
  <cp:lastModifiedBy>Administrator</cp:lastModifiedBy>
  <cp:revision>175</cp:revision>
  <dcterms:created xsi:type="dcterms:W3CDTF">2016-12-23T00:40:04Z</dcterms:created>
  <dcterms:modified xsi:type="dcterms:W3CDTF">2017-06-15T07:55:06Z</dcterms:modified>
</cp:coreProperties>
</file>