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78" r:id="rId2"/>
    <p:sldMasterId id="2147483962" r:id="rId3"/>
  </p:sldMasterIdLst>
  <p:sldIdLst>
    <p:sldId id="256"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7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926658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4248079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4043330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52473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637249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890486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990095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6"/>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FD7047C-4A38-42CE-B074-429E3E182F09}"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2296140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FD7047C-4A38-42CE-B074-429E3E182F09}"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3461409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449440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CN" altLang="en-US"/>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644745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6370782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753982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4063264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3200843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14486442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0196403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7506163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1956177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4946093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2464084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64531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15952777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CN" altLang="en-US"/>
              <a:t>单击此处编辑母版标题样式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6775685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41266220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1051005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D7047C-4A38-42CE-B074-429E3E182F09}" type="slidenum">
              <a:rPr lang="zh-CN" altLang="en-US" smtClean="0"/>
              <a:t>‹#›</a:t>
            </a:fld>
            <a:endParaRPr lang="zh-CN"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427116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18622116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7047C-4A38-42CE-B074-429E3E182F09}" type="slidenum">
              <a:rPr lang="zh-CN" altLang="en-US" smtClean="0"/>
              <a:t>‹#›</a:t>
            </a:fld>
            <a:endParaRPr lang="zh-CN"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649257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10941816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9732812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94260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951346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6"/>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FD7047C-4A38-42CE-B074-429E3E182F09}"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1002503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FD7047C-4A38-42CE-B074-429E3E182F09}"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2739013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96543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CN" altLang="en-US"/>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502932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7CA916C-5B53-45B9-A09D-5CC7773A7B80}" type="datetimeFigureOut">
              <a:rPr lang="zh-CN" altLang="en-US" smtClean="0"/>
              <a:t>2022/2/21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98175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952958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3678497736"/>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7CA916C-5B53-45B9-A09D-5CC7773A7B80}" type="datetimeFigureOut">
              <a:rPr lang="zh-CN" altLang="en-US" smtClean="0"/>
              <a:t>2022/2/21</a:t>
            </a:fld>
            <a:endParaRPr lang="zh-CN"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FD7047C-4A38-42CE-B074-429E3E182F09}" type="slidenum">
              <a:rPr lang="zh-CN" altLang="en-US" smtClean="0"/>
              <a:t>‹#›</a:t>
            </a:fld>
            <a:endParaRPr lang="zh-CN" altLang="en-US"/>
          </a:p>
        </p:txBody>
      </p:sp>
    </p:spTree>
    <p:extLst>
      <p:ext uri="{BB962C8B-B14F-4D97-AF65-F5344CB8AC3E}">
        <p14:creationId xmlns:p14="http://schemas.microsoft.com/office/powerpoint/2010/main" val="2128558044"/>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 id="2147483975" r:id="rId13"/>
    <p:sldLayoutId id="2147483976" r:id="rId14"/>
    <p:sldLayoutId id="2147483977" r:id="rId15"/>
    <p:sldLayoutId id="214748397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161DE1-EB3B-4123-9926-D7E1897C3D46}"/>
              </a:ext>
            </a:extLst>
          </p:cNvPr>
          <p:cNvSpPr>
            <a:spLocks noGrp="1"/>
          </p:cNvSpPr>
          <p:nvPr>
            <p:ph type="ctrTitle"/>
          </p:nvPr>
        </p:nvSpPr>
        <p:spPr>
          <a:xfrm>
            <a:off x="1540565" y="876923"/>
            <a:ext cx="10098157" cy="1937187"/>
          </a:xfrm>
        </p:spPr>
        <p:txBody>
          <a:bodyPr>
            <a:normAutofit/>
          </a:bodyPr>
          <a:lstStyle/>
          <a:p>
            <a:r>
              <a:rPr lang="en-US" altLang="zh-CN" dirty="0">
                <a:latin typeface="Adobe Devanagari" panose="02040503050201020203" pitchFamily="18" charset="0"/>
                <a:cs typeface="Adobe Devanagari" panose="02040503050201020203" pitchFamily="18" charset="0"/>
              </a:rPr>
              <a:t>Introduction to</a:t>
            </a:r>
            <a:r>
              <a:rPr lang="zh-CN" altLang="en-US" dirty="0">
                <a:latin typeface="Adobe Devanagari" panose="02040503050201020203" pitchFamily="18" charset="0"/>
                <a:cs typeface="Adobe Devanagari" panose="02040503050201020203" pitchFamily="18" charset="0"/>
              </a:rPr>
              <a:t> </a:t>
            </a:r>
            <a:r>
              <a:rPr lang="en-US" altLang="zh-CN" dirty="0">
                <a:latin typeface="Adobe Devanagari" panose="02040503050201020203" pitchFamily="18" charset="0"/>
                <a:cs typeface="Adobe Devanagari" panose="02040503050201020203" pitchFamily="18" charset="0"/>
              </a:rPr>
              <a:t>Network &amp; Information Security</a:t>
            </a:r>
            <a:endParaRPr lang="zh-CN" altLang="en-US" dirty="0">
              <a:latin typeface="Adobe Devanagari" panose="02040503050201020203" pitchFamily="18" charset="0"/>
              <a:cs typeface="Adobe Devanagari" panose="02040503050201020203" pitchFamily="18" charset="0"/>
            </a:endParaRPr>
          </a:p>
        </p:txBody>
      </p:sp>
      <p:sp>
        <p:nvSpPr>
          <p:cNvPr id="3" name="副标题 2">
            <a:extLst>
              <a:ext uri="{FF2B5EF4-FFF2-40B4-BE49-F238E27FC236}">
                <a16:creationId xmlns:a16="http://schemas.microsoft.com/office/drawing/2014/main" id="{75D96268-B89A-4F41-8162-26BFD628AF97}"/>
              </a:ext>
            </a:extLst>
          </p:cNvPr>
          <p:cNvSpPr>
            <a:spLocks noGrp="1"/>
          </p:cNvSpPr>
          <p:nvPr>
            <p:ph type="subTitle" idx="1"/>
          </p:nvPr>
        </p:nvSpPr>
        <p:spPr>
          <a:xfrm>
            <a:off x="2949388" y="3307166"/>
            <a:ext cx="7180730" cy="1937187"/>
          </a:xfrm>
        </p:spPr>
        <p:txBody>
          <a:bodyPr>
            <a:normAutofit/>
          </a:bodyPr>
          <a:lstStyle/>
          <a:p>
            <a:r>
              <a:rPr lang="en-US" altLang="zh-CN" sz="2800" dirty="0">
                <a:latin typeface="Constantia" panose="02030602050306030303" pitchFamily="18" charset="0"/>
              </a:rPr>
              <a:t>Lecturer</a:t>
            </a:r>
            <a:r>
              <a:rPr lang="zh-CN" altLang="en-US" sz="2800" dirty="0">
                <a:latin typeface="Constantia" panose="02030602050306030303" pitchFamily="18" charset="0"/>
              </a:rPr>
              <a:t>：方贤进</a:t>
            </a:r>
            <a:r>
              <a:rPr lang="en-US" altLang="zh-CN" sz="2800" dirty="0">
                <a:latin typeface="Constantia" panose="02030602050306030303" pitchFamily="18" charset="0"/>
              </a:rPr>
              <a:t>, </a:t>
            </a:r>
            <a:r>
              <a:rPr lang="en-US" altLang="zh-CN" sz="2800" dirty="0" err="1">
                <a:latin typeface="Constantia" panose="02030602050306030303" pitchFamily="18" charset="0"/>
              </a:rPr>
              <a:t>Ph.D</a:t>
            </a:r>
            <a:r>
              <a:rPr lang="en-US" altLang="zh-CN" sz="2800" dirty="0">
                <a:latin typeface="Constantia" panose="02030602050306030303" pitchFamily="18" charset="0"/>
              </a:rPr>
              <a:t> &amp; Prof.</a:t>
            </a:r>
          </a:p>
          <a:p>
            <a:r>
              <a:rPr lang="en-US" altLang="zh-CN" sz="2800" dirty="0">
                <a:latin typeface="Constantia" panose="02030602050306030303" pitchFamily="18" charset="0"/>
              </a:rPr>
              <a:t>Website: http://star.aust.edu.cn/xjfang</a:t>
            </a:r>
          </a:p>
          <a:p>
            <a:r>
              <a:rPr lang="en-US" altLang="zh-CN" sz="2800" dirty="0">
                <a:latin typeface="Constantia" panose="02030602050306030303" pitchFamily="18" charset="0"/>
              </a:rPr>
              <a:t>Email: xjfang@aust.edu.cn</a:t>
            </a:r>
            <a:endParaRPr lang="zh-CN" altLang="en-US" sz="2800" dirty="0">
              <a:latin typeface="Constantia" panose="02030602050306030303" pitchFamily="18" charset="0"/>
            </a:endParaRPr>
          </a:p>
        </p:txBody>
      </p:sp>
    </p:spTree>
    <p:extLst>
      <p:ext uri="{BB962C8B-B14F-4D97-AF65-F5344CB8AC3E}">
        <p14:creationId xmlns:p14="http://schemas.microsoft.com/office/powerpoint/2010/main" val="300716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FB7025-1A49-4AD7-812D-E1B971240394}"/>
              </a:ext>
            </a:extLst>
          </p:cNvPr>
          <p:cNvSpPr>
            <a:spLocks noGrp="1"/>
          </p:cNvSpPr>
          <p:nvPr>
            <p:ph type="title"/>
          </p:nvPr>
        </p:nvSpPr>
        <p:spPr>
          <a:xfrm>
            <a:off x="1703294" y="104157"/>
            <a:ext cx="8911687" cy="1280890"/>
          </a:xfrm>
        </p:spPr>
        <p:txBody>
          <a:bodyPr/>
          <a:lstStyle/>
          <a:p>
            <a:r>
              <a:rPr lang="en-US" altLang="zh-CN" dirty="0">
                <a:latin typeface="High Tower Text" panose="02040502050506030303" pitchFamily="18" charset="0"/>
              </a:rPr>
              <a:t>Introduction to this course</a:t>
            </a:r>
            <a:endParaRPr lang="zh-CN" altLang="en-US" dirty="0">
              <a:latin typeface="High Tower Text" panose="02040502050506030303" pitchFamily="18" charset="0"/>
            </a:endParaRPr>
          </a:p>
        </p:txBody>
      </p:sp>
      <p:sp>
        <p:nvSpPr>
          <p:cNvPr id="3" name="内容占位符 2">
            <a:extLst>
              <a:ext uri="{FF2B5EF4-FFF2-40B4-BE49-F238E27FC236}">
                <a16:creationId xmlns:a16="http://schemas.microsoft.com/office/drawing/2014/main" id="{05CDCCAB-5802-4773-A68F-A991D42FD55C}"/>
              </a:ext>
            </a:extLst>
          </p:cNvPr>
          <p:cNvSpPr>
            <a:spLocks noGrp="1"/>
          </p:cNvSpPr>
          <p:nvPr>
            <p:ph idx="1"/>
          </p:nvPr>
        </p:nvSpPr>
        <p:spPr>
          <a:xfrm>
            <a:off x="1703294" y="1228165"/>
            <a:ext cx="9412941" cy="5005725"/>
          </a:xfrm>
        </p:spPr>
        <p:txBody>
          <a:bodyPr>
            <a:normAutofit/>
          </a:bodyPr>
          <a:lstStyle/>
          <a:p>
            <a:pPr>
              <a:buFont typeface="Arial" panose="020B0604020202020204" pitchFamily="34" charset="0"/>
              <a:buChar char="•"/>
            </a:pPr>
            <a:r>
              <a:rPr lang="en-US" altLang="zh-CN" sz="2400" dirty="0"/>
              <a:t>Course name</a:t>
            </a:r>
            <a:r>
              <a:rPr lang="zh-CN" altLang="en-US" sz="2400" dirty="0"/>
              <a:t>：</a:t>
            </a:r>
            <a:r>
              <a:rPr lang="en-US" altLang="zh-CN" sz="2400" dirty="0"/>
              <a:t>Network &amp; Information security</a:t>
            </a:r>
          </a:p>
          <a:p>
            <a:pPr>
              <a:buFont typeface="Arial" panose="020B0604020202020204" pitchFamily="34" charset="0"/>
              <a:buChar char="•"/>
            </a:pPr>
            <a:r>
              <a:rPr lang="en-US" altLang="zh-CN" sz="2400" dirty="0"/>
              <a:t>Class hour=36</a:t>
            </a:r>
          </a:p>
          <a:p>
            <a:pPr>
              <a:buFont typeface="Arial" panose="020B0604020202020204" pitchFamily="34" charset="0"/>
              <a:buChar char="•"/>
            </a:pPr>
            <a:r>
              <a:rPr lang="en-US" altLang="zh-CN" sz="2400" dirty="0"/>
              <a:t>Teaching aims:</a:t>
            </a:r>
          </a:p>
          <a:p>
            <a:pPr marL="0" indent="0" algn="just">
              <a:buNone/>
            </a:pPr>
            <a:r>
              <a:rPr lang="en-US" altLang="zh-CN" sz="2400" dirty="0"/>
              <a:t>By learning the basic knowledge, basic theories and basic methods of network and information security, students can apply relevant knowledge to analyze and solve relevant problems in computer network security, information and system security, data security and privacy protection.</a:t>
            </a:r>
          </a:p>
          <a:p>
            <a:pPr>
              <a:buFont typeface="Arial" panose="020B0604020202020204" pitchFamily="34" charset="0"/>
              <a:buChar char="•"/>
            </a:pPr>
            <a:r>
              <a:rPr lang="en-US" altLang="zh-CN" sz="2400" dirty="0"/>
              <a:t>Teaching method:</a:t>
            </a:r>
          </a:p>
          <a:p>
            <a:pPr marL="0" indent="0">
              <a:buNone/>
            </a:pPr>
            <a:r>
              <a:rPr lang="en-US" altLang="zh-CN" sz="2400" dirty="0"/>
              <a:t>Classroom teaching, experimental verification, group discussion, Comprehensive homework, etc.</a:t>
            </a:r>
            <a:endParaRPr lang="zh-CN" altLang="en-US" sz="2400" dirty="0"/>
          </a:p>
        </p:txBody>
      </p:sp>
    </p:spTree>
    <p:extLst>
      <p:ext uri="{BB962C8B-B14F-4D97-AF65-F5344CB8AC3E}">
        <p14:creationId xmlns:p14="http://schemas.microsoft.com/office/powerpoint/2010/main" val="2001016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FB7025-1A49-4AD7-812D-E1B971240394}"/>
              </a:ext>
            </a:extLst>
          </p:cNvPr>
          <p:cNvSpPr>
            <a:spLocks noGrp="1"/>
          </p:cNvSpPr>
          <p:nvPr>
            <p:ph type="title"/>
          </p:nvPr>
        </p:nvSpPr>
        <p:spPr>
          <a:xfrm>
            <a:off x="1703294" y="104157"/>
            <a:ext cx="8911687" cy="1280890"/>
          </a:xfrm>
        </p:spPr>
        <p:txBody>
          <a:bodyPr/>
          <a:lstStyle/>
          <a:p>
            <a:r>
              <a:rPr lang="en-US" altLang="zh-CN" dirty="0">
                <a:latin typeface="High Tower Text" panose="02040502050506030303" pitchFamily="18" charset="0"/>
              </a:rPr>
              <a:t>Introduction to this course</a:t>
            </a:r>
            <a:endParaRPr lang="zh-CN" altLang="en-US" dirty="0">
              <a:latin typeface="High Tower Text" panose="02040502050506030303" pitchFamily="18" charset="0"/>
            </a:endParaRPr>
          </a:p>
        </p:txBody>
      </p:sp>
      <p:sp>
        <p:nvSpPr>
          <p:cNvPr id="3" name="内容占位符 2">
            <a:extLst>
              <a:ext uri="{FF2B5EF4-FFF2-40B4-BE49-F238E27FC236}">
                <a16:creationId xmlns:a16="http://schemas.microsoft.com/office/drawing/2014/main" id="{05CDCCAB-5802-4773-A68F-A991D42FD55C}"/>
              </a:ext>
            </a:extLst>
          </p:cNvPr>
          <p:cNvSpPr>
            <a:spLocks noGrp="1"/>
          </p:cNvSpPr>
          <p:nvPr>
            <p:ph idx="1"/>
          </p:nvPr>
        </p:nvSpPr>
        <p:spPr>
          <a:xfrm>
            <a:off x="1237130" y="1228165"/>
            <a:ext cx="10157012" cy="5005725"/>
          </a:xfrm>
        </p:spPr>
        <p:txBody>
          <a:bodyPr numCol="2">
            <a:noAutofit/>
          </a:bodyPr>
          <a:lstStyle/>
          <a:p>
            <a:pPr>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Contents:</a:t>
            </a:r>
          </a:p>
          <a:p>
            <a:pPr>
              <a:buFont typeface="Arial" panose="020B0604020202020204" pitchFamily="34" charset="0"/>
              <a:buChar char="•"/>
            </a:pPr>
            <a:r>
              <a:rPr lang="en-US" altLang="zh-CN" sz="1600" b="1" dirty="0">
                <a:solidFill>
                  <a:srgbClr val="0070C0"/>
                </a:solidFill>
                <a:latin typeface="Times New Roman" panose="02020603050405020304" pitchFamily="18" charset="0"/>
                <a:cs typeface="Times New Roman" panose="02020603050405020304" pitchFamily="18" charset="0"/>
              </a:rPr>
              <a:t>Chapter 1,</a:t>
            </a:r>
            <a:r>
              <a:rPr lang="zh-CN" altLang="en-US" sz="1600" b="1" dirty="0">
                <a:solidFill>
                  <a:srgbClr val="0070C0"/>
                </a:solidFill>
                <a:latin typeface="Times New Roman" panose="02020603050405020304" pitchFamily="18" charset="0"/>
                <a:cs typeface="Times New Roman" panose="02020603050405020304" pitchFamily="18" charset="0"/>
              </a:rPr>
              <a:t> </a:t>
            </a:r>
            <a:r>
              <a:rPr lang="en-US" altLang="zh-CN" sz="1600" b="1" dirty="0">
                <a:solidFill>
                  <a:srgbClr val="0070C0"/>
                </a:solidFill>
                <a:latin typeface="Times New Roman" panose="02020603050405020304" pitchFamily="18" charset="0"/>
                <a:cs typeface="Times New Roman" panose="02020603050405020304" pitchFamily="18" charset="0"/>
              </a:rPr>
              <a:t>Introduction to network and information </a:t>
            </a:r>
            <a:r>
              <a:rPr lang="en-US" altLang="zh-CN" sz="1600" dirty="0">
                <a:latin typeface="Times New Roman" panose="02020603050405020304" pitchFamily="18" charset="0"/>
                <a:cs typeface="Times New Roman" panose="02020603050405020304" pitchFamily="18" charset="0"/>
              </a:rPr>
              <a:t>security</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Section 1.1 the situation of network and information security in our Country</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Section 1.2 Preliminary Knowledge</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Section 1.3 the objectives of network and information security</a:t>
            </a:r>
          </a:p>
          <a:p>
            <a:pPr>
              <a:buFont typeface="Arial" panose="020B0604020202020204" pitchFamily="34" charset="0"/>
              <a:buChar char="•"/>
            </a:pPr>
            <a:r>
              <a:rPr lang="en-US" altLang="zh-CN" sz="1600" b="1" dirty="0">
                <a:solidFill>
                  <a:srgbClr val="0070C0"/>
                </a:solidFill>
                <a:latin typeface="Times New Roman" panose="02020603050405020304" pitchFamily="18" charset="0"/>
                <a:cs typeface="Times New Roman" panose="02020603050405020304" pitchFamily="18" charset="0"/>
              </a:rPr>
              <a:t>Chapter 3, Computer Network security and System Security</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Section 3.1 Network Security Protocol in TCP/IP Architecture</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Section 3.2 the Network Security Technology</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Section 3.3 Anti-Computer Virus</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Section 3.4 Attack techniques and Defense</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Security 3.5 the Security in Windows and Linux OS</a:t>
            </a:r>
            <a:endParaRPr lang="zh-CN" alt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1" dirty="0">
                <a:solidFill>
                  <a:srgbClr val="0070C0"/>
                </a:solidFill>
                <a:latin typeface="Times New Roman" panose="02020603050405020304" pitchFamily="18" charset="0"/>
                <a:cs typeface="Times New Roman" panose="02020603050405020304" pitchFamily="18" charset="0"/>
              </a:rPr>
              <a:t>Chapter 2, Cryptography and its Applications</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2.1 DES/AES Encryption algorithm</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2.2 Hash Functions</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2.3 RSA/ECC Encryption algorithm</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2.4 Digital Signature and Public key Certificate</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2.5 Message Authentication and Authority</a:t>
            </a:r>
          </a:p>
          <a:p>
            <a:pPr>
              <a:buFont typeface="Arial" panose="020B0604020202020204" pitchFamily="34" charset="0"/>
              <a:buChar char="•"/>
            </a:pPr>
            <a:r>
              <a:rPr lang="en-US" altLang="zh-CN" sz="1600" b="1" dirty="0">
                <a:solidFill>
                  <a:srgbClr val="0070C0"/>
                </a:solidFill>
                <a:latin typeface="Times New Roman" panose="02020603050405020304" pitchFamily="18" charset="0"/>
                <a:cs typeface="Times New Roman" panose="02020603050405020304" pitchFamily="18" charset="0"/>
              </a:rPr>
              <a:t>Chapter 4, Data Security and Privacy Preserving</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4.1  Summary on Data Security and Privacy Preserving</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4.2 Secure Multi-party Computing</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4.3 Homomorphic Encryption</a:t>
            </a:r>
          </a:p>
          <a:p>
            <a:pPr lvl="1">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4.4 Anonymization and Differential Privacy Preserving</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9380244"/>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丝状">
  <a:themeElements>
    <a:clrScheme name="丝状">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丝状">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丝状">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122</TotalTime>
  <Words>266</Words>
  <Application>Microsoft Office PowerPoint</Application>
  <PresentationFormat>宽屏</PresentationFormat>
  <Paragraphs>34</Paragraphs>
  <Slides>3</Slides>
  <Notes>0</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3</vt:i4>
      </vt:variant>
    </vt:vector>
  </HeadingPairs>
  <TitlesOfParts>
    <vt:vector size="16" baseType="lpstr">
      <vt:lpstr>Adobe Devanagari</vt:lpstr>
      <vt:lpstr>Arial</vt:lpstr>
      <vt:lpstr>Calibri</vt:lpstr>
      <vt:lpstr>Calibri Light</vt:lpstr>
      <vt:lpstr>Century Gothic</vt:lpstr>
      <vt:lpstr>Constantia</vt:lpstr>
      <vt:lpstr>High Tower Text</vt:lpstr>
      <vt:lpstr>Times New Roman</vt:lpstr>
      <vt:lpstr>Wingdings 2</vt:lpstr>
      <vt:lpstr>Wingdings 3</vt:lpstr>
      <vt:lpstr>HDOfficeLightV0</vt:lpstr>
      <vt:lpstr>1_HDOfficeLightV0</vt:lpstr>
      <vt:lpstr>丝状</vt:lpstr>
      <vt:lpstr>Introduction to Network &amp; Information Security</vt:lpstr>
      <vt:lpstr>Introduction to this course</vt:lpstr>
      <vt:lpstr>Introduction to this course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Network &amp; security</dc:title>
  <dc:creator>fang damon</dc:creator>
  <cp:lastModifiedBy> </cp:lastModifiedBy>
  <cp:revision>11</cp:revision>
  <dcterms:created xsi:type="dcterms:W3CDTF">2022-02-04T00:20:10Z</dcterms:created>
  <dcterms:modified xsi:type="dcterms:W3CDTF">2022-02-21T00:48:14Z</dcterms:modified>
</cp:coreProperties>
</file>