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6"/>
  </p:notesMasterIdLst>
  <p:sldIdLst>
    <p:sldId id="256" r:id="rId3"/>
    <p:sldId id="265" r:id="rId4"/>
    <p:sldId id="257" r:id="rId5"/>
    <p:sldId id="259" r:id="rId6"/>
    <p:sldId id="314" r:id="rId7"/>
    <p:sldId id="258" r:id="rId8"/>
    <p:sldId id="260"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80" r:id="rId27"/>
    <p:sldId id="279" r:id="rId28"/>
    <p:sldId id="282" r:id="rId29"/>
    <p:sldId id="283" r:id="rId30"/>
    <p:sldId id="284" r:id="rId31"/>
    <p:sldId id="285" r:id="rId32"/>
    <p:sldId id="286" r:id="rId33"/>
    <p:sldId id="288" r:id="rId34"/>
    <p:sldId id="302" r:id="rId35"/>
    <p:sldId id="289" r:id="rId36"/>
    <p:sldId id="290" r:id="rId37"/>
    <p:sldId id="291" r:id="rId38"/>
    <p:sldId id="292" r:id="rId39"/>
    <p:sldId id="293" r:id="rId40"/>
    <p:sldId id="296" r:id="rId41"/>
    <p:sldId id="299" r:id="rId42"/>
    <p:sldId id="301" r:id="rId43"/>
    <p:sldId id="287" r:id="rId44"/>
    <p:sldId id="306" r:id="rId45"/>
    <p:sldId id="307" r:id="rId46"/>
    <p:sldId id="308" r:id="rId47"/>
    <p:sldId id="309" r:id="rId48"/>
    <p:sldId id="310" r:id="rId49"/>
    <p:sldId id="311" r:id="rId50"/>
    <p:sldId id="312" r:id="rId51"/>
    <p:sldId id="313" r:id="rId52"/>
    <p:sldId id="303" r:id="rId53"/>
    <p:sldId id="305" r:id="rId54"/>
    <p:sldId id="31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b3d70409fff40c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66"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Times New Roman" panose="02020603050405020304" pitchFamily="18" charset="0"/>
              <a:cs typeface="Times New Roman" panose="02020603050405020304" pitchFamily="18" charset="0"/>
            </a:defRPr>
          </a:pPr>
          <a:endParaRPr lang="zh-CN"/>
        </a:p>
      </c:txPr>
    </c:title>
    <c:autoTitleDeleted val="0"/>
    <c:plotArea>
      <c:layout/>
      <c:barChart>
        <c:barDir val="col"/>
        <c:grouping val="stacked"/>
        <c:varyColors val="0"/>
        <c:ser>
          <c:idx val="0"/>
          <c:order val="0"/>
          <c:tx>
            <c:strRef>
              <c:f>Sheet1!$C$1</c:f>
              <c:strCache>
                <c:ptCount val="1"/>
                <c:pt idx="0">
                  <c:v>hiv+</c:v>
                </c:pt>
              </c:strCache>
            </c:strRef>
          </c:tx>
          <c:invertIfNegative val="0"/>
          <c:dLbls>
            <c:dLbl>
              <c:idx val="2"/>
              <c:tx>
                <c:rich>
                  <a:bodyPr/>
                  <a:lstStyle/>
                  <a:p>
                    <a:r>
                      <a:rPr lang="en-US" altLang="en-US" baseline="0" dirty="0">
                        <a:solidFill>
                          <a:schemeClr val="tx2"/>
                        </a:solidFill>
                      </a:rPr>
                      <a:t>1</a:t>
                    </a:r>
                    <a:endParaRPr lang="en-US" altLang="en-U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3BC-4749-8FF1-B91E94D0C446}"/>
                </c:ext>
              </c:extLst>
            </c:dLbl>
            <c:dLbl>
              <c:idx val="3"/>
              <c:tx>
                <c:rich>
                  <a:bodyPr/>
                  <a:lstStyle/>
                  <a:p>
                    <a:r>
                      <a:rPr lang="en-US" altLang="en-US" baseline="0" dirty="0">
                        <a:solidFill>
                          <a:schemeClr val="tx2"/>
                        </a:solidFill>
                      </a:rPr>
                      <a:t>3</a:t>
                    </a:r>
                    <a:endParaRPr lang="en-US" altLang="en-US"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3BC-4749-8FF1-B91E94D0C446}"/>
                </c:ext>
              </c:extLst>
            </c:dLbl>
            <c:spPr>
              <a:noFill/>
              <a:ln>
                <a:noFill/>
              </a:ln>
              <a:effectLst/>
            </c:spPr>
            <c:txPr>
              <a:bodyPr/>
              <a:lstStyle/>
              <a:p>
                <a:pPr>
                  <a:defRPr baseline="0">
                    <a:solidFill>
                      <a:schemeClr val="tx2"/>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Sheet1!$B$2:$B$19</c:f>
              <c:strCache>
                <c:ptCount val="5"/>
                <c:pt idx="0">
                  <c:v>20-30</c:v>
                </c:pt>
                <c:pt idx="1">
                  <c:v>30-40</c:v>
                </c:pt>
                <c:pt idx="2">
                  <c:v>40-50</c:v>
                </c:pt>
                <c:pt idx="3">
                  <c:v>50-60</c:v>
                </c:pt>
                <c:pt idx="4">
                  <c:v>70-</c:v>
                </c:pt>
              </c:strCache>
            </c:strRef>
          </c:cat>
          <c:val>
            <c:numRef>
              <c:f>Sheet1!$C$2:$C$19</c:f>
              <c:numCache>
                <c:formatCode>General</c:formatCode>
                <c:ptCount val="6"/>
                <c:pt idx="0">
                  <c:v>1</c:v>
                </c:pt>
                <c:pt idx="1">
                  <c:v>2</c:v>
                </c:pt>
                <c:pt idx="2">
                  <c:v>1</c:v>
                </c:pt>
                <c:pt idx="3">
                  <c:v>3</c:v>
                </c:pt>
                <c:pt idx="4">
                  <c:v>5</c:v>
                </c:pt>
              </c:numCache>
            </c:numRef>
          </c:val>
          <c:extLst>
            <c:ext xmlns:c16="http://schemas.microsoft.com/office/drawing/2014/chart" uri="{C3380CC4-5D6E-409C-BE32-E72D297353CC}">
              <c16:uniqueId val="{00000002-63BC-4749-8FF1-B91E94D0C446}"/>
            </c:ext>
          </c:extLst>
        </c:ser>
        <c:dLbls>
          <c:showLegendKey val="0"/>
          <c:showVal val="0"/>
          <c:showCatName val="0"/>
          <c:showSerName val="0"/>
          <c:showPercent val="0"/>
          <c:showBubbleSize val="0"/>
        </c:dLbls>
        <c:gapWidth val="150"/>
        <c:overlap val="100"/>
        <c:axId val="85963136"/>
        <c:axId val="85964672"/>
      </c:barChart>
      <c:catAx>
        <c:axId val="85963136"/>
        <c:scaling>
          <c:orientation val="minMax"/>
        </c:scaling>
        <c:delete val="0"/>
        <c:axPos val="b"/>
        <c:numFmt formatCode="General" sourceLinked="0"/>
        <c:majorTickMark val="out"/>
        <c:minorTickMark val="none"/>
        <c:tickLblPos val="nextTo"/>
        <c:spPr>
          <a:ln>
            <a:noFill/>
          </a:ln>
        </c:spPr>
        <c:crossAx val="85964672"/>
        <c:crosses val="autoZero"/>
        <c:auto val="1"/>
        <c:lblAlgn val="ctr"/>
        <c:lblOffset val="100"/>
        <c:noMultiLvlLbl val="0"/>
      </c:catAx>
      <c:valAx>
        <c:axId val="85964672"/>
        <c:scaling>
          <c:orientation val="minMax"/>
        </c:scaling>
        <c:delete val="0"/>
        <c:axPos val="l"/>
        <c:majorGridlines/>
        <c:numFmt formatCode="General" sourceLinked="1"/>
        <c:majorTickMark val="out"/>
        <c:minorTickMark val="none"/>
        <c:tickLblPos val="nextTo"/>
        <c:crossAx val="85963136"/>
        <c:crosses val="autoZero"/>
        <c:crossBetween val="between"/>
      </c:valAx>
      <c:spPr>
        <a:ln>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数据</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ABEB-4CEA-9225-E2EDFE25CDCE}"/>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ABEB-4CEA-9225-E2EDFE25CDCE}"/>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ABEB-4CEA-9225-E2EDFE25CDCE}"/>
              </c:ext>
            </c:extLst>
          </c:dPt>
          <c:cat>
            <c:strRef>
              <c:f>Sheet1!$A$2:$A$4</c:f>
              <c:strCache>
                <c:ptCount val="3"/>
                <c:pt idx="0">
                  <c:v>第一季度</c:v>
                </c:pt>
                <c:pt idx="1">
                  <c:v>第二季度</c:v>
                </c:pt>
                <c:pt idx="2">
                  <c:v>第三季度</c:v>
                </c:pt>
              </c:strCache>
            </c:strRef>
          </c:cat>
          <c:val>
            <c:numRef>
              <c:f>Sheet1!$B$2:$B$4</c:f>
              <c:numCache>
                <c:formatCode>General</c:formatCode>
                <c:ptCount val="3"/>
                <c:pt idx="0">
                  <c:v>5</c:v>
                </c:pt>
                <c:pt idx="1">
                  <c:v>2.6</c:v>
                </c:pt>
                <c:pt idx="2">
                  <c:v>2</c:v>
                </c:pt>
              </c:numCache>
            </c:numRef>
          </c:val>
          <c:extLst>
            <c:ext xmlns:c16="http://schemas.microsoft.com/office/drawing/2014/chart" uri="{C3380CC4-5D6E-409C-BE32-E72D297353CC}">
              <c16:uniqueId val="{00000006-ABEB-4CEA-9225-E2EDFE25CDC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0.83032</cdr:x>
      <cdr:y>0.88194</cdr:y>
    </cdr:from>
    <cdr:to>
      <cdr:x>0.97826</cdr:x>
      <cdr:y>0.98264</cdr:y>
    </cdr:to>
    <cdr:sp macro="" textlink="">
      <cdr:nvSpPr>
        <cdr:cNvPr id="2" name="TextBox 1"/>
        <cdr:cNvSpPr txBox="1"/>
      </cdr:nvSpPr>
      <cdr:spPr>
        <a:xfrm xmlns:a="http://schemas.openxmlformats.org/drawingml/2006/main">
          <a:off x="2750324" y="2228818"/>
          <a:ext cx="490035" cy="254486"/>
        </a:xfrm>
        <a:prstGeom xmlns:a="http://schemas.openxmlformats.org/drawingml/2006/main" prst="rect">
          <a:avLst/>
        </a:prstGeom>
        <a:solidFill xmlns:a="http://schemas.openxmlformats.org/drawingml/2006/main">
          <a:schemeClr val="accent5">
            <a:lumMod val="40000"/>
            <a:lumOff val="60000"/>
          </a:schemeClr>
        </a:solidFill>
      </cdr:spPr>
      <cdr:txBody>
        <a:bodyPr xmlns:a="http://schemas.openxmlformats.org/drawingml/2006/main" vertOverflow="clip" wrap="square" rtlCol="0"/>
        <a:lstStyle xmlns:a="http://schemas.openxmlformats.org/drawingml/2006/main"/>
        <a:p xmlns:a="http://schemas.openxmlformats.org/drawingml/2006/main">
          <a:r>
            <a:rPr lang="en-US" altLang="zh-CN" sz="1100" dirty="0"/>
            <a:t>age</a:t>
          </a:r>
          <a:endParaRPr lang="zh-CN"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C2C4A-9545-4712-9572-E74DC85F2AD1}" type="datetimeFigureOut">
              <a:rPr lang="zh-CN" altLang="en-US" smtClean="0"/>
              <a:t>2021/12/7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50DAB-9358-4EFC-B511-D69F1E362A9A}" type="slidenum">
              <a:rPr lang="zh-CN" altLang="en-US" smtClean="0"/>
              <a:t>‹#›</a:t>
            </a:fld>
            <a:endParaRPr lang="zh-CN" altLang="en-US"/>
          </a:p>
        </p:txBody>
      </p:sp>
    </p:spTree>
    <p:extLst>
      <p:ext uri="{BB962C8B-B14F-4D97-AF65-F5344CB8AC3E}">
        <p14:creationId xmlns:p14="http://schemas.microsoft.com/office/powerpoint/2010/main" val="201216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50DAB-9358-4EFC-B511-D69F1E362A9A}" type="slidenum">
              <a:rPr lang="zh-CN" altLang="en-US" smtClean="0"/>
              <a:t>12</a:t>
            </a:fld>
            <a:endParaRPr lang="zh-CN" altLang="en-US"/>
          </a:p>
        </p:txBody>
      </p:sp>
    </p:spTree>
    <p:extLst>
      <p:ext uri="{BB962C8B-B14F-4D97-AF65-F5344CB8AC3E}">
        <p14:creationId xmlns:p14="http://schemas.microsoft.com/office/powerpoint/2010/main" val="359447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latin typeface="宋体" panose="02010600030101010101" pitchFamily="2" charset="-122"/>
                <a:ea typeface="宋体" panose="02010600030101010101" pitchFamily="2" charset="-122"/>
              </a:rPr>
              <a:t>成员推断攻击是先构建</a:t>
            </a:r>
            <a:r>
              <a:rPr lang="en-US" altLang="zh-CN" dirty="0">
                <a:latin typeface="宋体" panose="02010600030101010101" pitchFamily="2" charset="-122"/>
                <a:ea typeface="宋体" panose="02010600030101010101" pitchFamily="2" charset="-122"/>
              </a:rPr>
              <a:t>shadow model </a:t>
            </a:r>
            <a:r>
              <a:rPr lang="zh-CN" altLang="en-US" dirty="0">
                <a:latin typeface="宋体" panose="02010600030101010101" pitchFamily="2" charset="-122"/>
                <a:ea typeface="宋体" panose="02010600030101010101" pitchFamily="2" charset="-122"/>
              </a:rPr>
              <a:t>，然后构建</a:t>
            </a:r>
            <a:r>
              <a:rPr lang="en-US" altLang="zh-CN" dirty="0">
                <a:latin typeface="宋体" panose="02010600030101010101" pitchFamily="2" charset="-122"/>
                <a:ea typeface="宋体" panose="02010600030101010101" pitchFamily="2" charset="-122"/>
              </a:rPr>
              <a:t>attack model </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Shadow model</a:t>
            </a:r>
            <a:r>
              <a:rPr lang="zh-CN" altLang="en-US" dirty="0">
                <a:latin typeface="宋体" panose="02010600030101010101" pitchFamily="2" charset="-122"/>
                <a:ea typeface="宋体" panose="02010600030101010101" pitchFamily="2" charset="-122"/>
              </a:rPr>
              <a:t>的构建方法：假设攻击者获取了与目标模型训练数据分布相似的数据，并通过一些数据增强的方法对数据进行扩充。而在模型方面，一种假设是攻击者已知目标模型的架构，另一种是攻击者自行构建。确定了训练数据和模型之后就可以对模型进行训练了。</a:t>
            </a:r>
          </a:p>
        </p:txBody>
      </p:sp>
      <p:sp>
        <p:nvSpPr>
          <p:cNvPr id="4" name="灯片编号占位符 3"/>
          <p:cNvSpPr>
            <a:spLocks noGrp="1"/>
          </p:cNvSpPr>
          <p:nvPr>
            <p:ph type="sldNum" sz="quarter" idx="5"/>
          </p:nvPr>
        </p:nvSpPr>
        <p:spPr/>
        <p:txBody>
          <a:bodyPr/>
          <a:lstStyle/>
          <a:p>
            <a:fld id="{68C50DAB-9358-4EFC-B511-D69F1E362A9A}" type="slidenum">
              <a:rPr lang="zh-CN" altLang="en-US" smtClean="0"/>
              <a:t>15</a:t>
            </a:fld>
            <a:endParaRPr lang="zh-CN" altLang="en-US"/>
          </a:p>
        </p:txBody>
      </p:sp>
    </p:spTree>
    <p:extLst>
      <p:ext uri="{BB962C8B-B14F-4D97-AF65-F5344CB8AC3E}">
        <p14:creationId xmlns:p14="http://schemas.microsoft.com/office/powerpoint/2010/main" val="93592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50DAB-9358-4EFC-B511-D69F1E362A9A}" type="slidenum">
              <a:rPr lang="zh-CN" altLang="en-US" smtClean="0"/>
              <a:t>20</a:t>
            </a:fld>
            <a:endParaRPr lang="zh-CN" altLang="en-US"/>
          </a:p>
        </p:txBody>
      </p:sp>
    </p:spTree>
    <p:extLst>
      <p:ext uri="{BB962C8B-B14F-4D97-AF65-F5344CB8AC3E}">
        <p14:creationId xmlns:p14="http://schemas.microsoft.com/office/powerpoint/2010/main" val="185463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50DAB-9358-4EFC-B511-D69F1E362A9A}" type="slidenum">
              <a:rPr lang="zh-CN" altLang="en-US" smtClean="0"/>
              <a:t>28</a:t>
            </a:fld>
            <a:endParaRPr lang="zh-CN" altLang="en-US"/>
          </a:p>
        </p:txBody>
      </p:sp>
    </p:spTree>
    <p:extLst>
      <p:ext uri="{BB962C8B-B14F-4D97-AF65-F5344CB8AC3E}">
        <p14:creationId xmlns:p14="http://schemas.microsoft.com/office/powerpoint/2010/main" val="119575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50DAB-9358-4EFC-B511-D69F1E362A9A}" type="slidenum">
              <a:rPr lang="zh-CN" altLang="en-US" smtClean="0"/>
              <a:t>34</a:t>
            </a:fld>
            <a:endParaRPr lang="zh-CN" altLang="en-US"/>
          </a:p>
        </p:txBody>
      </p:sp>
    </p:spTree>
    <p:extLst>
      <p:ext uri="{BB962C8B-B14F-4D97-AF65-F5344CB8AC3E}">
        <p14:creationId xmlns:p14="http://schemas.microsoft.com/office/powerpoint/2010/main" val="186429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50DAB-9358-4EFC-B511-D69F1E362A9A}" type="slidenum">
              <a:rPr lang="zh-CN" altLang="en-US" smtClean="0"/>
              <a:t>37</a:t>
            </a:fld>
            <a:endParaRPr lang="zh-CN" altLang="en-US"/>
          </a:p>
        </p:txBody>
      </p:sp>
    </p:spTree>
    <p:extLst>
      <p:ext uri="{BB962C8B-B14F-4D97-AF65-F5344CB8AC3E}">
        <p14:creationId xmlns:p14="http://schemas.microsoft.com/office/powerpoint/2010/main" val="421781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50DAB-9358-4EFC-B511-D69F1E362A9A}" type="slidenum">
              <a:rPr lang="zh-CN" altLang="en-US" smtClean="0"/>
              <a:t>38</a:t>
            </a:fld>
            <a:endParaRPr lang="zh-CN" altLang="en-US"/>
          </a:p>
        </p:txBody>
      </p:sp>
    </p:spTree>
    <p:extLst>
      <p:ext uri="{BB962C8B-B14F-4D97-AF65-F5344CB8AC3E}">
        <p14:creationId xmlns:p14="http://schemas.microsoft.com/office/powerpoint/2010/main" val="150234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50DAB-9358-4EFC-B511-D69F1E362A9A}" type="slidenum">
              <a:rPr lang="zh-CN" altLang="en-US" smtClean="0"/>
              <a:t>41</a:t>
            </a:fld>
            <a:endParaRPr lang="zh-CN" altLang="en-US"/>
          </a:p>
        </p:txBody>
      </p:sp>
    </p:spTree>
    <p:extLst>
      <p:ext uri="{BB962C8B-B14F-4D97-AF65-F5344CB8AC3E}">
        <p14:creationId xmlns:p14="http://schemas.microsoft.com/office/powerpoint/2010/main" val="99735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50DAB-9358-4EFC-B511-D69F1E362A9A}" type="slidenum">
              <a:rPr lang="zh-CN" altLang="en-US" smtClean="0"/>
              <a:t>49</a:t>
            </a:fld>
            <a:endParaRPr lang="zh-CN" altLang="en-US"/>
          </a:p>
        </p:txBody>
      </p:sp>
    </p:spTree>
    <p:extLst>
      <p:ext uri="{BB962C8B-B14F-4D97-AF65-F5344CB8AC3E}">
        <p14:creationId xmlns:p14="http://schemas.microsoft.com/office/powerpoint/2010/main" val="24937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161852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317805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33021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83AE8E9-95DC-459D-B412-D46FA4EFE717}" type="slidenum">
              <a:rPr lang="zh-CN" altLang="en-US" smtClean="0"/>
              <a:t>‹#›</a:t>
            </a:fld>
            <a:endParaRPr lang="zh-CN" altLang="en-US"/>
          </a:p>
        </p:txBody>
      </p:sp>
      <p:grpSp>
        <p:nvGrpSpPr>
          <p:cNvPr id="7" name="Group 6"/>
          <p:cNvGrpSpPr/>
          <p:nvPr/>
        </p:nvGrpSpPr>
        <p:grpSpPr>
          <a:xfrm>
            <a:off x="593888" y="744469"/>
            <a:ext cx="10833087" cy="5349671"/>
            <a:chOff x="593888" y="744469"/>
            <a:chExt cx="10833087" cy="5349671"/>
          </a:xfrm>
        </p:grpSpPr>
        <p:sp>
          <p:nvSpPr>
            <p:cNvPr id="11" name="Freeform 6"/>
            <p:cNvSpPr/>
            <p:nvPr/>
          </p:nvSpPr>
          <p:spPr bwMode="auto">
            <a:xfrm>
              <a:off x="10529740" y="4873658"/>
              <a:ext cx="897235" cy="1220482"/>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5">
                <a:lumMod val="60000"/>
                <a:lumOff val="40000"/>
              </a:schemeClr>
            </a:solidFill>
            <a:ln w="0">
              <a:noFill/>
              <a:prstDash val="solid"/>
              <a:round/>
              <a:headEnd/>
              <a:tailEnd/>
            </a:ln>
          </p:spPr>
        </p:sp>
        <p:sp>
          <p:nvSpPr>
            <p:cNvPr id="14" name="Freeform 6"/>
            <p:cNvSpPr/>
            <p:nvPr/>
          </p:nvSpPr>
          <p:spPr bwMode="auto">
            <a:xfrm flipH="1" flipV="1">
              <a:off x="593888" y="744469"/>
              <a:ext cx="933253" cy="1206879"/>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5">
                <a:lumMod val="60000"/>
                <a:lumOff val="40000"/>
              </a:schemeClr>
            </a:solidFill>
            <a:ln w="0">
              <a:noFill/>
              <a:prstDash val="solid"/>
              <a:round/>
              <a:headEnd/>
              <a:tailEnd/>
            </a:ln>
          </p:spPr>
        </p:sp>
      </p:grpSp>
    </p:spTree>
    <p:extLst>
      <p:ext uri="{BB962C8B-B14F-4D97-AF65-F5344CB8AC3E}">
        <p14:creationId xmlns:p14="http://schemas.microsoft.com/office/powerpoint/2010/main" val="28330719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89091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83AE8E9-95DC-459D-B412-D46FA4EFE717}" type="slidenum">
              <a:rPr lang="zh-CN" altLang="en-US" smtClean="0"/>
              <a:t>‹#›</a:t>
            </a:fld>
            <a:endParaRPr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185796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4050866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261249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22211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3886221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C24C9A-C404-4601-85FA-41B7EB116BF2}" type="datetimeFigureOut">
              <a:rPr lang="zh-CN" altLang="en-US" smtClean="0"/>
              <a:t>2021/12/7</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83AE8E9-95DC-459D-B412-D46FA4EFE717}" type="slidenum">
              <a:rPr lang="zh-CN" altLang="en-US" smtClean="0"/>
              <a:t>‹#›</a:t>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449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316542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C24C9A-C404-4601-85FA-41B7EB116BF2}" type="datetimeFigureOut">
              <a:rPr lang="zh-CN" altLang="en-US" smtClean="0"/>
              <a:t>2021/12/7</a:t>
            </a:fld>
            <a:endParaRPr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83AE8E9-95DC-459D-B412-D46FA4EFE717}" type="slidenum">
              <a:rPr lang="zh-CN" altLang="en-US" smtClean="0"/>
              <a:t>‹#›</a:t>
            </a:fld>
            <a:endParaRPr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3101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573637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212526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414461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386871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3AE8E9-95DC-459D-B412-D46FA4EFE717}"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58676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3AE8E9-95DC-459D-B412-D46FA4EFE717}"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40943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3119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371466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DC24C9A-C404-4601-85FA-41B7EB116BF2}" type="datetimeFigureOut">
              <a:rPr lang="zh-CN" altLang="en-US" smtClean="0"/>
              <a:t>2021/12/7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42464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83AE8E9-95DC-459D-B412-D46FA4EFE717}" type="slidenum">
              <a:rPr lang="zh-CN" altLang="en-US" smtClean="0"/>
              <a:t>‹#›</a:t>
            </a:fld>
            <a:endParaRPr lang="zh-CN" altLang="en-US"/>
          </a:p>
        </p:txBody>
      </p:sp>
    </p:spTree>
    <p:extLst>
      <p:ext uri="{BB962C8B-B14F-4D97-AF65-F5344CB8AC3E}">
        <p14:creationId xmlns:p14="http://schemas.microsoft.com/office/powerpoint/2010/main" val="2139346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DC24C9A-C404-4601-85FA-41B7EB116BF2}" type="datetimeFigureOut">
              <a:rPr lang="zh-CN" altLang="en-US" smtClean="0"/>
              <a:t>2021/12/7</a:t>
            </a:fld>
            <a:endParaRPr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83AE8E9-95DC-459D-B412-D46FA4EFE717}" type="slidenum">
              <a:rPr lang="zh-CN" altLang="en-US" smtClean="0"/>
              <a:t>‹#›</a:t>
            </a:fld>
            <a:endParaRPr lang="zh-CN" altLang="en-US"/>
          </a:p>
        </p:txBody>
      </p:sp>
      <p:sp>
        <p:nvSpPr>
          <p:cNvPr id="9" name="Rectangle 8" title="Side bar"/>
          <p:cNvSpPr/>
          <p:nvPr/>
        </p:nvSpPr>
        <p:spPr>
          <a:xfrm>
            <a:off x="478095" y="376"/>
            <a:ext cx="2286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344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github.com/tensorflow/privacy"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6.emf"/><Relationship Id="rId4" Type="http://schemas.openxmlformats.org/officeDocument/2006/relationships/image" Target="../media/image35.emf"/></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aliem.com/2010/09/article-review-student-documentation-in/" TargetMode="External"/><Relationship Id="rId7"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2020%E5%B9%B44%E6%9C%8812%E6%97%A5_%E5%AE%89%E5%BE%BD%E4%B8%AD%E5%9B%BD%E7%A7%91%E5%AD%A6%E6%8A%80%E6%9C%AF%E5%A4%A7%E5%AD%A6%E9%99%84%E5%B1%9E%E7%AC%AC%E4%B8%80%E5%8C%BB%E9%99%A2%E8%BF%9C%E7%A8%8B%E4%BC%9A%E8%AF%8A%E4%B8%AD%E5%BF%83%E4%B8%93%E5%AE%B6%E8%BF%9C%E7%A8%8B%E8%BF%9E%E7%BA%BF%E4%BA%9A%E6%AC%A73%E5%9B%BD%E5%8C%BB%E9%99%A2_%E5%88%86%E4%BA%AB%E4%B8%AD%E5%9B%BD%E6%8A%97%E7%96%AB%E7%BB%8F%E9%AA%8C.web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commons.wikimedia.org/wiki/File:2020%E5%B9%B44%E6%9C%8812%E6%97%A5_%E5%AE%89%E5%BE%BD%E4%B8%AD%E5%9B%BD%E7%A7%91%E5%AD%A6%E6%8A%80%E6%9C%AF%E5%A4%A7%E5%AD%A6%E9%99%84%E5%B1%9E%E7%AC%AC%E4%B8%80%E5%8C%BB%E9%99%A2%E8%BF%9C%E7%A8%8B%E4%BC%9A%E8%AF%8A%E4%B8%AD%E5%BF%83%E4%B8%93%E5%AE%B6%E8%BF%9C%E7%A8%8B%E8%BF%9E%E7%BA%BF%E4%BA%9A%E6%AC%A73%E5%9B%BD%E5%8C%BB%E9%99%A2_%E5%88%86%E4%BA%AB%E4%B8%AD%E5%9B%BD%E6%8A%97%E7%96%AB%E7%BB%8F%E9%AA%8C.web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834459-4838-4F51-837B-F51C880CF682}"/>
              </a:ext>
            </a:extLst>
          </p:cNvPr>
          <p:cNvSpPr>
            <a:spLocks noGrp="1"/>
          </p:cNvSpPr>
          <p:nvPr>
            <p:ph type="ctrTitle"/>
          </p:nvPr>
        </p:nvSpPr>
        <p:spPr>
          <a:xfrm>
            <a:off x="1915127" y="1226479"/>
            <a:ext cx="8361229" cy="2098226"/>
          </a:xfrm>
        </p:spPr>
        <p:txBody>
          <a:bodyPr/>
          <a:lstStyle/>
          <a:p>
            <a:r>
              <a:rPr lang="zh-CN" altLang="en-US" sz="6000" b="1" dirty="0"/>
              <a:t>数据安全与隐私保护</a:t>
            </a:r>
            <a:br>
              <a:rPr lang="en-US" altLang="zh-CN" sz="6000" dirty="0"/>
            </a:br>
            <a:r>
              <a:rPr lang="en-US" altLang="zh-CN" sz="6000" dirty="0"/>
              <a:t>——</a:t>
            </a:r>
            <a:r>
              <a:rPr lang="zh-CN" altLang="en-US" sz="4800" b="1" dirty="0">
                <a:solidFill>
                  <a:schemeClr val="tx1"/>
                </a:solidFill>
              </a:rPr>
              <a:t>差分隐私保护</a:t>
            </a:r>
          </a:p>
        </p:txBody>
      </p:sp>
      <p:sp>
        <p:nvSpPr>
          <p:cNvPr id="3" name="副标题 2">
            <a:extLst>
              <a:ext uri="{FF2B5EF4-FFF2-40B4-BE49-F238E27FC236}">
                <a16:creationId xmlns:a16="http://schemas.microsoft.com/office/drawing/2014/main" id="{2376792B-3AC8-483D-9D9E-9F561DCF0F5C}"/>
              </a:ext>
            </a:extLst>
          </p:cNvPr>
          <p:cNvSpPr>
            <a:spLocks noGrp="1"/>
          </p:cNvSpPr>
          <p:nvPr>
            <p:ph type="subTitle" idx="1"/>
          </p:nvPr>
        </p:nvSpPr>
        <p:spPr/>
        <p:txBody>
          <a:bodyPr>
            <a:normAutofit fontScale="92500" lnSpcReduction="10000"/>
          </a:bodyPr>
          <a:lstStyle/>
          <a:p>
            <a:r>
              <a:rPr lang="zh-CN" altLang="en-US" dirty="0">
                <a:latin typeface="Times New Roman" panose="02020603050405020304" pitchFamily="18" charset="0"/>
                <a:cs typeface="Times New Roman" panose="02020603050405020304" pitchFamily="18" charset="0"/>
              </a:rPr>
              <a:t>方贤进，教授</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博导</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Email: xjfang@aust.edu.cn</a:t>
            </a:r>
          </a:p>
          <a:p>
            <a:r>
              <a:rPr lang="en-US" altLang="zh-CN" dirty="0">
                <a:latin typeface="Times New Roman" panose="02020603050405020304" pitchFamily="18" charset="0"/>
                <a:cs typeface="Times New Roman" panose="02020603050405020304" pitchFamily="18" charset="0"/>
              </a:rPr>
              <a:t>Website: http://star.aust.edu.cn/xjfang</a:t>
            </a:r>
          </a:p>
          <a:p>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04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99F8459A-E921-4BD3-B166-3E5ED3926A88}"/>
              </a:ext>
            </a:extLst>
          </p:cNvPr>
          <p:cNvSpPr>
            <a:spLocks noGrp="1"/>
          </p:cNvSpPr>
          <p:nvPr>
            <p:ph type="title"/>
          </p:nvPr>
        </p:nvSpPr>
        <p:spPr>
          <a:xfrm>
            <a:off x="1371600" y="238125"/>
            <a:ext cx="10210800" cy="1086828"/>
          </a:xfrm>
        </p:spPr>
        <p:txBody>
          <a:bodyPr>
            <a:normAutofit/>
          </a:bodyPr>
          <a:lstStyle/>
          <a:p>
            <a:r>
              <a:rPr lang="zh-CN" altLang="en-US" sz="3600" dirty="0"/>
              <a:t>那么，不发布详细的</a:t>
            </a:r>
            <a:r>
              <a:rPr lang="zh-CN" altLang="en-US" sz="3600" dirty="0">
                <a:solidFill>
                  <a:srgbClr val="0070C0"/>
                </a:solidFill>
              </a:rPr>
              <a:t>元组</a:t>
            </a:r>
            <a:r>
              <a:rPr lang="zh-CN" altLang="en-US" sz="3600" dirty="0"/>
              <a:t>数据，而发布</a:t>
            </a:r>
            <a:r>
              <a:rPr lang="zh-CN" altLang="en-US" sz="3600" dirty="0">
                <a:solidFill>
                  <a:srgbClr val="0070C0"/>
                </a:solidFill>
              </a:rPr>
              <a:t>粗粒度的统计数据</a:t>
            </a:r>
            <a:r>
              <a:rPr lang="zh-CN" altLang="en-US" sz="3600" dirty="0"/>
              <a:t>，则不会导致隐私泄露呢？</a:t>
            </a:r>
            <a:endParaRPr lang="zh-CN" altLang="en-US" sz="3600" b="1" dirty="0">
              <a:solidFill>
                <a:srgbClr val="0070C0"/>
              </a:solidFill>
            </a:endParaRPr>
          </a:p>
        </p:txBody>
      </p:sp>
      <p:graphicFrame>
        <p:nvGraphicFramePr>
          <p:cNvPr id="15" name="内容占位符 3">
            <a:extLst>
              <a:ext uri="{FF2B5EF4-FFF2-40B4-BE49-F238E27FC236}">
                <a16:creationId xmlns:a16="http://schemas.microsoft.com/office/drawing/2014/main" id="{2342EB57-896B-4BCD-9A4A-989190E0FAA6}"/>
              </a:ext>
            </a:extLst>
          </p:cNvPr>
          <p:cNvGraphicFramePr>
            <a:graphicFrameLocks noGrp="1"/>
          </p:cNvGraphicFramePr>
          <p:nvPr>
            <p:ph idx="1"/>
            <p:extLst>
              <p:ext uri="{D42A27DB-BD31-4B8C-83A1-F6EECF244321}">
                <p14:modId xmlns:p14="http://schemas.microsoft.com/office/powerpoint/2010/main" val="1671704966"/>
              </p:ext>
            </p:extLst>
          </p:nvPr>
        </p:nvGraphicFramePr>
        <p:xfrm>
          <a:off x="3093765" y="2154188"/>
          <a:ext cx="3096344" cy="2865120"/>
        </p:xfrm>
        <a:graphic>
          <a:graphicData uri="http://schemas.openxmlformats.org/drawingml/2006/table">
            <a:tbl>
              <a:tblPr firstRow="1" bandRow="1">
                <a:tableStyleId>{5C22544A-7EE6-4342-B048-85BDC9FD1C3A}</a:tableStyleId>
              </a:tblPr>
              <a:tblGrid>
                <a:gridCol w="1548172">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tblGrid>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Name</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HIV indicator</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Tom</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Jack</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Henry</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Diego</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Alice</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22" name="TextBox 6">
            <a:extLst>
              <a:ext uri="{FF2B5EF4-FFF2-40B4-BE49-F238E27FC236}">
                <a16:creationId xmlns:a16="http://schemas.microsoft.com/office/drawing/2014/main" id="{EF772CFC-481A-4FC8-B392-E169B80B153A}"/>
              </a:ext>
            </a:extLst>
          </p:cNvPr>
          <p:cNvSpPr txBox="1"/>
          <p:nvPr/>
        </p:nvSpPr>
        <p:spPr bwMode="auto">
          <a:xfrm>
            <a:off x="2647950" y="1578124"/>
            <a:ext cx="3962399" cy="400110"/>
          </a:xfrm>
          <a:prstGeom prst="rect">
            <a:avLst/>
          </a:prstGeom>
          <a:noFill/>
          <a:ln w="9525">
            <a:noFill/>
            <a:miter lim="800000"/>
            <a:headEnd/>
            <a:tailEnd/>
          </a:ln>
        </p:spPr>
        <p:txBody>
          <a:bodyPr wrap="square" rtlCol="0">
            <a:spAutoFit/>
          </a:bodyPr>
          <a:lstStyle/>
          <a:p>
            <a:pPr algn="ctr">
              <a:spcBef>
                <a:spcPct val="50000"/>
              </a:spcBef>
            </a:pPr>
            <a:r>
              <a:rPr lang="en-US" altLang="zh-CN" sz="2000" dirty="0">
                <a:solidFill>
                  <a:schemeClr val="tx2"/>
                </a:solidFill>
                <a:latin typeface="Georgia" pitchFamily="18" charset="0"/>
                <a:ea typeface="黑体" pitchFamily="2" charset="-122"/>
              </a:rPr>
              <a:t>a original statistical dataset</a:t>
            </a:r>
            <a:endParaRPr lang="zh-CN" altLang="en-US" sz="2000" dirty="0">
              <a:solidFill>
                <a:schemeClr val="tx2"/>
              </a:solidFill>
              <a:latin typeface="Georgia" pitchFamily="18" charset="0"/>
              <a:ea typeface="黑体" pitchFamily="2" charset="-122"/>
            </a:endParaRPr>
          </a:p>
        </p:txBody>
      </p:sp>
      <p:sp>
        <p:nvSpPr>
          <p:cNvPr id="23" name="右箭头 7">
            <a:extLst>
              <a:ext uri="{FF2B5EF4-FFF2-40B4-BE49-F238E27FC236}">
                <a16:creationId xmlns:a16="http://schemas.microsoft.com/office/drawing/2014/main" id="{7ACA271B-6507-4E1E-B3A7-424B9D0A8828}"/>
              </a:ext>
            </a:extLst>
          </p:cNvPr>
          <p:cNvSpPr/>
          <p:nvPr/>
        </p:nvSpPr>
        <p:spPr>
          <a:xfrm>
            <a:off x="6271642" y="3266244"/>
            <a:ext cx="1008112" cy="40011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8">
            <a:extLst>
              <a:ext uri="{FF2B5EF4-FFF2-40B4-BE49-F238E27FC236}">
                <a16:creationId xmlns:a16="http://schemas.microsoft.com/office/drawing/2014/main" id="{41E71A05-4BFE-4893-8A36-427E7A392E75}"/>
              </a:ext>
            </a:extLst>
          </p:cNvPr>
          <p:cNvSpPr txBox="1"/>
          <p:nvPr/>
        </p:nvSpPr>
        <p:spPr bwMode="auto">
          <a:xfrm>
            <a:off x="7279754" y="2903864"/>
            <a:ext cx="2972358" cy="1015663"/>
          </a:xfrm>
          <a:prstGeom prst="rect">
            <a:avLst/>
          </a:prstGeom>
          <a:noFill/>
          <a:ln w="9525">
            <a:solidFill>
              <a:schemeClr val="tx1"/>
            </a:solidFill>
            <a:miter lim="800000"/>
            <a:headEnd/>
            <a:tailEnd/>
          </a:ln>
        </p:spPr>
        <p:txBody>
          <a:bodyPr wrap="square" rtlCol="0">
            <a:spAutoFit/>
          </a:bodyPr>
          <a:lstStyle/>
          <a:p>
            <a:pPr algn="ctr">
              <a:spcBef>
                <a:spcPct val="50000"/>
              </a:spcBef>
            </a:pPr>
            <a:r>
              <a:rPr lang="en-US" altLang="zh-CN" sz="2000" i="1" dirty="0">
                <a:solidFill>
                  <a:srgbClr val="000099"/>
                </a:solidFill>
                <a:latin typeface="Times New Roman" panose="02020603050405020304" pitchFamily="18" charset="0"/>
                <a:ea typeface="黑体" pitchFamily="2" charset="-122"/>
                <a:cs typeface="Times New Roman" panose="02020603050405020304" pitchFamily="18" charset="0"/>
              </a:rPr>
              <a:t>f</a:t>
            </a:r>
            <a:r>
              <a:rPr lang="en-US" altLang="zh-CN" sz="2000" dirty="0">
                <a:solidFill>
                  <a:srgbClr val="000099"/>
                </a:solidFill>
                <a:latin typeface="Times New Roman" panose="02020603050405020304" pitchFamily="18" charset="0"/>
                <a:ea typeface="黑体" pitchFamily="2" charset="-122"/>
                <a:cs typeface="Times New Roman" panose="02020603050405020304" pitchFamily="18" charset="0"/>
              </a:rPr>
              <a:t>(</a:t>
            </a:r>
            <a:r>
              <a:rPr lang="en-US" altLang="zh-CN" sz="2000" i="1" dirty="0">
                <a:solidFill>
                  <a:schemeClr val="tx2"/>
                </a:solidFill>
                <a:latin typeface="Times New Roman" panose="02020603050405020304" pitchFamily="18" charset="0"/>
                <a:ea typeface="黑体" pitchFamily="2" charset="-122"/>
                <a:cs typeface="Times New Roman" panose="02020603050405020304" pitchFamily="18" charset="0"/>
              </a:rPr>
              <a:t>n</a:t>
            </a:r>
            <a:r>
              <a:rPr lang="en-US" altLang="zh-CN" sz="2000" dirty="0">
                <a:solidFill>
                  <a:srgbClr val="000099"/>
                </a:solidFill>
                <a:latin typeface="Times New Roman" panose="02020603050405020304" pitchFamily="18" charset="0"/>
                <a:ea typeface="黑体" pitchFamily="2" charset="-122"/>
                <a:cs typeface="Times New Roman" panose="02020603050405020304" pitchFamily="18" charset="0"/>
              </a:rPr>
              <a:t>)=the count of the front of </a:t>
            </a:r>
            <a:r>
              <a:rPr lang="en-US" altLang="zh-CN" sz="2000" i="1" dirty="0">
                <a:solidFill>
                  <a:schemeClr val="tx2"/>
                </a:solidFill>
                <a:latin typeface="Times New Roman" panose="02020603050405020304" pitchFamily="18" charset="0"/>
                <a:ea typeface="黑体" pitchFamily="2" charset="-122"/>
                <a:cs typeface="Times New Roman" panose="02020603050405020304" pitchFamily="18" charset="0"/>
              </a:rPr>
              <a:t>n</a:t>
            </a:r>
            <a:r>
              <a:rPr lang="en-US" altLang="zh-CN" sz="2000" i="1" dirty="0">
                <a:solidFill>
                  <a:srgbClr val="000099"/>
                </a:solidFill>
                <a:latin typeface="Times New Roman" panose="02020603050405020304" pitchFamily="18" charset="0"/>
                <a:ea typeface="黑体" pitchFamily="2" charset="-122"/>
                <a:cs typeface="Times New Roman" panose="02020603050405020304" pitchFamily="18" charset="0"/>
              </a:rPr>
              <a:t> </a:t>
            </a:r>
            <a:r>
              <a:rPr lang="en-US" altLang="zh-CN" sz="2000" dirty="0">
                <a:solidFill>
                  <a:srgbClr val="000099"/>
                </a:solidFill>
                <a:latin typeface="Times New Roman" panose="02020603050405020304" pitchFamily="18" charset="0"/>
                <a:ea typeface="黑体" pitchFamily="2" charset="-122"/>
                <a:cs typeface="Times New Roman" panose="02020603050405020304" pitchFamily="18" charset="0"/>
              </a:rPr>
              <a:t>recorders whose HIV indicator are 1.</a:t>
            </a:r>
            <a:endParaRPr lang="zh-CN" altLang="en-US" sz="2000" dirty="0">
              <a:solidFill>
                <a:srgbClr val="000099"/>
              </a:solidFill>
              <a:latin typeface="Times New Roman" panose="02020603050405020304" pitchFamily="18" charset="0"/>
              <a:ea typeface="黑体" pitchFamily="2" charset="-122"/>
              <a:cs typeface="Times New Roman" panose="02020603050405020304" pitchFamily="18" charset="0"/>
            </a:endParaRPr>
          </a:p>
        </p:txBody>
      </p:sp>
      <p:sp>
        <p:nvSpPr>
          <p:cNvPr id="25" name="TextBox 9">
            <a:extLst>
              <a:ext uri="{FF2B5EF4-FFF2-40B4-BE49-F238E27FC236}">
                <a16:creationId xmlns:a16="http://schemas.microsoft.com/office/drawing/2014/main" id="{C590762A-47D4-4AC5-ADA0-2121BC2924B7}"/>
              </a:ext>
            </a:extLst>
          </p:cNvPr>
          <p:cNvSpPr txBox="1"/>
          <p:nvPr/>
        </p:nvSpPr>
        <p:spPr bwMode="auto">
          <a:xfrm>
            <a:off x="6890159" y="2066772"/>
            <a:ext cx="3424436" cy="400110"/>
          </a:xfrm>
          <a:prstGeom prst="rect">
            <a:avLst/>
          </a:prstGeom>
          <a:noFill/>
          <a:ln w="9525">
            <a:noFill/>
            <a:miter lim="800000"/>
            <a:headEnd/>
            <a:tailEnd/>
          </a:ln>
        </p:spPr>
        <p:txBody>
          <a:bodyPr wrap="square" rtlCol="0">
            <a:spAutoFit/>
          </a:bodyPr>
          <a:lstStyle/>
          <a:p>
            <a:pPr algn="ctr">
              <a:spcBef>
                <a:spcPct val="50000"/>
              </a:spcBef>
            </a:pPr>
            <a:r>
              <a:rPr lang="en-US" altLang="zh-CN" sz="2000" dirty="0">
                <a:solidFill>
                  <a:srgbClr val="0070C0"/>
                </a:solidFill>
                <a:latin typeface="Georgia" pitchFamily="18" charset="0"/>
                <a:ea typeface="黑体" pitchFamily="2" charset="-122"/>
              </a:rPr>
              <a:t>Publishing Query interface</a:t>
            </a:r>
            <a:endParaRPr lang="zh-CN" altLang="en-US" sz="2000" dirty="0">
              <a:solidFill>
                <a:srgbClr val="0070C0"/>
              </a:solidFill>
              <a:latin typeface="Georgia" pitchFamily="18" charset="0"/>
              <a:ea typeface="黑体" pitchFamily="2" charset="-122"/>
            </a:endParaRPr>
          </a:p>
        </p:txBody>
      </p:sp>
      <p:sp>
        <p:nvSpPr>
          <p:cNvPr id="2" name="文本框 1">
            <a:extLst>
              <a:ext uri="{FF2B5EF4-FFF2-40B4-BE49-F238E27FC236}">
                <a16:creationId xmlns:a16="http://schemas.microsoft.com/office/drawing/2014/main" id="{A209E89B-1418-4CD6-B08A-3B1F906918D7}"/>
              </a:ext>
            </a:extLst>
          </p:cNvPr>
          <p:cNvSpPr txBox="1"/>
          <p:nvPr/>
        </p:nvSpPr>
        <p:spPr>
          <a:xfrm>
            <a:off x="1683834" y="5237757"/>
            <a:ext cx="9590049" cy="830997"/>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那么，只要知道</a:t>
            </a:r>
            <a:r>
              <a:rPr lang="en-US" altLang="zh-CN" sz="2400" dirty="0">
                <a:latin typeface="Times New Roman" panose="02020603050405020304" pitchFamily="18" charset="0"/>
                <a:cs typeface="Times New Roman" panose="02020603050405020304" pitchFamily="18" charset="0"/>
              </a:rPr>
              <a:t>Alice</a:t>
            </a:r>
            <a:r>
              <a:rPr lang="zh-CN" altLang="en-US" sz="2400" dirty="0">
                <a:latin typeface="Times New Roman" panose="02020603050405020304" pitchFamily="18" charset="0"/>
                <a:cs typeface="Times New Roman" panose="02020603050405020304" pitchFamily="18" charset="0"/>
              </a:rPr>
              <a:t>的</a:t>
            </a:r>
            <a:r>
              <a:rPr lang="en-US" altLang="zh-CN" sz="2400" dirty="0">
                <a:latin typeface="Times New Roman" panose="02020603050405020304" pitchFamily="18" charset="0"/>
                <a:cs typeface="Times New Roman" panose="02020603050405020304" pitchFamily="18" charset="0"/>
              </a:rPr>
              <a:t>record number</a:t>
            </a:r>
            <a:r>
              <a:rPr lang="zh-CN" altLang="en-US" sz="2400" dirty="0">
                <a:latin typeface="Times New Roman" panose="02020603050405020304" pitchFamily="18" charset="0"/>
                <a:cs typeface="Times New Roman" panose="02020603050405020304" pitchFamily="18" charset="0"/>
              </a:rPr>
              <a:t>（假设为</a:t>
            </a:r>
            <a:r>
              <a:rPr lang="en-US" altLang="zh-CN" sz="2400" i="1" dirty="0">
                <a:latin typeface="Times New Roman" panose="02020603050405020304" pitchFamily="18" charset="0"/>
                <a:cs typeface="Times New Roman" panose="02020603050405020304" pitchFamily="18" charset="0"/>
              </a:rPr>
              <a:t>k</a:t>
            </a:r>
            <a:r>
              <a:rPr lang="zh-CN" altLang="en-US" sz="2400" dirty="0">
                <a:latin typeface="Times New Roman" panose="02020603050405020304" pitchFamily="18" charset="0"/>
                <a:cs typeface="Times New Roman" panose="02020603050405020304" pitchFamily="18" charset="0"/>
              </a:rPr>
              <a:t>），就可以计算</a:t>
            </a:r>
            <a:r>
              <a:rPr lang="en-US" altLang="zh-CN" sz="2400" dirty="0">
                <a:latin typeface="Times New Roman" panose="02020603050405020304" pitchFamily="18" charset="0"/>
                <a:cs typeface="Times New Roman" panose="02020603050405020304" pitchFamily="18" charset="0"/>
              </a:rPr>
              <a:t>Alice</a:t>
            </a:r>
            <a:r>
              <a:rPr lang="zh-CN" altLang="en-US" sz="2400" dirty="0">
                <a:latin typeface="Times New Roman" panose="02020603050405020304" pitchFamily="18" charset="0"/>
                <a:cs typeface="Times New Roman" panose="02020603050405020304" pitchFamily="18" charset="0"/>
              </a:rPr>
              <a:t>的</a:t>
            </a:r>
            <a:r>
              <a:rPr lang="en-US" altLang="zh-CN" sz="2400" dirty="0">
                <a:latin typeface="Times New Roman" panose="02020603050405020304" pitchFamily="18" charset="0"/>
                <a:cs typeface="Times New Roman" panose="02020603050405020304" pitchFamily="18" charset="0"/>
              </a:rPr>
              <a:t>HIV indicator</a:t>
            </a:r>
            <a:r>
              <a:rPr lang="zh-CN" altLang="en-US" sz="2400" dirty="0">
                <a:latin typeface="Times New Roman" panose="02020603050405020304" pitchFamily="18" charset="0"/>
                <a:cs typeface="Times New Roman" panose="02020603050405020304" pitchFamily="18" charset="0"/>
              </a:rPr>
              <a:t>是阳性还是阴性，即</a:t>
            </a:r>
            <a:r>
              <a:rPr lang="en-US" altLang="zh-CN" sz="2400" i="1" dirty="0">
                <a:latin typeface="Times New Roman" panose="02020603050405020304" pitchFamily="18" charset="0"/>
                <a:cs typeface="Times New Roman" panose="02020603050405020304" pitchFamily="18" charset="0"/>
              </a:rPr>
              <a:t>f</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k</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-f</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k-</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1416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15"/>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23"/>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2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25"/>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F76AA34-4984-4635-8DDB-3F3F2F528471}"/>
              </a:ext>
            </a:extLst>
          </p:cNvPr>
          <p:cNvGraphicFramePr>
            <a:graphicFrameLocks noGrp="1"/>
          </p:cNvGraphicFramePr>
          <p:nvPr>
            <p:ph idx="1"/>
            <p:extLst>
              <p:ext uri="{D42A27DB-BD31-4B8C-83A1-F6EECF244321}">
                <p14:modId xmlns:p14="http://schemas.microsoft.com/office/powerpoint/2010/main" val="4136783915"/>
              </p:ext>
            </p:extLst>
          </p:nvPr>
        </p:nvGraphicFramePr>
        <p:xfrm>
          <a:off x="2581275" y="2139330"/>
          <a:ext cx="3678561" cy="2865120"/>
        </p:xfrm>
        <a:graphic>
          <a:graphicData uri="http://schemas.openxmlformats.org/drawingml/2006/table">
            <a:tbl>
              <a:tblPr firstRow="1" bandRow="1">
                <a:tableStyleId>{5C22544A-7EE6-4342-B048-85BDC9FD1C3A}</a:tableStyleId>
              </a:tblPr>
              <a:tblGrid>
                <a:gridCol w="1226187">
                  <a:extLst>
                    <a:ext uri="{9D8B030D-6E8A-4147-A177-3AD203B41FA5}">
                      <a16:colId xmlns:a16="http://schemas.microsoft.com/office/drawing/2014/main" val="20000"/>
                    </a:ext>
                  </a:extLst>
                </a:gridCol>
                <a:gridCol w="1226187">
                  <a:extLst>
                    <a:ext uri="{9D8B030D-6E8A-4147-A177-3AD203B41FA5}">
                      <a16:colId xmlns:a16="http://schemas.microsoft.com/office/drawing/2014/main" val="20001"/>
                    </a:ext>
                  </a:extLst>
                </a:gridCol>
                <a:gridCol w="1226187">
                  <a:extLst>
                    <a:ext uri="{9D8B030D-6E8A-4147-A177-3AD203B41FA5}">
                      <a16:colId xmlns:a16="http://schemas.microsoft.com/office/drawing/2014/main" val="20002"/>
                    </a:ext>
                  </a:extLst>
                </a:gridCol>
              </a:tblGrid>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Name</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age</a:t>
                      </a:r>
                      <a:endParaRPr lang="zh-CN" alt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HIV+ indicator</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Tom</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52</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Jack</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43</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Henry</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21</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Diego</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41</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Alice</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54</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5" name="TextBox 6">
            <a:extLst>
              <a:ext uri="{FF2B5EF4-FFF2-40B4-BE49-F238E27FC236}">
                <a16:creationId xmlns:a16="http://schemas.microsoft.com/office/drawing/2014/main" id="{635C83AD-62F3-4CBD-A9E0-6D527DEF12DD}"/>
              </a:ext>
            </a:extLst>
          </p:cNvPr>
          <p:cNvSpPr txBox="1"/>
          <p:nvPr/>
        </p:nvSpPr>
        <p:spPr bwMode="auto">
          <a:xfrm>
            <a:off x="2836379" y="1658500"/>
            <a:ext cx="3168352" cy="400110"/>
          </a:xfrm>
          <a:prstGeom prst="rect">
            <a:avLst/>
          </a:prstGeom>
          <a:noFill/>
          <a:ln w="9525">
            <a:noFill/>
            <a:miter lim="800000"/>
            <a:headEnd/>
            <a:tailEnd/>
          </a:ln>
        </p:spPr>
        <p:txBody>
          <a:bodyPr wrap="square" rtlCol="0">
            <a:spAutoFit/>
          </a:bodyPr>
          <a:lstStyle/>
          <a:p>
            <a:pPr algn="ctr">
              <a:spcBef>
                <a:spcPct val="50000"/>
              </a:spcBef>
            </a:pPr>
            <a:r>
              <a:rPr lang="en-US" altLang="zh-CN" sz="2000" dirty="0">
                <a:solidFill>
                  <a:schemeClr val="tx2"/>
                </a:solidFill>
                <a:latin typeface="Georgia" pitchFamily="18" charset="0"/>
                <a:ea typeface="黑体" pitchFamily="2" charset="-122"/>
              </a:rPr>
              <a:t>The original dataset</a:t>
            </a:r>
            <a:endParaRPr lang="zh-CN" altLang="en-US" sz="2000" dirty="0">
              <a:solidFill>
                <a:schemeClr val="tx2"/>
              </a:solidFill>
              <a:latin typeface="Georgia" pitchFamily="18" charset="0"/>
              <a:ea typeface="黑体" pitchFamily="2" charset="-122"/>
            </a:endParaRPr>
          </a:p>
        </p:txBody>
      </p:sp>
      <p:sp>
        <p:nvSpPr>
          <p:cNvPr id="6" name="右箭头 7">
            <a:extLst>
              <a:ext uri="{FF2B5EF4-FFF2-40B4-BE49-F238E27FC236}">
                <a16:creationId xmlns:a16="http://schemas.microsoft.com/office/drawing/2014/main" id="{23FE2C55-1E28-42BA-BC7C-AB3323B992D0}"/>
              </a:ext>
            </a:extLst>
          </p:cNvPr>
          <p:cNvSpPr/>
          <p:nvPr/>
        </p:nvSpPr>
        <p:spPr>
          <a:xfrm>
            <a:off x="6331843" y="3219450"/>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9">
            <a:extLst>
              <a:ext uri="{FF2B5EF4-FFF2-40B4-BE49-F238E27FC236}">
                <a16:creationId xmlns:a16="http://schemas.microsoft.com/office/drawing/2014/main" id="{585FF8B8-58CC-4DD8-8EC8-D37D6EE96A25}"/>
              </a:ext>
            </a:extLst>
          </p:cNvPr>
          <p:cNvSpPr txBox="1"/>
          <p:nvPr/>
        </p:nvSpPr>
        <p:spPr bwMode="auto">
          <a:xfrm>
            <a:off x="6924907" y="1432527"/>
            <a:ext cx="4362218" cy="1092607"/>
          </a:xfrm>
          <a:prstGeom prst="rect">
            <a:avLst/>
          </a:prstGeom>
          <a:noFill/>
          <a:ln w="9525">
            <a:noFill/>
            <a:miter lim="800000"/>
            <a:headEnd/>
            <a:tailEnd/>
          </a:ln>
        </p:spPr>
        <p:txBody>
          <a:bodyPr wrap="square" rtlCol="0">
            <a:spAutoFit/>
          </a:bodyPr>
          <a:lstStyle/>
          <a:p>
            <a:pPr algn="ctr">
              <a:lnSpc>
                <a:spcPts val="1800"/>
              </a:lnSpc>
              <a:spcBef>
                <a:spcPct val="50000"/>
              </a:spcBef>
            </a:pPr>
            <a:r>
              <a:rPr lang="en-US" altLang="zh-CN" sz="2000" b="1" i="1" dirty="0">
                <a:solidFill>
                  <a:srgbClr val="0070C0"/>
                </a:solidFill>
                <a:latin typeface="Times New Roman" panose="02020603050405020304" pitchFamily="18" charset="0"/>
                <a:ea typeface="黑体" pitchFamily="2" charset="-122"/>
                <a:cs typeface="Times New Roman" panose="02020603050405020304" pitchFamily="18" charset="0"/>
              </a:rPr>
              <a:t>Publishing Histogram </a:t>
            </a:r>
          </a:p>
          <a:p>
            <a:pPr algn="ctr">
              <a:lnSpc>
                <a:spcPts val="1800"/>
              </a:lnSpc>
              <a:spcBef>
                <a:spcPct val="50000"/>
              </a:spcBef>
            </a:pPr>
            <a:r>
              <a:rPr lang="en-US" altLang="zh-CN" sz="2000" b="1" i="1" dirty="0">
                <a:solidFill>
                  <a:srgbClr val="0070C0"/>
                </a:solidFill>
                <a:latin typeface="Times New Roman" panose="02020603050405020304" pitchFamily="18" charset="0"/>
                <a:ea typeface="黑体" pitchFamily="2" charset="-122"/>
                <a:cs typeface="Times New Roman" panose="02020603050405020304" pitchFamily="18" charset="0"/>
              </a:rPr>
              <a:t> </a:t>
            </a:r>
            <a:r>
              <a:rPr lang="en-US" altLang="zh-CN" sz="2000" i="1" dirty="0">
                <a:latin typeface="Times New Roman" panose="02020603050405020304" pitchFamily="18" charset="0"/>
                <a:ea typeface="黑体" pitchFamily="2" charset="-122"/>
                <a:cs typeface="Times New Roman" panose="02020603050405020304" pitchFamily="18" charset="0"/>
              </a:rPr>
              <a:t>in terms of the attribute </a:t>
            </a:r>
            <a:r>
              <a:rPr lang="en-US" altLang="zh-CN" sz="2000" i="1" dirty="0">
                <a:solidFill>
                  <a:schemeClr val="tx2"/>
                </a:solidFill>
                <a:latin typeface="Times New Roman" panose="02020603050405020304" pitchFamily="18" charset="0"/>
                <a:ea typeface="黑体" pitchFamily="2" charset="-122"/>
                <a:cs typeface="Times New Roman" panose="02020603050405020304" pitchFamily="18" charset="0"/>
              </a:rPr>
              <a:t>age</a:t>
            </a:r>
          </a:p>
          <a:p>
            <a:pPr algn="ctr">
              <a:lnSpc>
                <a:spcPts val="1800"/>
              </a:lnSpc>
              <a:spcBef>
                <a:spcPct val="50000"/>
              </a:spcBef>
            </a:pPr>
            <a:r>
              <a:rPr lang="zh-CN" altLang="en-US" sz="2000" dirty="0">
                <a:solidFill>
                  <a:schemeClr val="tx2"/>
                </a:solidFill>
                <a:latin typeface="Times New Roman" panose="02020603050405020304" pitchFamily="18" charset="0"/>
                <a:ea typeface="黑体" pitchFamily="2" charset="-122"/>
                <a:cs typeface="Times New Roman" panose="02020603050405020304" pitchFamily="18" charset="0"/>
              </a:rPr>
              <a:t>（</a:t>
            </a:r>
            <a:r>
              <a:rPr lang="en-US" altLang="zh-CN" sz="2000" i="1" dirty="0">
                <a:solidFill>
                  <a:schemeClr val="tx2"/>
                </a:solidFill>
                <a:latin typeface="Times New Roman" panose="02020603050405020304" pitchFamily="18" charset="0"/>
                <a:ea typeface="黑体" pitchFamily="2" charset="-122"/>
                <a:cs typeface="Times New Roman" panose="02020603050405020304" pitchFamily="18" charset="0"/>
              </a:rPr>
              <a:t>Range count query</a:t>
            </a:r>
            <a:r>
              <a:rPr lang="zh-CN" altLang="en-US" sz="2000" dirty="0">
                <a:solidFill>
                  <a:schemeClr val="tx2"/>
                </a:solidFill>
                <a:latin typeface="Times New Roman" panose="02020603050405020304" pitchFamily="18" charset="0"/>
                <a:ea typeface="黑体" pitchFamily="2" charset="-122"/>
                <a:cs typeface="Times New Roman" panose="02020603050405020304" pitchFamily="18" charset="0"/>
              </a:rPr>
              <a:t>）</a:t>
            </a:r>
          </a:p>
        </p:txBody>
      </p:sp>
      <p:graphicFrame>
        <p:nvGraphicFramePr>
          <p:cNvPr id="8" name="图表 7">
            <a:extLst>
              <a:ext uri="{FF2B5EF4-FFF2-40B4-BE49-F238E27FC236}">
                <a16:creationId xmlns:a16="http://schemas.microsoft.com/office/drawing/2014/main" id="{D5ED90F2-B701-44ED-93C3-F5442343CDA2}"/>
              </a:ext>
            </a:extLst>
          </p:cNvPr>
          <p:cNvGraphicFramePr/>
          <p:nvPr>
            <p:extLst>
              <p:ext uri="{D42A27DB-BD31-4B8C-83A1-F6EECF244321}">
                <p14:modId xmlns:p14="http://schemas.microsoft.com/office/powerpoint/2010/main" val="689845548"/>
              </p:ext>
            </p:extLst>
          </p:nvPr>
        </p:nvGraphicFramePr>
        <p:xfrm>
          <a:off x="7195939" y="2506828"/>
          <a:ext cx="3767336" cy="25271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1">
            <a:extLst>
              <a:ext uri="{FF2B5EF4-FFF2-40B4-BE49-F238E27FC236}">
                <a16:creationId xmlns:a16="http://schemas.microsoft.com/office/drawing/2014/main" id="{9207787B-5C9A-4D93-9C91-5A415406D647}"/>
              </a:ext>
            </a:extLst>
          </p:cNvPr>
          <p:cNvSpPr txBox="1"/>
          <p:nvPr/>
        </p:nvSpPr>
        <p:spPr bwMode="auto">
          <a:xfrm>
            <a:off x="1971676" y="5379690"/>
            <a:ext cx="9163050" cy="1015663"/>
          </a:xfrm>
          <a:prstGeom prst="rect">
            <a:avLst/>
          </a:prstGeom>
          <a:noFill/>
          <a:ln w="9525">
            <a:noFill/>
            <a:miter lim="800000"/>
            <a:headEnd/>
            <a:tailEnd/>
          </a:ln>
        </p:spPr>
        <p:txBody>
          <a:bodyPr wrap="square" rtlCol="0">
            <a:spAutoFit/>
          </a:bodyPr>
          <a:lstStyle/>
          <a:p>
            <a:pPr algn="just">
              <a:spcBef>
                <a:spcPct val="50000"/>
              </a:spcBef>
            </a:pPr>
            <a:r>
              <a:rPr lang="en-US" altLang="zh-CN" sz="2000" dirty="0">
                <a:latin typeface="Times New Roman" panose="02020603050405020304" pitchFamily="18" charset="0"/>
                <a:ea typeface="黑体" pitchFamily="2" charset="-122"/>
                <a:cs typeface="Times New Roman" panose="02020603050405020304" pitchFamily="18" charset="0"/>
              </a:rPr>
              <a:t>Suppose that the attacker know Alice’s age is 54. He is also aware of the other patients’ condition in </a:t>
            </a:r>
            <a:r>
              <a:rPr lang="en-US" altLang="zh-CN" sz="2000" i="1" dirty="0">
                <a:solidFill>
                  <a:srgbClr val="0070C0"/>
                </a:solidFill>
                <a:latin typeface="Times New Roman" panose="02020603050405020304" pitchFamily="18" charset="0"/>
                <a:ea typeface="黑体" pitchFamily="2" charset="-122"/>
                <a:cs typeface="Times New Roman" panose="02020603050405020304" pitchFamily="18" charset="0"/>
              </a:rPr>
              <a:t>bin 50-60 </a:t>
            </a:r>
            <a:r>
              <a:rPr lang="en-US" altLang="zh-CN" sz="2000" dirty="0">
                <a:latin typeface="Times New Roman" panose="02020603050405020304" pitchFamily="18" charset="0"/>
                <a:ea typeface="黑体" pitchFamily="2" charset="-122"/>
                <a:cs typeface="Times New Roman" panose="02020603050405020304" pitchFamily="18" charset="0"/>
              </a:rPr>
              <a:t>except Alice. He can infer whether Alice’s HIV+ is positive or not according to the above histogram publication.</a:t>
            </a:r>
            <a:endParaRPr lang="zh-CN" altLang="en-US" sz="2000" dirty="0">
              <a:latin typeface="Times New Roman" panose="02020603050405020304" pitchFamily="18" charset="0"/>
              <a:ea typeface="黑体" pitchFamily="2" charset="-122"/>
              <a:cs typeface="Times New Roman" panose="02020603050405020304" pitchFamily="18" charset="0"/>
            </a:endParaRPr>
          </a:p>
        </p:txBody>
      </p:sp>
      <p:sp>
        <p:nvSpPr>
          <p:cNvPr id="10" name="标题 1">
            <a:extLst>
              <a:ext uri="{FF2B5EF4-FFF2-40B4-BE49-F238E27FC236}">
                <a16:creationId xmlns:a16="http://schemas.microsoft.com/office/drawing/2014/main" id="{210A108D-7DC8-4B4A-A373-25B5D9F0F574}"/>
              </a:ext>
            </a:extLst>
          </p:cNvPr>
          <p:cNvSpPr>
            <a:spLocks noGrp="1"/>
          </p:cNvSpPr>
          <p:nvPr>
            <p:ph type="title"/>
          </p:nvPr>
        </p:nvSpPr>
        <p:spPr>
          <a:xfrm>
            <a:off x="1371600" y="238125"/>
            <a:ext cx="10210800" cy="1243002"/>
          </a:xfrm>
        </p:spPr>
        <p:txBody>
          <a:bodyPr>
            <a:normAutofit/>
          </a:bodyPr>
          <a:lstStyle/>
          <a:p>
            <a:r>
              <a:rPr lang="zh-CN" altLang="en-US" sz="3600" dirty="0"/>
              <a:t>那么，不发布详细的</a:t>
            </a:r>
            <a:r>
              <a:rPr lang="zh-CN" altLang="en-US" sz="3600" dirty="0">
                <a:solidFill>
                  <a:srgbClr val="0070C0"/>
                </a:solidFill>
              </a:rPr>
              <a:t>元组</a:t>
            </a:r>
            <a:r>
              <a:rPr lang="zh-CN" altLang="en-US" sz="3600" dirty="0"/>
              <a:t>数据，而发布</a:t>
            </a:r>
            <a:r>
              <a:rPr lang="zh-CN" altLang="en-US" sz="3600" dirty="0">
                <a:solidFill>
                  <a:srgbClr val="0070C0"/>
                </a:solidFill>
              </a:rPr>
              <a:t>粗粒度的统计数据</a:t>
            </a:r>
            <a:r>
              <a:rPr lang="zh-CN" altLang="en-US" sz="3600" dirty="0"/>
              <a:t>，则不会导致隐私泄露呢？</a:t>
            </a:r>
            <a:endParaRPr lang="zh-CN" altLang="en-US" sz="3600" b="1" dirty="0">
              <a:solidFill>
                <a:srgbClr val="0070C0"/>
              </a:solidFill>
            </a:endParaRPr>
          </a:p>
        </p:txBody>
      </p:sp>
    </p:spTree>
    <p:extLst>
      <p:ext uri="{BB962C8B-B14F-4D97-AF65-F5344CB8AC3E}">
        <p14:creationId xmlns:p14="http://schemas.microsoft.com/office/powerpoint/2010/main" val="294323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210A108D-7DC8-4B4A-A373-25B5D9F0F574}"/>
              </a:ext>
            </a:extLst>
          </p:cNvPr>
          <p:cNvSpPr>
            <a:spLocks noGrp="1"/>
          </p:cNvSpPr>
          <p:nvPr>
            <p:ph type="title"/>
          </p:nvPr>
        </p:nvSpPr>
        <p:spPr>
          <a:xfrm>
            <a:off x="1123949" y="238125"/>
            <a:ext cx="10639425" cy="1243002"/>
          </a:xfrm>
        </p:spPr>
        <p:txBody>
          <a:bodyPr>
            <a:normAutofit fontScale="90000"/>
          </a:bodyPr>
          <a:lstStyle/>
          <a:p>
            <a:r>
              <a:rPr lang="zh-CN" altLang="en-US" sz="3600" dirty="0">
                <a:solidFill>
                  <a:schemeClr val="tx1"/>
                </a:solidFill>
                <a:latin typeface="Times New Roman" panose="02020603050405020304" pitchFamily="18" charset="0"/>
                <a:cs typeface="Times New Roman" panose="02020603050405020304" pitchFamily="18" charset="0"/>
              </a:rPr>
              <a:t>发布带噪声的统计数据，是否会产生隐私泄露呢？</a:t>
            </a:r>
            <a:r>
              <a:rPr lang="en-US" altLang="zh-CN" sz="3600" dirty="0" err="1">
                <a:solidFill>
                  <a:schemeClr val="tx1"/>
                </a:solidFill>
                <a:latin typeface="Times New Roman" panose="02020603050405020304" pitchFamily="18" charset="0"/>
                <a:cs typeface="Times New Roman" panose="02020603050405020304" pitchFamily="18" charset="0"/>
              </a:rPr>
              <a:t>Dinur</a:t>
            </a:r>
            <a:r>
              <a:rPr lang="zh-CN" altLang="en-US" sz="3600" dirty="0">
                <a:solidFill>
                  <a:schemeClr val="tx1"/>
                </a:solidFill>
                <a:latin typeface="Times New Roman" panose="02020603050405020304" pitchFamily="18" charset="0"/>
                <a:cs typeface="Times New Roman" panose="02020603050405020304" pitchFamily="18" charset="0"/>
              </a:rPr>
              <a:t>和</a:t>
            </a:r>
            <a:r>
              <a:rPr lang="en-US" altLang="zh-CN" sz="3600" dirty="0">
                <a:solidFill>
                  <a:schemeClr val="tx1"/>
                </a:solidFill>
                <a:latin typeface="Times New Roman" panose="02020603050405020304" pitchFamily="18" charset="0"/>
                <a:cs typeface="Times New Roman" panose="02020603050405020304" pitchFamily="18" charset="0"/>
              </a:rPr>
              <a:t>Nissim</a:t>
            </a:r>
            <a:r>
              <a:rPr lang="zh-CN" altLang="en-US" sz="3600" dirty="0">
                <a:solidFill>
                  <a:schemeClr val="tx1"/>
                </a:solidFill>
                <a:latin typeface="Times New Roman" panose="02020603050405020304" pitchFamily="18" charset="0"/>
                <a:cs typeface="Times New Roman" panose="02020603050405020304" pitchFamily="18" charset="0"/>
              </a:rPr>
              <a:t>提出从统计数据重构源数据的算法</a:t>
            </a:r>
            <a:r>
              <a:rPr lang="en-US" altLang="zh-CN" sz="3600" dirty="0">
                <a:solidFill>
                  <a:schemeClr val="tx1"/>
                </a:solidFill>
                <a:latin typeface="Times New Roman" panose="02020603050405020304" pitchFamily="18" charset="0"/>
                <a:cs typeface="Times New Roman" panose="02020603050405020304" pitchFamily="18" charset="0"/>
              </a:rPr>
              <a:t>——</a:t>
            </a:r>
            <a:r>
              <a:rPr lang="zh-CN" altLang="en-US" sz="3600" dirty="0">
                <a:solidFill>
                  <a:srgbClr val="0070C0"/>
                </a:solidFill>
                <a:latin typeface="Times New Roman" panose="02020603050405020304" pitchFamily="18" charset="0"/>
                <a:cs typeface="Times New Roman" panose="02020603050405020304" pitchFamily="18" charset="0"/>
              </a:rPr>
              <a:t>线性规划重构数据。</a:t>
            </a:r>
          </a:p>
        </p:txBody>
      </p:sp>
      <p:sp>
        <p:nvSpPr>
          <p:cNvPr id="13" name="文本框 12">
            <a:extLst>
              <a:ext uri="{FF2B5EF4-FFF2-40B4-BE49-F238E27FC236}">
                <a16:creationId xmlns:a16="http://schemas.microsoft.com/office/drawing/2014/main" id="{22A79F2F-2644-497A-962D-E65DFFA6497B}"/>
              </a:ext>
            </a:extLst>
          </p:cNvPr>
          <p:cNvSpPr txBox="1"/>
          <p:nvPr/>
        </p:nvSpPr>
        <p:spPr>
          <a:xfrm>
            <a:off x="1371600" y="6029325"/>
            <a:ext cx="10201276" cy="646331"/>
          </a:xfrm>
          <a:prstGeom prst="rect">
            <a:avLst/>
          </a:prstGeom>
          <a:noFill/>
        </p:spPr>
        <p:txBody>
          <a:bodyPr wrap="square" rtlCol="0">
            <a:spAutoFit/>
          </a:bodyPr>
          <a:lstStyle/>
          <a:p>
            <a:pPr algn="just"/>
            <a:r>
              <a:rPr lang="en-US" altLang="zh-CN" dirty="0">
                <a:solidFill>
                  <a:srgbClr val="0070C0"/>
                </a:solidFill>
                <a:latin typeface="Times New Roman" panose="02020603050405020304" pitchFamily="18" charset="0"/>
                <a:cs typeface="Times New Roman" panose="02020603050405020304" pitchFamily="18" charset="0"/>
              </a:rPr>
              <a:t>I. </a:t>
            </a:r>
            <a:r>
              <a:rPr lang="en-US" altLang="zh-CN" dirty="0" err="1">
                <a:solidFill>
                  <a:srgbClr val="0070C0"/>
                </a:solidFill>
                <a:latin typeface="Times New Roman" panose="02020603050405020304" pitchFamily="18" charset="0"/>
                <a:cs typeface="Times New Roman" panose="02020603050405020304" pitchFamily="18" charset="0"/>
              </a:rPr>
              <a:t>Dinur</a:t>
            </a:r>
            <a:r>
              <a:rPr lang="en-US" altLang="zh-CN" dirty="0">
                <a:solidFill>
                  <a:srgbClr val="0070C0"/>
                </a:solidFill>
                <a:latin typeface="Times New Roman" panose="02020603050405020304" pitchFamily="18" charset="0"/>
                <a:cs typeface="Times New Roman" panose="02020603050405020304" pitchFamily="18" charset="0"/>
              </a:rPr>
              <a:t> and K. Nissim, “Revealing Information While Preserving Privacy,” Proceedings of the 22nd ACM Symposium on Principles of Database Systems (PODS), San Diego, June 2003, pp. 202-210.</a:t>
            </a:r>
          </a:p>
        </p:txBody>
      </p:sp>
      <p:graphicFrame>
        <p:nvGraphicFramePr>
          <p:cNvPr id="16" name="表格 16">
            <a:extLst>
              <a:ext uri="{FF2B5EF4-FFF2-40B4-BE49-F238E27FC236}">
                <a16:creationId xmlns:a16="http://schemas.microsoft.com/office/drawing/2014/main" id="{A3BEE4E6-EB3B-4464-8D77-C7995991A491}"/>
              </a:ext>
            </a:extLst>
          </p:cNvPr>
          <p:cNvGraphicFramePr>
            <a:graphicFrameLocks noGrp="1"/>
          </p:cNvGraphicFramePr>
          <p:nvPr>
            <p:extLst>
              <p:ext uri="{D42A27DB-BD31-4B8C-83A1-F6EECF244321}">
                <p14:modId xmlns:p14="http://schemas.microsoft.com/office/powerpoint/2010/main" val="3127121693"/>
              </p:ext>
            </p:extLst>
          </p:nvPr>
        </p:nvGraphicFramePr>
        <p:xfrm>
          <a:off x="1295398" y="1998863"/>
          <a:ext cx="2895538" cy="3708400"/>
        </p:xfrm>
        <a:graphic>
          <a:graphicData uri="http://schemas.openxmlformats.org/drawingml/2006/table">
            <a:tbl>
              <a:tblPr firstRow="1" bandRow="1">
                <a:tableStyleId>{5C22544A-7EE6-4342-B048-85BDC9FD1C3A}</a:tableStyleId>
              </a:tblPr>
              <a:tblGrid>
                <a:gridCol w="771843">
                  <a:extLst>
                    <a:ext uri="{9D8B030D-6E8A-4147-A177-3AD203B41FA5}">
                      <a16:colId xmlns:a16="http://schemas.microsoft.com/office/drawing/2014/main" val="734219894"/>
                    </a:ext>
                  </a:extLst>
                </a:gridCol>
                <a:gridCol w="949643">
                  <a:extLst>
                    <a:ext uri="{9D8B030D-6E8A-4147-A177-3AD203B41FA5}">
                      <a16:colId xmlns:a16="http://schemas.microsoft.com/office/drawing/2014/main" val="1773378531"/>
                    </a:ext>
                  </a:extLst>
                </a:gridCol>
                <a:gridCol w="1174052">
                  <a:extLst>
                    <a:ext uri="{9D8B030D-6E8A-4147-A177-3AD203B41FA5}">
                      <a16:colId xmlns:a16="http://schemas.microsoft.com/office/drawing/2014/main" val="2019566252"/>
                    </a:ext>
                  </a:extLst>
                </a:gridCol>
              </a:tblGrid>
              <a:tr h="370840">
                <a:tc>
                  <a:txBody>
                    <a:bodyPr/>
                    <a:lstStyle/>
                    <a:p>
                      <a:pPr algn="ctr"/>
                      <a:r>
                        <a:rPr lang="en-US" altLang="zh-CN" dirty="0">
                          <a:latin typeface="Times New Roman" panose="02020603050405020304" pitchFamily="18" charset="0"/>
                          <a:cs typeface="Times New Roman" panose="02020603050405020304" pitchFamily="18" charset="0"/>
                        </a:rPr>
                        <a:t>Age</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Gender</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Employed</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2272602"/>
                  </a:ext>
                </a:extLst>
              </a:tr>
              <a:tr h="370840">
                <a:tc>
                  <a:txBody>
                    <a:bodyPr/>
                    <a:lstStyle/>
                    <a:p>
                      <a:pPr algn="ctr"/>
                      <a:r>
                        <a:rPr lang="en-US" altLang="zh-CN" dirty="0">
                          <a:latin typeface="Times New Roman" panose="02020603050405020304" pitchFamily="18" charset="0"/>
                          <a:cs typeface="Times New Roman" panose="02020603050405020304" pitchFamily="18" charset="0"/>
                        </a:rPr>
                        <a:t>&lt;18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M</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Yes</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47320752"/>
                  </a:ext>
                </a:extLst>
              </a:tr>
              <a:tr h="370840">
                <a:tc>
                  <a:txBody>
                    <a:bodyPr/>
                    <a:lstStyle/>
                    <a:p>
                      <a:pPr algn="ctr"/>
                      <a:r>
                        <a:rPr lang="en-US" altLang="zh-CN" dirty="0">
                          <a:latin typeface="Times New Roman" panose="02020603050405020304" pitchFamily="18" charset="0"/>
                          <a:cs typeface="Times New Roman" panose="02020603050405020304" pitchFamily="18" charset="0"/>
                        </a:rPr>
                        <a:t>&lt;18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M</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No</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0227396"/>
                  </a:ext>
                </a:extLst>
              </a:tr>
              <a:tr h="370840">
                <a:tc>
                  <a:txBody>
                    <a:bodyPr/>
                    <a:lstStyle/>
                    <a:p>
                      <a:pPr algn="ctr"/>
                      <a:r>
                        <a:rPr lang="en-US" altLang="zh-CN" dirty="0">
                          <a:latin typeface="Times New Roman" panose="02020603050405020304" pitchFamily="18" charset="0"/>
                          <a:cs typeface="Times New Roman" panose="02020603050405020304" pitchFamily="18" charset="0"/>
                        </a:rPr>
                        <a:t>&lt;18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F</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Yes</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34793864"/>
                  </a:ext>
                </a:extLst>
              </a:tr>
              <a:tr h="370840">
                <a:tc>
                  <a:txBody>
                    <a:bodyPr/>
                    <a:lstStyle/>
                    <a:p>
                      <a:pPr algn="ctr"/>
                      <a:r>
                        <a:rPr lang="en-US" altLang="zh-CN" dirty="0">
                          <a:latin typeface="Times New Roman" panose="02020603050405020304" pitchFamily="18" charset="0"/>
                          <a:cs typeface="Times New Roman" panose="02020603050405020304" pitchFamily="18" charset="0"/>
                        </a:rPr>
                        <a:t>&lt;18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F</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No</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6827738"/>
                  </a:ext>
                </a:extLst>
              </a:tr>
              <a:tr h="370840">
                <a:tc>
                  <a:txBody>
                    <a:bodyPr/>
                    <a:lstStyle/>
                    <a:p>
                      <a:pPr algn="ctr"/>
                      <a:r>
                        <a:rPr lang="en-US" altLang="zh-CN" dirty="0">
                          <a:latin typeface="Times New Roman" panose="02020603050405020304" pitchFamily="18" charset="0"/>
                          <a:cs typeface="Times New Roman" panose="02020603050405020304" pitchFamily="18" charset="0"/>
                        </a:rPr>
                        <a:t>&gt;=18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M</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Yes</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64466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&gt;=18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M</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No</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849133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&gt;=18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F</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Yes</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27782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&gt;=18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F</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No</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918114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88356504"/>
                  </a:ext>
                </a:extLst>
              </a:tr>
            </a:tbl>
          </a:graphicData>
        </a:graphic>
      </p:graphicFrame>
      <p:sp>
        <p:nvSpPr>
          <p:cNvPr id="17" name="文本框 16">
            <a:extLst>
              <a:ext uri="{FF2B5EF4-FFF2-40B4-BE49-F238E27FC236}">
                <a16:creationId xmlns:a16="http://schemas.microsoft.com/office/drawing/2014/main" id="{D12B8673-80E5-402C-A071-9A0E9BCA50F2}"/>
              </a:ext>
            </a:extLst>
          </p:cNvPr>
          <p:cNvSpPr txBox="1"/>
          <p:nvPr/>
        </p:nvSpPr>
        <p:spPr>
          <a:xfrm>
            <a:off x="1516411" y="1566852"/>
            <a:ext cx="3009900"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Original Dataset</a:t>
            </a:r>
            <a:endParaRPr lang="zh-CN" altLang="en-US" dirty="0">
              <a:latin typeface="Times New Roman" panose="02020603050405020304" pitchFamily="18" charset="0"/>
              <a:cs typeface="Times New Roman" panose="02020603050405020304" pitchFamily="18" charset="0"/>
            </a:endParaRPr>
          </a:p>
        </p:txBody>
      </p:sp>
      <p:sp>
        <p:nvSpPr>
          <p:cNvPr id="18" name="右箭头 7">
            <a:extLst>
              <a:ext uri="{FF2B5EF4-FFF2-40B4-BE49-F238E27FC236}">
                <a16:creationId xmlns:a16="http://schemas.microsoft.com/office/drawing/2014/main" id="{A37A0862-3D95-410A-9E20-DD8DBE461F3C}"/>
              </a:ext>
            </a:extLst>
          </p:cNvPr>
          <p:cNvSpPr/>
          <p:nvPr/>
        </p:nvSpPr>
        <p:spPr>
          <a:xfrm>
            <a:off x="5020484" y="2686524"/>
            <a:ext cx="808355" cy="496705"/>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9" name="表格 19">
            <a:extLst>
              <a:ext uri="{FF2B5EF4-FFF2-40B4-BE49-F238E27FC236}">
                <a16:creationId xmlns:a16="http://schemas.microsoft.com/office/drawing/2014/main" id="{A511AF86-4400-4BE3-8EDF-AB4E0B62E2F8}"/>
              </a:ext>
            </a:extLst>
          </p:cNvPr>
          <p:cNvGraphicFramePr>
            <a:graphicFrameLocks noGrp="1"/>
          </p:cNvGraphicFramePr>
          <p:nvPr>
            <p:extLst>
              <p:ext uri="{D42A27DB-BD31-4B8C-83A1-F6EECF244321}">
                <p14:modId xmlns:p14="http://schemas.microsoft.com/office/powerpoint/2010/main" val="2388464601"/>
              </p:ext>
            </p:extLst>
          </p:nvPr>
        </p:nvGraphicFramePr>
        <p:xfrm>
          <a:off x="5829300" y="2011222"/>
          <a:ext cx="2754250" cy="2123440"/>
        </p:xfrm>
        <a:graphic>
          <a:graphicData uri="http://schemas.openxmlformats.org/drawingml/2006/table">
            <a:tbl>
              <a:tblPr firstRow="1" bandRow="1">
                <a:tableStyleId>{5C22544A-7EE6-4342-B048-85BDC9FD1C3A}</a:tableStyleId>
              </a:tblPr>
              <a:tblGrid>
                <a:gridCol w="771843">
                  <a:extLst>
                    <a:ext uri="{9D8B030D-6E8A-4147-A177-3AD203B41FA5}">
                      <a16:colId xmlns:a16="http://schemas.microsoft.com/office/drawing/2014/main" val="1257638817"/>
                    </a:ext>
                  </a:extLst>
                </a:gridCol>
                <a:gridCol w="1174052">
                  <a:extLst>
                    <a:ext uri="{9D8B030D-6E8A-4147-A177-3AD203B41FA5}">
                      <a16:colId xmlns:a16="http://schemas.microsoft.com/office/drawing/2014/main" val="4225593226"/>
                    </a:ext>
                  </a:extLst>
                </a:gridCol>
                <a:gridCol w="808355">
                  <a:extLst>
                    <a:ext uri="{9D8B030D-6E8A-4147-A177-3AD203B41FA5}">
                      <a16:colId xmlns:a16="http://schemas.microsoft.com/office/drawing/2014/main" val="1530215616"/>
                    </a:ext>
                  </a:extLst>
                </a:gridCol>
              </a:tblGrid>
              <a:tr h="370840">
                <a:tc>
                  <a:txBody>
                    <a:bodyPr/>
                    <a:lstStyle/>
                    <a:p>
                      <a:r>
                        <a:rPr lang="en-US" altLang="zh-CN" dirty="0">
                          <a:latin typeface="Times New Roman" panose="02020603050405020304" pitchFamily="18" charset="0"/>
                          <a:cs typeface="Times New Roman" panose="02020603050405020304" pitchFamily="18" charset="0"/>
                        </a:rPr>
                        <a:t>Age</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r>
                        <a:rPr lang="en-US" altLang="zh-CN" dirty="0">
                          <a:latin typeface="Times New Roman" panose="02020603050405020304" pitchFamily="18" charset="0"/>
                          <a:cs typeface="Times New Roman" panose="02020603050405020304" pitchFamily="18" charset="0"/>
                        </a:rPr>
                        <a:t>Employed</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r>
                        <a:rPr lang="en-US" altLang="zh-CN" dirty="0">
                          <a:latin typeface="Times New Roman" panose="02020603050405020304" pitchFamily="18" charset="0"/>
                          <a:cs typeface="Times New Roman" panose="02020603050405020304" pitchFamily="18" charset="0"/>
                        </a:rPr>
                        <a:t>Noisy Count</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11218327"/>
                  </a:ext>
                </a:extLst>
              </a:tr>
              <a:tr h="370840">
                <a:tc>
                  <a:txBody>
                    <a:bodyPr/>
                    <a:lstStyle/>
                    <a:p>
                      <a:pPr algn="ctr"/>
                      <a:r>
                        <a:rPr lang="en-US" altLang="zh-CN" dirty="0">
                          <a:latin typeface="Times New Roman" panose="02020603050405020304" pitchFamily="18" charset="0"/>
                          <a:cs typeface="Times New Roman" panose="02020603050405020304" pitchFamily="18" charset="0"/>
                        </a:rPr>
                        <a:t>&lt;18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Yes</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051633"/>
                  </a:ext>
                </a:extLst>
              </a:tr>
              <a:tr h="370840">
                <a:tc>
                  <a:txBody>
                    <a:bodyPr/>
                    <a:lstStyle/>
                    <a:p>
                      <a:pPr algn="ctr"/>
                      <a:r>
                        <a:rPr lang="en-US" altLang="zh-CN" dirty="0">
                          <a:latin typeface="Times New Roman" panose="02020603050405020304" pitchFamily="18" charset="0"/>
                          <a:cs typeface="Times New Roman" panose="02020603050405020304" pitchFamily="18" charset="0"/>
                        </a:rPr>
                        <a:t>&lt;18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No</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1200382"/>
                  </a:ext>
                </a:extLst>
              </a:tr>
              <a:tr h="370840">
                <a:tc>
                  <a:txBody>
                    <a:bodyPr/>
                    <a:lstStyle/>
                    <a:p>
                      <a:pPr algn="ctr"/>
                      <a:r>
                        <a:rPr lang="en-US" altLang="zh-CN" dirty="0">
                          <a:latin typeface="Times New Roman" panose="02020603050405020304" pitchFamily="18" charset="0"/>
                          <a:cs typeface="Times New Roman" panose="02020603050405020304" pitchFamily="18" charset="0"/>
                        </a:rPr>
                        <a:t>&gt;=18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Yes</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79949862"/>
                  </a:ext>
                </a:extLst>
              </a:tr>
              <a:tr h="370840">
                <a:tc>
                  <a:txBody>
                    <a:bodyPr/>
                    <a:lstStyle/>
                    <a:p>
                      <a:pPr algn="ctr"/>
                      <a:r>
                        <a:rPr lang="en-US" altLang="zh-CN" dirty="0">
                          <a:latin typeface="Times New Roman" panose="02020603050405020304" pitchFamily="18" charset="0"/>
                          <a:cs typeface="Times New Roman" panose="02020603050405020304" pitchFamily="18" charset="0"/>
                        </a:rPr>
                        <a:t>&gt;=18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No</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937127"/>
                  </a:ext>
                </a:extLst>
              </a:tr>
            </a:tbl>
          </a:graphicData>
        </a:graphic>
      </p:graphicFrame>
      <p:graphicFrame>
        <p:nvGraphicFramePr>
          <p:cNvPr id="20" name="表格 19">
            <a:extLst>
              <a:ext uri="{FF2B5EF4-FFF2-40B4-BE49-F238E27FC236}">
                <a16:creationId xmlns:a16="http://schemas.microsoft.com/office/drawing/2014/main" id="{2C6AB3A7-8C09-4AC4-AB9D-C71E781E1ACF}"/>
              </a:ext>
            </a:extLst>
          </p:cNvPr>
          <p:cNvGraphicFramePr>
            <a:graphicFrameLocks noGrp="1"/>
          </p:cNvGraphicFramePr>
          <p:nvPr>
            <p:extLst>
              <p:ext uri="{D42A27DB-BD31-4B8C-83A1-F6EECF244321}">
                <p14:modId xmlns:p14="http://schemas.microsoft.com/office/powerpoint/2010/main" val="827353825"/>
              </p:ext>
            </p:extLst>
          </p:nvPr>
        </p:nvGraphicFramePr>
        <p:xfrm>
          <a:off x="8818625" y="2007777"/>
          <a:ext cx="2754250" cy="2123440"/>
        </p:xfrm>
        <a:graphic>
          <a:graphicData uri="http://schemas.openxmlformats.org/drawingml/2006/table">
            <a:tbl>
              <a:tblPr firstRow="1" bandRow="1">
                <a:tableStyleId>{5C22544A-7EE6-4342-B048-85BDC9FD1C3A}</a:tableStyleId>
              </a:tblPr>
              <a:tblGrid>
                <a:gridCol w="771843">
                  <a:extLst>
                    <a:ext uri="{9D8B030D-6E8A-4147-A177-3AD203B41FA5}">
                      <a16:colId xmlns:a16="http://schemas.microsoft.com/office/drawing/2014/main" val="1257638817"/>
                    </a:ext>
                  </a:extLst>
                </a:gridCol>
                <a:gridCol w="1174052">
                  <a:extLst>
                    <a:ext uri="{9D8B030D-6E8A-4147-A177-3AD203B41FA5}">
                      <a16:colId xmlns:a16="http://schemas.microsoft.com/office/drawing/2014/main" val="4225593226"/>
                    </a:ext>
                  </a:extLst>
                </a:gridCol>
                <a:gridCol w="808355">
                  <a:extLst>
                    <a:ext uri="{9D8B030D-6E8A-4147-A177-3AD203B41FA5}">
                      <a16:colId xmlns:a16="http://schemas.microsoft.com/office/drawing/2014/main" val="1530215616"/>
                    </a:ext>
                  </a:extLst>
                </a:gridCol>
              </a:tblGrid>
              <a:tr h="370840">
                <a:tc>
                  <a:txBody>
                    <a:bodyPr/>
                    <a:lstStyle/>
                    <a:p>
                      <a:r>
                        <a:rPr lang="en-US" altLang="zh-CN" dirty="0">
                          <a:latin typeface="Times New Roman" panose="02020603050405020304" pitchFamily="18" charset="0"/>
                          <a:cs typeface="Times New Roman" panose="02020603050405020304" pitchFamily="18" charset="0"/>
                        </a:rPr>
                        <a:t>Age</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r>
                        <a:rPr lang="en-US" altLang="zh-CN" dirty="0">
                          <a:latin typeface="Times New Roman" panose="02020603050405020304" pitchFamily="18" charset="0"/>
                          <a:cs typeface="Times New Roman" panose="02020603050405020304" pitchFamily="18" charset="0"/>
                        </a:rPr>
                        <a:t>Gender</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r>
                        <a:rPr lang="en-US" altLang="zh-CN" dirty="0">
                          <a:latin typeface="Times New Roman" panose="02020603050405020304" pitchFamily="18" charset="0"/>
                          <a:cs typeface="Times New Roman" panose="02020603050405020304" pitchFamily="18" charset="0"/>
                        </a:rPr>
                        <a:t>Noisy Count</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11218327"/>
                  </a:ext>
                </a:extLst>
              </a:tr>
              <a:tr h="370840">
                <a:tc>
                  <a:txBody>
                    <a:bodyPr/>
                    <a:lstStyle/>
                    <a:p>
                      <a:pPr algn="ctr"/>
                      <a:r>
                        <a:rPr lang="en-US" altLang="zh-CN" dirty="0">
                          <a:latin typeface="Times New Roman" panose="02020603050405020304" pitchFamily="18" charset="0"/>
                          <a:cs typeface="Times New Roman" panose="02020603050405020304" pitchFamily="18" charset="0"/>
                        </a:rPr>
                        <a:t>&lt;18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M</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051633"/>
                  </a:ext>
                </a:extLst>
              </a:tr>
              <a:tr h="370840">
                <a:tc>
                  <a:txBody>
                    <a:bodyPr/>
                    <a:lstStyle/>
                    <a:p>
                      <a:pPr algn="ctr"/>
                      <a:r>
                        <a:rPr lang="en-US" altLang="zh-CN" dirty="0">
                          <a:latin typeface="Times New Roman" panose="02020603050405020304" pitchFamily="18" charset="0"/>
                          <a:cs typeface="Times New Roman" panose="02020603050405020304" pitchFamily="18" charset="0"/>
                        </a:rPr>
                        <a:t>&lt;18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F</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1200382"/>
                  </a:ext>
                </a:extLst>
              </a:tr>
              <a:tr h="370840">
                <a:tc>
                  <a:txBody>
                    <a:bodyPr/>
                    <a:lstStyle/>
                    <a:p>
                      <a:pPr algn="ctr"/>
                      <a:r>
                        <a:rPr lang="en-US" altLang="zh-CN" dirty="0">
                          <a:latin typeface="Times New Roman" panose="02020603050405020304" pitchFamily="18" charset="0"/>
                          <a:cs typeface="Times New Roman" panose="02020603050405020304" pitchFamily="18" charset="0"/>
                        </a:rPr>
                        <a:t>&gt;=18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M</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5</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79949862"/>
                  </a:ext>
                </a:extLst>
              </a:tr>
              <a:tr h="370840">
                <a:tc>
                  <a:txBody>
                    <a:bodyPr/>
                    <a:lstStyle/>
                    <a:p>
                      <a:pPr algn="ctr"/>
                      <a:r>
                        <a:rPr lang="en-US" altLang="zh-CN" dirty="0">
                          <a:latin typeface="Times New Roman" panose="02020603050405020304" pitchFamily="18" charset="0"/>
                          <a:cs typeface="Times New Roman" panose="02020603050405020304" pitchFamily="18" charset="0"/>
                        </a:rPr>
                        <a:t>&gt;=18</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F</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937127"/>
                  </a:ext>
                </a:extLst>
              </a:tr>
            </a:tbl>
          </a:graphicData>
        </a:graphic>
      </p:graphicFrame>
      <p:sp>
        <p:nvSpPr>
          <p:cNvPr id="21" name="文本框 20">
            <a:extLst>
              <a:ext uri="{FF2B5EF4-FFF2-40B4-BE49-F238E27FC236}">
                <a16:creationId xmlns:a16="http://schemas.microsoft.com/office/drawing/2014/main" id="{60C6ED3A-24FB-4087-973B-7B7E48FB83A8}"/>
              </a:ext>
            </a:extLst>
          </p:cNvPr>
          <p:cNvSpPr txBox="1"/>
          <p:nvPr/>
        </p:nvSpPr>
        <p:spPr>
          <a:xfrm>
            <a:off x="6669025" y="1566852"/>
            <a:ext cx="3829050"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Marginal Distribution</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Count+noise</a:t>
            </a:r>
            <a:r>
              <a:rPr lang="zh-CN" altLang="en-US" dirty="0">
                <a:latin typeface="Times New Roman" panose="02020603050405020304" pitchFamily="18" charset="0"/>
                <a:cs typeface="Times New Roman" panose="02020603050405020304" pitchFamily="18" charset="0"/>
              </a:rPr>
              <a:t>）</a:t>
            </a:r>
          </a:p>
        </p:txBody>
      </p:sp>
      <p:sp>
        <p:nvSpPr>
          <p:cNvPr id="22" name="文本框 21">
            <a:extLst>
              <a:ext uri="{FF2B5EF4-FFF2-40B4-BE49-F238E27FC236}">
                <a16:creationId xmlns:a16="http://schemas.microsoft.com/office/drawing/2014/main" id="{A6A1289D-A2C9-4B2A-8935-5E455B4B6FAF}"/>
              </a:ext>
            </a:extLst>
          </p:cNvPr>
          <p:cNvSpPr txBox="1"/>
          <p:nvPr/>
        </p:nvSpPr>
        <p:spPr>
          <a:xfrm>
            <a:off x="6096000" y="4016964"/>
            <a:ext cx="2286000"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Marginal 1</a:t>
            </a:r>
            <a:endParaRPr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CB20E2A2-96FC-4259-A5C5-14AC67F8D23B}"/>
              </a:ext>
            </a:extLst>
          </p:cNvPr>
          <p:cNvSpPr txBox="1"/>
          <p:nvPr/>
        </p:nvSpPr>
        <p:spPr>
          <a:xfrm>
            <a:off x="9052750" y="4058296"/>
            <a:ext cx="2286000"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Marginal</a:t>
            </a:r>
            <a:r>
              <a:rPr lang="en-US" altLang="zh-CN" dirty="0"/>
              <a:t> 2</a:t>
            </a:r>
            <a:endParaRPr lang="zh-CN" altLang="en-US" dirty="0"/>
          </a:p>
        </p:txBody>
      </p:sp>
      <p:sp>
        <p:nvSpPr>
          <p:cNvPr id="24" name="矩形 23">
            <a:extLst>
              <a:ext uri="{FF2B5EF4-FFF2-40B4-BE49-F238E27FC236}">
                <a16:creationId xmlns:a16="http://schemas.microsoft.com/office/drawing/2014/main" id="{67358257-6CC1-4395-84ED-FD4265F6EE0D}"/>
              </a:ext>
            </a:extLst>
          </p:cNvPr>
          <p:cNvSpPr/>
          <p:nvPr/>
        </p:nvSpPr>
        <p:spPr>
          <a:xfrm>
            <a:off x="5795200" y="4397726"/>
            <a:ext cx="2895538" cy="15885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Minimize </a:t>
            </a:r>
            <a:r>
              <a:rPr lang="el-GR" altLang="zh-CN" b="1" dirty="0">
                <a:solidFill>
                  <a:schemeClr val="tx1"/>
                </a:solidFill>
                <a:latin typeface="Times New Roman" panose="02020603050405020304" pitchFamily="18" charset="0"/>
                <a:cs typeface="Times New Roman" panose="02020603050405020304" pitchFamily="18" charset="0"/>
              </a:rPr>
              <a:t>ε</a:t>
            </a:r>
            <a:r>
              <a:rPr lang="en-US" altLang="zh-CN" b="1" dirty="0">
                <a:solidFill>
                  <a:schemeClr val="tx1"/>
                </a:solidFill>
                <a:latin typeface="Times New Roman" panose="02020603050405020304" pitchFamily="18" charset="0"/>
                <a:cs typeface="Times New Roman" panose="02020603050405020304" pitchFamily="18" charset="0"/>
              </a:rPr>
              <a:t>, </a:t>
            </a:r>
            <a:r>
              <a:rPr lang="el-GR" altLang="zh-CN" b="1" dirty="0">
                <a:solidFill>
                  <a:schemeClr val="tx1"/>
                </a:solidFill>
                <a:latin typeface="Times New Roman" panose="02020603050405020304" pitchFamily="18" charset="0"/>
                <a:cs typeface="Times New Roman" panose="02020603050405020304" pitchFamily="18" charset="0"/>
              </a:rPr>
              <a:t>ε</a:t>
            </a:r>
            <a:r>
              <a:rPr lang="en-US" altLang="zh-CN" b="1" dirty="0">
                <a:solidFill>
                  <a:schemeClr val="tx1"/>
                </a:solidFill>
                <a:latin typeface="Times New Roman" panose="02020603050405020304" pitchFamily="18" charset="0"/>
                <a:cs typeface="Times New Roman" panose="02020603050405020304" pitchFamily="18" charset="0"/>
              </a:rPr>
              <a:t>,</a:t>
            </a:r>
            <a:r>
              <a:rPr lang="en-US" altLang="zh-CN" b="1" i="1" dirty="0">
                <a:solidFill>
                  <a:schemeClr val="tx1"/>
                </a:solidFill>
                <a:latin typeface="Times New Roman" panose="02020603050405020304" pitchFamily="18" charset="0"/>
                <a:cs typeface="Times New Roman" panose="02020603050405020304" pitchFamily="18" charset="0"/>
              </a:rPr>
              <a:t>x</a:t>
            </a:r>
            <a:r>
              <a:rPr lang="en-US" altLang="zh-CN" b="1" i="1" baseline="-25000" dirty="0">
                <a:solidFill>
                  <a:schemeClr val="tx1"/>
                </a:solidFill>
                <a:latin typeface="Times New Roman" panose="02020603050405020304" pitchFamily="18" charset="0"/>
                <a:cs typeface="Times New Roman" panose="02020603050405020304" pitchFamily="18" charset="0"/>
              </a:rPr>
              <a:t>i</a:t>
            </a:r>
            <a:r>
              <a:rPr lang="en-US" altLang="zh-CN" b="1" dirty="0">
                <a:solidFill>
                  <a:schemeClr val="tx1"/>
                </a:solidFill>
                <a:latin typeface="Times New Roman" panose="02020603050405020304" pitchFamily="18" charset="0"/>
                <a:cs typeface="Times New Roman" panose="02020603050405020304" pitchFamily="18" charset="0"/>
              </a:rPr>
              <a:t>≥0</a:t>
            </a:r>
            <a:r>
              <a:rPr lang="zh-CN" altLang="en-US" b="1" dirty="0">
                <a:solidFill>
                  <a:schemeClr val="tx1"/>
                </a:solidFill>
                <a:latin typeface="Times New Roman" panose="02020603050405020304" pitchFamily="18" charset="0"/>
                <a:cs typeface="Times New Roman" panose="02020603050405020304" pitchFamily="18" charset="0"/>
              </a:rPr>
              <a:t>，且满足：</a:t>
            </a:r>
            <a:endParaRPr lang="en-US" altLang="zh-CN" b="1" dirty="0">
              <a:solidFill>
                <a:schemeClr val="tx1"/>
              </a:solidFill>
              <a:latin typeface="Times New Roman" panose="02020603050405020304" pitchFamily="18" charset="0"/>
              <a:cs typeface="Times New Roman" panose="02020603050405020304" pitchFamily="18" charset="0"/>
            </a:endParaRPr>
          </a:p>
          <a:p>
            <a:pPr algn="ctr"/>
            <a:r>
              <a:rPr lang="en-US" altLang="zh-CN" b="1" dirty="0">
                <a:solidFill>
                  <a:schemeClr val="tx1"/>
                </a:solidFill>
                <a:latin typeface="Times New Roman" panose="02020603050405020304" pitchFamily="18" charset="0"/>
                <a:cs typeface="Times New Roman" panose="02020603050405020304" pitchFamily="18" charset="0"/>
              </a:rPr>
              <a:t>2-</a:t>
            </a:r>
            <a:r>
              <a:rPr lang="el-GR" altLang="zh-CN" b="1" dirty="0">
                <a:solidFill>
                  <a:schemeClr val="tx1"/>
                </a:solidFill>
                <a:latin typeface="Times New Roman" panose="02020603050405020304" pitchFamily="18" charset="0"/>
                <a:cs typeface="Times New Roman" panose="02020603050405020304" pitchFamily="18" charset="0"/>
              </a:rPr>
              <a:t> ε </a:t>
            </a:r>
            <a:r>
              <a:rPr lang="en-US" altLang="zh-CN" b="1" dirty="0">
                <a:solidFill>
                  <a:schemeClr val="tx1"/>
                </a:solidFill>
                <a:latin typeface="Times New Roman" panose="02020603050405020304" pitchFamily="18" charset="0"/>
                <a:cs typeface="Times New Roman" panose="02020603050405020304" pitchFamily="18" charset="0"/>
              </a:rPr>
              <a:t>≤x2+x4 ≤2+</a:t>
            </a:r>
            <a:r>
              <a:rPr lang="el-GR" altLang="zh-CN" b="1" dirty="0">
                <a:solidFill>
                  <a:schemeClr val="tx1"/>
                </a:solidFill>
                <a:latin typeface="Times New Roman" panose="02020603050405020304" pitchFamily="18" charset="0"/>
                <a:cs typeface="Times New Roman" panose="02020603050405020304" pitchFamily="18" charset="0"/>
              </a:rPr>
              <a:t> ε</a:t>
            </a:r>
            <a:endParaRPr lang="en-US" altLang="zh-CN" b="1" dirty="0">
              <a:solidFill>
                <a:schemeClr val="tx1"/>
              </a:solidFill>
              <a:latin typeface="Times New Roman" panose="02020603050405020304" pitchFamily="18" charset="0"/>
              <a:cs typeface="Times New Roman" panose="02020603050405020304" pitchFamily="18" charset="0"/>
            </a:endParaRPr>
          </a:p>
          <a:p>
            <a:pPr algn="ctr"/>
            <a:r>
              <a:rPr lang="en-US" altLang="zh-CN" b="1" dirty="0">
                <a:solidFill>
                  <a:schemeClr val="tx1"/>
                </a:solidFill>
                <a:latin typeface="Times New Roman" panose="02020603050405020304" pitchFamily="18" charset="0"/>
                <a:cs typeface="Times New Roman" panose="02020603050405020304" pitchFamily="18" charset="0"/>
              </a:rPr>
              <a:t>3-</a:t>
            </a:r>
            <a:r>
              <a:rPr lang="el-GR" altLang="zh-CN" b="1" dirty="0">
                <a:solidFill>
                  <a:schemeClr val="tx1"/>
                </a:solidFill>
                <a:latin typeface="Times New Roman" panose="02020603050405020304" pitchFamily="18" charset="0"/>
                <a:cs typeface="Times New Roman" panose="02020603050405020304" pitchFamily="18" charset="0"/>
              </a:rPr>
              <a:t> ε </a:t>
            </a:r>
            <a:r>
              <a:rPr lang="en-US" altLang="zh-CN" b="1" dirty="0">
                <a:solidFill>
                  <a:schemeClr val="tx1"/>
                </a:solidFill>
                <a:latin typeface="Times New Roman" panose="02020603050405020304" pitchFamily="18" charset="0"/>
                <a:cs typeface="Times New Roman" panose="02020603050405020304" pitchFamily="18" charset="0"/>
              </a:rPr>
              <a:t>≤x5+x7 ≤3+</a:t>
            </a:r>
            <a:r>
              <a:rPr lang="el-GR" altLang="zh-CN" b="1" dirty="0">
                <a:solidFill>
                  <a:schemeClr val="tx1"/>
                </a:solidFill>
                <a:latin typeface="Times New Roman" panose="02020603050405020304" pitchFamily="18" charset="0"/>
                <a:cs typeface="Times New Roman" panose="02020603050405020304" pitchFamily="18" charset="0"/>
              </a:rPr>
              <a:t> ε</a:t>
            </a:r>
            <a:endParaRPr lang="en-US" altLang="zh-CN" b="1" dirty="0">
              <a:solidFill>
                <a:schemeClr val="tx1"/>
              </a:solidFill>
              <a:latin typeface="Times New Roman" panose="02020603050405020304" pitchFamily="18" charset="0"/>
              <a:cs typeface="Times New Roman" panose="02020603050405020304" pitchFamily="18" charset="0"/>
            </a:endParaRPr>
          </a:p>
          <a:p>
            <a:pPr algn="ctr"/>
            <a:r>
              <a:rPr lang="en-US" altLang="zh-CN" b="1" dirty="0">
                <a:solidFill>
                  <a:schemeClr val="tx1"/>
                </a:solidFill>
                <a:latin typeface="Times New Roman" panose="02020603050405020304" pitchFamily="18" charset="0"/>
                <a:cs typeface="Times New Roman" panose="02020603050405020304" pitchFamily="18" charset="0"/>
              </a:rPr>
              <a:t>3-</a:t>
            </a:r>
            <a:r>
              <a:rPr lang="el-GR" altLang="zh-CN" b="1" dirty="0">
                <a:solidFill>
                  <a:schemeClr val="tx1"/>
                </a:solidFill>
                <a:latin typeface="Times New Roman" panose="02020603050405020304" pitchFamily="18" charset="0"/>
                <a:cs typeface="Times New Roman" panose="02020603050405020304" pitchFamily="18" charset="0"/>
              </a:rPr>
              <a:t> ε </a:t>
            </a:r>
            <a:r>
              <a:rPr lang="en-US" altLang="zh-CN" b="1" dirty="0">
                <a:solidFill>
                  <a:schemeClr val="tx1"/>
                </a:solidFill>
                <a:latin typeface="Times New Roman" panose="02020603050405020304" pitchFamily="18" charset="0"/>
                <a:cs typeface="Times New Roman" panose="02020603050405020304" pitchFamily="18" charset="0"/>
              </a:rPr>
              <a:t>≤x1+x2 ≤3+</a:t>
            </a:r>
            <a:r>
              <a:rPr lang="el-GR" altLang="zh-CN" b="1" dirty="0">
                <a:solidFill>
                  <a:schemeClr val="tx1"/>
                </a:solidFill>
                <a:latin typeface="Times New Roman" panose="02020603050405020304" pitchFamily="18" charset="0"/>
                <a:cs typeface="Times New Roman" panose="02020603050405020304" pitchFamily="18" charset="0"/>
              </a:rPr>
              <a:t> ε</a:t>
            </a:r>
            <a:endParaRPr lang="en-US" altLang="zh-CN" b="1" dirty="0">
              <a:solidFill>
                <a:schemeClr val="tx1"/>
              </a:solidFill>
              <a:latin typeface="Times New Roman" panose="02020603050405020304" pitchFamily="18" charset="0"/>
              <a:cs typeface="Times New Roman" panose="02020603050405020304" pitchFamily="18" charset="0"/>
            </a:endParaRPr>
          </a:p>
          <a:p>
            <a:pPr algn="ctr"/>
            <a:r>
              <a:rPr lang="en-US" altLang="zh-CN" b="1" dirty="0">
                <a:solidFill>
                  <a:schemeClr val="tx1"/>
                </a:solidFill>
                <a:latin typeface="Times New Roman" panose="02020603050405020304" pitchFamily="18" charset="0"/>
                <a:cs typeface="Times New Roman" panose="02020603050405020304" pitchFamily="18" charset="0"/>
              </a:rPr>
              <a:t>2-</a:t>
            </a:r>
            <a:r>
              <a:rPr lang="el-GR" altLang="zh-CN" b="1" dirty="0">
                <a:solidFill>
                  <a:schemeClr val="tx1"/>
                </a:solidFill>
                <a:latin typeface="Times New Roman" panose="02020603050405020304" pitchFamily="18" charset="0"/>
                <a:cs typeface="Times New Roman" panose="02020603050405020304" pitchFamily="18" charset="0"/>
              </a:rPr>
              <a:t> ε </a:t>
            </a:r>
            <a:r>
              <a:rPr lang="en-US" altLang="zh-CN" b="1" dirty="0">
                <a:solidFill>
                  <a:schemeClr val="tx1"/>
                </a:solidFill>
                <a:latin typeface="Times New Roman" panose="02020603050405020304" pitchFamily="18" charset="0"/>
                <a:cs typeface="Times New Roman" panose="02020603050405020304" pitchFamily="18" charset="0"/>
              </a:rPr>
              <a:t>≤x7+x8 ≤2+</a:t>
            </a:r>
            <a:r>
              <a:rPr lang="el-GR" altLang="zh-CN" b="1" dirty="0">
                <a:solidFill>
                  <a:schemeClr val="tx1"/>
                </a:solidFill>
                <a:latin typeface="Times New Roman" panose="02020603050405020304" pitchFamily="18" charset="0"/>
                <a:cs typeface="Times New Roman" panose="02020603050405020304" pitchFamily="18" charset="0"/>
              </a:rPr>
              <a:t> ε</a:t>
            </a:r>
            <a:endParaRPr lang="en-US" altLang="zh-CN" b="1" dirty="0">
              <a:solidFill>
                <a:schemeClr val="tx1"/>
              </a:solidFill>
              <a:latin typeface="Times New Roman" panose="02020603050405020304" pitchFamily="18" charset="0"/>
              <a:cs typeface="Times New Roman" panose="02020603050405020304" pitchFamily="18" charset="0"/>
            </a:endParaRPr>
          </a:p>
          <a:p>
            <a:pPr algn="ctr"/>
            <a:r>
              <a:rPr lang="en-US" altLang="zh-CN" b="1" dirty="0">
                <a:solidFill>
                  <a:schemeClr val="tx1"/>
                </a:solidFill>
                <a:latin typeface="Times New Roman" panose="02020603050405020304" pitchFamily="18" charset="0"/>
                <a:cs typeface="Times New Roman" panose="02020603050405020304" pitchFamily="18" charset="0"/>
              </a:rPr>
              <a:t>....</a:t>
            </a:r>
          </a:p>
        </p:txBody>
      </p:sp>
      <p:graphicFrame>
        <p:nvGraphicFramePr>
          <p:cNvPr id="25" name="表格 24">
            <a:extLst>
              <a:ext uri="{FF2B5EF4-FFF2-40B4-BE49-F238E27FC236}">
                <a16:creationId xmlns:a16="http://schemas.microsoft.com/office/drawing/2014/main" id="{32C367C7-4A32-4042-B0D7-5BE24BA976AF}"/>
              </a:ext>
            </a:extLst>
          </p:cNvPr>
          <p:cNvGraphicFramePr>
            <a:graphicFrameLocks noGrp="1"/>
          </p:cNvGraphicFramePr>
          <p:nvPr>
            <p:extLst>
              <p:ext uri="{D42A27DB-BD31-4B8C-83A1-F6EECF244321}">
                <p14:modId xmlns:p14="http://schemas.microsoft.com/office/powerpoint/2010/main" val="553023625"/>
              </p:ext>
            </p:extLst>
          </p:nvPr>
        </p:nvGraphicFramePr>
        <p:xfrm>
          <a:off x="4122134" y="1995920"/>
          <a:ext cx="808355" cy="3708400"/>
        </p:xfrm>
        <a:graphic>
          <a:graphicData uri="http://schemas.openxmlformats.org/drawingml/2006/table">
            <a:tbl>
              <a:tblPr firstRow="1" bandRow="1">
                <a:tableStyleId>{5C22544A-7EE6-4342-B048-85BDC9FD1C3A}</a:tableStyleId>
              </a:tblPr>
              <a:tblGrid>
                <a:gridCol w="808355">
                  <a:extLst>
                    <a:ext uri="{9D8B030D-6E8A-4147-A177-3AD203B41FA5}">
                      <a16:colId xmlns:a16="http://schemas.microsoft.com/office/drawing/2014/main" val="832527154"/>
                    </a:ext>
                  </a:extLst>
                </a:gridCol>
              </a:tblGrid>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Count</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6791460"/>
                  </a:ext>
                </a:extLst>
              </a:tr>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x1</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422037"/>
                  </a:ext>
                </a:extLst>
              </a:tr>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x2</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71286659"/>
                  </a:ext>
                </a:extLst>
              </a:tr>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x3</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4644621"/>
                  </a:ext>
                </a:extLst>
              </a:tr>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x4</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7086271"/>
                  </a:ext>
                </a:extLst>
              </a:tr>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x5</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991308"/>
                  </a:ext>
                </a:extLst>
              </a:tr>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x6</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64702606"/>
                  </a:ext>
                </a:extLst>
              </a:tr>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x7</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8454441"/>
                  </a:ext>
                </a:extLst>
              </a:tr>
              <a:tr h="370840">
                <a:tc>
                  <a:txBody>
                    <a:bodyPr/>
                    <a:lstStyle/>
                    <a:p>
                      <a:pPr algn="ctr"/>
                      <a:r>
                        <a:rPr lang="en-US" altLang="zh-CN" dirty="0">
                          <a:solidFill>
                            <a:srgbClr val="0070C0"/>
                          </a:solidFill>
                          <a:latin typeface="Times New Roman" panose="02020603050405020304" pitchFamily="18" charset="0"/>
                          <a:cs typeface="Times New Roman" panose="02020603050405020304" pitchFamily="18" charset="0"/>
                        </a:rPr>
                        <a:t>X8</a:t>
                      </a: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4067858"/>
                  </a:ext>
                </a:extLst>
              </a:tr>
              <a:tr h="370840">
                <a:tc>
                  <a:txBody>
                    <a:bodyPr/>
                    <a:lstStyle/>
                    <a:p>
                      <a:pPr algn="ctr"/>
                      <a:endParaRPr lang="zh-CN" altLang="en-US"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367600"/>
                  </a:ext>
                </a:extLst>
              </a:tr>
            </a:tbl>
          </a:graphicData>
        </a:graphic>
      </p:graphicFrame>
      <p:sp>
        <p:nvSpPr>
          <p:cNvPr id="26" name="箭头: 右 25">
            <a:extLst>
              <a:ext uri="{FF2B5EF4-FFF2-40B4-BE49-F238E27FC236}">
                <a16:creationId xmlns:a16="http://schemas.microsoft.com/office/drawing/2014/main" id="{EA97C6A9-6DA7-4895-B681-69F5D3C8B919}"/>
              </a:ext>
            </a:extLst>
          </p:cNvPr>
          <p:cNvSpPr/>
          <p:nvPr/>
        </p:nvSpPr>
        <p:spPr>
          <a:xfrm>
            <a:off x="8690738" y="5002779"/>
            <a:ext cx="567562" cy="293121"/>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8CFDBCC3-80C6-4756-91AD-9473C0C6C53F}"/>
              </a:ext>
            </a:extLst>
          </p:cNvPr>
          <p:cNvSpPr txBox="1"/>
          <p:nvPr/>
        </p:nvSpPr>
        <p:spPr>
          <a:xfrm>
            <a:off x="9258300" y="4705350"/>
            <a:ext cx="2400300" cy="923330"/>
          </a:xfrm>
          <a:prstGeom prst="rect">
            <a:avLst/>
          </a:prstGeom>
          <a:noFill/>
          <a:ln w="3175">
            <a:solidFill>
              <a:schemeClr val="tx1"/>
            </a:solidFill>
            <a:prstDash val="dash"/>
          </a:ln>
        </p:spPr>
        <p:txBody>
          <a:bodyPr wrap="square" rtlCol="0">
            <a:spAutoFit/>
          </a:bodyPr>
          <a:lstStyle/>
          <a:p>
            <a:r>
              <a:rPr lang="zh-CN" altLang="en-US" dirty="0">
                <a:latin typeface="Times New Roman" panose="02020603050405020304" pitchFamily="18" charset="0"/>
                <a:cs typeface="Times New Roman" panose="02020603050405020304" pitchFamily="18" charset="0"/>
              </a:rPr>
              <a:t>得到具体的统计数据后，可以推算出数据表中属性</a:t>
            </a:r>
            <a:r>
              <a:rPr lang="en-US" altLang="zh-CN" dirty="0">
                <a:latin typeface="Times New Roman" panose="02020603050405020304" pitchFamily="18" charset="0"/>
                <a:cs typeface="Times New Roman" panose="02020603050405020304" pitchFamily="18" charset="0"/>
              </a:rPr>
              <a:t>Count</a:t>
            </a:r>
            <a:r>
              <a:rPr lang="zh-CN" altLang="en-US" dirty="0">
                <a:latin typeface="Times New Roman" panose="02020603050405020304" pitchFamily="18" charset="0"/>
                <a:cs typeface="Times New Roman" panose="02020603050405020304" pitchFamily="18" charset="0"/>
              </a:rPr>
              <a:t>的值。</a:t>
            </a:r>
          </a:p>
        </p:txBody>
      </p:sp>
    </p:spTree>
    <p:extLst>
      <p:ext uri="{BB962C8B-B14F-4D97-AF65-F5344CB8AC3E}">
        <p14:creationId xmlns:p14="http://schemas.microsoft.com/office/powerpoint/2010/main" val="935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animBg="1"/>
      <p:bldP spid="21" grpId="0"/>
      <p:bldP spid="22" grpId="0"/>
      <p:bldP spid="23" grpId="0"/>
      <p:bldP spid="24"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30E058-FF8D-4F1C-9D94-E2B3097FCB5E}"/>
              </a:ext>
            </a:extLst>
          </p:cNvPr>
          <p:cNvSpPr>
            <a:spLocks noGrp="1"/>
          </p:cNvSpPr>
          <p:nvPr>
            <p:ph type="title"/>
          </p:nvPr>
        </p:nvSpPr>
        <p:spPr>
          <a:xfrm>
            <a:off x="1371600" y="685800"/>
            <a:ext cx="9601200" cy="830766"/>
          </a:xfrm>
        </p:spPr>
        <p:txBody>
          <a:bodyPr anchor="ctr">
            <a:normAutofit/>
          </a:bodyPr>
          <a:lstStyle/>
          <a:p>
            <a:r>
              <a:rPr lang="zh-CN" altLang="en-US" sz="3600" dirty="0"/>
              <a:t>数据重构攻击的实际效果</a:t>
            </a:r>
          </a:p>
        </p:txBody>
      </p:sp>
      <p:sp>
        <p:nvSpPr>
          <p:cNvPr id="3" name="内容占位符 2">
            <a:extLst>
              <a:ext uri="{FF2B5EF4-FFF2-40B4-BE49-F238E27FC236}">
                <a16:creationId xmlns:a16="http://schemas.microsoft.com/office/drawing/2014/main" id="{AE49211F-425D-493A-96D9-794EE88DB401}"/>
              </a:ext>
            </a:extLst>
          </p:cNvPr>
          <p:cNvSpPr>
            <a:spLocks noGrp="1"/>
          </p:cNvSpPr>
          <p:nvPr>
            <p:ph idx="1"/>
          </p:nvPr>
        </p:nvSpPr>
        <p:spPr>
          <a:xfrm>
            <a:off x="1371599" y="1838325"/>
            <a:ext cx="10359483" cy="3581400"/>
          </a:xfrm>
        </p:spPr>
        <p:txBody>
          <a:bodyPr anchor="ctr">
            <a:normAutofit/>
          </a:bodyPr>
          <a:lstStyle/>
          <a:p>
            <a:r>
              <a:rPr lang="zh-CN" altLang="en-US" sz="2800" dirty="0">
                <a:latin typeface="Times New Roman" panose="02020603050405020304" pitchFamily="18" charset="0"/>
                <a:cs typeface="Times New Roman" panose="02020603050405020304" pitchFamily="18" charset="0"/>
              </a:rPr>
              <a:t>美国普查局用他们</a:t>
            </a:r>
            <a:r>
              <a:rPr lang="en-US" altLang="zh-CN" sz="2800" dirty="0">
                <a:latin typeface="Times New Roman" panose="02020603050405020304" pitchFamily="18" charset="0"/>
                <a:cs typeface="Times New Roman" panose="02020603050405020304" pitchFamily="18" charset="0"/>
              </a:rPr>
              <a:t>2010</a:t>
            </a:r>
            <a:r>
              <a:rPr lang="zh-CN" altLang="en-US" sz="2800" dirty="0">
                <a:latin typeface="Times New Roman" panose="02020603050405020304" pitchFamily="18" charset="0"/>
                <a:cs typeface="Times New Roman" panose="02020603050405020304" pitchFamily="18" charset="0"/>
              </a:rPr>
              <a:t>年所发布的一组统计数据，试验了数据重构攻击。结果表明能重构</a:t>
            </a:r>
            <a:r>
              <a:rPr lang="en-US" altLang="zh-CN" sz="2800" dirty="0">
                <a:latin typeface="Times New Roman" panose="02020603050405020304" pitchFamily="18" charset="0"/>
                <a:cs typeface="Times New Roman" panose="02020603050405020304" pitchFamily="18" charset="0"/>
              </a:rPr>
              <a:t>17%</a:t>
            </a:r>
            <a:r>
              <a:rPr lang="zh-CN" altLang="en-US" sz="2800" dirty="0">
                <a:latin typeface="Times New Roman" panose="02020603050405020304" pitchFamily="18" charset="0"/>
                <a:cs typeface="Times New Roman" panose="02020603050405020304" pitchFamily="18" charset="0"/>
              </a:rPr>
              <a:t>的美国人口数据。</a:t>
            </a:r>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为此，他们宣布在</a:t>
            </a:r>
            <a:r>
              <a:rPr lang="en-US" altLang="zh-CN" sz="2800" dirty="0">
                <a:latin typeface="Times New Roman" panose="02020603050405020304" pitchFamily="18" charset="0"/>
                <a:cs typeface="Times New Roman" panose="02020603050405020304" pitchFamily="18" charset="0"/>
              </a:rPr>
              <a:t>2020</a:t>
            </a:r>
            <a:r>
              <a:rPr lang="zh-CN" altLang="en-US" sz="2800" dirty="0">
                <a:latin typeface="Times New Roman" panose="02020603050405020304" pitchFamily="18" charset="0"/>
                <a:cs typeface="Times New Roman" panose="02020603050405020304" pitchFamily="18" charset="0"/>
              </a:rPr>
              <a:t>年的统计数据发布中使用差分隐私保护。</a:t>
            </a:r>
            <a:r>
              <a:rPr lang="en-US" altLang="zh-CN" sz="2800" dirty="0">
                <a:latin typeface="Times New Roman" panose="02020603050405020304" pitchFamily="18" charset="0"/>
                <a:cs typeface="Times New Roman" panose="02020603050405020304" pitchFamily="18" charset="0"/>
              </a:rPr>
              <a:t>Source from:</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 https://www.census.gov/content/dam/Census/newsroom/press-kits/2019/jsm/presentation-deploying-differential-privacy-for-the-2020-census-of-pop-and-housing.pdf</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73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0C5EE-9E34-4718-99AF-54282B98A229}"/>
              </a:ext>
            </a:extLst>
          </p:cNvPr>
          <p:cNvSpPr>
            <a:spLocks noGrp="1"/>
          </p:cNvSpPr>
          <p:nvPr>
            <p:ph type="title"/>
          </p:nvPr>
        </p:nvSpPr>
        <p:spPr>
          <a:xfrm>
            <a:off x="1338145" y="396808"/>
            <a:ext cx="10281425" cy="1087244"/>
          </a:xfrm>
        </p:spPr>
        <p:txBody>
          <a:bodyPr anchor="ctr">
            <a:normAutofit/>
          </a:bodyPr>
          <a:lstStyle/>
          <a:p>
            <a:r>
              <a:rPr lang="zh-CN" altLang="en-US" sz="3600" dirty="0"/>
              <a:t>更进一步，发布</a:t>
            </a:r>
            <a:r>
              <a:rPr lang="zh-CN" altLang="en-US" sz="3600" dirty="0">
                <a:solidFill>
                  <a:srgbClr val="0070C0"/>
                </a:solidFill>
              </a:rPr>
              <a:t>机器学习模型</a:t>
            </a:r>
            <a:r>
              <a:rPr lang="zh-CN" altLang="en-US" sz="3600" dirty="0"/>
              <a:t>是否导致隐私泄露？</a:t>
            </a:r>
          </a:p>
        </p:txBody>
      </p:sp>
      <p:sp>
        <p:nvSpPr>
          <p:cNvPr id="4" name="云形标注 3">
            <a:extLst>
              <a:ext uri="{FF2B5EF4-FFF2-40B4-BE49-F238E27FC236}">
                <a16:creationId xmlns:a16="http://schemas.microsoft.com/office/drawing/2014/main" id="{7489701E-243E-48CF-8D7B-1531C286CA7F}"/>
              </a:ext>
            </a:extLst>
          </p:cNvPr>
          <p:cNvSpPr/>
          <p:nvPr/>
        </p:nvSpPr>
        <p:spPr>
          <a:xfrm>
            <a:off x="2159943" y="1973583"/>
            <a:ext cx="3088332" cy="1485901"/>
          </a:xfrm>
          <a:prstGeom prst="cloudCallout">
            <a:avLst>
              <a:gd name="adj1" fmla="val -10380"/>
              <a:gd name="adj2" fmla="val 41952"/>
            </a:avLst>
          </a:prstGeom>
          <a:solidFill>
            <a:schemeClr val="bg1">
              <a:lumMod val="95000"/>
            </a:schemeClr>
          </a:solidFill>
          <a:ln w="3175">
            <a:solidFill>
              <a:srgbClr val="6600FF"/>
            </a:solid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latin typeface="Times New Roman" panose="02020603050405020304" pitchFamily="18" charset="0"/>
                <a:cs typeface="Times New Roman" panose="02020603050405020304" pitchFamily="18" charset="0"/>
              </a:rPr>
              <a:t>Big Data</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5" name="流程图: 磁盘 4">
            <a:extLst>
              <a:ext uri="{FF2B5EF4-FFF2-40B4-BE49-F238E27FC236}">
                <a16:creationId xmlns:a16="http://schemas.microsoft.com/office/drawing/2014/main" id="{34B92842-A24F-443D-9F92-5E3CEC6E3795}"/>
              </a:ext>
            </a:extLst>
          </p:cNvPr>
          <p:cNvSpPr/>
          <p:nvPr/>
        </p:nvSpPr>
        <p:spPr>
          <a:xfrm>
            <a:off x="7789143" y="1587277"/>
            <a:ext cx="1944216" cy="2160240"/>
          </a:xfrm>
          <a:prstGeom prst="flowChartMagneticDisk">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黑体" pitchFamily="2" charset="-122"/>
                <a:cs typeface="Times New Roman" panose="02020603050405020304" pitchFamily="18" charset="0"/>
              </a:rPr>
              <a:t>Parametric Models </a:t>
            </a:r>
            <a:r>
              <a:rPr lang="en-US" altLang="zh-CN" dirty="0">
                <a:solidFill>
                  <a:srgbClr val="6600CC"/>
                </a:solidFill>
                <a:latin typeface="Times New Roman" panose="02020603050405020304" pitchFamily="18" charset="0"/>
                <a:ea typeface="黑体" pitchFamily="2" charset="-122"/>
                <a:cs typeface="Times New Roman" panose="02020603050405020304" pitchFamily="18" charset="0"/>
              </a:rPr>
              <a:t>or </a:t>
            </a:r>
          </a:p>
          <a:p>
            <a:pPr algn="ctr"/>
            <a:r>
              <a:rPr lang="en-US" altLang="zh-CN" dirty="0">
                <a:solidFill>
                  <a:srgbClr val="0070C0"/>
                </a:solidFill>
                <a:latin typeface="Times New Roman" panose="02020603050405020304" pitchFamily="18" charset="0"/>
                <a:ea typeface="黑体" pitchFamily="2" charset="-122"/>
                <a:cs typeface="Times New Roman" panose="02020603050405020304" pitchFamily="18" charset="0"/>
              </a:rPr>
              <a:t>Algorithm Models</a:t>
            </a:r>
          </a:p>
        </p:txBody>
      </p:sp>
      <p:sp>
        <p:nvSpPr>
          <p:cNvPr id="6" name="右箭头 5">
            <a:extLst>
              <a:ext uri="{FF2B5EF4-FFF2-40B4-BE49-F238E27FC236}">
                <a16:creationId xmlns:a16="http://schemas.microsoft.com/office/drawing/2014/main" id="{00DED7D7-7DC9-4A2B-B687-1D050C777A02}"/>
              </a:ext>
            </a:extLst>
          </p:cNvPr>
          <p:cNvSpPr/>
          <p:nvPr/>
        </p:nvSpPr>
        <p:spPr>
          <a:xfrm>
            <a:off x="5328295" y="1947317"/>
            <a:ext cx="2448272" cy="1296144"/>
          </a:xfrm>
          <a:prstGeom prst="rightArrow">
            <a:avLst>
              <a:gd name="adj1" fmla="val 50000"/>
              <a:gd name="adj2" fmla="val 4589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Batang" pitchFamily="18" charset="-127"/>
                <a:cs typeface="Times New Roman" panose="02020603050405020304" pitchFamily="18" charset="0"/>
              </a:rPr>
              <a:t>Data mining/</a:t>
            </a:r>
            <a:endParaRPr lang="en-US" altLang="zh-CN" b="1" dirty="0">
              <a:solidFill>
                <a:srgbClr val="FF0000"/>
              </a:solidFill>
              <a:effectLst>
                <a:outerShdw blurRad="38100" dist="38100" dir="2700000" algn="tl">
                  <a:srgbClr val="000000">
                    <a:alpha val="43137"/>
                  </a:srgbClr>
                </a:outerShdw>
              </a:effectLst>
              <a:latin typeface="Times New Roman" panose="02020603050405020304" pitchFamily="18" charset="0"/>
              <a:ea typeface="Batang" pitchFamily="18" charset="-127"/>
              <a:cs typeface="Times New Roman" panose="02020603050405020304" pitchFamily="18" charset="0"/>
            </a:endParaRPr>
          </a:p>
          <a:p>
            <a:pPr algn="ctr"/>
            <a:r>
              <a:rPr lang="en-US" altLang="zh-CN" dirty="0">
                <a:solidFill>
                  <a:schemeClr val="tx1"/>
                </a:solidFill>
                <a:latin typeface="Times New Roman" panose="02020603050405020304" pitchFamily="18" charset="0"/>
                <a:ea typeface="Batang" pitchFamily="18" charset="-127"/>
                <a:cs typeface="Times New Roman" panose="02020603050405020304" pitchFamily="18" charset="0"/>
              </a:rPr>
              <a:t>Machine learning</a:t>
            </a:r>
            <a:endParaRPr lang="zh-CN" altLang="en-US" dirty="0">
              <a:solidFill>
                <a:schemeClr val="tx1"/>
              </a:solidFill>
              <a:latin typeface="Times New Roman" panose="02020603050405020304" pitchFamily="18" charset="0"/>
              <a:ea typeface="Batang" pitchFamily="18" charset="-127"/>
              <a:cs typeface="Times New Roman" panose="02020603050405020304" pitchFamily="18" charset="0"/>
            </a:endParaRPr>
          </a:p>
        </p:txBody>
      </p:sp>
      <p:sp>
        <p:nvSpPr>
          <p:cNvPr id="7" name="下箭头 6">
            <a:extLst>
              <a:ext uri="{FF2B5EF4-FFF2-40B4-BE49-F238E27FC236}">
                <a16:creationId xmlns:a16="http://schemas.microsoft.com/office/drawing/2014/main" id="{7713CB4A-7191-4681-9A1C-FD79F3BE90A2}"/>
              </a:ext>
            </a:extLst>
          </p:cNvPr>
          <p:cNvSpPr/>
          <p:nvPr/>
        </p:nvSpPr>
        <p:spPr>
          <a:xfrm>
            <a:off x="8554736" y="3747517"/>
            <a:ext cx="566962" cy="1052716"/>
          </a:xfrm>
          <a:prstGeom prst="downArrow">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a:extLst>
              <a:ext uri="{FF2B5EF4-FFF2-40B4-BE49-F238E27FC236}">
                <a16:creationId xmlns:a16="http://schemas.microsoft.com/office/drawing/2014/main" id="{6312BF3F-AE3A-4573-8B6D-D8765B818C8E}"/>
              </a:ext>
            </a:extLst>
          </p:cNvPr>
          <p:cNvSpPr/>
          <p:nvPr/>
        </p:nvSpPr>
        <p:spPr>
          <a:xfrm>
            <a:off x="3312071" y="3504089"/>
            <a:ext cx="648072" cy="129614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3B2C88EC-F606-4C2C-8FAF-75621BCC9000}"/>
              </a:ext>
            </a:extLst>
          </p:cNvPr>
          <p:cNvSpPr txBox="1"/>
          <p:nvPr/>
        </p:nvSpPr>
        <p:spPr bwMode="auto">
          <a:xfrm>
            <a:off x="3869473" y="3590143"/>
            <a:ext cx="1611222" cy="830997"/>
          </a:xfrm>
          <a:prstGeom prst="rect">
            <a:avLst/>
          </a:prstGeom>
          <a:noFill/>
          <a:ln w="9525">
            <a:noFill/>
            <a:miter lim="800000"/>
            <a:headEnd/>
            <a:tailEnd/>
          </a:ln>
        </p:spPr>
        <p:txBody>
          <a:bodyPr wrap="square" rtlCol="0">
            <a:spAutoFit/>
          </a:bodyPr>
          <a:lstStyle/>
          <a:p>
            <a:pPr algn="ctr">
              <a:spcBef>
                <a:spcPct val="50000"/>
              </a:spcBef>
            </a:pPr>
            <a:r>
              <a:rPr lang="en-US" altLang="zh-CN" sz="2400" dirty="0">
                <a:latin typeface="Times New Roman" panose="02020603050405020304" pitchFamily="18" charset="0"/>
                <a:ea typeface="黑体" pitchFamily="2" charset="-122"/>
                <a:cs typeface="Times New Roman" panose="02020603050405020304" pitchFamily="18" charset="0"/>
              </a:rPr>
              <a:t>Statistical analysis</a:t>
            </a:r>
            <a:endParaRPr lang="zh-CN" altLang="en-US" sz="2400" dirty="0">
              <a:latin typeface="Times New Roman" panose="02020603050405020304" pitchFamily="18" charset="0"/>
              <a:ea typeface="黑体"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7D1F28EE-7DDF-4F52-898F-EFB7E338BC27}"/>
              </a:ext>
            </a:extLst>
          </p:cNvPr>
          <p:cNvSpPr txBox="1"/>
          <p:nvPr/>
        </p:nvSpPr>
        <p:spPr>
          <a:xfrm>
            <a:off x="2074127" y="4767822"/>
            <a:ext cx="3657600" cy="400110"/>
          </a:xfrm>
          <a:prstGeom prst="rect">
            <a:avLst/>
          </a:prstGeom>
          <a:noFill/>
          <a:ln>
            <a:solidFill>
              <a:schemeClr val="accent5">
                <a:lumMod val="60000"/>
                <a:lumOff val="40000"/>
              </a:schemeClr>
            </a:solidFill>
          </a:ln>
        </p:spPr>
        <p:txBody>
          <a:bodyPr wrap="square" rtlCol="0">
            <a:spAutoFit/>
          </a:bodyPr>
          <a:lstStyle/>
          <a:p>
            <a:r>
              <a:rPr lang="en-US" altLang="zh-CN" sz="2000" dirty="0">
                <a:latin typeface="Georgia" pitchFamily="18" charset="0"/>
                <a:ea typeface="黑体" pitchFamily="2" charset="-122"/>
              </a:rPr>
              <a:t>Releasing the statistical results</a:t>
            </a:r>
          </a:p>
        </p:txBody>
      </p:sp>
      <p:sp>
        <p:nvSpPr>
          <p:cNvPr id="12" name="文本框 11">
            <a:extLst>
              <a:ext uri="{FF2B5EF4-FFF2-40B4-BE49-F238E27FC236}">
                <a16:creationId xmlns:a16="http://schemas.microsoft.com/office/drawing/2014/main" id="{375801E4-7F6C-4D91-BE1A-FBB84D465338}"/>
              </a:ext>
            </a:extLst>
          </p:cNvPr>
          <p:cNvSpPr txBox="1"/>
          <p:nvPr/>
        </p:nvSpPr>
        <p:spPr>
          <a:xfrm>
            <a:off x="6928259" y="4767822"/>
            <a:ext cx="3657600" cy="400110"/>
          </a:xfrm>
          <a:prstGeom prst="rect">
            <a:avLst/>
          </a:prstGeom>
          <a:noFill/>
          <a:ln>
            <a:solidFill>
              <a:schemeClr val="accent5">
                <a:lumMod val="60000"/>
                <a:lumOff val="40000"/>
              </a:schemeClr>
            </a:solidFill>
          </a:ln>
        </p:spPr>
        <p:txBody>
          <a:bodyPr wrap="square" rtlCol="0">
            <a:spAutoFit/>
          </a:bodyPr>
          <a:lstStyle/>
          <a:p>
            <a:pPr algn="ctr"/>
            <a:r>
              <a:rPr lang="en-US" altLang="zh-CN" sz="2000" dirty="0">
                <a:latin typeface="Georgia" pitchFamily="18" charset="0"/>
                <a:ea typeface="黑体" pitchFamily="2" charset="-122"/>
              </a:rPr>
              <a:t>Prediction or other Results</a:t>
            </a:r>
          </a:p>
        </p:txBody>
      </p:sp>
    </p:spTree>
    <p:extLst>
      <p:ext uri="{BB962C8B-B14F-4D97-AF65-F5344CB8AC3E}">
        <p14:creationId xmlns:p14="http://schemas.microsoft.com/office/powerpoint/2010/main" val="232154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7FA8BD05-06CF-4958-85F2-6459933BCD21}"/>
              </a:ext>
            </a:extLst>
          </p:cNvPr>
          <p:cNvGrpSpPr/>
          <p:nvPr/>
        </p:nvGrpSpPr>
        <p:grpSpPr>
          <a:xfrm>
            <a:off x="2651807" y="2371448"/>
            <a:ext cx="4193232" cy="1162050"/>
            <a:chOff x="3004047" y="1989919"/>
            <a:chExt cx="4193232" cy="1162050"/>
          </a:xfrm>
        </p:grpSpPr>
        <p:sp>
          <p:nvSpPr>
            <p:cNvPr id="4" name="云形标注 3">
              <a:extLst>
                <a:ext uri="{FF2B5EF4-FFF2-40B4-BE49-F238E27FC236}">
                  <a16:creationId xmlns:a16="http://schemas.microsoft.com/office/drawing/2014/main" id="{7489701E-243E-48CF-8D7B-1531C286CA7F}"/>
                </a:ext>
              </a:extLst>
            </p:cNvPr>
            <p:cNvSpPr/>
            <p:nvPr/>
          </p:nvSpPr>
          <p:spPr>
            <a:xfrm>
              <a:off x="3004047" y="2184859"/>
              <a:ext cx="1621482" cy="821059"/>
            </a:xfrm>
            <a:prstGeom prst="cloudCallout">
              <a:avLst>
                <a:gd name="adj1" fmla="val -10380"/>
                <a:gd name="adj2" fmla="val 41952"/>
              </a:avLst>
            </a:prstGeom>
            <a:solidFill>
              <a:schemeClr val="bg1">
                <a:lumMod val="95000"/>
              </a:schemeClr>
            </a:solidFill>
            <a:ln w="3175">
              <a:solidFill>
                <a:srgbClr val="6600FF"/>
              </a:solid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Private Training Data</a:t>
              </a:r>
              <a:endParaRPr lang="zh-CN" altLang="en-US" sz="2000" dirty="0">
                <a:solidFill>
                  <a:srgbClr val="0070C0"/>
                </a:solidFill>
                <a:latin typeface="Times New Roman" panose="02020603050405020304" pitchFamily="18" charset="0"/>
                <a:cs typeface="Times New Roman" panose="02020603050405020304" pitchFamily="18" charset="0"/>
              </a:endParaRPr>
            </a:p>
          </p:txBody>
        </p:sp>
        <p:sp>
          <p:nvSpPr>
            <p:cNvPr id="6" name="右箭头 5">
              <a:extLst>
                <a:ext uri="{FF2B5EF4-FFF2-40B4-BE49-F238E27FC236}">
                  <a16:creationId xmlns:a16="http://schemas.microsoft.com/office/drawing/2014/main" id="{00DED7D7-7DC9-4A2B-B687-1D050C777A02}"/>
                </a:ext>
              </a:extLst>
            </p:cNvPr>
            <p:cNvSpPr/>
            <p:nvPr/>
          </p:nvSpPr>
          <p:spPr>
            <a:xfrm>
              <a:off x="4681464" y="2149128"/>
              <a:ext cx="1414536" cy="821060"/>
            </a:xfrm>
            <a:prstGeom prst="rightArrow">
              <a:avLst>
                <a:gd name="adj1" fmla="val 50000"/>
                <a:gd name="adj2" fmla="val 4589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ea typeface="Batang" pitchFamily="18" charset="-127"/>
                  <a:cs typeface="Times New Roman" panose="02020603050405020304" pitchFamily="18" charset="0"/>
                </a:rPr>
                <a:t>Training</a:t>
              </a:r>
              <a:endParaRPr lang="zh-CN" altLang="en-US" dirty="0">
                <a:solidFill>
                  <a:schemeClr val="tx1"/>
                </a:solidFill>
                <a:latin typeface="Times New Roman" panose="02020603050405020304" pitchFamily="18" charset="0"/>
                <a:ea typeface="Batang" pitchFamily="18" charset="-127"/>
                <a:cs typeface="Times New Roman" panose="02020603050405020304" pitchFamily="18" charset="0"/>
              </a:endParaRPr>
            </a:p>
          </p:txBody>
        </p:sp>
        <p:pic>
          <p:nvPicPr>
            <p:cNvPr id="12" name="图片 11">
              <a:extLst>
                <a:ext uri="{FF2B5EF4-FFF2-40B4-BE49-F238E27FC236}">
                  <a16:creationId xmlns:a16="http://schemas.microsoft.com/office/drawing/2014/main" id="{56A4E3F3-82D4-4C8D-8879-E52BF2E4896C}"/>
                </a:ext>
              </a:extLst>
            </p:cNvPr>
            <p:cNvPicPr>
              <a:picLocks noChangeAspect="1"/>
            </p:cNvPicPr>
            <p:nvPr/>
          </p:nvPicPr>
          <p:blipFill>
            <a:blip r:embed="rId3"/>
            <a:stretch>
              <a:fillRect/>
            </a:stretch>
          </p:blipFill>
          <p:spPr>
            <a:xfrm>
              <a:off x="6168579" y="1989919"/>
              <a:ext cx="1028700" cy="1162050"/>
            </a:xfrm>
            <a:prstGeom prst="rect">
              <a:avLst/>
            </a:prstGeom>
          </p:spPr>
        </p:pic>
      </p:grpSp>
      <p:sp>
        <p:nvSpPr>
          <p:cNvPr id="14" name="文本框 13">
            <a:extLst>
              <a:ext uri="{FF2B5EF4-FFF2-40B4-BE49-F238E27FC236}">
                <a16:creationId xmlns:a16="http://schemas.microsoft.com/office/drawing/2014/main" id="{DDDD9AD9-3EA4-4FA6-BDE5-CF3BC577323A}"/>
              </a:ext>
            </a:extLst>
          </p:cNvPr>
          <p:cNvSpPr txBox="1"/>
          <p:nvPr/>
        </p:nvSpPr>
        <p:spPr>
          <a:xfrm>
            <a:off x="1069566" y="1733387"/>
            <a:ext cx="618110" cy="3785652"/>
          </a:xfrm>
          <a:prstGeom prst="rect">
            <a:avLst/>
          </a:prstGeom>
          <a:noFill/>
        </p:spPr>
        <p:txBody>
          <a:bodyPr wrap="square" rtlCol="0">
            <a:spAutoFit/>
          </a:bodyPr>
          <a:lstStyle/>
          <a:p>
            <a:pPr algn="ctr"/>
            <a:r>
              <a:rPr lang="zh-CN" altLang="en-US" sz="2000" b="1" dirty="0"/>
              <a:t>机器学习中的成员推断攻击</a:t>
            </a:r>
          </a:p>
        </p:txBody>
      </p:sp>
      <p:graphicFrame>
        <p:nvGraphicFramePr>
          <p:cNvPr id="15" name="内容占位符 3">
            <a:extLst>
              <a:ext uri="{FF2B5EF4-FFF2-40B4-BE49-F238E27FC236}">
                <a16:creationId xmlns:a16="http://schemas.microsoft.com/office/drawing/2014/main" id="{03D1D385-80BE-4C27-9D35-1077660A17AE}"/>
              </a:ext>
            </a:extLst>
          </p:cNvPr>
          <p:cNvGraphicFramePr>
            <a:graphicFrameLocks noGrp="1"/>
          </p:cNvGraphicFramePr>
          <p:nvPr>
            <p:ph idx="1"/>
            <p:extLst>
              <p:ext uri="{D42A27DB-BD31-4B8C-83A1-F6EECF244321}">
                <p14:modId xmlns:p14="http://schemas.microsoft.com/office/powerpoint/2010/main" val="2710120157"/>
              </p:ext>
            </p:extLst>
          </p:nvPr>
        </p:nvGraphicFramePr>
        <p:xfrm>
          <a:off x="7558358" y="2489515"/>
          <a:ext cx="2401572" cy="777583"/>
        </p:xfrm>
        <a:graphic>
          <a:graphicData uri="http://schemas.openxmlformats.org/drawingml/2006/table">
            <a:tbl>
              <a:tblPr firstRow="1" bandRow="1">
                <a:tableStyleId>{5C22544A-7EE6-4342-B048-85BDC9FD1C3A}</a:tableStyleId>
              </a:tblPr>
              <a:tblGrid>
                <a:gridCol w="675005">
                  <a:extLst>
                    <a:ext uri="{9D8B030D-6E8A-4147-A177-3AD203B41FA5}">
                      <a16:colId xmlns:a16="http://schemas.microsoft.com/office/drawing/2014/main" val="20000"/>
                    </a:ext>
                  </a:extLst>
                </a:gridCol>
                <a:gridCol w="500380">
                  <a:extLst>
                    <a:ext uri="{9D8B030D-6E8A-4147-A177-3AD203B41FA5}">
                      <a16:colId xmlns:a16="http://schemas.microsoft.com/office/drawing/2014/main" val="20001"/>
                    </a:ext>
                  </a:extLst>
                </a:gridCol>
                <a:gridCol w="1226187">
                  <a:extLst>
                    <a:ext uri="{9D8B030D-6E8A-4147-A177-3AD203B41FA5}">
                      <a16:colId xmlns:a16="http://schemas.microsoft.com/office/drawing/2014/main" val="20002"/>
                    </a:ext>
                  </a:extLst>
                </a:gridCol>
              </a:tblGrid>
              <a:tr h="472783">
                <a:tc>
                  <a:txBody>
                    <a:bodyPr/>
                    <a:lstStyle/>
                    <a:p>
                      <a:pPr algn="ctr"/>
                      <a:r>
                        <a:rPr lang="en-US" altLang="zh-CN" sz="1400" dirty="0">
                          <a:solidFill>
                            <a:schemeClr val="tx1"/>
                          </a:solidFill>
                        </a:rPr>
                        <a:t>Name</a:t>
                      </a:r>
                      <a:endParaRPr lang="zh-CN" altLang="en-US" sz="1400" dirty="0">
                        <a:solidFill>
                          <a:schemeClr val="tx1"/>
                        </a:solidFill>
                      </a:endParaRPr>
                    </a:p>
                  </a:txBody>
                  <a:tcPr anchor="ctr">
                    <a:solidFill>
                      <a:schemeClr val="accent4">
                        <a:lumMod val="40000"/>
                        <a:lumOff val="60000"/>
                      </a:schemeClr>
                    </a:solidFill>
                  </a:tcPr>
                </a:tc>
                <a:tc>
                  <a:txBody>
                    <a:bodyPr/>
                    <a:lstStyle/>
                    <a:p>
                      <a:pPr algn="ctr"/>
                      <a:r>
                        <a:rPr lang="en-US" altLang="zh-CN" sz="1400" dirty="0">
                          <a:solidFill>
                            <a:schemeClr val="tx1"/>
                          </a:solidFill>
                        </a:rPr>
                        <a:t>age</a:t>
                      </a:r>
                      <a:endParaRPr lang="zh-CN" altLang="en-US" sz="1400" dirty="0">
                        <a:solidFill>
                          <a:schemeClr val="tx1"/>
                        </a:solidFill>
                      </a:endParaRPr>
                    </a:p>
                  </a:txBody>
                  <a:tcPr anchor="ctr">
                    <a:solidFill>
                      <a:schemeClr val="accent4">
                        <a:lumMod val="40000"/>
                        <a:lumOff val="60000"/>
                      </a:schemeClr>
                    </a:solidFill>
                  </a:tcPr>
                </a:tc>
                <a:tc>
                  <a:txBody>
                    <a:bodyPr/>
                    <a:lstStyle/>
                    <a:p>
                      <a:pPr algn="ctr"/>
                      <a:r>
                        <a:rPr lang="en-US" altLang="zh-CN" sz="1400" dirty="0">
                          <a:solidFill>
                            <a:schemeClr val="tx1"/>
                          </a:solidFill>
                        </a:rPr>
                        <a:t>Class Label</a:t>
                      </a:r>
                      <a:endParaRPr lang="zh-CN" altLang="en-US" sz="1400" dirty="0">
                        <a:solidFill>
                          <a:schemeClr val="tx1"/>
                        </a:solidFill>
                      </a:endParaRPr>
                    </a:p>
                  </a:txBody>
                  <a:tcPr anchor="ctr">
                    <a:solidFill>
                      <a:schemeClr val="accent4">
                        <a:lumMod val="40000"/>
                        <a:lumOff val="60000"/>
                      </a:schemeClr>
                    </a:solidFill>
                  </a:tcPr>
                </a:tc>
                <a:extLst>
                  <a:ext uri="{0D108BD9-81ED-4DB2-BD59-A6C34878D82A}">
                    <a16:rowId xmlns:a16="http://schemas.microsoft.com/office/drawing/2014/main" val="10000"/>
                  </a:ext>
                </a:extLst>
              </a:tr>
              <a:tr h="297856">
                <a:tc>
                  <a:txBody>
                    <a:bodyPr/>
                    <a:lstStyle/>
                    <a:p>
                      <a:pPr algn="ctr"/>
                      <a:r>
                        <a:rPr lang="en-US" altLang="zh-CN" sz="1400" dirty="0">
                          <a:solidFill>
                            <a:schemeClr val="tx1"/>
                          </a:solidFill>
                        </a:rPr>
                        <a:t>Tom</a:t>
                      </a:r>
                      <a:endParaRPr lang="zh-CN" altLang="en-US" sz="1400" dirty="0">
                        <a:solidFill>
                          <a:schemeClr val="tx1"/>
                        </a:solidFill>
                      </a:endParaRPr>
                    </a:p>
                  </a:txBody>
                  <a:tcPr>
                    <a:solidFill>
                      <a:schemeClr val="accent4">
                        <a:lumMod val="40000"/>
                        <a:lumOff val="60000"/>
                      </a:schemeClr>
                    </a:solidFill>
                  </a:tcPr>
                </a:tc>
                <a:tc>
                  <a:txBody>
                    <a:bodyPr/>
                    <a:lstStyle/>
                    <a:p>
                      <a:pPr algn="ctr"/>
                      <a:r>
                        <a:rPr lang="en-US" altLang="zh-CN" sz="1400" dirty="0">
                          <a:solidFill>
                            <a:schemeClr val="tx1"/>
                          </a:solidFill>
                        </a:rPr>
                        <a:t>52</a:t>
                      </a:r>
                      <a:endParaRPr lang="zh-CN" altLang="en-US" sz="1400" dirty="0">
                        <a:solidFill>
                          <a:schemeClr val="tx1"/>
                        </a:solidFill>
                      </a:endParaRPr>
                    </a:p>
                  </a:txBody>
                  <a:tcPr>
                    <a:solidFill>
                      <a:schemeClr val="accent4">
                        <a:lumMod val="40000"/>
                        <a:lumOff val="60000"/>
                      </a:schemeClr>
                    </a:solidFill>
                  </a:tcPr>
                </a:tc>
                <a:tc>
                  <a:txBody>
                    <a:bodyPr/>
                    <a:lstStyle/>
                    <a:p>
                      <a:pPr algn="ctr"/>
                      <a:r>
                        <a:rPr lang="en-US" altLang="zh-CN" sz="1400" dirty="0">
                          <a:solidFill>
                            <a:schemeClr val="tx1"/>
                          </a:solidFill>
                        </a:rPr>
                        <a:t>1</a:t>
                      </a:r>
                      <a:endParaRPr lang="zh-CN" altLang="en-US" sz="1400"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16" name="文本框 15">
            <a:extLst>
              <a:ext uri="{FF2B5EF4-FFF2-40B4-BE49-F238E27FC236}">
                <a16:creationId xmlns:a16="http://schemas.microsoft.com/office/drawing/2014/main" id="{AA759586-66A8-44C7-8C80-720E4DF69772}"/>
              </a:ext>
            </a:extLst>
          </p:cNvPr>
          <p:cNvSpPr txBox="1"/>
          <p:nvPr/>
        </p:nvSpPr>
        <p:spPr>
          <a:xfrm>
            <a:off x="5410385" y="1773790"/>
            <a:ext cx="1824037"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Attacker</a:t>
            </a:r>
            <a:r>
              <a:rPr lang="zh-CN" altLang="en-US" dirty="0">
                <a:latin typeface="Times New Roman" panose="02020603050405020304" pitchFamily="18" charset="0"/>
                <a:cs typeface="Times New Roman" panose="02020603050405020304" pitchFamily="18" charset="0"/>
              </a:rPr>
              <a:t>对模型具有黑盒访问权</a:t>
            </a:r>
          </a:p>
        </p:txBody>
      </p:sp>
      <p:sp>
        <p:nvSpPr>
          <p:cNvPr id="17" name="文本框 16">
            <a:extLst>
              <a:ext uri="{FF2B5EF4-FFF2-40B4-BE49-F238E27FC236}">
                <a16:creationId xmlns:a16="http://schemas.microsoft.com/office/drawing/2014/main" id="{88CB816C-C18B-452F-B79C-89F78DE675BC}"/>
              </a:ext>
            </a:extLst>
          </p:cNvPr>
          <p:cNvSpPr txBox="1"/>
          <p:nvPr/>
        </p:nvSpPr>
        <p:spPr>
          <a:xfrm>
            <a:off x="7399119" y="2017750"/>
            <a:ext cx="2720049"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Data record, Class Label</a:t>
            </a:r>
            <a:endParaRPr lang="zh-CN" altLang="en-US" dirty="0">
              <a:latin typeface="Times New Roman" panose="02020603050405020304" pitchFamily="18" charset="0"/>
              <a:cs typeface="Times New Roman" panose="02020603050405020304" pitchFamily="18" charset="0"/>
            </a:endParaRPr>
          </a:p>
        </p:txBody>
      </p:sp>
      <p:sp>
        <p:nvSpPr>
          <p:cNvPr id="18" name="箭头: 左 17">
            <a:extLst>
              <a:ext uri="{FF2B5EF4-FFF2-40B4-BE49-F238E27FC236}">
                <a16:creationId xmlns:a16="http://schemas.microsoft.com/office/drawing/2014/main" id="{FC9C6A9D-DA1E-421E-9FB3-160C46B75E9E}"/>
              </a:ext>
            </a:extLst>
          </p:cNvPr>
          <p:cNvSpPr/>
          <p:nvPr/>
        </p:nvSpPr>
        <p:spPr>
          <a:xfrm>
            <a:off x="6845039" y="2830489"/>
            <a:ext cx="713319" cy="18729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23" name="图片 22">
            <a:extLst>
              <a:ext uri="{FF2B5EF4-FFF2-40B4-BE49-F238E27FC236}">
                <a16:creationId xmlns:a16="http://schemas.microsoft.com/office/drawing/2014/main" id="{EF7017C8-FAC8-49D8-9C98-8DCDE68DADD3}"/>
              </a:ext>
            </a:extLst>
          </p:cNvPr>
          <p:cNvPicPr>
            <a:picLocks noChangeAspect="1"/>
          </p:cNvPicPr>
          <p:nvPr/>
        </p:nvPicPr>
        <p:blipFill rotWithShape="1">
          <a:blip r:embed="rId3"/>
          <a:srcRect b="30103"/>
          <a:stretch/>
        </p:blipFill>
        <p:spPr>
          <a:xfrm>
            <a:off x="7886455" y="4151264"/>
            <a:ext cx="1028700" cy="812237"/>
          </a:xfrm>
          <a:prstGeom prst="rect">
            <a:avLst/>
          </a:prstGeom>
        </p:spPr>
      </p:pic>
      <p:sp>
        <p:nvSpPr>
          <p:cNvPr id="24" name="文本框 23">
            <a:extLst>
              <a:ext uri="{FF2B5EF4-FFF2-40B4-BE49-F238E27FC236}">
                <a16:creationId xmlns:a16="http://schemas.microsoft.com/office/drawing/2014/main" id="{B71993BB-5B87-4436-941A-D3EBB05B42DD}"/>
              </a:ext>
            </a:extLst>
          </p:cNvPr>
          <p:cNvSpPr txBox="1"/>
          <p:nvPr/>
        </p:nvSpPr>
        <p:spPr>
          <a:xfrm>
            <a:off x="7593350" y="5012918"/>
            <a:ext cx="1661072"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Multiple Attack</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models</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4C73881F-1AB8-432E-AFDC-2EDB87E84ECC}"/>
              </a:ext>
            </a:extLst>
          </p:cNvPr>
          <p:cNvSpPr txBox="1"/>
          <p:nvPr/>
        </p:nvSpPr>
        <p:spPr>
          <a:xfrm>
            <a:off x="8637154" y="3345111"/>
            <a:ext cx="803822" cy="369330"/>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Label</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02ECAB78-1432-4E42-974A-91325E2294A9}"/>
              </a:ext>
            </a:extLst>
          </p:cNvPr>
          <p:cNvSpPr txBox="1"/>
          <p:nvPr/>
        </p:nvSpPr>
        <p:spPr>
          <a:xfrm>
            <a:off x="9039065" y="4318314"/>
            <a:ext cx="2613959"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Data </a:t>
            </a:r>
            <a:r>
              <a:rPr lang="en-US" altLang="zh-CN" dirty="0" err="1">
                <a:latin typeface="Times New Roman" panose="02020603050405020304" pitchFamily="18" charset="0"/>
                <a:cs typeface="Times New Roman" panose="02020603050405020304" pitchFamily="18" charset="0"/>
              </a:rPr>
              <a:t>record</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∈Private</a:t>
            </a:r>
            <a:r>
              <a:rPr lang="en-US" altLang="zh-CN" dirty="0">
                <a:latin typeface="Times New Roman" panose="02020603050405020304" pitchFamily="18" charset="0"/>
                <a:ea typeface="宋体" panose="02010600030101010101" pitchFamily="2" charset="-122"/>
                <a:cs typeface="Times New Roman" panose="02020603050405020304" pitchFamily="18" charset="0"/>
              </a:rPr>
              <a:t> training set?</a:t>
            </a:r>
            <a:endParaRPr lang="zh-CN" altLang="en-US" dirty="0">
              <a:latin typeface="Times New Roman" panose="02020603050405020304" pitchFamily="18" charset="0"/>
              <a:cs typeface="Times New Roman" panose="02020603050405020304" pitchFamily="18" charset="0"/>
            </a:endParaRPr>
          </a:p>
        </p:txBody>
      </p:sp>
      <p:sp>
        <p:nvSpPr>
          <p:cNvPr id="29" name="云形标注 3">
            <a:extLst>
              <a:ext uri="{FF2B5EF4-FFF2-40B4-BE49-F238E27FC236}">
                <a16:creationId xmlns:a16="http://schemas.microsoft.com/office/drawing/2014/main" id="{E6E7185D-81DA-4786-814E-CC39500108AC}"/>
              </a:ext>
            </a:extLst>
          </p:cNvPr>
          <p:cNvSpPr/>
          <p:nvPr/>
        </p:nvSpPr>
        <p:spPr>
          <a:xfrm>
            <a:off x="2625791" y="4090384"/>
            <a:ext cx="1621482" cy="821059"/>
          </a:xfrm>
          <a:prstGeom prst="cloudCallout">
            <a:avLst>
              <a:gd name="adj1" fmla="val -10380"/>
              <a:gd name="adj2" fmla="val 41952"/>
            </a:avLst>
          </a:prstGeom>
          <a:solidFill>
            <a:schemeClr val="accent5">
              <a:lumMod val="40000"/>
              <a:lumOff val="60000"/>
            </a:schemeClr>
          </a:solidFill>
          <a:ln w="3175">
            <a:solidFill>
              <a:srgbClr val="6600FF"/>
            </a:solid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Data set</a:t>
            </a:r>
            <a:endParaRPr lang="zh-CN" altLang="en-US" sz="2000" dirty="0">
              <a:solidFill>
                <a:srgbClr val="0070C0"/>
              </a:solidFill>
              <a:latin typeface="Times New Roman" panose="02020603050405020304" pitchFamily="18" charset="0"/>
              <a:cs typeface="Times New Roman" panose="02020603050405020304" pitchFamily="18" charset="0"/>
            </a:endParaRPr>
          </a:p>
        </p:txBody>
      </p:sp>
      <p:sp>
        <p:nvSpPr>
          <p:cNvPr id="30" name="箭头: 右 29">
            <a:extLst>
              <a:ext uri="{FF2B5EF4-FFF2-40B4-BE49-F238E27FC236}">
                <a16:creationId xmlns:a16="http://schemas.microsoft.com/office/drawing/2014/main" id="{4FBF7401-E37F-499E-B092-24C2DAE91A44}"/>
              </a:ext>
            </a:extLst>
          </p:cNvPr>
          <p:cNvSpPr/>
          <p:nvPr/>
        </p:nvSpPr>
        <p:spPr>
          <a:xfrm>
            <a:off x="4319728" y="4408223"/>
            <a:ext cx="688824" cy="26973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31" name="图片 30">
            <a:extLst>
              <a:ext uri="{FF2B5EF4-FFF2-40B4-BE49-F238E27FC236}">
                <a16:creationId xmlns:a16="http://schemas.microsoft.com/office/drawing/2014/main" id="{92D216B4-8BE3-4330-8B94-62F17BE9B5CD}"/>
              </a:ext>
            </a:extLst>
          </p:cNvPr>
          <p:cNvPicPr>
            <a:picLocks noChangeAspect="1"/>
          </p:cNvPicPr>
          <p:nvPr/>
        </p:nvPicPr>
        <p:blipFill rotWithShape="1">
          <a:blip r:embed="rId3"/>
          <a:srcRect b="30103"/>
          <a:stretch/>
        </p:blipFill>
        <p:spPr>
          <a:xfrm>
            <a:off x="5048645" y="4114896"/>
            <a:ext cx="1028700" cy="812237"/>
          </a:xfrm>
          <a:prstGeom prst="rect">
            <a:avLst/>
          </a:prstGeom>
        </p:spPr>
      </p:pic>
      <p:sp>
        <p:nvSpPr>
          <p:cNvPr id="32" name="文本框 31">
            <a:extLst>
              <a:ext uri="{FF2B5EF4-FFF2-40B4-BE49-F238E27FC236}">
                <a16:creationId xmlns:a16="http://schemas.microsoft.com/office/drawing/2014/main" id="{2FF7CFCD-A2FA-45C7-B905-3F9600D64684}"/>
              </a:ext>
            </a:extLst>
          </p:cNvPr>
          <p:cNvSpPr txBox="1"/>
          <p:nvPr/>
        </p:nvSpPr>
        <p:spPr>
          <a:xfrm>
            <a:off x="4692395" y="4958741"/>
            <a:ext cx="1661072"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Shadow</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models</a:t>
            </a:r>
            <a:endParaRPr lang="zh-CN" altLang="en-US" dirty="0">
              <a:latin typeface="Times New Roman" panose="02020603050405020304" pitchFamily="18" charset="0"/>
              <a:cs typeface="Times New Roman" panose="02020603050405020304" pitchFamily="18" charset="0"/>
            </a:endParaRPr>
          </a:p>
        </p:txBody>
      </p:sp>
      <p:sp>
        <p:nvSpPr>
          <p:cNvPr id="33" name="椭圆 32">
            <a:extLst>
              <a:ext uri="{FF2B5EF4-FFF2-40B4-BE49-F238E27FC236}">
                <a16:creationId xmlns:a16="http://schemas.microsoft.com/office/drawing/2014/main" id="{888FD57A-83AA-4660-A393-AB6BCFCC21B2}"/>
              </a:ext>
            </a:extLst>
          </p:cNvPr>
          <p:cNvSpPr/>
          <p:nvPr/>
        </p:nvSpPr>
        <p:spPr>
          <a:xfrm>
            <a:off x="2937578" y="2096956"/>
            <a:ext cx="968842" cy="3231117"/>
          </a:xfrm>
          <a:prstGeom prst="ellipse">
            <a:avLst/>
          </a:prstGeom>
          <a:noFill/>
          <a:ln w="3175">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DF08F9AC-ECB3-4587-ACED-6F9690E55DD8}"/>
              </a:ext>
            </a:extLst>
          </p:cNvPr>
          <p:cNvSpPr txBox="1"/>
          <p:nvPr/>
        </p:nvSpPr>
        <p:spPr>
          <a:xfrm>
            <a:off x="2450706" y="3559205"/>
            <a:ext cx="1924668"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Same distribution</a:t>
            </a:r>
            <a:endParaRPr lang="zh-CN" altLang="en-US" dirty="0">
              <a:latin typeface="Times New Roman" panose="02020603050405020304" pitchFamily="18" charset="0"/>
              <a:cs typeface="Times New Roman" panose="02020603050405020304" pitchFamily="18" charset="0"/>
            </a:endParaRPr>
          </a:p>
        </p:txBody>
      </p:sp>
      <p:pic>
        <p:nvPicPr>
          <p:cNvPr id="36" name="图片 35">
            <a:extLst>
              <a:ext uri="{FF2B5EF4-FFF2-40B4-BE49-F238E27FC236}">
                <a16:creationId xmlns:a16="http://schemas.microsoft.com/office/drawing/2014/main" id="{E114F9B3-F324-4366-8E04-D6B2142092CC}"/>
              </a:ext>
            </a:extLst>
          </p:cNvPr>
          <p:cNvPicPr>
            <a:picLocks noChangeAspect="1"/>
          </p:cNvPicPr>
          <p:nvPr/>
        </p:nvPicPr>
        <p:blipFill>
          <a:blip r:embed="rId4"/>
          <a:stretch>
            <a:fillRect/>
          </a:stretch>
        </p:blipFill>
        <p:spPr>
          <a:xfrm>
            <a:off x="6510628" y="3943866"/>
            <a:ext cx="984301" cy="1416123"/>
          </a:xfrm>
          <a:prstGeom prst="rect">
            <a:avLst/>
          </a:prstGeom>
        </p:spPr>
      </p:pic>
      <p:sp>
        <p:nvSpPr>
          <p:cNvPr id="37" name="箭头: 右 36">
            <a:extLst>
              <a:ext uri="{FF2B5EF4-FFF2-40B4-BE49-F238E27FC236}">
                <a16:creationId xmlns:a16="http://schemas.microsoft.com/office/drawing/2014/main" id="{E791B926-477D-4C5A-B5C7-FCDCB39ABA52}"/>
              </a:ext>
            </a:extLst>
          </p:cNvPr>
          <p:cNvSpPr/>
          <p:nvPr/>
        </p:nvSpPr>
        <p:spPr>
          <a:xfrm>
            <a:off x="6031643" y="4459585"/>
            <a:ext cx="501286" cy="218368"/>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8" name="箭头: 右 37">
            <a:extLst>
              <a:ext uri="{FF2B5EF4-FFF2-40B4-BE49-F238E27FC236}">
                <a16:creationId xmlns:a16="http://schemas.microsoft.com/office/drawing/2014/main" id="{B3D8AB5C-2103-44FA-8117-B5753AC488FE}"/>
              </a:ext>
            </a:extLst>
          </p:cNvPr>
          <p:cNvSpPr/>
          <p:nvPr/>
        </p:nvSpPr>
        <p:spPr>
          <a:xfrm>
            <a:off x="7465704" y="4459585"/>
            <a:ext cx="501286" cy="218368"/>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41" name="直接箭头连接符 40">
            <a:extLst>
              <a:ext uri="{FF2B5EF4-FFF2-40B4-BE49-F238E27FC236}">
                <a16:creationId xmlns:a16="http://schemas.microsoft.com/office/drawing/2014/main" id="{3A0C2DEF-C062-4640-BE8F-041B9F577BD3}"/>
              </a:ext>
            </a:extLst>
          </p:cNvPr>
          <p:cNvCxnSpPr>
            <a:cxnSpLocks/>
          </p:cNvCxnSpPr>
          <p:nvPr/>
        </p:nvCxnSpPr>
        <p:spPr>
          <a:xfrm>
            <a:off x="6845039" y="3017992"/>
            <a:ext cx="1455695" cy="1031225"/>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A86EA898-8C4D-44FA-ACD2-60FC57CD5969}"/>
              </a:ext>
            </a:extLst>
          </p:cNvPr>
          <p:cNvCxnSpPr/>
          <p:nvPr/>
        </p:nvCxnSpPr>
        <p:spPr>
          <a:xfrm>
            <a:off x="8637154" y="3306339"/>
            <a:ext cx="0" cy="742878"/>
          </a:xfrm>
          <a:prstGeom prst="line">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3ED66BEB-1788-48DC-A869-5F5B85620FEC}"/>
              </a:ext>
            </a:extLst>
          </p:cNvPr>
          <p:cNvSpPr txBox="1"/>
          <p:nvPr/>
        </p:nvSpPr>
        <p:spPr>
          <a:xfrm>
            <a:off x="2670987" y="5382005"/>
            <a:ext cx="1410954"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Attacker</a:t>
            </a:r>
            <a:endParaRPr lang="zh-CN" altLang="en-US" dirty="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50C179EC-FF40-4DDA-8F9E-219F8BF81559}"/>
              </a:ext>
            </a:extLst>
          </p:cNvPr>
          <p:cNvSpPr txBox="1"/>
          <p:nvPr/>
        </p:nvSpPr>
        <p:spPr>
          <a:xfrm>
            <a:off x="7002778" y="3437228"/>
            <a:ext cx="1181144"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Prediction</a:t>
            </a:r>
            <a:endParaRPr lang="zh-CN" altLang="en-US" dirty="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D985B238-2420-4672-BDBC-A7E2ABF2D588}"/>
              </a:ext>
            </a:extLst>
          </p:cNvPr>
          <p:cNvSpPr txBox="1"/>
          <p:nvPr/>
        </p:nvSpPr>
        <p:spPr>
          <a:xfrm>
            <a:off x="1193180" y="5999359"/>
            <a:ext cx="10827835" cy="646331"/>
          </a:xfrm>
          <a:prstGeom prst="rect">
            <a:avLst/>
          </a:prstGeom>
          <a:noFill/>
        </p:spPr>
        <p:txBody>
          <a:bodyPr wrap="square" rtlCol="0">
            <a:spAutoFit/>
          </a:bodyPr>
          <a:lstStyle/>
          <a:p>
            <a:pPr algn="just"/>
            <a:r>
              <a:rPr lang="en-US" altLang="zh-CN" dirty="0">
                <a:solidFill>
                  <a:srgbClr val="0070C0"/>
                </a:solidFill>
                <a:latin typeface="Times New Roman" panose="02020603050405020304" pitchFamily="18" charset="0"/>
                <a:cs typeface="Times New Roman" panose="02020603050405020304" pitchFamily="18" charset="0"/>
              </a:rPr>
              <a:t>R. Shokri, M. </a:t>
            </a:r>
            <a:r>
              <a:rPr lang="en-US" altLang="zh-CN" dirty="0" err="1">
                <a:solidFill>
                  <a:srgbClr val="0070C0"/>
                </a:solidFill>
                <a:latin typeface="Times New Roman" panose="02020603050405020304" pitchFamily="18" charset="0"/>
                <a:cs typeface="Times New Roman" panose="02020603050405020304" pitchFamily="18" charset="0"/>
              </a:rPr>
              <a:t>Stronati</a:t>
            </a:r>
            <a:r>
              <a:rPr lang="en-US" altLang="zh-CN" dirty="0">
                <a:solidFill>
                  <a:srgbClr val="0070C0"/>
                </a:solidFill>
                <a:latin typeface="Times New Roman" panose="02020603050405020304" pitchFamily="18" charset="0"/>
                <a:cs typeface="Times New Roman" panose="02020603050405020304" pitchFamily="18" charset="0"/>
              </a:rPr>
              <a:t>, C. Song and V. </a:t>
            </a:r>
            <a:r>
              <a:rPr lang="en-US" altLang="zh-CN" dirty="0" err="1">
                <a:solidFill>
                  <a:srgbClr val="0070C0"/>
                </a:solidFill>
                <a:latin typeface="Times New Roman" panose="02020603050405020304" pitchFamily="18" charset="0"/>
                <a:cs typeface="Times New Roman" panose="02020603050405020304" pitchFamily="18" charset="0"/>
              </a:rPr>
              <a:t>Shmatikov</a:t>
            </a:r>
            <a:r>
              <a:rPr lang="en-US" altLang="zh-CN" dirty="0">
                <a:solidFill>
                  <a:srgbClr val="0070C0"/>
                </a:solidFill>
                <a:latin typeface="Times New Roman" panose="02020603050405020304" pitchFamily="18" charset="0"/>
                <a:cs typeface="Times New Roman" panose="02020603050405020304" pitchFamily="18" charset="0"/>
              </a:rPr>
              <a:t>, "Membership Inference Attacks Against Machine Learning Models," 2017 IEEE Symposium on Security and Privacy (SP), 2017, pp. 3-18, </a:t>
            </a:r>
            <a:r>
              <a:rPr lang="en-US" altLang="zh-CN" dirty="0" err="1">
                <a:solidFill>
                  <a:srgbClr val="0070C0"/>
                </a:solidFill>
                <a:latin typeface="Times New Roman" panose="02020603050405020304" pitchFamily="18" charset="0"/>
                <a:cs typeface="Times New Roman" panose="02020603050405020304" pitchFamily="18" charset="0"/>
              </a:rPr>
              <a:t>doi</a:t>
            </a:r>
            <a:r>
              <a:rPr lang="en-US" altLang="zh-CN" dirty="0">
                <a:solidFill>
                  <a:srgbClr val="0070C0"/>
                </a:solidFill>
                <a:latin typeface="Times New Roman" panose="02020603050405020304" pitchFamily="18" charset="0"/>
                <a:cs typeface="Times New Roman" panose="02020603050405020304" pitchFamily="18" charset="0"/>
              </a:rPr>
              <a:t>: 10.1109/SP.2017.41.</a:t>
            </a:r>
            <a:endParaRPr lang="zh-CN" altLang="en-US" dirty="0">
              <a:solidFill>
                <a:srgbClr val="0070C0"/>
              </a:solidFill>
              <a:latin typeface="Times New Roman" panose="02020603050405020304" pitchFamily="18" charset="0"/>
              <a:cs typeface="Times New Roman" panose="02020603050405020304" pitchFamily="18" charset="0"/>
            </a:endParaRPr>
          </a:p>
        </p:txBody>
      </p:sp>
      <p:sp>
        <p:nvSpPr>
          <p:cNvPr id="35" name="标题 1">
            <a:extLst>
              <a:ext uri="{FF2B5EF4-FFF2-40B4-BE49-F238E27FC236}">
                <a16:creationId xmlns:a16="http://schemas.microsoft.com/office/drawing/2014/main" id="{3DE3B515-B179-425B-9553-AFAF957608E7}"/>
              </a:ext>
            </a:extLst>
          </p:cNvPr>
          <p:cNvSpPr>
            <a:spLocks noGrp="1"/>
          </p:cNvSpPr>
          <p:nvPr>
            <p:ph type="title"/>
          </p:nvPr>
        </p:nvSpPr>
        <p:spPr>
          <a:xfrm>
            <a:off x="1338145" y="396808"/>
            <a:ext cx="10281425" cy="1087244"/>
          </a:xfrm>
        </p:spPr>
        <p:txBody>
          <a:bodyPr anchor="ctr">
            <a:normAutofit/>
          </a:bodyPr>
          <a:lstStyle/>
          <a:p>
            <a:r>
              <a:rPr lang="zh-CN" altLang="en-US" sz="3600" dirty="0"/>
              <a:t>更进一步，发布</a:t>
            </a:r>
            <a:r>
              <a:rPr lang="zh-CN" altLang="en-US" sz="3600" dirty="0">
                <a:solidFill>
                  <a:srgbClr val="0070C0"/>
                </a:solidFill>
              </a:rPr>
              <a:t>机器学习模型</a:t>
            </a:r>
            <a:r>
              <a:rPr lang="zh-CN" altLang="en-US" sz="3600" dirty="0"/>
              <a:t>是否导致隐私泄露？</a:t>
            </a:r>
          </a:p>
        </p:txBody>
      </p:sp>
    </p:spTree>
    <p:extLst>
      <p:ext uri="{BB962C8B-B14F-4D97-AF65-F5344CB8AC3E}">
        <p14:creationId xmlns:p14="http://schemas.microsoft.com/office/powerpoint/2010/main" val="222642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3131385-04D8-4B14-B6CB-70801341ACB0}"/>
              </a:ext>
            </a:extLst>
          </p:cNvPr>
          <p:cNvSpPr>
            <a:spLocks noGrp="1"/>
          </p:cNvSpPr>
          <p:nvPr>
            <p:ph idx="1"/>
          </p:nvPr>
        </p:nvSpPr>
        <p:spPr>
          <a:xfrm>
            <a:off x="1594623" y="1550019"/>
            <a:ext cx="9735015" cy="3581400"/>
          </a:xfrm>
        </p:spPr>
        <p:txBody>
          <a:bodyPr anchor="ctr">
            <a:noAutofit/>
          </a:bodyPr>
          <a:lstStyle/>
          <a:p>
            <a:r>
              <a:rPr lang="zh-CN" altLang="en-US" sz="2800" dirty="0">
                <a:latin typeface="Times New Roman" panose="02020603050405020304" pitchFamily="18" charset="0"/>
                <a:cs typeface="Times New Roman" panose="02020603050405020304" pitchFamily="18" charset="0"/>
              </a:rPr>
              <a:t>总之，无论是</a:t>
            </a:r>
            <a:r>
              <a:rPr lang="zh-CN" altLang="en-US" sz="2800" dirty="0">
                <a:solidFill>
                  <a:srgbClr val="0070C0"/>
                </a:solidFill>
                <a:latin typeface="Times New Roman" panose="02020603050405020304" pitchFamily="18" charset="0"/>
                <a:cs typeface="Times New Roman" panose="02020603050405020304" pitchFamily="18" charset="0"/>
              </a:rPr>
              <a:t>匿名化数据发布、查询接口发布、统计发布（如直方图、边缘概率分布发布、机器学习模型发布（如参数模型、算法模型）</a:t>
            </a:r>
            <a:r>
              <a:rPr lang="zh-CN" altLang="en-US" sz="2800" dirty="0">
                <a:solidFill>
                  <a:schemeClr val="tx1"/>
                </a:solidFill>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都有可能导致隐私泄露。</a:t>
            </a:r>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为应对这些可能的攻击，需要一个严谨的框架来对数据隐私进行保护</a:t>
            </a:r>
            <a:endParaRPr lang="en-US" altLang="zh-CN" sz="2800" dirty="0">
              <a:latin typeface="Times New Roman" panose="02020603050405020304" pitchFamily="18" charset="0"/>
              <a:cs typeface="Times New Roman" panose="02020603050405020304" pitchFamily="18" charset="0"/>
            </a:endParaRPr>
          </a:p>
          <a:p>
            <a:r>
              <a:rPr lang="zh-CN" altLang="en-US" sz="2800" dirty="0">
                <a:latin typeface="Times New Roman" panose="02020603050405020304" pitchFamily="18" charset="0"/>
                <a:cs typeface="Times New Roman" panose="02020603050405020304" pitchFamily="18" charset="0"/>
              </a:rPr>
              <a:t>差分隐私（</a:t>
            </a:r>
            <a:r>
              <a:rPr lang="en-US" altLang="zh-CN" sz="2800" dirty="0">
                <a:latin typeface="Times New Roman" panose="02020603050405020304" pitchFamily="18" charset="0"/>
                <a:cs typeface="Times New Roman" panose="02020603050405020304" pitchFamily="18" charset="0"/>
              </a:rPr>
              <a:t>Differential Privacy, DP</a:t>
            </a:r>
            <a:r>
              <a:rPr lang="zh-CN" altLang="en-US" sz="2800" dirty="0">
                <a:latin typeface="Times New Roman" panose="02020603050405020304" pitchFamily="18" charset="0"/>
                <a:cs typeface="Times New Roman" panose="02020603050405020304" pitchFamily="18" charset="0"/>
              </a:rPr>
              <a:t>）就是这样一个理论框架。</a:t>
            </a:r>
          </a:p>
        </p:txBody>
      </p:sp>
    </p:spTree>
    <p:extLst>
      <p:ext uri="{BB962C8B-B14F-4D97-AF65-F5344CB8AC3E}">
        <p14:creationId xmlns:p14="http://schemas.microsoft.com/office/powerpoint/2010/main" val="255858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834459-4838-4F51-837B-F51C880CF682}"/>
              </a:ext>
            </a:extLst>
          </p:cNvPr>
          <p:cNvSpPr>
            <a:spLocks noGrp="1"/>
          </p:cNvSpPr>
          <p:nvPr>
            <p:ph type="ctrTitle"/>
          </p:nvPr>
        </p:nvSpPr>
        <p:spPr/>
        <p:txBody>
          <a:bodyPr/>
          <a:lstStyle/>
          <a:p>
            <a:r>
              <a:rPr lang="zh-CN" altLang="en-US" sz="6000" dirty="0"/>
              <a:t>二、差分隐私</a:t>
            </a:r>
            <a:br>
              <a:rPr lang="en-US" altLang="zh-CN" sz="6000" dirty="0"/>
            </a:br>
            <a:endParaRPr lang="zh-CN" altLang="en-US" sz="6000" dirty="0"/>
          </a:p>
        </p:txBody>
      </p:sp>
      <p:sp>
        <p:nvSpPr>
          <p:cNvPr id="3" name="文本框 2">
            <a:extLst>
              <a:ext uri="{FF2B5EF4-FFF2-40B4-BE49-F238E27FC236}">
                <a16:creationId xmlns:a16="http://schemas.microsoft.com/office/drawing/2014/main" id="{46B9F1B4-A781-46B2-8260-87AE33A3CA02}"/>
              </a:ext>
            </a:extLst>
          </p:cNvPr>
          <p:cNvSpPr txBox="1"/>
          <p:nvPr/>
        </p:nvSpPr>
        <p:spPr>
          <a:xfrm>
            <a:off x="4635582" y="3286515"/>
            <a:ext cx="3939706" cy="1200329"/>
          </a:xfrm>
          <a:prstGeom prst="rect">
            <a:avLst/>
          </a:prstGeom>
          <a:noFill/>
        </p:spPr>
        <p:txBody>
          <a:bodyPr wrap="square" rtlCol="0">
            <a:spAutoFit/>
          </a:bodyPr>
          <a:lstStyle/>
          <a:p>
            <a:r>
              <a:rPr lang="zh-CN" altLang="en-US" sz="2400" dirty="0">
                <a:solidFill>
                  <a:srgbClr val="0070C0"/>
                </a:solidFill>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定义与原理  </a:t>
            </a:r>
            <a:endParaRPr lang="en-US" altLang="zh-CN" sz="2400" dirty="0">
              <a:latin typeface="华文中宋" panose="02010600040101010101" pitchFamily="2" charset="-122"/>
              <a:ea typeface="华文中宋" panose="02010600040101010101" pitchFamily="2" charset="-122"/>
            </a:endParaRPr>
          </a:p>
          <a:p>
            <a:r>
              <a:rPr lang="zh-CN" altLang="en-US" sz="2400" dirty="0">
                <a:solidFill>
                  <a:srgbClr val="FF0000"/>
                </a:solidFill>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算法</a:t>
            </a:r>
            <a:endParaRPr lang="en-US" altLang="zh-CN" sz="2400" dirty="0">
              <a:latin typeface="华文中宋" panose="02010600040101010101" pitchFamily="2" charset="-122"/>
              <a:ea typeface="华文中宋" panose="02010600040101010101" pitchFamily="2" charset="-122"/>
            </a:endParaRPr>
          </a:p>
          <a:p>
            <a:r>
              <a:rPr lang="zh-CN" altLang="en-US" sz="2400" dirty="0">
                <a:solidFill>
                  <a:srgbClr val="FFC000"/>
                </a:solidFill>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挑战</a:t>
            </a:r>
          </a:p>
        </p:txBody>
      </p:sp>
    </p:spTree>
    <p:extLst>
      <p:ext uri="{BB962C8B-B14F-4D97-AF65-F5344CB8AC3E}">
        <p14:creationId xmlns:p14="http://schemas.microsoft.com/office/powerpoint/2010/main" val="145283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DAF66-7C99-4E6D-8203-B4149A3A1E7D}"/>
              </a:ext>
            </a:extLst>
          </p:cNvPr>
          <p:cNvSpPr>
            <a:spLocks noGrp="1"/>
          </p:cNvSpPr>
          <p:nvPr>
            <p:ph type="title"/>
          </p:nvPr>
        </p:nvSpPr>
        <p:spPr>
          <a:xfrm>
            <a:off x="1147916" y="413263"/>
            <a:ext cx="9601200" cy="674631"/>
          </a:xfrm>
        </p:spPr>
        <p:txBody>
          <a:bodyPr>
            <a:normAutofit fontScale="90000"/>
          </a:bodyPr>
          <a:lstStyle/>
          <a:p>
            <a:r>
              <a:rPr lang="zh-CN" altLang="en-US" dirty="0"/>
              <a:t>直观原理</a:t>
            </a:r>
          </a:p>
        </p:txBody>
      </p:sp>
      <p:sp>
        <p:nvSpPr>
          <p:cNvPr id="6" name="文本框 5">
            <a:extLst>
              <a:ext uri="{FF2B5EF4-FFF2-40B4-BE49-F238E27FC236}">
                <a16:creationId xmlns:a16="http://schemas.microsoft.com/office/drawing/2014/main" id="{5874FFFF-DDCB-4AC4-9A93-3E6C44EA5806}"/>
              </a:ext>
            </a:extLst>
          </p:cNvPr>
          <p:cNvSpPr txBox="1"/>
          <p:nvPr/>
        </p:nvSpPr>
        <p:spPr>
          <a:xfrm>
            <a:off x="4802744" y="2234117"/>
            <a:ext cx="1014039" cy="1292662"/>
          </a:xfrm>
          <a:prstGeom prst="rect">
            <a:avLst/>
          </a:prstGeom>
          <a:noFill/>
        </p:spPr>
        <p:txBody>
          <a:bodyPr wrap="square" rtlCol="0">
            <a:spAutoFit/>
          </a:bodyPr>
          <a:lstStyle/>
          <a:p>
            <a:pPr algn="just"/>
            <a:r>
              <a:rPr lang="zh-CN" altLang="en-US" dirty="0"/>
              <a:t>随机从</a:t>
            </a:r>
            <a:r>
              <a:rPr lang="en-US" altLang="zh-CN" sz="1800" b="1" i="1" dirty="0">
                <a:solidFill>
                  <a:srgbClr val="0070C0"/>
                </a:solidFill>
                <a:latin typeface="Times New Roman" panose="02020603050405020304" pitchFamily="18" charset="0"/>
                <a:cs typeface="Times New Roman" panose="02020603050405020304" pitchFamily="18" charset="0"/>
              </a:rPr>
              <a:t>D</a:t>
            </a:r>
            <a:r>
              <a:rPr lang="zh-CN" altLang="en-US" dirty="0"/>
              <a:t>或</a:t>
            </a:r>
            <a:endParaRPr lang="en-US" altLang="zh-CN" dirty="0"/>
          </a:p>
          <a:p>
            <a:pPr algn="just"/>
            <a:r>
              <a:rPr lang="en-US" altLang="zh-CN" sz="1800" b="1" i="1" dirty="0">
                <a:solidFill>
                  <a:srgbClr val="0070C0"/>
                </a:solidFill>
                <a:latin typeface="Times New Roman" panose="02020603050405020304" pitchFamily="18" charset="0"/>
                <a:cs typeface="Times New Roman" panose="02020603050405020304" pitchFamily="18" charset="0"/>
              </a:rPr>
              <a:t>D</a:t>
            </a:r>
            <a:r>
              <a:rPr lang="en-US" altLang="zh-CN" sz="2400" dirty="0">
                <a:solidFill>
                  <a:srgbClr val="0070C0"/>
                </a:solidFill>
              </a:rPr>
              <a:t>’</a:t>
            </a:r>
            <a:r>
              <a:rPr lang="zh-CN" altLang="en-US" dirty="0"/>
              <a:t>中提取信息</a:t>
            </a:r>
          </a:p>
        </p:txBody>
      </p:sp>
      <p:sp>
        <p:nvSpPr>
          <p:cNvPr id="7" name="文本框 6">
            <a:extLst>
              <a:ext uri="{FF2B5EF4-FFF2-40B4-BE49-F238E27FC236}">
                <a16:creationId xmlns:a16="http://schemas.microsoft.com/office/drawing/2014/main" id="{C75699BA-F843-4C63-9DA8-8D8342B1CF78}"/>
              </a:ext>
            </a:extLst>
          </p:cNvPr>
          <p:cNvSpPr txBox="1"/>
          <p:nvPr/>
        </p:nvSpPr>
        <p:spPr>
          <a:xfrm>
            <a:off x="1929160" y="4401997"/>
            <a:ext cx="9601199" cy="1938992"/>
          </a:xfrm>
          <a:prstGeom prst="rect">
            <a:avLst/>
          </a:prstGeom>
          <a:noFill/>
        </p:spPr>
        <p:txBody>
          <a:bodyPr wrap="square" rtlCol="0">
            <a:spAutoFit/>
          </a:bodyPr>
          <a:lstStyle/>
          <a:p>
            <a:r>
              <a:rPr lang="zh-CN" altLang="en-US" sz="2400" dirty="0">
                <a:latin typeface="Times New Roman" panose="02020603050405020304" pitchFamily="18" charset="0"/>
                <a:cs typeface="Times New Roman" panose="02020603050405020304" pitchFamily="18" charset="0"/>
              </a:rPr>
              <a:t>差分隐私要求任何被发布的信息都应当与上图中的信息</a:t>
            </a:r>
            <a:r>
              <a:rPr lang="en-US" altLang="zh-CN" sz="2400" b="1" i="1" dirty="0">
                <a:latin typeface="Times New Roman" panose="02020603050405020304" pitchFamily="18" charset="0"/>
                <a:cs typeface="Times New Roman" panose="02020603050405020304" pitchFamily="18" charset="0"/>
              </a:rPr>
              <a:t>O</a:t>
            </a:r>
            <a:r>
              <a:rPr lang="zh-CN" altLang="en-US" sz="2400" dirty="0">
                <a:latin typeface="Times New Roman" panose="02020603050405020304" pitchFamily="18" charset="0"/>
                <a:cs typeface="Times New Roman" panose="02020603050405020304" pitchFamily="18" charset="0"/>
              </a:rPr>
              <a:t>类似</a:t>
            </a:r>
            <a:endParaRPr lang="en-US" altLang="zh-CN" sz="2400" dirty="0">
              <a:latin typeface="Times New Roman" panose="02020603050405020304" pitchFamily="18" charset="0"/>
              <a:cs typeface="Times New Roman" panose="02020603050405020304" pitchFamily="18" charset="0"/>
            </a:endParaRPr>
          </a:p>
          <a:p>
            <a:pPr marL="342900" indent="-342900">
              <a:buFont typeface="Times New Roman" panose="02020603050405020304" pitchFamily="18" charset="0"/>
              <a:buChar char="⁃"/>
            </a:pPr>
            <a:r>
              <a:rPr lang="zh-CN" altLang="en-US" sz="2400" dirty="0">
                <a:latin typeface="Times New Roman" panose="02020603050405020304" pitchFamily="18" charset="0"/>
                <a:cs typeface="Times New Roman" panose="02020603050405020304" pitchFamily="18" charset="0"/>
              </a:rPr>
              <a:t>避免让攻击者分辨出任何具体的</a:t>
            </a:r>
            <a:r>
              <a:rPr lang="en-US" altLang="zh-CN" sz="2400" dirty="0">
                <a:latin typeface="Times New Roman" panose="02020603050405020304" pitchFamily="18" charset="0"/>
                <a:cs typeface="Times New Roman" panose="02020603050405020304" pitchFamily="18" charset="0"/>
              </a:rPr>
              <a:t>individual record</a:t>
            </a:r>
            <a:r>
              <a:rPr lang="zh-CN" altLang="en-US" sz="2400" dirty="0">
                <a:latin typeface="Times New Roman" panose="02020603050405020304" pitchFamily="18" charset="0"/>
                <a:cs typeface="Times New Roman" panose="02020603050405020304" pitchFamily="18" charset="0"/>
              </a:rPr>
              <a:t>，即个体记录在不在数据集中，对数据集的计算（如查询、统计等）结果没有影响。</a:t>
            </a:r>
            <a:endParaRPr lang="en-US" altLang="zh-CN" sz="2400" dirty="0">
              <a:latin typeface="Times New Roman" panose="02020603050405020304" pitchFamily="18" charset="0"/>
              <a:cs typeface="Times New Roman" panose="02020603050405020304" pitchFamily="18" charset="0"/>
            </a:endParaRPr>
          </a:p>
          <a:p>
            <a:pPr marL="342900" indent="-342900">
              <a:buFont typeface="Times New Roman" panose="02020603050405020304" pitchFamily="18" charset="0"/>
              <a:buChar char="⁃"/>
            </a:pPr>
            <a:r>
              <a:rPr lang="zh-CN" altLang="en-US" sz="2400" dirty="0">
                <a:latin typeface="Times New Roman" panose="02020603050405020304" pitchFamily="18" charset="0"/>
                <a:cs typeface="Times New Roman" panose="02020603050405020304" pitchFamily="18" charset="0"/>
              </a:rPr>
              <a:t>差分隐私要求被发布的信息经过一个随机算法处理，且该随机算法会对信息做一些扰动（</a:t>
            </a:r>
            <a:r>
              <a:rPr lang="en-US" altLang="zh-CN" sz="2400" dirty="0">
                <a:latin typeface="Times New Roman" panose="02020603050405020304" pitchFamily="18" charset="0"/>
                <a:cs typeface="Times New Roman" panose="02020603050405020304" pitchFamily="18" charset="0"/>
              </a:rPr>
              <a:t>disturbance</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8974BB0D-A026-4297-88D6-36C39FB10CDC}"/>
              </a:ext>
            </a:extLst>
          </p:cNvPr>
          <p:cNvSpPr txBox="1"/>
          <p:nvPr/>
        </p:nvSpPr>
        <p:spPr>
          <a:xfrm>
            <a:off x="2154187" y="1550393"/>
            <a:ext cx="1933543" cy="46166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Original dataset </a:t>
            </a:r>
            <a:r>
              <a:rPr lang="en-US" altLang="zh-CN" sz="2400" b="1" i="1" dirty="0">
                <a:solidFill>
                  <a:srgbClr val="0070C0"/>
                </a:solidFill>
                <a:latin typeface="Times New Roman" panose="02020603050405020304" pitchFamily="18" charset="0"/>
                <a:cs typeface="Times New Roman" panose="02020603050405020304" pitchFamily="18" charset="0"/>
              </a:rPr>
              <a:t>D</a:t>
            </a:r>
            <a:endParaRPr lang="zh-CN" altLang="en-US" b="1" i="1" dirty="0">
              <a:solidFill>
                <a:srgbClr val="0070C0"/>
              </a:solidFill>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BCA83ACF-140A-4500-83BF-D58F3B93D1E6}"/>
              </a:ext>
            </a:extLst>
          </p:cNvPr>
          <p:cNvPicPr>
            <a:picLocks noChangeAspect="1"/>
          </p:cNvPicPr>
          <p:nvPr/>
        </p:nvPicPr>
        <p:blipFill>
          <a:blip r:embed="rId2"/>
          <a:stretch>
            <a:fillRect/>
          </a:stretch>
        </p:blipFill>
        <p:spPr>
          <a:xfrm>
            <a:off x="2163219" y="2107627"/>
            <a:ext cx="576263" cy="590551"/>
          </a:xfrm>
          <a:prstGeom prst="rect">
            <a:avLst/>
          </a:prstGeom>
        </p:spPr>
      </p:pic>
      <p:pic>
        <p:nvPicPr>
          <p:cNvPr id="17" name="图片 16">
            <a:extLst>
              <a:ext uri="{FF2B5EF4-FFF2-40B4-BE49-F238E27FC236}">
                <a16:creationId xmlns:a16="http://schemas.microsoft.com/office/drawing/2014/main" id="{CCAE432E-42DA-4D84-9344-7FD532A134C3}"/>
              </a:ext>
            </a:extLst>
          </p:cNvPr>
          <p:cNvPicPr>
            <a:picLocks noChangeAspect="1"/>
          </p:cNvPicPr>
          <p:nvPr/>
        </p:nvPicPr>
        <p:blipFill>
          <a:blip r:embed="rId3"/>
          <a:stretch>
            <a:fillRect/>
          </a:stretch>
        </p:blipFill>
        <p:spPr>
          <a:xfrm>
            <a:off x="2698230" y="2085324"/>
            <a:ext cx="736345" cy="624293"/>
          </a:xfrm>
          <a:prstGeom prst="rect">
            <a:avLst/>
          </a:prstGeom>
        </p:spPr>
      </p:pic>
      <p:pic>
        <p:nvPicPr>
          <p:cNvPr id="19" name="图片 18">
            <a:extLst>
              <a:ext uri="{FF2B5EF4-FFF2-40B4-BE49-F238E27FC236}">
                <a16:creationId xmlns:a16="http://schemas.microsoft.com/office/drawing/2014/main" id="{89914831-B2CF-46AD-9144-146CAA90E5A5}"/>
              </a:ext>
            </a:extLst>
          </p:cNvPr>
          <p:cNvPicPr>
            <a:picLocks noChangeAspect="1"/>
          </p:cNvPicPr>
          <p:nvPr/>
        </p:nvPicPr>
        <p:blipFill>
          <a:blip r:embed="rId4"/>
          <a:stretch>
            <a:fillRect/>
          </a:stretch>
        </p:blipFill>
        <p:spPr>
          <a:xfrm>
            <a:off x="3434574" y="2111459"/>
            <a:ext cx="624470" cy="598158"/>
          </a:xfrm>
          <a:prstGeom prst="rect">
            <a:avLst/>
          </a:prstGeom>
        </p:spPr>
      </p:pic>
      <p:sp>
        <p:nvSpPr>
          <p:cNvPr id="20" name="文本框 19">
            <a:extLst>
              <a:ext uri="{FF2B5EF4-FFF2-40B4-BE49-F238E27FC236}">
                <a16:creationId xmlns:a16="http://schemas.microsoft.com/office/drawing/2014/main" id="{09B8EE3D-2BD2-45F3-8188-4E1BD44612EE}"/>
              </a:ext>
            </a:extLst>
          </p:cNvPr>
          <p:cNvSpPr txBox="1"/>
          <p:nvPr/>
        </p:nvSpPr>
        <p:spPr>
          <a:xfrm>
            <a:off x="4158909" y="2217144"/>
            <a:ext cx="736345" cy="369332"/>
          </a:xfrm>
          <a:prstGeom prst="rect">
            <a:avLst/>
          </a:prstGeom>
          <a:noFill/>
        </p:spPr>
        <p:txBody>
          <a:bodyPr wrap="square" rtlCol="0">
            <a:spAutoFit/>
          </a:bodyPr>
          <a:lstStyle/>
          <a:p>
            <a:r>
              <a:rPr lang="en-US" altLang="zh-CN" dirty="0"/>
              <a:t>……</a:t>
            </a:r>
            <a:endParaRPr lang="zh-CN" altLang="en-US" dirty="0"/>
          </a:p>
        </p:txBody>
      </p:sp>
      <p:pic>
        <p:nvPicPr>
          <p:cNvPr id="22" name="图片 21">
            <a:extLst>
              <a:ext uri="{FF2B5EF4-FFF2-40B4-BE49-F238E27FC236}">
                <a16:creationId xmlns:a16="http://schemas.microsoft.com/office/drawing/2014/main" id="{F7380AF9-5336-4B43-A0A3-E32AF4A405AF}"/>
              </a:ext>
            </a:extLst>
          </p:cNvPr>
          <p:cNvPicPr>
            <a:picLocks noChangeAspect="1"/>
          </p:cNvPicPr>
          <p:nvPr/>
        </p:nvPicPr>
        <p:blipFill>
          <a:blip r:embed="rId3"/>
          <a:stretch>
            <a:fillRect/>
          </a:stretch>
        </p:blipFill>
        <p:spPr>
          <a:xfrm>
            <a:off x="2716818" y="2929100"/>
            <a:ext cx="736345" cy="624293"/>
          </a:xfrm>
          <a:prstGeom prst="rect">
            <a:avLst/>
          </a:prstGeom>
        </p:spPr>
      </p:pic>
      <p:pic>
        <p:nvPicPr>
          <p:cNvPr id="23" name="图片 22">
            <a:extLst>
              <a:ext uri="{FF2B5EF4-FFF2-40B4-BE49-F238E27FC236}">
                <a16:creationId xmlns:a16="http://schemas.microsoft.com/office/drawing/2014/main" id="{247F0AEB-6DE6-4032-9A5F-B67AD77B25D1}"/>
              </a:ext>
            </a:extLst>
          </p:cNvPr>
          <p:cNvPicPr>
            <a:picLocks noChangeAspect="1"/>
          </p:cNvPicPr>
          <p:nvPr/>
        </p:nvPicPr>
        <p:blipFill>
          <a:blip r:embed="rId4"/>
          <a:stretch>
            <a:fillRect/>
          </a:stretch>
        </p:blipFill>
        <p:spPr>
          <a:xfrm>
            <a:off x="3453162" y="2955235"/>
            <a:ext cx="624470" cy="598158"/>
          </a:xfrm>
          <a:prstGeom prst="rect">
            <a:avLst/>
          </a:prstGeom>
        </p:spPr>
      </p:pic>
      <p:sp>
        <p:nvSpPr>
          <p:cNvPr id="24" name="文本框 23">
            <a:extLst>
              <a:ext uri="{FF2B5EF4-FFF2-40B4-BE49-F238E27FC236}">
                <a16:creationId xmlns:a16="http://schemas.microsoft.com/office/drawing/2014/main" id="{C8FC7342-34AF-4307-AD65-EB689712CAA2}"/>
              </a:ext>
            </a:extLst>
          </p:cNvPr>
          <p:cNvSpPr txBox="1"/>
          <p:nvPr/>
        </p:nvSpPr>
        <p:spPr>
          <a:xfrm>
            <a:off x="4119648" y="3060920"/>
            <a:ext cx="736345" cy="369332"/>
          </a:xfrm>
          <a:prstGeom prst="rect">
            <a:avLst/>
          </a:prstGeom>
          <a:noFill/>
        </p:spPr>
        <p:txBody>
          <a:bodyPr wrap="square" rtlCol="0">
            <a:spAutoFit/>
          </a:bodyPr>
          <a:lstStyle/>
          <a:p>
            <a:r>
              <a:rPr lang="en-US" altLang="zh-CN" dirty="0"/>
              <a:t>……</a:t>
            </a:r>
            <a:endParaRPr lang="zh-CN" altLang="en-US" dirty="0"/>
          </a:p>
        </p:txBody>
      </p:sp>
      <p:pic>
        <p:nvPicPr>
          <p:cNvPr id="26" name="图片 25">
            <a:extLst>
              <a:ext uri="{FF2B5EF4-FFF2-40B4-BE49-F238E27FC236}">
                <a16:creationId xmlns:a16="http://schemas.microsoft.com/office/drawing/2014/main" id="{53DB8783-5BC9-438B-A330-F57E8C21AD6A}"/>
              </a:ext>
            </a:extLst>
          </p:cNvPr>
          <p:cNvPicPr>
            <a:picLocks noChangeAspect="1"/>
          </p:cNvPicPr>
          <p:nvPr/>
        </p:nvPicPr>
        <p:blipFill>
          <a:blip r:embed="rId5"/>
          <a:stretch>
            <a:fillRect/>
          </a:stretch>
        </p:blipFill>
        <p:spPr>
          <a:xfrm>
            <a:off x="2120733" y="2960025"/>
            <a:ext cx="643752" cy="606510"/>
          </a:xfrm>
          <a:prstGeom prst="rect">
            <a:avLst/>
          </a:prstGeom>
        </p:spPr>
      </p:pic>
      <p:sp>
        <p:nvSpPr>
          <p:cNvPr id="27" name="文本框 26">
            <a:extLst>
              <a:ext uri="{FF2B5EF4-FFF2-40B4-BE49-F238E27FC236}">
                <a16:creationId xmlns:a16="http://schemas.microsoft.com/office/drawing/2014/main" id="{4DF862C6-6514-4803-A3D0-AE4298793327}"/>
              </a:ext>
            </a:extLst>
          </p:cNvPr>
          <p:cNvSpPr txBox="1"/>
          <p:nvPr/>
        </p:nvSpPr>
        <p:spPr>
          <a:xfrm>
            <a:off x="2177500" y="3668002"/>
            <a:ext cx="2138727" cy="46166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Neighbor dataset </a:t>
            </a:r>
            <a:r>
              <a:rPr lang="en-US" altLang="zh-CN" sz="2400" b="1" i="1" dirty="0">
                <a:solidFill>
                  <a:srgbClr val="FF0000"/>
                </a:solidFill>
                <a:latin typeface="Times New Roman" panose="02020603050405020304" pitchFamily="18" charset="0"/>
                <a:cs typeface="Times New Roman" panose="02020603050405020304" pitchFamily="18" charset="0"/>
              </a:rPr>
              <a:t>D’</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sp>
        <p:nvSpPr>
          <p:cNvPr id="28" name="矩形 27">
            <a:extLst>
              <a:ext uri="{FF2B5EF4-FFF2-40B4-BE49-F238E27FC236}">
                <a16:creationId xmlns:a16="http://schemas.microsoft.com/office/drawing/2014/main" id="{4A052022-0989-4A84-BDA1-6C42F823CDC4}"/>
              </a:ext>
            </a:extLst>
          </p:cNvPr>
          <p:cNvSpPr/>
          <p:nvPr/>
        </p:nvSpPr>
        <p:spPr>
          <a:xfrm>
            <a:off x="2120733" y="2012058"/>
            <a:ext cx="2440116" cy="77061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61F28A5B-CA94-44C3-8FD1-CB24129DBCA4}"/>
              </a:ext>
            </a:extLst>
          </p:cNvPr>
          <p:cNvSpPr/>
          <p:nvPr/>
        </p:nvSpPr>
        <p:spPr>
          <a:xfrm>
            <a:off x="2109276" y="2892142"/>
            <a:ext cx="2440116" cy="77061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a:extLst>
              <a:ext uri="{FF2B5EF4-FFF2-40B4-BE49-F238E27FC236}">
                <a16:creationId xmlns:a16="http://schemas.microsoft.com/office/drawing/2014/main" id="{D53C1831-65B0-4664-A781-FD3A33C1A18F}"/>
              </a:ext>
            </a:extLst>
          </p:cNvPr>
          <p:cNvCxnSpPr/>
          <p:nvPr/>
        </p:nvCxnSpPr>
        <p:spPr>
          <a:xfrm>
            <a:off x="4650059" y="2397363"/>
            <a:ext cx="1445941" cy="494779"/>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35A6E39B-1064-4E22-9D7A-4E4CA7CD884B}"/>
              </a:ext>
            </a:extLst>
          </p:cNvPr>
          <p:cNvCxnSpPr>
            <a:cxnSpLocks/>
          </p:cNvCxnSpPr>
          <p:nvPr/>
        </p:nvCxnSpPr>
        <p:spPr>
          <a:xfrm flipV="1">
            <a:off x="4591408" y="2955236"/>
            <a:ext cx="1504592" cy="41135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图片 35">
            <a:extLst>
              <a:ext uri="{FF2B5EF4-FFF2-40B4-BE49-F238E27FC236}">
                <a16:creationId xmlns:a16="http://schemas.microsoft.com/office/drawing/2014/main" id="{2C2E38B2-0776-4FCD-AD99-F2662B48737C}"/>
              </a:ext>
            </a:extLst>
          </p:cNvPr>
          <p:cNvPicPr>
            <a:picLocks noChangeAspect="1"/>
          </p:cNvPicPr>
          <p:nvPr/>
        </p:nvPicPr>
        <p:blipFill>
          <a:blip r:embed="rId6"/>
          <a:stretch>
            <a:fillRect/>
          </a:stretch>
        </p:blipFill>
        <p:spPr>
          <a:xfrm>
            <a:off x="6093066" y="2528984"/>
            <a:ext cx="768595" cy="748631"/>
          </a:xfrm>
          <a:prstGeom prst="rect">
            <a:avLst/>
          </a:prstGeom>
        </p:spPr>
      </p:pic>
      <p:sp>
        <p:nvSpPr>
          <p:cNvPr id="37" name="文本框 36">
            <a:extLst>
              <a:ext uri="{FF2B5EF4-FFF2-40B4-BE49-F238E27FC236}">
                <a16:creationId xmlns:a16="http://schemas.microsoft.com/office/drawing/2014/main" id="{37CFA5AA-85C5-4E15-82E6-5B9DB2109031}"/>
              </a:ext>
            </a:extLst>
          </p:cNvPr>
          <p:cNvSpPr txBox="1"/>
          <p:nvPr/>
        </p:nvSpPr>
        <p:spPr>
          <a:xfrm>
            <a:off x="5828240" y="2107627"/>
            <a:ext cx="157994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Information </a:t>
            </a:r>
            <a:r>
              <a:rPr lang="en-US" altLang="zh-CN" b="1" i="1" dirty="0">
                <a:latin typeface="Times New Roman" panose="02020603050405020304" pitchFamily="18" charset="0"/>
                <a:cs typeface="Times New Roman" panose="02020603050405020304" pitchFamily="18" charset="0"/>
              </a:rPr>
              <a:t>O</a:t>
            </a:r>
            <a:endParaRPr lang="zh-CN" altLang="en-US" b="1" i="1" dirty="0">
              <a:latin typeface="Times New Roman" panose="02020603050405020304" pitchFamily="18" charset="0"/>
              <a:cs typeface="Times New Roman" panose="02020603050405020304" pitchFamily="18" charset="0"/>
            </a:endParaRPr>
          </a:p>
        </p:txBody>
      </p:sp>
      <p:cxnSp>
        <p:nvCxnSpPr>
          <p:cNvPr id="39" name="直接连接符 38">
            <a:extLst>
              <a:ext uri="{FF2B5EF4-FFF2-40B4-BE49-F238E27FC236}">
                <a16:creationId xmlns:a16="http://schemas.microsoft.com/office/drawing/2014/main" id="{2AE2E0BF-B5B1-4A96-82C4-6FA5BE156E8A}"/>
              </a:ext>
            </a:extLst>
          </p:cNvPr>
          <p:cNvCxnSpPr>
            <a:stCxn id="36" idx="3"/>
          </p:cNvCxnSpPr>
          <p:nvPr/>
        </p:nvCxnSpPr>
        <p:spPr>
          <a:xfrm flipV="1">
            <a:off x="6861661" y="2903299"/>
            <a:ext cx="1356788" cy="1"/>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FFBE6B1D-F59D-41E1-B918-DEB70EE4FD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74205" y="2377163"/>
            <a:ext cx="997840" cy="997840"/>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a:extLst>
              <a:ext uri="{FF2B5EF4-FFF2-40B4-BE49-F238E27FC236}">
                <a16:creationId xmlns:a16="http://schemas.microsoft.com/office/drawing/2014/main" id="{063572AC-BCB7-40AA-AC3F-4B62BDD734F4}"/>
              </a:ext>
            </a:extLst>
          </p:cNvPr>
          <p:cNvSpPr txBox="1"/>
          <p:nvPr/>
        </p:nvSpPr>
        <p:spPr>
          <a:xfrm>
            <a:off x="8050154" y="3489906"/>
            <a:ext cx="144594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Adversary</a:t>
            </a:r>
            <a:endParaRPr lang="zh-CN" altLang="en-US" i="1" dirty="0">
              <a:latin typeface="Times New Roman" panose="02020603050405020304" pitchFamily="18" charset="0"/>
              <a:cs typeface="Times New Roman" panose="02020603050405020304" pitchFamily="18" charset="0"/>
            </a:endParaRPr>
          </a:p>
        </p:txBody>
      </p:sp>
      <p:sp>
        <p:nvSpPr>
          <p:cNvPr id="40" name="思想气泡: 云 39">
            <a:extLst>
              <a:ext uri="{FF2B5EF4-FFF2-40B4-BE49-F238E27FC236}">
                <a16:creationId xmlns:a16="http://schemas.microsoft.com/office/drawing/2014/main" id="{4F367579-5145-4350-9B82-6EC22FF882A5}"/>
              </a:ext>
            </a:extLst>
          </p:cNvPr>
          <p:cNvSpPr/>
          <p:nvPr/>
        </p:nvSpPr>
        <p:spPr>
          <a:xfrm>
            <a:off x="7982801" y="953819"/>
            <a:ext cx="2242421" cy="1193147"/>
          </a:xfrm>
          <a:prstGeom prst="cloudCallout">
            <a:avLst>
              <a:gd name="adj1" fmla="val -13871"/>
              <a:gd name="adj2" fmla="val 65304"/>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Is it from </a:t>
            </a:r>
            <a:r>
              <a:rPr lang="en-US" altLang="zh-CN" sz="1800" b="1" i="1" dirty="0">
                <a:solidFill>
                  <a:srgbClr val="0070C0"/>
                </a:solidFill>
                <a:latin typeface="Times New Roman" panose="02020603050405020304" pitchFamily="18" charset="0"/>
                <a:cs typeface="Times New Roman" panose="02020603050405020304" pitchFamily="18" charset="0"/>
              </a:rPr>
              <a:t>D</a:t>
            </a:r>
            <a:r>
              <a:rPr lang="en-US" altLang="zh-CN" dirty="0">
                <a:solidFill>
                  <a:schemeClr val="tx1"/>
                </a:solidFill>
                <a:latin typeface="Times New Roman" panose="02020603050405020304" pitchFamily="18" charset="0"/>
                <a:cs typeface="Times New Roman" panose="02020603050405020304" pitchFamily="18" charset="0"/>
              </a:rPr>
              <a:t> or </a:t>
            </a:r>
            <a:r>
              <a:rPr lang="en-US" altLang="zh-CN" sz="1800" b="1" i="1" dirty="0">
                <a:solidFill>
                  <a:srgbClr val="0070C0"/>
                </a:solidFill>
                <a:latin typeface="Times New Roman" panose="02020603050405020304" pitchFamily="18" charset="0"/>
                <a:cs typeface="Times New Roman" panose="02020603050405020304" pitchFamily="18" charset="0"/>
              </a:rPr>
              <a:t>D</a:t>
            </a:r>
            <a:r>
              <a:rPr lang="en-US" altLang="zh-CN" sz="2000" dirty="0">
                <a:solidFill>
                  <a:srgbClr val="0070C0"/>
                </a:solidFill>
                <a:latin typeface="Times New Roman" panose="02020603050405020304" pitchFamily="18" charset="0"/>
                <a:cs typeface="Times New Roman" panose="02020603050405020304" pitchFamily="18" charset="0"/>
              </a:rPr>
              <a:t>’</a:t>
            </a:r>
            <a:r>
              <a:rPr lang="en-US" altLang="zh-CN" dirty="0">
                <a:solidFill>
                  <a:schemeClr val="tx1"/>
                </a:solidFill>
                <a:latin typeface="Times New Roman" panose="02020603050405020304" pitchFamily="18" charset="0"/>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009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DAF66-7C99-4E6D-8203-B4149A3A1E7D}"/>
              </a:ext>
            </a:extLst>
          </p:cNvPr>
          <p:cNvSpPr>
            <a:spLocks noGrp="1"/>
          </p:cNvSpPr>
          <p:nvPr>
            <p:ph type="title"/>
          </p:nvPr>
        </p:nvSpPr>
        <p:spPr>
          <a:xfrm>
            <a:off x="1295400" y="776360"/>
            <a:ext cx="9601200" cy="1485900"/>
          </a:xfrm>
        </p:spPr>
        <p:txBody>
          <a:bodyPr/>
          <a:lstStyle/>
          <a:p>
            <a:r>
              <a:rPr lang="zh-CN" altLang="en-US" dirty="0"/>
              <a:t>直观原理</a:t>
            </a:r>
          </a:p>
        </p:txBody>
      </p:sp>
      <p:sp>
        <p:nvSpPr>
          <p:cNvPr id="25" name="流程图: 磁盘 24">
            <a:extLst>
              <a:ext uri="{FF2B5EF4-FFF2-40B4-BE49-F238E27FC236}">
                <a16:creationId xmlns:a16="http://schemas.microsoft.com/office/drawing/2014/main" id="{B4C46343-1D0F-4D16-A0DC-3EC8D71C432D}"/>
              </a:ext>
            </a:extLst>
          </p:cNvPr>
          <p:cNvSpPr/>
          <p:nvPr/>
        </p:nvSpPr>
        <p:spPr>
          <a:xfrm>
            <a:off x="2254931" y="1773763"/>
            <a:ext cx="1584176" cy="1800200"/>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Sensitive Dataset</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30" name="右箭头 4">
            <a:extLst>
              <a:ext uri="{FF2B5EF4-FFF2-40B4-BE49-F238E27FC236}">
                <a16:creationId xmlns:a16="http://schemas.microsoft.com/office/drawing/2014/main" id="{82A2BC3F-6AE8-4E5B-B95D-6BFA9BA90098}"/>
              </a:ext>
            </a:extLst>
          </p:cNvPr>
          <p:cNvSpPr/>
          <p:nvPr/>
        </p:nvSpPr>
        <p:spPr>
          <a:xfrm>
            <a:off x="3839107" y="2637859"/>
            <a:ext cx="576064" cy="360040"/>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5">
            <a:extLst>
              <a:ext uri="{FF2B5EF4-FFF2-40B4-BE49-F238E27FC236}">
                <a16:creationId xmlns:a16="http://schemas.microsoft.com/office/drawing/2014/main" id="{7F3E9157-059D-4BF2-81E5-0F7143FE1B40}"/>
              </a:ext>
            </a:extLst>
          </p:cNvPr>
          <p:cNvSpPr/>
          <p:nvPr/>
        </p:nvSpPr>
        <p:spPr>
          <a:xfrm>
            <a:off x="4631195" y="2133804"/>
            <a:ext cx="2232248" cy="122413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The results of Query, Statistics, Inference, Analysis</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34" name="左箭头 6">
            <a:extLst>
              <a:ext uri="{FF2B5EF4-FFF2-40B4-BE49-F238E27FC236}">
                <a16:creationId xmlns:a16="http://schemas.microsoft.com/office/drawing/2014/main" id="{CA9251B7-E286-4915-AE5C-224F373BBD15}"/>
              </a:ext>
            </a:extLst>
          </p:cNvPr>
          <p:cNvSpPr/>
          <p:nvPr/>
        </p:nvSpPr>
        <p:spPr>
          <a:xfrm>
            <a:off x="6863443" y="2637859"/>
            <a:ext cx="864096" cy="360040"/>
          </a:xfrm>
          <a:prstGeom prst="lef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爆炸形 1 7">
            <a:extLst>
              <a:ext uri="{FF2B5EF4-FFF2-40B4-BE49-F238E27FC236}">
                <a16:creationId xmlns:a16="http://schemas.microsoft.com/office/drawing/2014/main" id="{C9AC20FA-5C03-4011-A50D-38AE750F88D7}"/>
              </a:ext>
            </a:extLst>
          </p:cNvPr>
          <p:cNvSpPr/>
          <p:nvPr/>
        </p:nvSpPr>
        <p:spPr>
          <a:xfrm>
            <a:off x="7727539" y="2061795"/>
            <a:ext cx="2160240" cy="1656184"/>
          </a:xfrm>
          <a:prstGeom prst="irregularSeal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Injecting random</a:t>
            </a:r>
          </a:p>
          <a:p>
            <a:pPr algn="ctr"/>
            <a:r>
              <a:rPr lang="en-US" altLang="zh-CN" dirty="0">
                <a:solidFill>
                  <a:schemeClr val="tx1"/>
                </a:solidFill>
                <a:latin typeface="Times New Roman" panose="02020603050405020304" pitchFamily="18" charset="0"/>
                <a:cs typeface="Times New Roman" panose="02020603050405020304" pitchFamily="18" charset="0"/>
              </a:rPr>
              <a:t>noises</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8" name="下箭头 8">
            <a:extLst>
              <a:ext uri="{FF2B5EF4-FFF2-40B4-BE49-F238E27FC236}">
                <a16:creationId xmlns:a16="http://schemas.microsoft.com/office/drawing/2014/main" id="{75631A8F-4C0C-4CD8-A59D-9A0EDD77890A}"/>
              </a:ext>
            </a:extLst>
          </p:cNvPr>
          <p:cNvSpPr/>
          <p:nvPr/>
        </p:nvSpPr>
        <p:spPr>
          <a:xfrm>
            <a:off x="5639307" y="3357939"/>
            <a:ext cx="360040" cy="648072"/>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上下箭头 13">
            <a:extLst>
              <a:ext uri="{FF2B5EF4-FFF2-40B4-BE49-F238E27FC236}">
                <a16:creationId xmlns:a16="http://schemas.microsoft.com/office/drawing/2014/main" id="{DB333CB7-E4B8-4E5C-8477-297331022BE5}"/>
              </a:ext>
            </a:extLst>
          </p:cNvPr>
          <p:cNvSpPr/>
          <p:nvPr/>
        </p:nvSpPr>
        <p:spPr>
          <a:xfrm>
            <a:off x="5711315" y="4654083"/>
            <a:ext cx="288032" cy="720080"/>
          </a:xfrm>
          <a:prstGeom prst="up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14">
            <a:extLst>
              <a:ext uri="{FF2B5EF4-FFF2-40B4-BE49-F238E27FC236}">
                <a16:creationId xmlns:a16="http://schemas.microsoft.com/office/drawing/2014/main" id="{F7A1B8B8-6DA9-4C49-B87F-918EF0BAED0B}"/>
              </a:ext>
            </a:extLst>
          </p:cNvPr>
          <p:cNvSpPr txBox="1"/>
          <p:nvPr/>
        </p:nvSpPr>
        <p:spPr bwMode="auto">
          <a:xfrm>
            <a:off x="2419815" y="5374163"/>
            <a:ext cx="7894224" cy="584775"/>
          </a:xfrm>
          <a:prstGeom prst="rect">
            <a:avLst/>
          </a:prstGeom>
          <a:noFill/>
          <a:ln w="3175">
            <a:noFill/>
            <a:miter lim="800000"/>
            <a:headEnd/>
            <a:tailEnd/>
          </a:ln>
        </p:spPr>
        <p:txBody>
          <a:bodyPr wrap="square" rtlCol="0">
            <a:spAutoFit/>
          </a:bodyPr>
          <a:lstStyle/>
          <a:p>
            <a:pPr algn="just">
              <a:spcBef>
                <a:spcPct val="50000"/>
              </a:spcBef>
            </a:pPr>
            <a:r>
              <a:rPr lang="en-US" altLang="zh-CN" sz="1600" dirty="0">
                <a:solidFill>
                  <a:srgbClr val="000099"/>
                </a:solidFill>
                <a:latin typeface="Georgia" pitchFamily="18" charset="0"/>
                <a:ea typeface="黑体" pitchFamily="2" charset="-122"/>
              </a:rPr>
              <a:t>That is, it is hard to infer the any attribute value of any individual record in  the sensitive dataset, even if the adversary knows the details of all remaining records.</a:t>
            </a:r>
            <a:endParaRPr lang="zh-CN" altLang="en-US" sz="1600" dirty="0">
              <a:solidFill>
                <a:srgbClr val="000099"/>
              </a:solidFill>
              <a:latin typeface="Georgia" pitchFamily="18" charset="0"/>
              <a:ea typeface="黑体" pitchFamily="2" charset="-122"/>
            </a:endParaRPr>
          </a:p>
        </p:txBody>
      </p:sp>
      <p:sp>
        <p:nvSpPr>
          <p:cNvPr id="45" name="TextBox 15">
            <a:extLst>
              <a:ext uri="{FF2B5EF4-FFF2-40B4-BE49-F238E27FC236}">
                <a16:creationId xmlns:a16="http://schemas.microsoft.com/office/drawing/2014/main" id="{0928086A-203E-4049-87E0-ADE65A8E2640}"/>
              </a:ext>
            </a:extLst>
          </p:cNvPr>
          <p:cNvSpPr txBox="1"/>
          <p:nvPr/>
        </p:nvSpPr>
        <p:spPr bwMode="auto">
          <a:xfrm>
            <a:off x="4883814" y="4835539"/>
            <a:ext cx="1871025" cy="369332"/>
          </a:xfrm>
          <a:prstGeom prst="rect">
            <a:avLst/>
          </a:prstGeom>
          <a:noFill/>
          <a:ln w="9525">
            <a:noFill/>
            <a:miter lim="800000"/>
            <a:headEnd/>
            <a:tailEnd/>
          </a:ln>
        </p:spPr>
        <p:txBody>
          <a:bodyPr wrap="none" rtlCol="0">
            <a:spAutoFit/>
          </a:bodyPr>
          <a:lstStyle/>
          <a:p>
            <a:pPr>
              <a:spcBef>
                <a:spcPct val="50000"/>
              </a:spcBef>
            </a:pPr>
            <a:r>
              <a:rPr lang="en-US" altLang="zh-CN" dirty="0">
                <a:solidFill>
                  <a:srgbClr val="000099"/>
                </a:solidFill>
                <a:latin typeface="Georgia" pitchFamily="18" charset="0"/>
                <a:ea typeface="黑体" pitchFamily="2" charset="-122"/>
              </a:rPr>
              <a:t>Satisfying </a:t>
            </a:r>
            <a:r>
              <a:rPr lang="en-US" altLang="zh-CN" i="1" dirty="0">
                <a:solidFill>
                  <a:srgbClr val="FF0000"/>
                </a:solidFill>
                <a:latin typeface="Georgia" pitchFamily="18" charset="0"/>
                <a:ea typeface="黑体" pitchFamily="2" charset="-122"/>
              </a:rPr>
              <a:t>utility</a:t>
            </a:r>
            <a:endParaRPr lang="zh-CN" altLang="en-US" i="1" dirty="0">
              <a:solidFill>
                <a:srgbClr val="FF0000"/>
              </a:solidFill>
              <a:latin typeface="Georgia" pitchFamily="18" charset="0"/>
              <a:ea typeface="黑体" pitchFamily="2" charset="-122"/>
            </a:endParaRPr>
          </a:p>
        </p:txBody>
      </p:sp>
      <p:sp>
        <p:nvSpPr>
          <p:cNvPr id="46" name="流程图: 过程 45">
            <a:extLst>
              <a:ext uri="{FF2B5EF4-FFF2-40B4-BE49-F238E27FC236}">
                <a16:creationId xmlns:a16="http://schemas.microsoft.com/office/drawing/2014/main" id="{478C1952-E028-4907-BA28-4161335FF153}"/>
              </a:ext>
            </a:extLst>
          </p:cNvPr>
          <p:cNvSpPr/>
          <p:nvPr/>
        </p:nvSpPr>
        <p:spPr>
          <a:xfrm>
            <a:off x="4415171" y="1989787"/>
            <a:ext cx="5544616" cy="1728192"/>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TextBox 19">
            <a:extLst>
              <a:ext uri="{FF2B5EF4-FFF2-40B4-BE49-F238E27FC236}">
                <a16:creationId xmlns:a16="http://schemas.microsoft.com/office/drawing/2014/main" id="{E36939AC-250A-405B-B2A4-095F907C95AE}"/>
              </a:ext>
            </a:extLst>
          </p:cNvPr>
          <p:cNvSpPr txBox="1"/>
          <p:nvPr/>
        </p:nvSpPr>
        <p:spPr bwMode="auto">
          <a:xfrm>
            <a:off x="5927339" y="1795249"/>
            <a:ext cx="2376264" cy="338554"/>
          </a:xfrm>
          <a:prstGeom prst="rect">
            <a:avLst/>
          </a:prstGeom>
          <a:solidFill>
            <a:srgbClr val="66CCFF"/>
          </a:solidFill>
          <a:ln w="9525">
            <a:noFill/>
            <a:miter lim="800000"/>
            <a:headEnd/>
            <a:tailEnd/>
          </a:ln>
        </p:spPr>
        <p:txBody>
          <a:bodyPr wrap="square" rtlCol="0">
            <a:spAutoFit/>
          </a:bodyPr>
          <a:lstStyle/>
          <a:p>
            <a:pPr>
              <a:spcBef>
                <a:spcPct val="50000"/>
              </a:spcBef>
            </a:pPr>
            <a:r>
              <a:rPr lang="en-US" altLang="zh-CN" sz="1600" dirty="0">
                <a:solidFill>
                  <a:srgbClr val="000099"/>
                </a:solidFill>
                <a:latin typeface="Georgia" pitchFamily="18" charset="0"/>
                <a:ea typeface="黑体" pitchFamily="2" charset="-122"/>
              </a:rPr>
              <a:t>Randomized algorithm</a:t>
            </a:r>
            <a:endParaRPr lang="zh-CN" altLang="en-US" sz="1600" dirty="0">
              <a:solidFill>
                <a:srgbClr val="000099"/>
              </a:solidFill>
              <a:latin typeface="Georgia" pitchFamily="18" charset="0"/>
              <a:ea typeface="黑体" pitchFamily="2" charset="-122"/>
            </a:endParaRPr>
          </a:p>
        </p:txBody>
      </p:sp>
      <p:sp>
        <p:nvSpPr>
          <p:cNvPr id="3" name="流程图: 可选过程 2">
            <a:extLst>
              <a:ext uri="{FF2B5EF4-FFF2-40B4-BE49-F238E27FC236}">
                <a16:creationId xmlns:a16="http://schemas.microsoft.com/office/drawing/2014/main" id="{E5448791-9D9E-4168-AAE3-4C1B764E7CDC}"/>
              </a:ext>
            </a:extLst>
          </p:cNvPr>
          <p:cNvSpPr/>
          <p:nvPr/>
        </p:nvSpPr>
        <p:spPr>
          <a:xfrm>
            <a:off x="4415171" y="4080387"/>
            <a:ext cx="2821371" cy="573696"/>
          </a:xfrm>
          <a:prstGeom prst="flowChartAlternateProcess">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Publishing Perturbed Results</a:t>
            </a:r>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82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834459-4838-4F51-837B-F51C880CF682}"/>
              </a:ext>
            </a:extLst>
          </p:cNvPr>
          <p:cNvSpPr>
            <a:spLocks noGrp="1"/>
          </p:cNvSpPr>
          <p:nvPr>
            <p:ph type="ctrTitle"/>
          </p:nvPr>
        </p:nvSpPr>
        <p:spPr/>
        <p:txBody>
          <a:bodyPr/>
          <a:lstStyle/>
          <a:p>
            <a:r>
              <a:rPr lang="zh-CN" altLang="en-US" sz="6000" dirty="0"/>
              <a:t>一、隐私保护的挑战</a:t>
            </a:r>
          </a:p>
        </p:txBody>
      </p:sp>
    </p:spTree>
    <p:extLst>
      <p:ext uri="{BB962C8B-B14F-4D97-AF65-F5344CB8AC3E}">
        <p14:creationId xmlns:p14="http://schemas.microsoft.com/office/powerpoint/2010/main" val="2407414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5FDD1F-54C8-4054-928D-72DA6C39BC82}"/>
              </a:ext>
            </a:extLst>
          </p:cNvPr>
          <p:cNvSpPr>
            <a:spLocks noGrp="1"/>
          </p:cNvSpPr>
          <p:nvPr>
            <p:ph type="title"/>
          </p:nvPr>
        </p:nvSpPr>
        <p:spPr>
          <a:xfrm>
            <a:off x="1295400" y="1789771"/>
            <a:ext cx="9813073" cy="2325029"/>
          </a:xfrm>
        </p:spPr>
        <p:txBody>
          <a:bodyPr>
            <a:noAutofit/>
          </a:bodyPr>
          <a:lstStyle/>
          <a:p>
            <a:r>
              <a:rPr lang="en-US" altLang="zh-CN" sz="3200" dirty="0">
                <a:latin typeface="Times New Roman" panose="02020603050405020304" pitchFamily="18" charset="0"/>
                <a:cs typeface="Times New Roman" panose="02020603050405020304" pitchFamily="18" charset="0"/>
              </a:rPr>
              <a:t>A </a:t>
            </a:r>
            <a:r>
              <a:rPr lang="en-US" altLang="zh-CN" sz="3200" dirty="0">
                <a:solidFill>
                  <a:srgbClr val="0070C0"/>
                </a:solidFill>
                <a:latin typeface="Times New Roman" panose="02020603050405020304" pitchFamily="18" charset="0"/>
                <a:cs typeface="Times New Roman" panose="02020603050405020304" pitchFamily="18" charset="0"/>
              </a:rPr>
              <a:t>randomized algorithm </a:t>
            </a:r>
            <a:r>
              <a:rPr lang="en-US" altLang="zh-CN" sz="3200" b="1" i="1" dirty="0">
                <a:solidFill>
                  <a:srgbClr val="FF0000"/>
                </a:solidFill>
                <a:latin typeface="Times New Roman" panose="02020603050405020304" pitchFamily="18" charset="0"/>
                <a:cs typeface="Times New Roman" panose="02020603050405020304" pitchFamily="18" charset="0"/>
              </a:rPr>
              <a:t>G</a:t>
            </a:r>
            <a:r>
              <a:rPr lang="en-US" altLang="zh-CN" sz="3200" dirty="0">
                <a:solidFill>
                  <a:srgbClr val="0070C0"/>
                </a:solidFill>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satisfied</a:t>
            </a:r>
            <a:r>
              <a:rPr lang="en-US" altLang="zh-CN" sz="3200" dirty="0">
                <a:solidFill>
                  <a:srgbClr val="6600CC"/>
                </a:solidFill>
                <a:latin typeface="Times New Roman" panose="02020603050405020304" pitchFamily="18" charset="0"/>
                <a:cs typeface="Times New Roman" panose="02020603050405020304" pitchFamily="18" charset="0"/>
              </a:rPr>
              <a:t> </a:t>
            </a:r>
            <a:r>
              <a:rPr lang="el-GR" altLang="zh-CN" sz="3200" i="1" dirty="0">
                <a:solidFill>
                  <a:srgbClr val="FF6600"/>
                </a:solidFill>
                <a:latin typeface="Times New Roman" panose="02020603050405020304" pitchFamily="18" charset="0"/>
                <a:cs typeface="Times New Roman" panose="02020603050405020304" pitchFamily="18" charset="0"/>
              </a:rPr>
              <a:t>ε</a:t>
            </a:r>
            <a:r>
              <a:rPr lang="en-US" altLang="zh-CN" sz="3200" dirty="0">
                <a:solidFill>
                  <a:schemeClr val="tx1"/>
                </a:solidFill>
                <a:latin typeface="Times New Roman" panose="02020603050405020304" pitchFamily="18" charset="0"/>
                <a:cs typeface="Times New Roman" panose="02020603050405020304" pitchFamily="18" charset="0"/>
              </a:rPr>
              <a:t>-Differential Privacy, </a:t>
            </a:r>
            <a:r>
              <a:rPr lang="en-US" altLang="zh-CN" sz="3200" dirty="0">
                <a:latin typeface="Times New Roman" panose="02020603050405020304" pitchFamily="18" charset="0"/>
                <a:cs typeface="Times New Roman" panose="02020603050405020304" pitchFamily="18" charset="0"/>
              </a:rPr>
              <a:t>if for </a:t>
            </a:r>
            <a:r>
              <a:rPr lang="en-US" altLang="zh-CN" sz="3200" u="sng" dirty="0">
                <a:latin typeface="Times New Roman" panose="02020603050405020304" pitchFamily="18" charset="0"/>
                <a:cs typeface="Times New Roman" panose="02020603050405020304" pitchFamily="18" charset="0"/>
              </a:rPr>
              <a:t>any two neighboring dataset </a:t>
            </a:r>
            <a:r>
              <a:rPr lang="en-US" altLang="zh-CN" sz="3200" b="1" i="1" u="sng" dirty="0">
                <a:solidFill>
                  <a:srgbClr val="FF6600"/>
                </a:solidFill>
                <a:latin typeface="Times New Roman" panose="02020603050405020304" pitchFamily="18" charset="0"/>
                <a:cs typeface="Times New Roman" panose="02020603050405020304" pitchFamily="18" charset="0"/>
              </a:rPr>
              <a:t>D</a:t>
            </a:r>
            <a:r>
              <a:rPr lang="en-US" altLang="zh-CN" sz="3200" u="sng" dirty="0">
                <a:latin typeface="Times New Roman" panose="02020603050405020304" pitchFamily="18" charset="0"/>
                <a:cs typeface="Times New Roman" panose="02020603050405020304" pitchFamily="18" charset="0"/>
              </a:rPr>
              <a:t> and </a:t>
            </a:r>
            <a:r>
              <a:rPr lang="en-US" altLang="zh-CN" sz="3200" b="1" i="1" u="sng" dirty="0">
                <a:solidFill>
                  <a:srgbClr val="FF6600"/>
                </a:solidFill>
                <a:latin typeface="Times New Roman" panose="02020603050405020304" pitchFamily="18" charset="0"/>
                <a:cs typeface="Times New Roman" panose="02020603050405020304" pitchFamily="18" charset="0"/>
              </a:rPr>
              <a:t>D’</a:t>
            </a:r>
            <a:r>
              <a:rPr lang="en-US" altLang="zh-CN" sz="3200" u="sng" dirty="0">
                <a:latin typeface="Times New Roman" panose="02020603050405020304" pitchFamily="18" charset="0"/>
                <a:cs typeface="Times New Roman" panose="02020603050405020304" pitchFamily="18" charset="0"/>
              </a:rPr>
              <a:t> </a:t>
            </a:r>
            <a:r>
              <a:rPr lang="en-US" altLang="zh-CN" sz="3200" i="1" u="sng" dirty="0">
                <a:solidFill>
                  <a:srgbClr val="0070C0"/>
                </a:solidFill>
                <a:latin typeface="Times New Roman" panose="02020603050405020304" pitchFamily="18" charset="0"/>
                <a:cs typeface="Times New Roman" panose="02020603050405020304" pitchFamily="18" charset="0"/>
              </a:rPr>
              <a:t>that differ only in one tuple</a:t>
            </a:r>
            <a:r>
              <a:rPr lang="en-US" altLang="zh-CN" sz="3200" dirty="0">
                <a:latin typeface="Times New Roman" panose="02020603050405020304" pitchFamily="18" charset="0"/>
                <a:cs typeface="Times New Roman" panose="02020603050405020304" pitchFamily="18" charset="0"/>
              </a:rPr>
              <a:t>, and for any possible output </a:t>
            </a:r>
            <a:r>
              <a:rPr lang="en-US" altLang="zh-CN" sz="3200" i="1" dirty="0">
                <a:solidFill>
                  <a:srgbClr val="FF6600"/>
                </a:solidFill>
                <a:latin typeface="Times New Roman" panose="02020603050405020304" pitchFamily="18" charset="0"/>
                <a:cs typeface="Times New Roman" panose="02020603050405020304" pitchFamily="18" charset="0"/>
              </a:rPr>
              <a:t>O</a:t>
            </a:r>
            <a:r>
              <a:rPr lang="en-US" altLang="zh-CN" sz="3200" dirty="0">
                <a:latin typeface="Times New Roman" panose="02020603050405020304" pitchFamily="18" charset="0"/>
                <a:cs typeface="Times New Roman" panose="02020603050405020304" pitchFamily="18" charset="0"/>
              </a:rPr>
              <a:t> of </a:t>
            </a:r>
            <a:r>
              <a:rPr lang="en-US" altLang="zh-CN" sz="3200" i="1" dirty="0">
                <a:solidFill>
                  <a:srgbClr val="FF6600"/>
                </a:solidFill>
                <a:latin typeface="Times New Roman" panose="02020603050405020304" pitchFamily="18" charset="0"/>
                <a:cs typeface="Times New Roman" panose="02020603050405020304" pitchFamily="18" charset="0"/>
              </a:rPr>
              <a:t>G</a:t>
            </a:r>
            <a:r>
              <a:rPr lang="en-US" altLang="zh-CN" sz="3200" dirty="0">
                <a:latin typeface="Times New Roman" panose="02020603050405020304" pitchFamily="18" charset="0"/>
                <a:cs typeface="Times New Roman" panose="02020603050405020304" pitchFamily="18" charset="0"/>
              </a:rPr>
              <a:t>, the following formula is satisfied:</a:t>
            </a:r>
            <a:br>
              <a:rPr lang="zh-CN" altLang="en-US" sz="3200" dirty="0">
                <a:latin typeface="Times New Roman" panose="02020603050405020304" pitchFamily="18" charset="0"/>
                <a:cs typeface="Times New Roman" panose="02020603050405020304" pitchFamily="18" charset="0"/>
              </a:rPr>
            </a:br>
            <a:endParaRPr lang="zh-CN" alt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对象 3">
                <a:extLst>
                  <a:ext uri="{FF2B5EF4-FFF2-40B4-BE49-F238E27FC236}">
                    <a16:creationId xmlns:a16="http://schemas.microsoft.com/office/drawing/2014/main" id="{B505BDFA-AC83-46BD-8BBB-F4A4E004A3E0}"/>
                  </a:ext>
                </a:extLst>
              </p:cNvPr>
              <p:cNvSpPr txBox="1"/>
              <p:nvPr/>
            </p:nvSpPr>
            <p:spPr bwMode="auto">
              <a:xfrm>
                <a:off x="3813715" y="4036741"/>
                <a:ext cx="4393580" cy="947854"/>
              </a:xfrm>
              <a:prstGeom prst="rect">
                <a:avLst/>
              </a:prstGeom>
              <a:noFill/>
            </p:spPr>
            <p:txBody>
              <a:bodyPr>
                <a:normAutofit fontScale="62500" lnSpcReduction="20000"/>
              </a:bodyPr>
              <a:lstStyle/>
              <a:p>
                <a:pPr/>
                <a14:m>
                  <m:oMathPara xmlns:m="http://schemas.openxmlformats.org/officeDocument/2006/math">
                    <m:oMathParaPr>
                      <m:jc m:val="center"/>
                    </m:oMathParaPr>
                    <m:oMath xmlns:m="http://schemas.openxmlformats.org/officeDocument/2006/math">
                      <m:f>
                        <m:fPr>
                          <m:ctrlPr>
                            <a:rPr lang="zh-CN" altLang="en-US" sz="4200" i="1" smtClean="0">
                              <a:solidFill>
                                <a:srgbClr val="000000"/>
                              </a:solidFill>
                              <a:latin typeface="Cambria Math" panose="02040503050406030204" pitchFamily="18" charset="0"/>
                            </a:rPr>
                          </m:ctrlPr>
                        </m:fPr>
                        <m:num>
                          <m:func>
                            <m:funcPr>
                              <m:ctrlPr>
                                <a:rPr lang="zh-CN" altLang="en-US" sz="4200" i="1">
                                  <a:solidFill>
                                    <a:srgbClr val="000000"/>
                                  </a:solidFill>
                                  <a:latin typeface="Cambria Math" panose="02040503050406030204" pitchFamily="18" charset="0"/>
                                </a:rPr>
                              </m:ctrlPr>
                            </m:funcPr>
                            <m:fName>
                              <m:r>
                                <m:rPr>
                                  <m:sty m:val="p"/>
                                </m:rPr>
                                <a:rPr lang="zh-CN" altLang="en-US" sz="4200" i="0">
                                  <a:solidFill>
                                    <a:srgbClr val="000000"/>
                                  </a:solidFill>
                                  <a:latin typeface="Cambria Math" panose="02040503050406030204" pitchFamily="18" charset="0"/>
                                </a:rPr>
                                <m:t>Pr</m:t>
                              </m:r>
                            </m:fName>
                            <m:e>
                              <m:r>
                                <a:rPr lang="zh-CN" altLang="en-US" sz="4200" i="1">
                                  <a:solidFill>
                                    <a:srgbClr val="000000"/>
                                  </a:solidFill>
                                  <a:latin typeface="Cambria Math" panose="02040503050406030204" pitchFamily="18" charset="0"/>
                                </a:rPr>
                                <m:t>[</m:t>
                              </m:r>
                            </m:e>
                          </m:func>
                          <m:r>
                            <a:rPr lang="zh-CN" altLang="en-US" sz="4200" i="1">
                              <a:solidFill>
                                <a:srgbClr val="000000"/>
                              </a:solidFill>
                              <a:latin typeface="Cambria Math" panose="02040503050406030204" pitchFamily="18" charset="0"/>
                            </a:rPr>
                            <m:t>𝐺</m:t>
                          </m:r>
                          <m:r>
                            <a:rPr lang="zh-CN" altLang="en-US" sz="4200" i="1">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𝐷</m:t>
                          </m:r>
                          <m:r>
                            <a:rPr lang="zh-CN" altLang="en-US" sz="4200" i="1">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𝑂</m:t>
                          </m:r>
                          <m:r>
                            <a:rPr lang="zh-CN" altLang="en-US" sz="4200" i="1">
                              <a:solidFill>
                                <a:srgbClr val="000000"/>
                              </a:solidFill>
                              <a:latin typeface="Cambria Math" panose="02040503050406030204" pitchFamily="18" charset="0"/>
                            </a:rPr>
                            <m:t>]</m:t>
                          </m:r>
                        </m:num>
                        <m:den>
                          <m:func>
                            <m:funcPr>
                              <m:ctrlPr>
                                <a:rPr lang="zh-CN" altLang="en-US" sz="4200" i="1">
                                  <a:solidFill>
                                    <a:srgbClr val="000000"/>
                                  </a:solidFill>
                                  <a:latin typeface="Cambria Math" panose="02040503050406030204" pitchFamily="18" charset="0"/>
                                </a:rPr>
                              </m:ctrlPr>
                            </m:funcPr>
                            <m:fName>
                              <m:r>
                                <m:rPr>
                                  <m:sty m:val="p"/>
                                </m:rPr>
                                <a:rPr lang="zh-CN" altLang="en-US" sz="4200" i="0">
                                  <a:solidFill>
                                    <a:srgbClr val="000000"/>
                                  </a:solidFill>
                                  <a:latin typeface="Cambria Math" panose="02040503050406030204" pitchFamily="18" charset="0"/>
                                </a:rPr>
                                <m:t>Pr</m:t>
                              </m:r>
                            </m:fName>
                            <m:e>
                              <m:r>
                                <a:rPr lang="zh-CN" altLang="en-US" sz="4200" i="1">
                                  <a:solidFill>
                                    <a:srgbClr val="000000"/>
                                  </a:solidFill>
                                  <a:latin typeface="Cambria Math" panose="02040503050406030204" pitchFamily="18" charset="0"/>
                                </a:rPr>
                                <m:t>[</m:t>
                              </m:r>
                            </m:e>
                          </m:func>
                          <m:r>
                            <a:rPr lang="zh-CN" altLang="en-US" sz="4200" i="1">
                              <a:solidFill>
                                <a:srgbClr val="000000"/>
                              </a:solidFill>
                              <a:latin typeface="Cambria Math" panose="02040503050406030204" pitchFamily="18" charset="0"/>
                            </a:rPr>
                            <m:t>𝐺</m:t>
                          </m:r>
                          <m:r>
                            <a:rPr lang="zh-CN" altLang="en-US" sz="4200" i="1">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𝐷</m:t>
                          </m:r>
                          <m:r>
                            <a:rPr lang="en-US" altLang="zh-CN" sz="4200" b="0" i="1" smtClean="0">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𝑂</m:t>
                          </m:r>
                          <m:r>
                            <a:rPr lang="zh-CN" altLang="en-US" sz="4200" i="1">
                              <a:solidFill>
                                <a:srgbClr val="000000"/>
                              </a:solidFill>
                              <a:latin typeface="Cambria Math" panose="02040503050406030204" pitchFamily="18" charset="0"/>
                            </a:rPr>
                            <m:t>]</m:t>
                          </m:r>
                        </m:den>
                      </m:f>
                      <m:r>
                        <a:rPr lang="zh-CN" altLang="en-US" sz="4200" i="1">
                          <a:solidFill>
                            <a:srgbClr val="000000"/>
                          </a:solidFill>
                          <a:latin typeface="Cambria Math" panose="02040503050406030204" pitchFamily="18" charset="0"/>
                        </a:rPr>
                        <m:t>≤</m:t>
                      </m:r>
                      <m:sSup>
                        <m:sSupPr>
                          <m:ctrlPr>
                            <a:rPr lang="zh-CN" altLang="en-US" sz="4200" i="1">
                              <a:solidFill>
                                <a:srgbClr val="000000"/>
                              </a:solidFill>
                              <a:latin typeface="Cambria Math" panose="02040503050406030204" pitchFamily="18" charset="0"/>
                            </a:rPr>
                          </m:ctrlPr>
                        </m:sSupPr>
                        <m:e>
                          <m:r>
                            <a:rPr lang="zh-CN" altLang="en-US" sz="4200" i="1">
                              <a:solidFill>
                                <a:srgbClr val="000000"/>
                              </a:solidFill>
                              <a:latin typeface="Cambria Math" panose="02040503050406030204" pitchFamily="18" charset="0"/>
                            </a:rPr>
                            <m:t>𝑒</m:t>
                          </m:r>
                        </m:e>
                        <m:sup>
                          <m:r>
                            <a:rPr lang="zh-CN" altLang="en-US" sz="4200" i="1">
                              <a:solidFill>
                                <a:srgbClr val="000000"/>
                              </a:solidFill>
                              <a:latin typeface="Cambria Math" panose="02040503050406030204" pitchFamily="18" charset="0"/>
                            </a:rPr>
                            <m:t>𝜀</m:t>
                          </m:r>
                        </m:sup>
                      </m:sSup>
                    </m:oMath>
                  </m:oMathPara>
                </a14:m>
                <a:endParaRPr lang="zh-CN" altLang="en-US" sz="2800" dirty="0">
                  <a:latin typeface="Times New Roman" panose="02020603050405020304" pitchFamily="18" charset="0"/>
                  <a:cs typeface="Times New Roman" panose="02020603050405020304" pitchFamily="18" charset="0"/>
                </a:endParaRPr>
              </a:p>
            </p:txBody>
          </p:sp>
        </mc:Choice>
        <mc:Fallback xmlns="">
          <p:sp>
            <p:nvSpPr>
              <p:cNvPr id="4" name="对象 3">
                <a:extLst>
                  <a:ext uri="{FF2B5EF4-FFF2-40B4-BE49-F238E27FC236}">
                    <a16:creationId xmlns:a16="http://schemas.microsoft.com/office/drawing/2014/main" id="{B505BDFA-AC83-46BD-8BBB-F4A4E004A3E0}"/>
                  </a:ext>
                </a:extLst>
              </p:cNvPr>
              <p:cNvSpPr txBox="1">
                <a:spLocks noRot="1" noChangeAspect="1" noMove="1" noResize="1" noEditPoints="1" noAdjustHandles="1" noChangeArrowheads="1" noChangeShapeType="1" noTextEdit="1"/>
              </p:cNvSpPr>
              <p:nvPr/>
            </p:nvSpPr>
            <p:spPr bwMode="auto">
              <a:xfrm>
                <a:off x="3813715" y="4036741"/>
                <a:ext cx="4393580" cy="947854"/>
              </a:xfrm>
              <a:prstGeom prst="rect">
                <a:avLst/>
              </a:prstGeom>
              <a:blipFill>
                <a:blip r:embed="rId3"/>
                <a:stretch>
                  <a:fillRect/>
                </a:stretch>
              </a:blipFill>
            </p:spPr>
            <p:txBody>
              <a:bodyPr/>
              <a:lstStyle/>
              <a:p>
                <a:r>
                  <a:rPr lang="zh-CN" altLang="en-US">
                    <a:noFill/>
                  </a:rPr>
                  <a:t> </a:t>
                </a:r>
              </a:p>
            </p:txBody>
          </p:sp>
        </mc:Fallback>
      </mc:AlternateContent>
      <p:sp>
        <p:nvSpPr>
          <p:cNvPr id="7" name="TextBox 4">
            <a:extLst>
              <a:ext uri="{FF2B5EF4-FFF2-40B4-BE49-F238E27FC236}">
                <a16:creationId xmlns:a16="http://schemas.microsoft.com/office/drawing/2014/main" id="{5C2914F3-AA64-4D7B-B588-DA1A7B279D00}"/>
              </a:ext>
            </a:extLst>
          </p:cNvPr>
          <p:cNvSpPr txBox="1"/>
          <p:nvPr/>
        </p:nvSpPr>
        <p:spPr bwMode="auto">
          <a:xfrm>
            <a:off x="1295401" y="5497552"/>
            <a:ext cx="9952702" cy="954107"/>
          </a:xfrm>
          <a:prstGeom prst="rect">
            <a:avLst/>
          </a:prstGeom>
          <a:noFill/>
          <a:ln w="9525">
            <a:noFill/>
            <a:miter lim="800000"/>
            <a:headEnd/>
            <a:tailEnd/>
          </a:ln>
        </p:spPr>
        <p:txBody>
          <a:bodyPr wrap="square" rtlCol="0">
            <a:spAutoFit/>
          </a:bodyPr>
          <a:lstStyle/>
          <a:p>
            <a:pPr>
              <a:spcBef>
                <a:spcPct val="50000"/>
              </a:spcBef>
            </a:pPr>
            <a:r>
              <a:rPr lang="zh-CN" altLang="en-US" sz="2800" dirty="0">
                <a:latin typeface="+mn-ea"/>
                <a:cs typeface="Times New Roman" panose="02020603050405020304" pitchFamily="18" charset="0"/>
              </a:rPr>
              <a:t>参数</a:t>
            </a:r>
            <a:r>
              <a:rPr lang="el-GR" altLang="zh-CN" sz="2800" dirty="0">
                <a:latin typeface="+mn-ea"/>
                <a:cs typeface="Times New Roman" panose="02020603050405020304" pitchFamily="18" charset="0"/>
              </a:rPr>
              <a:t>ε</a:t>
            </a:r>
            <a:r>
              <a:rPr lang="zh-CN" altLang="en-US" sz="2800" dirty="0">
                <a:latin typeface="+mn-ea"/>
                <a:cs typeface="Times New Roman" panose="02020603050405020304" pitchFamily="18" charset="0"/>
              </a:rPr>
              <a:t>称为隐私保护预算</a:t>
            </a:r>
            <a:r>
              <a:rPr lang="en-US" altLang="zh-CN" sz="2800" dirty="0">
                <a:latin typeface="+mn-ea"/>
                <a:cs typeface="Times New Roman" panose="02020603050405020304" pitchFamily="18" charset="0"/>
              </a:rPr>
              <a:t>(Privacy Budget)</a:t>
            </a:r>
            <a:r>
              <a:rPr lang="zh-CN" altLang="en-US" sz="2800" dirty="0">
                <a:latin typeface="+mn-ea"/>
                <a:cs typeface="Times New Roman" panose="02020603050405020304" pitchFamily="18" charset="0"/>
              </a:rPr>
              <a:t>，</a:t>
            </a:r>
            <a:r>
              <a:rPr lang="el-GR" altLang="zh-CN" sz="2800" dirty="0">
                <a:latin typeface="+mn-ea"/>
                <a:cs typeface="Times New Roman" panose="02020603050405020304" pitchFamily="18" charset="0"/>
              </a:rPr>
              <a:t> ε</a:t>
            </a:r>
            <a:r>
              <a:rPr lang="zh-CN" altLang="en-US" sz="2800" dirty="0">
                <a:latin typeface="+mn-ea"/>
                <a:cs typeface="Times New Roman" panose="02020603050405020304" pitchFamily="18" charset="0"/>
              </a:rPr>
              <a:t>越小</a:t>
            </a:r>
            <a:r>
              <a:rPr lang="en-US" altLang="zh-CN" sz="2800" dirty="0">
                <a:latin typeface="+mn-ea"/>
                <a:cs typeface="Times New Roman" panose="02020603050405020304" pitchFamily="18" charset="0"/>
              </a:rPr>
              <a:t>,</a:t>
            </a:r>
            <a:r>
              <a:rPr lang="zh-CN" altLang="en-US" sz="2800" dirty="0">
                <a:latin typeface="+mn-ea"/>
                <a:cs typeface="Times New Roman" panose="02020603050405020304" pitchFamily="18" charset="0"/>
              </a:rPr>
              <a:t>隐私保护强度越高。其中</a:t>
            </a:r>
            <a:r>
              <a:rPr lang="en-US" altLang="zh-CN" sz="2800" dirty="0" err="1">
                <a:latin typeface="+mn-ea"/>
                <a:cs typeface="Times New Roman" panose="02020603050405020304" pitchFamily="18" charset="0"/>
              </a:rPr>
              <a:t>Pr</a:t>
            </a:r>
            <a:r>
              <a:rPr lang="en-US" altLang="zh-CN" sz="2800" dirty="0">
                <a:latin typeface="+mn-ea"/>
                <a:cs typeface="Times New Roman" panose="02020603050405020304" pitchFamily="18" charset="0"/>
              </a:rPr>
              <a:t>[•]</a:t>
            </a:r>
            <a:r>
              <a:rPr lang="zh-CN" altLang="en-US" sz="2800" dirty="0">
                <a:latin typeface="+mn-ea"/>
                <a:cs typeface="Times New Roman" panose="02020603050405020304" pitchFamily="18" charset="0"/>
              </a:rPr>
              <a:t>表示概率。</a:t>
            </a:r>
          </a:p>
        </p:txBody>
      </p:sp>
      <p:sp>
        <p:nvSpPr>
          <p:cNvPr id="8" name="标题 1">
            <a:extLst>
              <a:ext uri="{FF2B5EF4-FFF2-40B4-BE49-F238E27FC236}">
                <a16:creationId xmlns:a16="http://schemas.microsoft.com/office/drawing/2014/main" id="{AD1EA3B2-65A4-4183-9627-63BF02D476C3}"/>
              </a:ext>
            </a:extLst>
          </p:cNvPr>
          <p:cNvSpPr txBox="1">
            <a:spLocks/>
          </p:cNvSpPr>
          <p:nvPr/>
        </p:nvSpPr>
        <p:spPr>
          <a:xfrm>
            <a:off x="1295400" y="77636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altLang="zh-CN" sz="4800" i="1" dirty="0">
                <a:solidFill>
                  <a:schemeClr val="tx1"/>
                </a:solidFill>
                <a:latin typeface="Times New Roman" panose="02020603050405020304" pitchFamily="18" charset="0"/>
                <a:cs typeface="Times New Roman" panose="02020603050405020304" pitchFamily="18" charset="0"/>
              </a:rPr>
              <a:t>Definition</a:t>
            </a:r>
            <a:r>
              <a:rPr lang="en-US" altLang="zh-CN" sz="4800" dirty="0">
                <a:solidFill>
                  <a:schemeClr val="tx1"/>
                </a:solidFill>
                <a:latin typeface="Times New Roman" panose="02020603050405020304" pitchFamily="18" charset="0"/>
                <a:cs typeface="Times New Roman" panose="02020603050405020304" pitchFamily="18" charset="0"/>
              </a:rPr>
              <a:t>:</a:t>
            </a:r>
            <a:r>
              <a:rPr lang="en-US" altLang="zh-CN" sz="4800" dirty="0">
                <a:solidFill>
                  <a:srgbClr val="0070C0"/>
                </a:solidFill>
                <a:latin typeface="Times New Roman" panose="02020603050405020304" pitchFamily="18" charset="0"/>
                <a:cs typeface="Times New Roman" panose="02020603050405020304" pitchFamily="18" charset="0"/>
              </a:rPr>
              <a:t> </a:t>
            </a:r>
            <a:r>
              <a:rPr lang="el-GR" altLang="zh-CN" sz="4800" i="1" dirty="0">
                <a:solidFill>
                  <a:srgbClr val="0070C0"/>
                </a:solidFill>
                <a:latin typeface="Times New Roman" panose="02020603050405020304" pitchFamily="18" charset="0"/>
                <a:cs typeface="Times New Roman" panose="02020603050405020304" pitchFamily="18" charset="0"/>
              </a:rPr>
              <a:t>ε</a:t>
            </a:r>
            <a:r>
              <a:rPr lang="en-US" altLang="zh-CN" sz="4400" dirty="0">
                <a:solidFill>
                  <a:schemeClr val="tx1"/>
                </a:solidFill>
                <a:latin typeface="Times New Roman" panose="02020603050405020304" pitchFamily="18" charset="0"/>
                <a:cs typeface="Times New Roman" panose="02020603050405020304" pitchFamily="18" charset="0"/>
              </a:rPr>
              <a:t>-Differential Privacy</a:t>
            </a:r>
            <a:endParaRPr lang="zh-CN"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930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DAF66-7C99-4E6D-8203-B4149A3A1E7D}"/>
              </a:ext>
            </a:extLst>
          </p:cNvPr>
          <p:cNvSpPr>
            <a:spLocks noGrp="1"/>
          </p:cNvSpPr>
          <p:nvPr>
            <p:ph type="title"/>
          </p:nvPr>
        </p:nvSpPr>
        <p:spPr>
          <a:xfrm>
            <a:off x="1295400" y="776360"/>
            <a:ext cx="9601200" cy="1485900"/>
          </a:xfrm>
        </p:spPr>
        <p:txBody>
          <a:bodyPr/>
          <a:lstStyle/>
          <a:p>
            <a:r>
              <a:rPr lang="el-GR" altLang="zh-CN" sz="4800" i="1" dirty="0">
                <a:solidFill>
                  <a:srgbClr val="0070C0"/>
                </a:solidFill>
                <a:latin typeface="Times New Roman" panose="02020603050405020304" pitchFamily="18" charset="0"/>
                <a:cs typeface="Times New Roman" panose="02020603050405020304" pitchFamily="18" charset="0"/>
              </a:rPr>
              <a:t>ε</a:t>
            </a:r>
            <a:r>
              <a:rPr lang="en-US" altLang="zh-CN" sz="4400" dirty="0">
                <a:solidFill>
                  <a:schemeClr val="tx1"/>
                </a:solidFill>
                <a:latin typeface="Times New Roman" panose="02020603050405020304" pitchFamily="18" charset="0"/>
                <a:cs typeface="Times New Roman" panose="02020603050405020304" pitchFamily="18" charset="0"/>
              </a:rPr>
              <a:t>-Differential Privacy</a:t>
            </a:r>
            <a:endParaRPr lang="zh-CN" altLang="en-US" dirty="0"/>
          </a:p>
        </p:txBody>
      </p:sp>
      <p:grpSp>
        <p:nvGrpSpPr>
          <p:cNvPr id="49" name="组合 48">
            <a:extLst>
              <a:ext uri="{FF2B5EF4-FFF2-40B4-BE49-F238E27FC236}">
                <a16:creationId xmlns:a16="http://schemas.microsoft.com/office/drawing/2014/main" id="{8B67EE4C-0A42-4525-93E4-EC51847E1CEC}"/>
              </a:ext>
            </a:extLst>
          </p:cNvPr>
          <p:cNvGrpSpPr/>
          <p:nvPr/>
        </p:nvGrpSpPr>
        <p:grpSpPr>
          <a:xfrm>
            <a:off x="2332299" y="1572695"/>
            <a:ext cx="8323729" cy="2579274"/>
            <a:chOff x="2332299" y="1572695"/>
            <a:chExt cx="8323729" cy="2579274"/>
          </a:xfrm>
        </p:grpSpPr>
        <p:sp>
          <p:nvSpPr>
            <p:cNvPr id="6" name="文本框 5">
              <a:extLst>
                <a:ext uri="{FF2B5EF4-FFF2-40B4-BE49-F238E27FC236}">
                  <a16:creationId xmlns:a16="http://schemas.microsoft.com/office/drawing/2014/main" id="{5874FFFF-DDCB-4AC4-9A93-3E6C44EA5806}"/>
                </a:ext>
              </a:extLst>
            </p:cNvPr>
            <p:cNvSpPr txBox="1"/>
            <p:nvPr/>
          </p:nvSpPr>
          <p:spPr>
            <a:xfrm>
              <a:off x="5982907" y="2550334"/>
              <a:ext cx="1615569" cy="707886"/>
            </a:xfrm>
            <a:prstGeom prst="rect">
              <a:avLst/>
            </a:prstGeom>
            <a:noFill/>
            <a:ln>
              <a:solidFill>
                <a:schemeClr val="accent1"/>
              </a:solidFill>
            </a:ln>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Stochastic Algorithm </a:t>
              </a:r>
              <a:r>
                <a:rPr lang="en-US" altLang="zh-CN" sz="2000" i="1" dirty="0">
                  <a:solidFill>
                    <a:srgbClr val="FF0000"/>
                  </a:solidFill>
                  <a:latin typeface="Times New Roman" panose="02020603050405020304" pitchFamily="18" charset="0"/>
                  <a:cs typeface="Times New Roman" panose="02020603050405020304" pitchFamily="18" charset="0"/>
                </a:rPr>
                <a:t>G</a:t>
              </a:r>
            </a:p>
          </p:txBody>
        </p:sp>
        <p:sp>
          <p:nvSpPr>
            <p:cNvPr id="8" name="文本框 7">
              <a:extLst>
                <a:ext uri="{FF2B5EF4-FFF2-40B4-BE49-F238E27FC236}">
                  <a16:creationId xmlns:a16="http://schemas.microsoft.com/office/drawing/2014/main" id="{8974BB0D-A026-4297-88D6-36C39FB10CDC}"/>
                </a:ext>
              </a:extLst>
            </p:cNvPr>
            <p:cNvSpPr txBox="1"/>
            <p:nvPr/>
          </p:nvSpPr>
          <p:spPr>
            <a:xfrm>
              <a:off x="2377210" y="1572695"/>
              <a:ext cx="1933543" cy="46166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Original dataset </a:t>
              </a:r>
              <a:r>
                <a:rPr lang="en-US" altLang="zh-CN" sz="2400" b="1" i="1" dirty="0">
                  <a:solidFill>
                    <a:srgbClr val="0070C0"/>
                  </a:solidFill>
                  <a:latin typeface="Times New Roman" panose="02020603050405020304" pitchFamily="18" charset="0"/>
                  <a:cs typeface="Times New Roman" panose="02020603050405020304" pitchFamily="18" charset="0"/>
                </a:rPr>
                <a:t>D</a:t>
              </a:r>
              <a:endParaRPr lang="zh-CN" altLang="en-US" b="1" i="1" dirty="0">
                <a:solidFill>
                  <a:srgbClr val="0070C0"/>
                </a:solidFill>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BCA83ACF-140A-4500-83BF-D58F3B93D1E6}"/>
                </a:ext>
              </a:extLst>
            </p:cNvPr>
            <p:cNvPicPr>
              <a:picLocks noChangeAspect="1"/>
            </p:cNvPicPr>
            <p:nvPr/>
          </p:nvPicPr>
          <p:blipFill>
            <a:blip r:embed="rId2"/>
            <a:stretch>
              <a:fillRect/>
            </a:stretch>
          </p:blipFill>
          <p:spPr>
            <a:xfrm>
              <a:off x="2386242" y="2129929"/>
              <a:ext cx="576263" cy="590551"/>
            </a:xfrm>
            <a:prstGeom prst="rect">
              <a:avLst/>
            </a:prstGeom>
          </p:spPr>
        </p:pic>
        <p:pic>
          <p:nvPicPr>
            <p:cNvPr id="17" name="图片 16">
              <a:extLst>
                <a:ext uri="{FF2B5EF4-FFF2-40B4-BE49-F238E27FC236}">
                  <a16:creationId xmlns:a16="http://schemas.microsoft.com/office/drawing/2014/main" id="{CCAE432E-42DA-4D84-9344-7FD532A134C3}"/>
                </a:ext>
              </a:extLst>
            </p:cNvPr>
            <p:cNvPicPr>
              <a:picLocks noChangeAspect="1"/>
            </p:cNvPicPr>
            <p:nvPr/>
          </p:nvPicPr>
          <p:blipFill>
            <a:blip r:embed="rId3"/>
            <a:stretch>
              <a:fillRect/>
            </a:stretch>
          </p:blipFill>
          <p:spPr>
            <a:xfrm>
              <a:off x="2921253" y="2107626"/>
              <a:ext cx="736345" cy="624293"/>
            </a:xfrm>
            <a:prstGeom prst="rect">
              <a:avLst/>
            </a:prstGeom>
          </p:spPr>
        </p:pic>
        <p:pic>
          <p:nvPicPr>
            <p:cNvPr id="19" name="图片 18">
              <a:extLst>
                <a:ext uri="{FF2B5EF4-FFF2-40B4-BE49-F238E27FC236}">
                  <a16:creationId xmlns:a16="http://schemas.microsoft.com/office/drawing/2014/main" id="{89914831-B2CF-46AD-9144-146CAA90E5A5}"/>
                </a:ext>
              </a:extLst>
            </p:cNvPr>
            <p:cNvPicPr>
              <a:picLocks noChangeAspect="1"/>
            </p:cNvPicPr>
            <p:nvPr/>
          </p:nvPicPr>
          <p:blipFill>
            <a:blip r:embed="rId4"/>
            <a:stretch>
              <a:fillRect/>
            </a:stretch>
          </p:blipFill>
          <p:spPr>
            <a:xfrm>
              <a:off x="3657597" y="2133761"/>
              <a:ext cx="624470" cy="598158"/>
            </a:xfrm>
            <a:prstGeom prst="rect">
              <a:avLst/>
            </a:prstGeom>
          </p:spPr>
        </p:pic>
        <p:sp>
          <p:nvSpPr>
            <p:cNvPr id="20" name="文本框 19">
              <a:extLst>
                <a:ext uri="{FF2B5EF4-FFF2-40B4-BE49-F238E27FC236}">
                  <a16:creationId xmlns:a16="http://schemas.microsoft.com/office/drawing/2014/main" id="{09B8EE3D-2BD2-45F3-8188-4E1BD44612EE}"/>
                </a:ext>
              </a:extLst>
            </p:cNvPr>
            <p:cNvSpPr txBox="1"/>
            <p:nvPr/>
          </p:nvSpPr>
          <p:spPr>
            <a:xfrm>
              <a:off x="4381932" y="2239446"/>
              <a:ext cx="736345" cy="369332"/>
            </a:xfrm>
            <a:prstGeom prst="rect">
              <a:avLst/>
            </a:prstGeom>
            <a:noFill/>
          </p:spPr>
          <p:txBody>
            <a:bodyPr wrap="square" rtlCol="0">
              <a:spAutoFit/>
            </a:bodyPr>
            <a:lstStyle/>
            <a:p>
              <a:r>
                <a:rPr lang="en-US" altLang="zh-CN" dirty="0"/>
                <a:t>……</a:t>
              </a:r>
              <a:endParaRPr lang="zh-CN" altLang="en-US" dirty="0"/>
            </a:p>
          </p:txBody>
        </p:sp>
        <p:pic>
          <p:nvPicPr>
            <p:cNvPr id="22" name="图片 21">
              <a:extLst>
                <a:ext uri="{FF2B5EF4-FFF2-40B4-BE49-F238E27FC236}">
                  <a16:creationId xmlns:a16="http://schemas.microsoft.com/office/drawing/2014/main" id="{F7380AF9-5336-4B43-A0A3-E32AF4A405AF}"/>
                </a:ext>
              </a:extLst>
            </p:cNvPr>
            <p:cNvPicPr>
              <a:picLocks noChangeAspect="1"/>
            </p:cNvPicPr>
            <p:nvPr/>
          </p:nvPicPr>
          <p:blipFill>
            <a:blip r:embed="rId3"/>
            <a:stretch>
              <a:fillRect/>
            </a:stretch>
          </p:blipFill>
          <p:spPr>
            <a:xfrm>
              <a:off x="2939841" y="2951402"/>
              <a:ext cx="736345" cy="624293"/>
            </a:xfrm>
            <a:prstGeom prst="rect">
              <a:avLst/>
            </a:prstGeom>
          </p:spPr>
        </p:pic>
        <p:pic>
          <p:nvPicPr>
            <p:cNvPr id="23" name="图片 22">
              <a:extLst>
                <a:ext uri="{FF2B5EF4-FFF2-40B4-BE49-F238E27FC236}">
                  <a16:creationId xmlns:a16="http://schemas.microsoft.com/office/drawing/2014/main" id="{247F0AEB-6DE6-4032-9A5F-B67AD77B25D1}"/>
                </a:ext>
              </a:extLst>
            </p:cNvPr>
            <p:cNvPicPr>
              <a:picLocks noChangeAspect="1"/>
            </p:cNvPicPr>
            <p:nvPr/>
          </p:nvPicPr>
          <p:blipFill>
            <a:blip r:embed="rId4"/>
            <a:stretch>
              <a:fillRect/>
            </a:stretch>
          </p:blipFill>
          <p:spPr>
            <a:xfrm>
              <a:off x="3676185" y="2977537"/>
              <a:ext cx="624470" cy="598158"/>
            </a:xfrm>
            <a:prstGeom prst="rect">
              <a:avLst/>
            </a:prstGeom>
          </p:spPr>
        </p:pic>
        <p:sp>
          <p:nvSpPr>
            <p:cNvPr id="24" name="文本框 23">
              <a:extLst>
                <a:ext uri="{FF2B5EF4-FFF2-40B4-BE49-F238E27FC236}">
                  <a16:creationId xmlns:a16="http://schemas.microsoft.com/office/drawing/2014/main" id="{C8FC7342-34AF-4307-AD65-EB689712CAA2}"/>
                </a:ext>
              </a:extLst>
            </p:cNvPr>
            <p:cNvSpPr txBox="1"/>
            <p:nvPr/>
          </p:nvSpPr>
          <p:spPr>
            <a:xfrm>
              <a:off x="4342671" y="3083222"/>
              <a:ext cx="736345" cy="369332"/>
            </a:xfrm>
            <a:prstGeom prst="rect">
              <a:avLst/>
            </a:prstGeom>
            <a:noFill/>
          </p:spPr>
          <p:txBody>
            <a:bodyPr wrap="square" rtlCol="0">
              <a:spAutoFit/>
            </a:bodyPr>
            <a:lstStyle/>
            <a:p>
              <a:r>
                <a:rPr lang="en-US" altLang="zh-CN" dirty="0"/>
                <a:t>……</a:t>
              </a:r>
              <a:endParaRPr lang="zh-CN" altLang="en-US" dirty="0"/>
            </a:p>
          </p:txBody>
        </p:sp>
        <p:pic>
          <p:nvPicPr>
            <p:cNvPr id="26" name="图片 25">
              <a:extLst>
                <a:ext uri="{FF2B5EF4-FFF2-40B4-BE49-F238E27FC236}">
                  <a16:creationId xmlns:a16="http://schemas.microsoft.com/office/drawing/2014/main" id="{53DB8783-5BC9-438B-A330-F57E8C21AD6A}"/>
                </a:ext>
              </a:extLst>
            </p:cNvPr>
            <p:cNvPicPr>
              <a:picLocks noChangeAspect="1"/>
            </p:cNvPicPr>
            <p:nvPr/>
          </p:nvPicPr>
          <p:blipFill>
            <a:blip r:embed="rId5"/>
            <a:stretch>
              <a:fillRect/>
            </a:stretch>
          </p:blipFill>
          <p:spPr>
            <a:xfrm>
              <a:off x="2343756" y="2982327"/>
              <a:ext cx="643752" cy="606510"/>
            </a:xfrm>
            <a:prstGeom prst="rect">
              <a:avLst/>
            </a:prstGeom>
          </p:spPr>
        </p:pic>
        <p:sp>
          <p:nvSpPr>
            <p:cNvPr id="27" name="文本框 26">
              <a:extLst>
                <a:ext uri="{FF2B5EF4-FFF2-40B4-BE49-F238E27FC236}">
                  <a16:creationId xmlns:a16="http://schemas.microsoft.com/office/drawing/2014/main" id="{4DF862C6-6514-4803-A3D0-AE4298793327}"/>
                </a:ext>
              </a:extLst>
            </p:cNvPr>
            <p:cNvSpPr txBox="1"/>
            <p:nvPr/>
          </p:nvSpPr>
          <p:spPr>
            <a:xfrm>
              <a:off x="2400523" y="3690304"/>
              <a:ext cx="2138727" cy="461665"/>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Neighbor dataset </a:t>
              </a:r>
              <a:r>
                <a:rPr lang="en-US" altLang="zh-CN" sz="2400" b="1" i="1" dirty="0">
                  <a:solidFill>
                    <a:srgbClr val="FF0000"/>
                  </a:solidFill>
                  <a:latin typeface="Times New Roman" panose="02020603050405020304" pitchFamily="18" charset="0"/>
                  <a:cs typeface="Times New Roman" panose="02020603050405020304" pitchFamily="18" charset="0"/>
                </a:rPr>
                <a:t>D’</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sp>
          <p:nvSpPr>
            <p:cNvPr id="28" name="矩形 27">
              <a:extLst>
                <a:ext uri="{FF2B5EF4-FFF2-40B4-BE49-F238E27FC236}">
                  <a16:creationId xmlns:a16="http://schemas.microsoft.com/office/drawing/2014/main" id="{4A052022-0989-4A84-BDA1-6C42F823CDC4}"/>
                </a:ext>
              </a:extLst>
            </p:cNvPr>
            <p:cNvSpPr/>
            <p:nvPr/>
          </p:nvSpPr>
          <p:spPr>
            <a:xfrm>
              <a:off x="2343756" y="2034360"/>
              <a:ext cx="2440116" cy="77061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61F28A5B-CA94-44C3-8FD1-CB24129DBCA4}"/>
                </a:ext>
              </a:extLst>
            </p:cNvPr>
            <p:cNvSpPr/>
            <p:nvPr/>
          </p:nvSpPr>
          <p:spPr>
            <a:xfrm>
              <a:off x="2332299" y="2914444"/>
              <a:ext cx="2440116" cy="77061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箭头连接符 30">
              <a:extLst>
                <a:ext uri="{FF2B5EF4-FFF2-40B4-BE49-F238E27FC236}">
                  <a16:creationId xmlns:a16="http://schemas.microsoft.com/office/drawing/2014/main" id="{D53C1831-65B0-4664-A781-FD3A33C1A18F}"/>
                </a:ext>
              </a:extLst>
            </p:cNvPr>
            <p:cNvCxnSpPr>
              <a:cxnSpLocks/>
            </p:cNvCxnSpPr>
            <p:nvPr/>
          </p:nvCxnSpPr>
          <p:spPr>
            <a:xfrm>
              <a:off x="4873082" y="2419665"/>
              <a:ext cx="1109826" cy="189113"/>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35A6E39B-1064-4E22-9D7A-4E4CA7CD884B}"/>
                </a:ext>
              </a:extLst>
            </p:cNvPr>
            <p:cNvCxnSpPr>
              <a:cxnSpLocks/>
            </p:cNvCxnSpPr>
            <p:nvPr/>
          </p:nvCxnSpPr>
          <p:spPr>
            <a:xfrm flipV="1">
              <a:off x="4814431" y="3199775"/>
              <a:ext cx="1168477" cy="189113"/>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6" name="图片 35">
              <a:extLst>
                <a:ext uri="{FF2B5EF4-FFF2-40B4-BE49-F238E27FC236}">
                  <a16:creationId xmlns:a16="http://schemas.microsoft.com/office/drawing/2014/main" id="{2C2E38B2-0776-4FCD-AD99-F2662B48737C}"/>
                </a:ext>
              </a:extLst>
            </p:cNvPr>
            <p:cNvPicPr>
              <a:picLocks noChangeAspect="1"/>
            </p:cNvPicPr>
            <p:nvPr/>
          </p:nvPicPr>
          <p:blipFill>
            <a:blip r:embed="rId6"/>
            <a:stretch>
              <a:fillRect/>
            </a:stretch>
          </p:blipFill>
          <p:spPr>
            <a:xfrm>
              <a:off x="8267552" y="2551286"/>
              <a:ext cx="768595" cy="748631"/>
            </a:xfrm>
            <a:prstGeom prst="rect">
              <a:avLst/>
            </a:prstGeom>
          </p:spPr>
        </p:pic>
        <p:sp>
          <p:nvSpPr>
            <p:cNvPr id="37" name="文本框 36">
              <a:extLst>
                <a:ext uri="{FF2B5EF4-FFF2-40B4-BE49-F238E27FC236}">
                  <a16:creationId xmlns:a16="http://schemas.microsoft.com/office/drawing/2014/main" id="{37CFA5AA-85C5-4E15-82E6-5B9DB2109031}"/>
                </a:ext>
              </a:extLst>
            </p:cNvPr>
            <p:cNvSpPr txBox="1"/>
            <p:nvPr/>
          </p:nvSpPr>
          <p:spPr>
            <a:xfrm>
              <a:off x="9040459" y="2560756"/>
              <a:ext cx="1615569"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Modified Information </a:t>
              </a:r>
              <a:r>
                <a:rPr lang="en-US" altLang="zh-CN" b="1" i="1" dirty="0">
                  <a:latin typeface="Times New Roman" panose="02020603050405020304" pitchFamily="18" charset="0"/>
                  <a:cs typeface="Times New Roman" panose="02020603050405020304" pitchFamily="18" charset="0"/>
                </a:rPr>
                <a:t>O</a:t>
              </a:r>
              <a:endParaRPr lang="zh-CN" altLang="en-US" b="1" i="1" dirty="0">
                <a:latin typeface="Times New Roman" panose="02020603050405020304" pitchFamily="18" charset="0"/>
                <a:cs typeface="Times New Roman" panose="02020603050405020304" pitchFamily="18" charset="0"/>
              </a:endParaRPr>
            </a:p>
          </p:txBody>
        </p:sp>
        <p:cxnSp>
          <p:nvCxnSpPr>
            <p:cNvPr id="11" name="直接箭头连接符 10">
              <a:extLst>
                <a:ext uri="{FF2B5EF4-FFF2-40B4-BE49-F238E27FC236}">
                  <a16:creationId xmlns:a16="http://schemas.microsoft.com/office/drawing/2014/main" id="{FBFE309E-1922-4C2F-BDF4-9AB48A9428B9}"/>
                </a:ext>
              </a:extLst>
            </p:cNvPr>
            <p:cNvCxnSpPr>
              <a:stCxn id="6" idx="3"/>
              <a:endCxn id="36" idx="1"/>
            </p:cNvCxnSpPr>
            <p:nvPr/>
          </p:nvCxnSpPr>
          <p:spPr>
            <a:xfrm>
              <a:off x="7598476" y="2904277"/>
              <a:ext cx="55306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a16="http://schemas.microsoft.com/office/drawing/2014/main" id="{D184AE11-87BB-483C-B31D-FCAC769FFAB3}"/>
              </a:ext>
            </a:extLst>
          </p:cNvPr>
          <p:cNvGrpSpPr/>
          <p:nvPr/>
        </p:nvGrpSpPr>
        <p:grpSpPr>
          <a:xfrm>
            <a:off x="1851855" y="4154270"/>
            <a:ext cx="8830567" cy="2391272"/>
            <a:chOff x="1807251" y="4154270"/>
            <a:chExt cx="8830567" cy="2391272"/>
          </a:xfrm>
        </p:grpSpPr>
        <p:cxnSp>
          <p:nvCxnSpPr>
            <p:cNvPr id="16" name="直接箭头连接符 15">
              <a:extLst>
                <a:ext uri="{FF2B5EF4-FFF2-40B4-BE49-F238E27FC236}">
                  <a16:creationId xmlns:a16="http://schemas.microsoft.com/office/drawing/2014/main" id="{7C6C8121-B390-4CAD-BC4E-86093F0C18CD}"/>
                </a:ext>
              </a:extLst>
            </p:cNvPr>
            <p:cNvCxnSpPr/>
            <p:nvPr/>
          </p:nvCxnSpPr>
          <p:spPr>
            <a:xfrm>
              <a:off x="2485402" y="4803533"/>
              <a:ext cx="0" cy="144965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7E780E23-CCB1-42C5-83B2-8B22E54040D1}"/>
                </a:ext>
              </a:extLst>
            </p:cNvPr>
            <p:cNvCxnSpPr/>
            <p:nvPr/>
          </p:nvCxnSpPr>
          <p:spPr>
            <a:xfrm>
              <a:off x="2467429" y="6233528"/>
              <a:ext cx="77359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任意多边形: 形状 33">
              <a:extLst>
                <a:ext uri="{FF2B5EF4-FFF2-40B4-BE49-F238E27FC236}">
                  <a16:creationId xmlns:a16="http://schemas.microsoft.com/office/drawing/2014/main" id="{044245D8-8DCF-4B82-91FC-66AE586C7E39}"/>
                </a:ext>
              </a:extLst>
            </p:cNvPr>
            <p:cNvSpPr/>
            <p:nvPr/>
          </p:nvSpPr>
          <p:spPr>
            <a:xfrm>
              <a:off x="2787804" y="4960076"/>
              <a:ext cx="7404409" cy="928341"/>
            </a:xfrm>
            <a:custGeom>
              <a:avLst/>
              <a:gdLst>
                <a:gd name="connsiteX0" fmla="*/ 0 w 7404409"/>
                <a:gd name="connsiteY0" fmla="*/ 615530 h 928341"/>
                <a:gd name="connsiteX1" fmla="*/ 1561170 w 7404409"/>
                <a:gd name="connsiteY1" fmla="*/ 158330 h 928341"/>
                <a:gd name="connsiteX2" fmla="*/ 3111190 w 7404409"/>
                <a:gd name="connsiteY2" fmla="*/ 927764 h 928341"/>
                <a:gd name="connsiteX3" fmla="*/ 6066263 w 7404409"/>
                <a:gd name="connsiteY3" fmla="*/ 13364 h 928341"/>
                <a:gd name="connsiteX4" fmla="*/ 7315200 w 7404409"/>
                <a:gd name="connsiteY4" fmla="*/ 359052 h 928341"/>
                <a:gd name="connsiteX5" fmla="*/ 7315200 w 7404409"/>
                <a:gd name="connsiteY5" fmla="*/ 359052 h 928341"/>
                <a:gd name="connsiteX6" fmla="*/ 7404409 w 7404409"/>
                <a:gd name="connsiteY6" fmla="*/ 392506 h 92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4409" h="928341">
                  <a:moveTo>
                    <a:pt x="0" y="615530"/>
                  </a:moveTo>
                  <a:cubicBezTo>
                    <a:pt x="521319" y="360910"/>
                    <a:pt x="1042638" y="106291"/>
                    <a:pt x="1561170" y="158330"/>
                  </a:cubicBezTo>
                  <a:cubicBezTo>
                    <a:pt x="2079702" y="210369"/>
                    <a:pt x="2360341" y="951925"/>
                    <a:pt x="3111190" y="927764"/>
                  </a:cubicBezTo>
                  <a:cubicBezTo>
                    <a:pt x="3862039" y="903603"/>
                    <a:pt x="5365595" y="108149"/>
                    <a:pt x="6066263" y="13364"/>
                  </a:cubicBezTo>
                  <a:cubicBezTo>
                    <a:pt x="6766931" y="-81421"/>
                    <a:pt x="7315200" y="359052"/>
                    <a:pt x="7315200" y="359052"/>
                  </a:cubicBezTo>
                  <a:lnTo>
                    <a:pt x="7315200" y="359052"/>
                  </a:lnTo>
                  <a:lnTo>
                    <a:pt x="7404409" y="39250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id="{F4EA4C88-403A-4CBC-B730-7EDB38D82646}"/>
                </a:ext>
              </a:extLst>
            </p:cNvPr>
            <p:cNvSpPr/>
            <p:nvPr/>
          </p:nvSpPr>
          <p:spPr>
            <a:xfrm>
              <a:off x="2832409" y="5111205"/>
              <a:ext cx="7370956" cy="853539"/>
            </a:xfrm>
            <a:custGeom>
              <a:avLst/>
              <a:gdLst>
                <a:gd name="connsiteX0" fmla="*/ 0 w 7370956"/>
                <a:gd name="connsiteY0" fmla="*/ 620518 h 853539"/>
                <a:gd name="connsiteX1" fmla="*/ 1271239 w 7370956"/>
                <a:gd name="connsiteY1" fmla="*/ 85260 h 853539"/>
                <a:gd name="connsiteX2" fmla="*/ 2687443 w 7370956"/>
                <a:gd name="connsiteY2" fmla="*/ 564762 h 853539"/>
                <a:gd name="connsiteX3" fmla="*/ 3902926 w 7370956"/>
                <a:gd name="connsiteY3" fmla="*/ 832391 h 853539"/>
                <a:gd name="connsiteX4" fmla="*/ 6200078 w 7370956"/>
                <a:gd name="connsiteY4" fmla="*/ 7201 h 853539"/>
                <a:gd name="connsiteX5" fmla="*/ 7370956 w 7370956"/>
                <a:gd name="connsiteY5" fmla="*/ 408645 h 853539"/>
                <a:gd name="connsiteX6" fmla="*/ 7370956 w 7370956"/>
                <a:gd name="connsiteY6" fmla="*/ 408645 h 85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0956" h="853539">
                  <a:moveTo>
                    <a:pt x="0" y="620518"/>
                  </a:moveTo>
                  <a:cubicBezTo>
                    <a:pt x="411666" y="357535"/>
                    <a:pt x="823332" y="94553"/>
                    <a:pt x="1271239" y="85260"/>
                  </a:cubicBezTo>
                  <a:cubicBezTo>
                    <a:pt x="1719146" y="75967"/>
                    <a:pt x="2248829" y="440240"/>
                    <a:pt x="2687443" y="564762"/>
                  </a:cubicBezTo>
                  <a:cubicBezTo>
                    <a:pt x="3126058" y="689284"/>
                    <a:pt x="3317487" y="925318"/>
                    <a:pt x="3902926" y="832391"/>
                  </a:cubicBezTo>
                  <a:cubicBezTo>
                    <a:pt x="4488365" y="739464"/>
                    <a:pt x="5622073" y="77825"/>
                    <a:pt x="6200078" y="7201"/>
                  </a:cubicBezTo>
                  <a:cubicBezTo>
                    <a:pt x="6778083" y="-63423"/>
                    <a:pt x="7370956" y="408645"/>
                    <a:pt x="7370956" y="408645"/>
                  </a:cubicBezTo>
                  <a:lnTo>
                    <a:pt x="7370956" y="408645"/>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5E0E5859-DC50-4DAB-80C4-A54270520565}"/>
                </a:ext>
              </a:extLst>
            </p:cNvPr>
            <p:cNvSpPr txBox="1"/>
            <p:nvPr/>
          </p:nvSpPr>
          <p:spPr>
            <a:xfrm>
              <a:off x="10247968" y="5960767"/>
              <a:ext cx="389850" cy="584775"/>
            </a:xfrm>
            <a:prstGeom prst="rect">
              <a:avLst/>
            </a:prstGeom>
            <a:noFill/>
          </p:spPr>
          <p:txBody>
            <a:bodyPr wrap="none" rtlCol="0">
              <a:spAutoFit/>
            </a:bodyPr>
            <a:lstStyle/>
            <a:p>
              <a:r>
                <a:rPr lang="en-US" altLang="zh-CN" sz="3200" i="1" dirty="0">
                  <a:latin typeface="Times New Roman" panose="02020603050405020304" pitchFamily="18" charset="0"/>
                  <a:cs typeface="Times New Roman" panose="02020603050405020304" pitchFamily="18" charset="0"/>
                </a:rPr>
                <a:t>o</a:t>
              </a:r>
              <a:endParaRPr lang="zh-CN" altLang="en-US" sz="2000" i="1"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D5508BCB-91E4-428C-B3A0-F77614371E8A}"/>
                </a:ext>
              </a:extLst>
            </p:cNvPr>
            <p:cNvSpPr txBox="1"/>
            <p:nvPr/>
          </p:nvSpPr>
          <p:spPr>
            <a:xfrm>
              <a:off x="1807251" y="4471298"/>
              <a:ext cx="1386918" cy="400110"/>
            </a:xfrm>
            <a:prstGeom prst="rect">
              <a:avLst/>
            </a:prstGeom>
            <a:noFill/>
          </p:spPr>
          <p:txBody>
            <a:bodyPr wrap="none" rtlCol="0">
              <a:spAutoFit/>
            </a:bodyPr>
            <a:lstStyle/>
            <a:p>
              <a:r>
                <a:rPr lang="en-US" altLang="zh-CN" sz="2000" i="1" dirty="0" err="1">
                  <a:latin typeface="Times New Roman" panose="02020603050405020304" pitchFamily="18" charset="0"/>
                  <a:cs typeface="Times New Roman" panose="02020603050405020304" pitchFamily="18" charset="0"/>
                </a:rPr>
                <a:t>Pr</a:t>
              </a:r>
              <a:r>
                <a:rPr lang="en-US" altLang="zh-CN" sz="2000" dirty="0">
                  <a:latin typeface="Times New Roman" panose="02020603050405020304" pitchFamily="18" charset="0"/>
                  <a:cs typeface="Times New Roman" panose="02020603050405020304" pitchFamily="18" charset="0"/>
                </a:rPr>
                <a:t>[G(•)=</a:t>
              </a:r>
              <a:r>
                <a:rPr lang="en-US" altLang="zh-CN" sz="2000" i="1" dirty="0">
                  <a:latin typeface="Times New Roman" panose="02020603050405020304" pitchFamily="18" charset="0"/>
                  <a:cs typeface="Times New Roman" panose="02020603050405020304" pitchFamily="18" charset="0"/>
                </a:rPr>
                <a:t>O</a:t>
              </a:r>
              <a:r>
                <a:rPr lang="en-US" altLang="zh-CN" sz="2000" dirty="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p:cxnSp>
          <p:nvCxnSpPr>
            <p:cNvPr id="44" name="直接连接符 43">
              <a:extLst>
                <a:ext uri="{FF2B5EF4-FFF2-40B4-BE49-F238E27FC236}">
                  <a16:creationId xmlns:a16="http://schemas.microsoft.com/office/drawing/2014/main" id="{A37F26C6-00D2-40A4-AF49-F7BC91B3A7E7}"/>
                </a:ext>
              </a:extLst>
            </p:cNvPr>
            <p:cNvCxnSpPr/>
            <p:nvPr/>
          </p:nvCxnSpPr>
          <p:spPr>
            <a:xfrm>
              <a:off x="4672360" y="4415880"/>
              <a:ext cx="89209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0330F9DE-6F11-4DE0-A824-F0B57659B1E9}"/>
                </a:ext>
              </a:extLst>
            </p:cNvPr>
            <p:cNvSpPr txBox="1"/>
            <p:nvPr/>
          </p:nvSpPr>
          <p:spPr>
            <a:xfrm>
              <a:off x="5675569" y="4154270"/>
              <a:ext cx="2084225" cy="523220"/>
            </a:xfrm>
            <a:prstGeom prst="rect">
              <a:avLst/>
            </a:prstGeom>
            <a:noFill/>
          </p:spPr>
          <p:txBody>
            <a:bodyPr wrap="none" rtlCol="0">
              <a:spAutoFit/>
            </a:bodyPr>
            <a:lstStyle/>
            <a:p>
              <a:r>
                <a:rPr lang="en-US" altLang="zh-CN" sz="2800" i="1" dirty="0" err="1">
                  <a:latin typeface="Times New Roman" panose="02020603050405020304" pitchFamily="18" charset="0"/>
                  <a:cs typeface="Times New Roman" panose="02020603050405020304" pitchFamily="18" charset="0"/>
                </a:rPr>
                <a:t>Pr</a:t>
              </a:r>
              <a:r>
                <a:rPr lang="en-US" altLang="zh-CN" sz="2800" dirty="0">
                  <a:latin typeface="Times New Roman" panose="02020603050405020304" pitchFamily="18" charset="0"/>
                  <a:cs typeface="Times New Roman" panose="02020603050405020304" pitchFamily="18" charset="0"/>
                </a:rPr>
                <a:t>[G(D)=O]</a:t>
              </a:r>
              <a:endParaRPr lang="zh-CN" altLang="en-US" dirty="0">
                <a:latin typeface="Times New Roman" panose="02020603050405020304" pitchFamily="18" charset="0"/>
                <a:cs typeface="Times New Roman" panose="02020603050405020304" pitchFamily="18" charset="0"/>
              </a:endParaRPr>
            </a:p>
          </p:txBody>
        </p:sp>
        <p:cxnSp>
          <p:nvCxnSpPr>
            <p:cNvPr id="47" name="直接连接符 46">
              <a:extLst>
                <a:ext uri="{FF2B5EF4-FFF2-40B4-BE49-F238E27FC236}">
                  <a16:creationId xmlns:a16="http://schemas.microsoft.com/office/drawing/2014/main" id="{D004E804-C117-4774-B6BF-D03711B407F1}"/>
                </a:ext>
              </a:extLst>
            </p:cNvPr>
            <p:cNvCxnSpPr/>
            <p:nvPr/>
          </p:nvCxnSpPr>
          <p:spPr>
            <a:xfrm>
              <a:off x="4672360" y="4923190"/>
              <a:ext cx="892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3263C27D-E7E4-4EB1-BE61-AAC2AF76D0FD}"/>
                </a:ext>
              </a:extLst>
            </p:cNvPr>
            <p:cNvSpPr txBox="1"/>
            <p:nvPr/>
          </p:nvSpPr>
          <p:spPr>
            <a:xfrm>
              <a:off x="5675569" y="4661580"/>
              <a:ext cx="2125903" cy="523220"/>
            </a:xfrm>
            <a:prstGeom prst="rect">
              <a:avLst/>
            </a:prstGeom>
            <a:noFill/>
          </p:spPr>
          <p:txBody>
            <a:bodyPr wrap="none" rtlCol="0">
              <a:spAutoFit/>
            </a:bodyPr>
            <a:lstStyle/>
            <a:p>
              <a:r>
                <a:rPr lang="en-US" altLang="zh-CN" sz="2800" i="1" dirty="0" err="1">
                  <a:latin typeface="Times New Roman" panose="02020603050405020304" pitchFamily="18" charset="0"/>
                  <a:cs typeface="Times New Roman" panose="02020603050405020304" pitchFamily="18" charset="0"/>
                </a:rPr>
                <a:t>Pr</a:t>
              </a:r>
              <a:r>
                <a:rPr lang="en-US" altLang="zh-CN" sz="2800" dirty="0">
                  <a:latin typeface="Times New Roman" panose="02020603050405020304" pitchFamily="18" charset="0"/>
                  <a:cs typeface="Times New Roman" panose="02020603050405020304" pitchFamily="18" charset="0"/>
                </a:rPr>
                <a:t>[G(D’)=O]</a:t>
              </a:r>
              <a:endParaRPr lang="zh-CN"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89017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DAF66-7C99-4E6D-8203-B4149A3A1E7D}"/>
              </a:ext>
            </a:extLst>
          </p:cNvPr>
          <p:cNvSpPr>
            <a:spLocks noGrp="1"/>
          </p:cNvSpPr>
          <p:nvPr>
            <p:ph type="title"/>
          </p:nvPr>
        </p:nvSpPr>
        <p:spPr>
          <a:xfrm>
            <a:off x="1295400" y="776360"/>
            <a:ext cx="9601200" cy="796801"/>
          </a:xfrm>
        </p:spPr>
        <p:txBody>
          <a:bodyPr>
            <a:normAutofit/>
          </a:bodyPr>
          <a:lstStyle/>
          <a:p>
            <a:r>
              <a:rPr lang="zh-CN" altLang="en-US" dirty="0">
                <a:solidFill>
                  <a:schemeClr val="tx1"/>
                </a:solidFill>
                <a:latin typeface="Times New Roman" panose="02020603050405020304" pitchFamily="18" charset="0"/>
                <a:cs typeface="Times New Roman" panose="02020603050405020304" pitchFamily="18" charset="0"/>
              </a:rPr>
              <a:t>如何设计满足</a:t>
            </a:r>
            <a:r>
              <a:rPr lang="el-GR" altLang="zh-CN" i="1" dirty="0">
                <a:solidFill>
                  <a:schemeClr val="tx1"/>
                </a:solidFill>
                <a:latin typeface="Times New Roman" panose="02020603050405020304" pitchFamily="18" charset="0"/>
                <a:cs typeface="Times New Roman" panose="02020603050405020304" pitchFamily="18" charset="0"/>
              </a:rPr>
              <a:t>ε</a:t>
            </a:r>
            <a:r>
              <a:rPr lang="en-US" altLang="zh-CN" dirty="0">
                <a:solidFill>
                  <a:schemeClr val="tx1"/>
                </a:solidFill>
                <a:latin typeface="Times New Roman" panose="02020603050405020304" pitchFamily="18" charset="0"/>
                <a:cs typeface="Times New Roman" panose="02020603050405020304" pitchFamily="18" charset="0"/>
              </a:rPr>
              <a:t>-differential privacy</a:t>
            </a:r>
            <a:r>
              <a:rPr lang="zh-CN" altLang="en-US" dirty="0">
                <a:solidFill>
                  <a:schemeClr val="tx1"/>
                </a:solidFill>
                <a:latin typeface="Times New Roman" panose="02020603050405020304" pitchFamily="18" charset="0"/>
                <a:cs typeface="Times New Roman" panose="02020603050405020304" pitchFamily="18" charset="0"/>
              </a:rPr>
              <a:t>算法</a:t>
            </a:r>
            <a:r>
              <a:rPr lang="en-US" altLang="zh-CN" dirty="0">
                <a:solidFill>
                  <a:schemeClr val="tx1"/>
                </a:solidFill>
                <a:latin typeface="Times New Roman" panose="02020603050405020304" pitchFamily="18" charset="0"/>
                <a:cs typeface="Times New Roman" panose="02020603050405020304" pitchFamily="18" charset="0"/>
              </a:rPr>
              <a:t>?</a:t>
            </a:r>
            <a:endParaRPr lang="zh-CN" altLang="en-US" sz="4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对象 3">
                <a:extLst>
                  <a:ext uri="{FF2B5EF4-FFF2-40B4-BE49-F238E27FC236}">
                    <a16:creationId xmlns:a16="http://schemas.microsoft.com/office/drawing/2014/main" id="{83C46A2D-D3A6-400A-A82B-A8634F7ACF3C}"/>
                  </a:ext>
                </a:extLst>
              </p:cNvPr>
              <p:cNvSpPr txBox="1"/>
              <p:nvPr/>
            </p:nvSpPr>
            <p:spPr bwMode="auto">
              <a:xfrm>
                <a:off x="3899210" y="2027153"/>
                <a:ext cx="4393580" cy="947854"/>
              </a:xfrm>
              <a:prstGeom prst="rect">
                <a:avLst/>
              </a:prstGeom>
              <a:noFill/>
            </p:spPr>
            <p:txBody>
              <a:bodyPr>
                <a:normAutofit fontScale="62500" lnSpcReduction="20000"/>
              </a:bodyPr>
              <a:lstStyle/>
              <a:p>
                <a:pPr/>
                <a14:m>
                  <m:oMathPara xmlns:m="http://schemas.openxmlformats.org/officeDocument/2006/math">
                    <m:oMathParaPr>
                      <m:jc m:val="center"/>
                    </m:oMathParaPr>
                    <m:oMath xmlns:m="http://schemas.openxmlformats.org/officeDocument/2006/math">
                      <m:f>
                        <m:fPr>
                          <m:ctrlPr>
                            <a:rPr lang="zh-CN" altLang="en-US" sz="4200" i="1" smtClean="0">
                              <a:solidFill>
                                <a:srgbClr val="000000"/>
                              </a:solidFill>
                              <a:latin typeface="Cambria Math" panose="02040503050406030204" pitchFamily="18" charset="0"/>
                            </a:rPr>
                          </m:ctrlPr>
                        </m:fPr>
                        <m:num>
                          <m:func>
                            <m:funcPr>
                              <m:ctrlPr>
                                <a:rPr lang="zh-CN" altLang="en-US" sz="4200" i="1">
                                  <a:solidFill>
                                    <a:srgbClr val="000000"/>
                                  </a:solidFill>
                                  <a:latin typeface="Cambria Math" panose="02040503050406030204" pitchFamily="18" charset="0"/>
                                </a:rPr>
                              </m:ctrlPr>
                            </m:funcPr>
                            <m:fName>
                              <m:r>
                                <m:rPr>
                                  <m:sty m:val="p"/>
                                </m:rPr>
                                <a:rPr lang="zh-CN" altLang="en-US" sz="4200" i="0">
                                  <a:solidFill>
                                    <a:srgbClr val="000000"/>
                                  </a:solidFill>
                                  <a:latin typeface="Cambria Math" panose="02040503050406030204" pitchFamily="18" charset="0"/>
                                </a:rPr>
                                <m:t>Pr</m:t>
                              </m:r>
                            </m:fName>
                            <m:e>
                              <m:r>
                                <a:rPr lang="zh-CN" altLang="en-US" sz="4200" i="1">
                                  <a:solidFill>
                                    <a:srgbClr val="000000"/>
                                  </a:solidFill>
                                  <a:latin typeface="Cambria Math" panose="02040503050406030204" pitchFamily="18" charset="0"/>
                                </a:rPr>
                                <m:t>[</m:t>
                              </m:r>
                            </m:e>
                          </m:func>
                          <m:r>
                            <a:rPr lang="zh-CN" altLang="en-US" sz="4200" i="1">
                              <a:solidFill>
                                <a:srgbClr val="000000"/>
                              </a:solidFill>
                              <a:latin typeface="Cambria Math" panose="02040503050406030204" pitchFamily="18" charset="0"/>
                            </a:rPr>
                            <m:t>𝐺</m:t>
                          </m:r>
                          <m:r>
                            <a:rPr lang="zh-CN" altLang="en-US" sz="4200" i="1">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𝐷</m:t>
                          </m:r>
                          <m:r>
                            <a:rPr lang="zh-CN" altLang="en-US" sz="4200" i="1">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𝑂</m:t>
                          </m:r>
                          <m:r>
                            <a:rPr lang="zh-CN" altLang="en-US" sz="4200" i="1">
                              <a:solidFill>
                                <a:srgbClr val="000000"/>
                              </a:solidFill>
                              <a:latin typeface="Cambria Math" panose="02040503050406030204" pitchFamily="18" charset="0"/>
                            </a:rPr>
                            <m:t>]</m:t>
                          </m:r>
                        </m:num>
                        <m:den>
                          <m:func>
                            <m:funcPr>
                              <m:ctrlPr>
                                <a:rPr lang="zh-CN" altLang="en-US" sz="4200" i="1">
                                  <a:solidFill>
                                    <a:srgbClr val="000000"/>
                                  </a:solidFill>
                                  <a:latin typeface="Cambria Math" panose="02040503050406030204" pitchFamily="18" charset="0"/>
                                </a:rPr>
                              </m:ctrlPr>
                            </m:funcPr>
                            <m:fName>
                              <m:r>
                                <m:rPr>
                                  <m:sty m:val="p"/>
                                </m:rPr>
                                <a:rPr lang="zh-CN" altLang="en-US" sz="4200" i="0">
                                  <a:solidFill>
                                    <a:srgbClr val="000000"/>
                                  </a:solidFill>
                                  <a:latin typeface="Cambria Math" panose="02040503050406030204" pitchFamily="18" charset="0"/>
                                </a:rPr>
                                <m:t>Pr</m:t>
                              </m:r>
                            </m:fName>
                            <m:e>
                              <m:r>
                                <a:rPr lang="zh-CN" altLang="en-US" sz="4200" i="1">
                                  <a:solidFill>
                                    <a:srgbClr val="000000"/>
                                  </a:solidFill>
                                  <a:latin typeface="Cambria Math" panose="02040503050406030204" pitchFamily="18" charset="0"/>
                                </a:rPr>
                                <m:t>[</m:t>
                              </m:r>
                            </m:e>
                          </m:func>
                          <m:r>
                            <a:rPr lang="zh-CN" altLang="en-US" sz="4200" i="1">
                              <a:solidFill>
                                <a:srgbClr val="000000"/>
                              </a:solidFill>
                              <a:latin typeface="Cambria Math" panose="02040503050406030204" pitchFamily="18" charset="0"/>
                            </a:rPr>
                            <m:t>𝐺</m:t>
                          </m:r>
                          <m:r>
                            <a:rPr lang="zh-CN" altLang="en-US" sz="4200" i="1">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𝐷</m:t>
                          </m:r>
                          <m:r>
                            <a:rPr lang="en-US" altLang="zh-CN" sz="4200" b="0" i="1" smtClean="0">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m:t>
                          </m:r>
                          <m:r>
                            <a:rPr lang="zh-CN" altLang="en-US" sz="4200" i="1">
                              <a:solidFill>
                                <a:srgbClr val="000000"/>
                              </a:solidFill>
                              <a:latin typeface="Cambria Math" panose="02040503050406030204" pitchFamily="18" charset="0"/>
                            </a:rPr>
                            <m:t>𝑂</m:t>
                          </m:r>
                          <m:r>
                            <a:rPr lang="zh-CN" altLang="en-US" sz="4200" i="1">
                              <a:solidFill>
                                <a:srgbClr val="000000"/>
                              </a:solidFill>
                              <a:latin typeface="Cambria Math" panose="02040503050406030204" pitchFamily="18" charset="0"/>
                            </a:rPr>
                            <m:t>]</m:t>
                          </m:r>
                        </m:den>
                      </m:f>
                      <m:r>
                        <a:rPr lang="zh-CN" altLang="en-US" sz="4200" i="1">
                          <a:solidFill>
                            <a:srgbClr val="000000"/>
                          </a:solidFill>
                          <a:latin typeface="Cambria Math" panose="02040503050406030204" pitchFamily="18" charset="0"/>
                        </a:rPr>
                        <m:t>≤</m:t>
                      </m:r>
                      <m:sSup>
                        <m:sSupPr>
                          <m:ctrlPr>
                            <a:rPr lang="zh-CN" altLang="en-US" sz="4200" i="1">
                              <a:solidFill>
                                <a:srgbClr val="000000"/>
                              </a:solidFill>
                              <a:latin typeface="Cambria Math" panose="02040503050406030204" pitchFamily="18" charset="0"/>
                            </a:rPr>
                          </m:ctrlPr>
                        </m:sSupPr>
                        <m:e>
                          <m:r>
                            <a:rPr lang="zh-CN" altLang="en-US" sz="4200" i="1">
                              <a:solidFill>
                                <a:srgbClr val="000000"/>
                              </a:solidFill>
                              <a:latin typeface="Cambria Math" panose="02040503050406030204" pitchFamily="18" charset="0"/>
                            </a:rPr>
                            <m:t>𝑒</m:t>
                          </m:r>
                        </m:e>
                        <m:sup>
                          <m:r>
                            <a:rPr lang="zh-CN" altLang="en-US" sz="4200" i="1">
                              <a:solidFill>
                                <a:srgbClr val="000000"/>
                              </a:solidFill>
                              <a:latin typeface="Cambria Math" panose="02040503050406030204" pitchFamily="18" charset="0"/>
                            </a:rPr>
                            <m:t>𝜀</m:t>
                          </m:r>
                        </m:sup>
                      </m:sSup>
                    </m:oMath>
                  </m:oMathPara>
                </a14:m>
                <a:endParaRPr lang="zh-CN" altLang="en-US" sz="2800" dirty="0"/>
              </a:p>
            </p:txBody>
          </p:sp>
        </mc:Choice>
        <mc:Fallback xmlns="">
          <p:sp>
            <p:nvSpPr>
              <p:cNvPr id="39" name="对象 3">
                <a:extLst>
                  <a:ext uri="{FF2B5EF4-FFF2-40B4-BE49-F238E27FC236}">
                    <a16:creationId xmlns:a16="http://schemas.microsoft.com/office/drawing/2014/main" id="{83C46A2D-D3A6-400A-A82B-A8634F7ACF3C}"/>
                  </a:ext>
                </a:extLst>
              </p:cNvPr>
              <p:cNvSpPr txBox="1">
                <a:spLocks noRot="1" noChangeAspect="1" noMove="1" noResize="1" noEditPoints="1" noAdjustHandles="1" noChangeArrowheads="1" noChangeShapeType="1" noTextEdit="1"/>
              </p:cNvSpPr>
              <p:nvPr/>
            </p:nvSpPr>
            <p:spPr bwMode="auto">
              <a:xfrm>
                <a:off x="3899210" y="2027153"/>
                <a:ext cx="4393580" cy="947854"/>
              </a:xfrm>
              <a:prstGeom prst="rect">
                <a:avLst/>
              </a:prstGeom>
              <a:blipFill>
                <a:blip r:embed="rId2"/>
                <a:stretch>
                  <a:fillRect/>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2709FCC6-15F1-4AD0-B537-A317037E526F}"/>
              </a:ext>
            </a:extLst>
          </p:cNvPr>
          <p:cNvSpPr txBox="1"/>
          <p:nvPr/>
        </p:nvSpPr>
        <p:spPr>
          <a:xfrm>
            <a:off x="1651819" y="3429000"/>
            <a:ext cx="9714271" cy="2062103"/>
          </a:xfrm>
          <a:prstGeom prst="rect">
            <a:avLst/>
          </a:prstGeom>
          <a:noFill/>
        </p:spPr>
        <p:txBody>
          <a:bodyPr wrap="square" rtlCol="0">
            <a:spAutoFit/>
          </a:bodyPr>
          <a:lstStyle/>
          <a:p>
            <a:r>
              <a:rPr lang="zh-CN" altLang="en-US" sz="3200" dirty="0">
                <a:latin typeface="Times New Roman" panose="02020603050405020304" pitchFamily="18" charset="0"/>
                <a:cs typeface="Times New Roman" panose="02020603050405020304" pitchFamily="18" charset="0"/>
              </a:rPr>
              <a:t>对任意相邻数据集</a:t>
            </a:r>
            <a:r>
              <a:rPr lang="en-US" altLang="zh-CN" sz="3200" b="1" i="1" dirty="0">
                <a:solidFill>
                  <a:srgbClr val="0070C0"/>
                </a:solidFill>
                <a:latin typeface="Times New Roman" panose="02020603050405020304" pitchFamily="18" charset="0"/>
                <a:cs typeface="Times New Roman" panose="02020603050405020304" pitchFamily="18" charset="0"/>
              </a:rPr>
              <a:t>D</a:t>
            </a:r>
            <a:r>
              <a:rPr lang="zh-CN" altLang="en-US" sz="3200" dirty="0">
                <a:latin typeface="Times New Roman" panose="02020603050405020304" pitchFamily="18" charset="0"/>
                <a:cs typeface="Times New Roman" panose="02020603050405020304" pitchFamily="18" charset="0"/>
              </a:rPr>
              <a:t>和</a:t>
            </a:r>
            <a:r>
              <a:rPr lang="en-US" altLang="zh-CN" sz="3200" b="1" i="1" dirty="0">
                <a:solidFill>
                  <a:srgbClr val="0070C0"/>
                </a:solidFill>
                <a:latin typeface="Times New Roman" panose="02020603050405020304" pitchFamily="18" charset="0"/>
                <a:cs typeface="Times New Roman" panose="02020603050405020304" pitchFamily="18" charset="0"/>
              </a:rPr>
              <a:t>D’</a:t>
            </a:r>
            <a:r>
              <a:rPr lang="zh-CN" altLang="en-US" sz="3200" dirty="0">
                <a:latin typeface="Times New Roman" panose="02020603050405020304" pitchFamily="18" charset="0"/>
                <a:cs typeface="Times New Roman" panose="02020603050405020304" pitchFamily="18" charset="0"/>
              </a:rPr>
              <a:t>及输出</a:t>
            </a:r>
            <a:r>
              <a:rPr lang="en-US" altLang="zh-CN" sz="3200" b="1" i="1" dirty="0">
                <a:solidFill>
                  <a:srgbClr val="0070C0"/>
                </a:solidFill>
                <a:latin typeface="Times New Roman" panose="02020603050405020304" pitchFamily="18" charset="0"/>
                <a:cs typeface="Times New Roman" panose="02020603050405020304" pitchFamily="18" charset="0"/>
              </a:rPr>
              <a:t>O</a:t>
            </a:r>
            <a:r>
              <a:rPr lang="zh-CN" altLang="en-US" sz="3200" dirty="0">
                <a:latin typeface="Times New Roman" panose="02020603050405020304" pitchFamily="18" charset="0"/>
                <a:cs typeface="Times New Roman" panose="02020603050405020304" pitchFamily="18" charset="0"/>
              </a:rPr>
              <a:t>都成立。一般做法：</a:t>
            </a:r>
            <a:endParaRPr lang="en-US" altLang="zh-CN"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en-US" sz="3200" dirty="0">
                <a:latin typeface="Times New Roman" panose="02020603050405020304" pitchFamily="18" charset="0"/>
                <a:cs typeface="Times New Roman" panose="02020603050405020304" pitchFamily="18" charset="0"/>
              </a:rPr>
              <a:t>从一个不满足差分隐私的算法出发；</a:t>
            </a:r>
            <a:endParaRPr lang="en-US" altLang="zh-CN" sz="3200" dirty="0">
              <a:latin typeface="Times New Roman" panose="02020603050405020304" pitchFamily="18" charset="0"/>
              <a:cs typeface="Times New Roman" panose="02020603050405020304" pitchFamily="18" charset="0"/>
            </a:endParaRPr>
          </a:p>
          <a:p>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②</a:t>
            </a:r>
            <a:r>
              <a:rPr lang="zh-CN" altLang="en-US" sz="3200" dirty="0">
                <a:latin typeface="Times New Roman" panose="02020603050405020304" pitchFamily="18" charset="0"/>
                <a:cs typeface="Times New Roman" panose="02020603050405020304" pitchFamily="18" charset="0"/>
              </a:rPr>
              <a:t>向算法中加入一定的噪声，使其输出满足差分隐私的要求。</a:t>
            </a:r>
          </a:p>
        </p:txBody>
      </p:sp>
    </p:spTree>
    <p:extLst>
      <p:ext uri="{BB962C8B-B14F-4D97-AF65-F5344CB8AC3E}">
        <p14:creationId xmlns:p14="http://schemas.microsoft.com/office/powerpoint/2010/main" val="943374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DAF66-7C99-4E6D-8203-B4149A3A1E7D}"/>
              </a:ext>
            </a:extLst>
          </p:cNvPr>
          <p:cNvSpPr>
            <a:spLocks noGrp="1"/>
          </p:cNvSpPr>
          <p:nvPr>
            <p:ph type="title"/>
          </p:nvPr>
        </p:nvSpPr>
        <p:spPr>
          <a:xfrm>
            <a:off x="1295400" y="776360"/>
            <a:ext cx="9601200" cy="708311"/>
          </a:xfrm>
        </p:spPr>
        <p:txBody>
          <a:bodyPr/>
          <a:lstStyle/>
          <a:p>
            <a:r>
              <a:rPr lang="zh-CN" altLang="en-US" dirty="0"/>
              <a:t>一些概念</a:t>
            </a:r>
          </a:p>
        </p:txBody>
      </p:sp>
      <p:sp>
        <p:nvSpPr>
          <p:cNvPr id="4" name="文本框 3">
            <a:extLst>
              <a:ext uri="{FF2B5EF4-FFF2-40B4-BE49-F238E27FC236}">
                <a16:creationId xmlns:a16="http://schemas.microsoft.com/office/drawing/2014/main" id="{F4088AE9-28E2-4DD1-AB6D-61EED2E11B38}"/>
              </a:ext>
            </a:extLst>
          </p:cNvPr>
          <p:cNvSpPr txBox="1"/>
          <p:nvPr/>
        </p:nvSpPr>
        <p:spPr>
          <a:xfrm>
            <a:off x="1572322" y="1717288"/>
            <a:ext cx="6545766" cy="523220"/>
          </a:xfrm>
          <a:prstGeom prst="rect">
            <a:avLst/>
          </a:prstGeom>
          <a:noFill/>
        </p:spPr>
        <p:txBody>
          <a:bodyPr wrap="square" rtlCol="0">
            <a:spAutoFit/>
          </a:bodyPr>
          <a:lstStyle/>
          <a:p>
            <a:r>
              <a:rPr lang="zh-CN" altLang="en-US" sz="28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全局敏感度（</a:t>
            </a:r>
            <a:r>
              <a:rPr lang="en-US" altLang="zh-CN" sz="2800" dirty="0">
                <a:latin typeface="Times New Roman" panose="02020603050405020304" pitchFamily="18" charset="0"/>
                <a:cs typeface="Times New Roman" panose="02020603050405020304" pitchFamily="18" charset="0"/>
              </a:rPr>
              <a:t>Global Sensitivity</a:t>
            </a:r>
            <a:r>
              <a:rPr lang="zh-CN" altLang="en-US" sz="2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Object 4">
                <a:extLst>
                  <a:ext uri="{FF2B5EF4-FFF2-40B4-BE49-F238E27FC236}">
                    <a16:creationId xmlns:a16="http://schemas.microsoft.com/office/drawing/2014/main" id="{8642E782-4150-4E27-9FAB-8DC9C1CED374}"/>
                  </a:ext>
                </a:extLst>
              </p:cNvPr>
              <p:cNvSpPr txBox="1"/>
              <p:nvPr/>
            </p:nvSpPr>
            <p:spPr bwMode="auto">
              <a:xfrm>
                <a:off x="1785937" y="2293745"/>
                <a:ext cx="4860189" cy="940308"/>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r>
                        <m:rPr>
                          <m:sty m:val="p"/>
                        </m:rPr>
                        <a:rPr lang="en-US" altLang="zh-CN" sz="3200" i="1" smtClean="0">
                          <a:solidFill>
                            <a:srgbClr val="000000"/>
                          </a:solidFill>
                          <a:latin typeface="Cambria Math" panose="02040503050406030204" pitchFamily="18" charset="0"/>
                        </a:rPr>
                        <m:t>S</m:t>
                      </m:r>
                      <m:d>
                        <m:dPr>
                          <m:ctrlPr>
                            <a:rPr lang="en-US" altLang="zh-CN" sz="3200" b="0" i="1" smtClean="0">
                              <a:solidFill>
                                <a:srgbClr val="000000"/>
                              </a:solidFill>
                              <a:latin typeface="Cambria Math" panose="02040503050406030204" pitchFamily="18" charset="0"/>
                            </a:rPr>
                          </m:ctrlPr>
                        </m:dPr>
                        <m:e>
                          <m:r>
                            <a:rPr lang="en-US" altLang="zh-CN" sz="3200" b="0" i="1" smtClean="0">
                              <a:solidFill>
                                <a:srgbClr val="000000"/>
                              </a:solidFill>
                              <a:latin typeface="Cambria Math" panose="02040503050406030204" pitchFamily="18" charset="0"/>
                            </a:rPr>
                            <m:t>𝑓</m:t>
                          </m:r>
                        </m:e>
                      </m:d>
                      <m:r>
                        <a:rPr lang="en-US" altLang="zh-CN" sz="3200" b="0" i="1" smtClean="0">
                          <a:solidFill>
                            <a:srgbClr val="000000"/>
                          </a:solidFill>
                          <a:latin typeface="Cambria Math" panose="02040503050406030204" pitchFamily="18" charset="0"/>
                        </a:rPr>
                        <m:t>=</m:t>
                      </m:r>
                      <m:r>
                        <m:rPr>
                          <m:sty m:val="p"/>
                        </m:rPr>
                        <a:rPr lang="zh-CN" altLang="en-US" sz="3200" i="1" smtClean="0">
                          <a:solidFill>
                            <a:srgbClr val="000000"/>
                          </a:solidFill>
                          <a:latin typeface="Cambria Math" panose="02040503050406030204" pitchFamily="18" charset="0"/>
                        </a:rPr>
                        <m:t>Δ</m:t>
                      </m:r>
                      <m:r>
                        <a:rPr lang="zh-CN" altLang="en-US" sz="3200" i="1" smtClean="0">
                          <a:solidFill>
                            <a:srgbClr val="000000"/>
                          </a:solidFill>
                          <a:latin typeface="Cambria Math" panose="02040503050406030204" pitchFamily="18" charset="0"/>
                        </a:rPr>
                        <m:t>𝑓</m:t>
                      </m:r>
                      <m:r>
                        <a:rPr lang="zh-CN" altLang="en-US" sz="3200" i="1" smtClean="0">
                          <a:solidFill>
                            <a:srgbClr val="000000"/>
                          </a:solidFill>
                          <a:latin typeface="Cambria Math" panose="02040503050406030204" pitchFamily="18" charset="0"/>
                        </a:rPr>
                        <m:t>=</m:t>
                      </m:r>
                      <m:limLow>
                        <m:limLowPr>
                          <m:ctrlPr>
                            <a:rPr lang="zh-CN" altLang="en-US" sz="3200" i="1">
                              <a:solidFill>
                                <a:srgbClr val="000000"/>
                              </a:solidFill>
                              <a:latin typeface="Cambria Math" panose="02040503050406030204" pitchFamily="18" charset="0"/>
                            </a:rPr>
                          </m:ctrlPr>
                        </m:limLowPr>
                        <m:e>
                          <m:r>
                            <m:rPr>
                              <m:sty m:val="p"/>
                            </m:rPr>
                            <a:rPr lang="zh-CN" altLang="en-US" sz="3200" i="0">
                              <a:solidFill>
                                <a:srgbClr val="000000"/>
                              </a:solidFill>
                              <a:latin typeface="Cambria Math" panose="02040503050406030204" pitchFamily="18" charset="0"/>
                            </a:rPr>
                            <m:t>max</m:t>
                          </m:r>
                        </m:e>
                        <m:lim>
                          <m:r>
                            <a:rPr lang="zh-CN" altLang="en-US" sz="3200" i="1">
                              <a:solidFill>
                                <a:srgbClr val="000000"/>
                              </a:solidFill>
                              <a:latin typeface="Cambria Math" panose="02040503050406030204" pitchFamily="18" charset="0"/>
                            </a:rPr>
                            <m:t>𝐷</m:t>
                          </m:r>
                          <m:r>
                            <a:rPr lang="zh-CN" altLang="en-US" sz="3200" i="1">
                              <a:solidFill>
                                <a:srgbClr val="000000"/>
                              </a:solidFill>
                              <a:latin typeface="Cambria Math" panose="02040503050406030204" pitchFamily="18" charset="0"/>
                            </a:rPr>
                            <m:t>~</m:t>
                          </m:r>
                          <m:r>
                            <a:rPr lang="zh-CN" altLang="en-US" sz="3200" i="1">
                              <a:solidFill>
                                <a:srgbClr val="000000"/>
                              </a:solidFill>
                              <a:latin typeface="Cambria Math" panose="02040503050406030204" pitchFamily="18" charset="0"/>
                            </a:rPr>
                            <m:t>𝐷</m:t>
                          </m:r>
                          <m:r>
                            <a:rPr lang="en-US" altLang="zh-CN" sz="3200" b="0" i="1" smtClean="0">
                              <a:solidFill>
                                <a:srgbClr val="000000"/>
                              </a:solidFill>
                              <a:latin typeface="Cambria Math" panose="02040503050406030204" pitchFamily="18" charset="0"/>
                            </a:rPr>
                            <m:t>′</m:t>
                          </m:r>
                        </m:lim>
                      </m:limLow>
                      <m:sSub>
                        <m:sSubPr>
                          <m:ctrlPr>
                            <a:rPr lang="zh-CN" altLang="en-US" sz="3200" i="1">
                              <a:solidFill>
                                <a:srgbClr val="000000"/>
                              </a:solidFill>
                              <a:latin typeface="Cambria Math" panose="02040503050406030204" pitchFamily="18" charset="0"/>
                            </a:rPr>
                          </m:ctrlPr>
                        </m:sSubPr>
                        <m:e>
                          <m:d>
                            <m:dPr>
                              <m:begChr m:val="‖"/>
                              <m:endChr m:val="‖"/>
                              <m:ctrlPr>
                                <a:rPr lang="zh-CN" altLang="en-US" sz="3200" i="1">
                                  <a:solidFill>
                                    <a:srgbClr val="000000"/>
                                  </a:solidFill>
                                  <a:latin typeface="Cambria Math" panose="02040503050406030204" pitchFamily="18" charset="0"/>
                                </a:rPr>
                              </m:ctrlPr>
                            </m:dPr>
                            <m:e>
                              <m:r>
                                <a:rPr lang="zh-CN" altLang="en-US" sz="3200" i="1">
                                  <a:solidFill>
                                    <a:srgbClr val="000000"/>
                                  </a:solidFill>
                                  <a:latin typeface="Cambria Math" panose="02040503050406030204" pitchFamily="18" charset="0"/>
                                </a:rPr>
                                <m:t>𝑓</m:t>
                              </m:r>
                              <m:r>
                                <a:rPr lang="zh-CN" altLang="en-US" sz="3200" i="1">
                                  <a:solidFill>
                                    <a:srgbClr val="000000"/>
                                  </a:solidFill>
                                  <a:latin typeface="Cambria Math" panose="02040503050406030204" pitchFamily="18" charset="0"/>
                                </a:rPr>
                                <m:t>(</m:t>
                              </m:r>
                              <m:r>
                                <a:rPr lang="zh-CN" altLang="en-US" sz="3200" i="1">
                                  <a:solidFill>
                                    <a:srgbClr val="000000"/>
                                  </a:solidFill>
                                  <a:latin typeface="Cambria Math" panose="02040503050406030204" pitchFamily="18" charset="0"/>
                                </a:rPr>
                                <m:t>𝐷</m:t>
                              </m:r>
                              <m:r>
                                <a:rPr lang="zh-CN" altLang="en-US" sz="3200" i="1">
                                  <a:solidFill>
                                    <a:srgbClr val="000000"/>
                                  </a:solidFill>
                                  <a:latin typeface="Cambria Math" panose="02040503050406030204" pitchFamily="18" charset="0"/>
                                </a:rPr>
                                <m:t>)−</m:t>
                              </m:r>
                              <m:r>
                                <a:rPr lang="zh-CN" altLang="en-US" sz="3200" i="1">
                                  <a:solidFill>
                                    <a:srgbClr val="000000"/>
                                  </a:solidFill>
                                  <a:latin typeface="Cambria Math" panose="02040503050406030204" pitchFamily="18" charset="0"/>
                                </a:rPr>
                                <m:t>𝑓</m:t>
                              </m:r>
                              <m:r>
                                <a:rPr lang="zh-CN" altLang="en-US" sz="3200" i="1">
                                  <a:solidFill>
                                    <a:srgbClr val="000000"/>
                                  </a:solidFill>
                                  <a:latin typeface="Cambria Math" panose="02040503050406030204" pitchFamily="18" charset="0"/>
                                </a:rPr>
                                <m:t>(</m:t>
                              </m:r>
                              <m:r>
                                <a:rPr lang="zh-CN" altLang="en-US" sz="3200" i="1">
                                  <a:solidFill>
                                    <a:srgbClr val="000000"/>
                                  </a:solidFill>
                                  <a:latin typeface="Cambria Math" panose="02040503050406030204" pitchFamily="18" charset="0"/>
                                </a:rPr>
                                <m:t>𝐷</m:t>
                              </m:r>
                              <m:r>
                                <a:rPr lang="en-US" altLang="zh-CN" sz="3200" b="0" i="1" smtClean="0">
                                  <a:solidFill>
                                    <a:srgbClr val="000000"/>
                                  </a:solidFill>
                                  <a:latin typeface="Cambria Math" panose="02040503050406030204" pitchFamily="18" charset="0"/>
                                </a:rPr>
                                <m:t>′</m:t>
                              </m:r>
                              <m:r>
                                <a:rPr lang="zh-CN" altLang="en-US" sz="3200" i="1">
                                  <a:solidFill>
                                    <a:srgbClr val="000000"/>
                                  </a:solidFill>
                                  <a:latin typeface="Cambria Math" panose="02040503050406030204" pitchFamily="18" charset="0"/>
                                </a:rPr>
                                <m:t>)</m:t>
                              </m:r>
                            </m:e>
                          </m:d>
                        </m:e>
                        <m:sub>
                          <m:r>
                            <a:rPr lang="zh-CN" altLang="en-US" sz="3200" i="1">
                              <a:solidFill>
                                <a:srgbClr val="000000"/>
                              </a:solidFill>
                              <a:latin typeface="Cambria Math" panose="02040503050406030204" pitchFamily="18" charset="0"/>
                            </a:rPr>
                            <m:t>1</m:t>
                          </m:r>
                        </m:sub>
                      </m:sSub>
                    </m:oMath>
                  </m:oMathPara>
                </a14:m>
                <a:endParaRPr lang="zh-CN" altLang="en-US" dirty="0"/>
              </a:p>
            </p:txBody>
          </p:sp>
        </mc:Choice>
        <mc:Fallback xmlns="">
          <p:sp>
            <p:nvSpPr>
              <p:cNvPr id="6" name="Object 4">
                <a:extLst>
                  <a:ext uri="{FF2B5EF4-FFF2-40B4-BE49-F238E27FC236}">
                    <a16:creationId xmlns:a16="http://schemas.microsoft.com/office/drawing/2014/main" id="{8642E782-4150-4E27-9FAB-8DC9C1CED374}"/>
                  </a:ext>
                </a:extLst>
              </p:cNvPr>
              <p:cNvSpPr txBox="1">
                <a:spLocks noRot="1" noChangeAspect="1" noMove="1" noResize="1" noEditPoints="1" noAdjustHandles="1" noChangeArrowheads="1" noChangeShapeType="1" noTextEdit="1"/>
              </p:cNvSpPr>
              <p:nvPr/>
            </p:nvSpPr>
            <p:spPr bwMode="auto">
              <a:xfrm>
                <a:off x="1785937" y="2293745"/>
                <a:ext cx="4860189" cy="940308"/>
              </a:xfrm>
              <a:prstGeom prst="rect">
                <a:avLst/>
              </a:prstGeom>
              <a:blipFill>
                <a:blip r:embed="rId2"/>
                <a:stretch>
                  <a:fillRect l="-376"/>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87F9570F-D13F-4F47-A853-6A5ECBF357EB}"/>
              </a:ext>
            </a:extLst>
          </p:cNvPr>
          <p:cNvSpPr txBox="1"/>
          <p:nvPr/>
        </p:nvSpPr>
        <p:spPr>
          <a:xfrm>
            <a:off x="1572322" y="2831003"/>
            <a:ext cx="9746167" cy="3539430"/>
          </a:xfrm>
          <a:prstGeom prst="rect">
            <a:avLst/>
          </a:prstGeom>
          <a:noFill/>
        </p:spPr>
        <p:txBody>
          <a:bodyPr wrap="square">
            <a:spAutoFit/>
          </a:bodyPr>
          <a:lstStyle/>
          <a:p>
            <a:pPr lvl="0" algn="just"/>
            <a:r>
              <a:rPr lang="zh-CN" altLang="zh-CN" sz="2400" dirty="0">
                <a:latin typeface="Times New Roman" pitchFamily="18" charset="0"/>
                <a:cs typeface="Times New Roman" pitchFamily="18" charset="0"/>
              </a:rPr>
              <a:t>其中</a:t>
            </a:r>
            <a:r>
              <a:rPr lang="en-US" altLang="zh-CN" sz="2400" b="1" i="1" dirty="0">
                <a:latin typeface="Times New Roman" pitchFamily="18" charset="0"/>
                <a:cs typeface="Times New Roman" pitchFamily="18" charset="0"/>
              </a:rPr>
              <a:t>f</a:t>
            </a:r>
            <a:r>
              <a:rPr lang="zh-CN" altLang="en-US" sz="2400" dirty="0">
                <a:latin typeface="Times New Roman" pitchFamily="18" charset="0"/>
                <a:cs typeface="Times New Roman" pitchFamily="18" charset="0"/>
              </a:rPr>
              <a:t>为函数</a:t>
            </a:r>
            <a:r>
              <a:rPr lang="en-US" altLang="zh-CN" sz="2400" b="1" i="1" dirty="0">
                <a:latin typeface="Times New Roman" pitchFamily="18" charset="0"/>
                <a:cs typeface="Times New Roman" pitchFamily="18" charset="0"/>
              </a:rPr>
              <a:t>f</a:t>
            </a:r>
            <a:r>
              <a:rPr lang="en-US" altLang="zh-CN" sz="2400" dirty="0">
                <a:latin typeface="Times New Roman" pitchFamily="18" charset="0"/>
                <a:cs typeface="Times New Roman" pitchFamily="18" charset="0"/>
              </a:rPr>
              <a:t>: </a:t>
            </a:r>
            <a:r>
              <a:rPr lang="en-US" altLang="zh-CN" sz="2400" i="1" dirty="0" err="1">
                <a:latin typeface="Times New Roman" pitchFamily="18" charset="0"/>
                <a:cs typeface="Times New Roman" pitchFamily="18" charset="0"/>
              </a:rPr>
              <a:t>D</a:t>
            </a:r>
            <a:r>
              <a:rPr lang="en-US" altLang="zh-CN" sz="2400" dirty="0" err="1">
                <a:latin typeface="Times New Roman" pitchFamily="18" charset="0"/>
                <a:cs typeface="Times New Roman" pitchFamily="18" charset="0"/>
                <a:sym typeface="Wingdings" pitchFamily="2" charset="2"/>
              </a:rPr>
              <a:t></a:t>
            </a:r>
            <a:r>
              <a:rPr lang="en-US" altLang="zh-CN" sz="2400" i="1" dirty="0" err="1">
                <a:latin typeface="Times New Roman" pitchFamily="18" charset="0"/>
                <a:cs typeface="Times New Roman" pitchFamily="18" charset="0"/>
                <a:sym typeface="Wingdings" pitchFamily="2" charset="2"/>
              </a:rPr>
              <a:t>R</a:t>
            </a:r>
            <a:r>
              <a:rPr lang="en-US" altLang="zh-CN" sz="2400" i="1" baseline="30000" dirty="0" err="1">
                <a:latin typeface="Times New Roman" pitchFamily="18" charset="0"/>
                <a:cs typeface="Times New Roman" pitchFamily="18" charset="0"/>
                <a:sym typeface="Wingdings" pitchFamily="2" charset="2"/>
              </a:rPr>
              <a:t>d</a:t>
            </a:r>
            <a:r>
              <a:rPr lang="zh-CN" altLang="en-US" sz="2400" dirty="0">
                <a:latin typeface="Times New Roman" pitchFamily="18" charset="0"/>
                <a:cs typeface="Times New Roman" pitchFamily="18" charset="0"/>
                <a:sym typeface="Wingdings" pitchFamily="2" charset="2"/>
              </a:rPr>
              <a:t>，</a:t>
            </a:r>
            <a:r>
              <a:rPr lang="en-US" altLang="zh-CN" sz="2400" i="1" dirty="0">
                <a:latin typeface="Times New Roman" pitchFamily="18" charset="0"/>
                <a:cs typeface="Times New Roman" pitchFamily="18" charset="0"/>
                <a:sym typeface="Wingdings" pitchFamily="2" charset="2"/>
              </a:rPr>
              <a:t>D</a:t>
            </a:r>
            <a:r>
              <a:rPr lang="zh-CN" altLang="en-US" sz="2400" dirty="0">
                <a:latin typeface="Times New Roman" pitchFamily="18" charset="0"/>
                <a:cs typeface="Times New Roman" pitchFamily="18" charset="0"/>
                <a:sym typeface="Wingdings" pitchFamily="2" charset="2"/>
              </a:rPr>
              <a:t>和</a:t>
            </a:r>
            <a:r>
              <a:rPr lang="en-US" altLang="zh-CN" sz="2400" i="1" dirty="0">
                <a:latin typeface="Times New Roman" pitchFamily="18" charset="0"/>
                <a:cs typeface="Times New Roman" pitchFamily="18" charset="0"/>
                <a:sym typeface="Wingdings" pitchFamily="2" charset="2"/>
              </a:rPr>
              <a:t>D</a:t>
            </a:r>
            <a:r>
              <a:rPr lang="en-US" altLang="zh-CN" sz="2400" dirty="0">
                <a:latin typeface="Times New Roman" pitchFamily="18" charset="0"/>
                <a:cs typeface="Times New Roman" pitchFamily="18" charset="0"/>
                <a:sym typeface="Wingdings" pitchFamily="2" charset="2"/>
              </a:rPr>
              <a:t>’</a:t>
            </a:r>
            <a:r>
              <a:rPr lang="zh-CN" altLang="en-US" sz="2400" dirty="0">
                <a:latin typeface="Times New Roman" pitchFamily="18" charset="0"/>
                <a:cs typeface="Times New Roman" pitchFamily="18" charset="0"/>
                <a:sym typeface="Wingdings" pitchFamily="2" charset="2"/>
              </a:rPr>
              <a:t>为相邻数据集， </a:t>
            </a:r>
            <a:r>
              <a:rPr lang="en-US" altLang="zh-CN" sz="2400" dirty="0">
                <a:latin typeface="Times New Roman" pitchFamily="18" charset="0"/>
                <a:cs typeface="Times New Roman" pitchFamily="18" charset="0"/>
                <a:sym typeface="Symbol"/>
              </a:rPr>
              <a:t>||</a:t>
            </a:r>
            <a:r>
              <a:rPr lang="zh-CN" altLang="en-US" sz="2400" dirty="0">
                <a:latin typeface="Times New Roman" pitchFamily="18" charset="0"/>
                <a:cs typeface="Times New Roman" pitchFamily="18" charset="0"/>
                <a:sym typeface="Symbol"/>
              </a:rPr>
              <a:t></a:t>
            </a:r>
            <a:r>
              <a:rPr lang="en-US" altLang="zh-CN" sz="2400" dirty="0">
                <a:latin typeface="Times New Roman" pitchFamily="18" charset="0"/>
                <a:cs typeface="Times New Roman" pitchFamily="18" charset="0"/>
                <a:sym typeface="Symbol"/>
              </a:rPr>
              <a:t>||</a:t>
            </a:r>
            <a:r>
              <a:rPr lang="zh-CN" altLang="zh-CN" sz="2400" dirty="0">
                <a:latin typeface="Times New Roman" pitchFamily="18" charset="0"/>
                <a:cs typeface="Times New Roman" pitchFamily="18" charset="0"/>
              </a:rPr>
              <a:t>为</a:t>
            </a:r>
            <a:r>
              <a:rPr lang="en-US" altLang="zh-CN" sz="2400" dirty="0">
                <a:latin typeface="Times New Roman" pitchFamily="18" charset="0"/>
                <a:cs typeface="Times New Roman" pitchFamily="18" charset="0"/>
              </a:rPr>
              <a:t>L1</a:t>
            </a:r>
            <a:r>
              <a:rPr lang="zh-CN" altLang="en-US" sz="2400" dirty="0">
                <a:latin typeface="Times New Roman" pitchFamily="18" charset="0"/>
                <a:cs typeface="Times New Roman" pitchFamily="18" charset="0"/>
              </a:rPr>
              <a:t>范式距离，</a:t>
            </a:r>
            <a:r>
              <a:rPr lang="en-US" altLang="zh-CN" sz="2400" b="1" i="1" dirty="0">
                <a:latin typeface="Times New Roman" pitchFamily="18" charset="0"/>
                <a:cs typeface="Times New Roman" pitchFamily="18" charset="0"/>
              </a:rPr>
              <a:t>R</a:t>
            </a:r>
            <a:r>
              <a:rPr lang="zh-CN" altLang="en-US" sz="2400" dirty="0">
                <a:latin typeface="Times New Roman" pitchFamily="18" charset="0"/>
                <a:cs typeface="Times New Roman" pitchFamily="18" charset="0"/>
              </a:rPr>
              <a:t>为实数空间，</a:t>
            </a:r>
            <a:r>
              <a:rPr lang="en-US" altLang="zh-CN" sz="2400" i="1" dirty="0">
                <a:solidFill>
                  <a:srgbClr val="0070C0"/>
                </a:solidFill>
                <a:latin typeface="Times New Roman" pitchFamily="18" charset="0"/>
                <a:cs typeface="Times New Roman" pitchFamily="18" charset="0"/>
              </a:rPr>
              <a:t>d</a:t>
            </a:r>
            <a:r>
              <a:rPr lang="zh-CN" altLang="en-US" sz="2400" dirty="0">
                <a:solidFill>
                  <a:srgbClr val="0070C0"/>
                </a:solidFill>
                <a:latin typeface="Times New Roman" pitchFamily="18" charset="0"/>
                <a:cs typeface="Times New Roman" pitchFamily="18" charset="0"/>
              </a:rPr>
              <a:t>为函数</a:t>
            </a:r>
            <a:r>
              <a:rPr lang="en-US" altLang="zh-CN" sz="2400" i="1" dirty="0">
                <a:solidFill>
                  <a:srgbClr val="0070C0"/>
                </a:solidFill>
                <a:latin typeface="Times New Roman" pitchFamily="18" charset="0"/>
                <a:cs typeface="Times New Roman" pitchFamily="18" charset="0"/>
              </a:rPr>
              <a:t>f</a:t>
            </a:r>
            <a:r>
              <a:rPr lang="zh-CN" altLang="en-US" sz="2400" dirty="0">
                <a:solidFill>
                  <a:srgbClr val="0070C0"/>
                </a:solidFill>
                <a:latin typeface="Times New Roman" pitchFamily="18" charset="0"/>
                <a:cs typeface="Times New Roman" pitchFamily="18" charset="0"/>
              </a:rPr>
              <a:t>的计算维度</a:t>
            </a:r>
            <a:r>
              <a:rPr lang="zh-CN" altLang="en-US" sz="2400" dirty="0">
                <a:latin typeface="Times New Roman" pitchFamily="18" charset="0"/>
                <a:cs typeface="Times New Roman" pitchFamily="18" charset="0"/>
              </a:rPr>
              <a:t>。敏感度是决定加入</a:t>
            </a:r>
            <a:r>
              <a:rPr lang="zh-CN" altLang="en-US" sz="2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噪声量大小</a:t>
            </a:r>
            <a:r>
              <a:rPr lang="zh-CN" altLang="en-US" sz="2400" dirty="0">
                <a:latin typeface="Times New Roman" pitchFamily="18" charset="0"/>
                <a:cs typeface="Times New Roman" pitchFamily="18" charset="0"/>
              </a:rPr>
              <a:t>的关键参数，它指删除数据集中任一记录对查询结果造成的最大改变。函数</a:t>
            </a:r>
            <a:r>
              <a:rPr lang="en-US" altLang="zh-CN" sz="2400" b="1" i="1" dirty="0">
                <a:latin typeface="Times New Roman" pitchFamily="18" charset="0"/>
                <a:cs typeface="Times New Roman" pitchFamily="18" charset="0"/>
              </a:rPr>
              <a:t>f</a:t>
            </a:r>
            <a:r>
              <a:rPr lang="zh-CN" altLang="en-US" sz="2400" dirty="0">
                <a:latin typeface="Times New Roman" pitchFamily="18" charset="0"/>
                <a:cs typeface="Times New Roman" pitchFamily="18" charset="0"/>
              </a:rPr>
              <a:t>的全局敏感度由函数本身决定，不同的函数会有不同的全局敏感度。假设函数</a:t>
            </a:r>
            <a:r>
              <a:rPr lang="en-US" altLang="zh-CN" sz="2400" i="1" dirty="0">
                <a:latin typeface="Times New Roman" pitchFamily="18" charset="0"/>
                <a:cs typeface="Times New Roman" pitchFamily="18" charset="0"/>
              </a:rPr>
              <a:t>f</a:t>
            </a:r>
            <a:r>
              <a:rPr lang="zh-CN" altLang="en-US" sz="2400" dirty="0">
                <a:latin typeface="Times New Roman" pitchFamily="18" charset="0"/>
                <a:cs typeface="Times New Roman" pitchFamily="18" charset="0"/>
              </a:rPr>
              <a:t>是对数据集的</a:t>
            </a:r>
            <a:r>
              <a:rPr lang="zh-CN" altLang="en-US" sz="2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计数查询</a:t>
            </a:r>
            <a:r>
              <a:rPr lang="zh-CN" altLang="en-US" sz="2400" dirty="0">
                <a:solidFill>
                  <a:srgbClr val="0070C0"/>
                </a:solidFill>
                <a:latin typeface="Times New Roman" pitchFamily="18" charset="0"/>
                <a:cs typeface="Times New Roman" pitchFamily="18" charset="0"/>
              </a:rPr>
              <a:t>，全局敏感度为</a:t>
            </a:r>
            <a:r>
              <a:rPr lang="zh-CN" altLang="en-US" sz="2400" dirty="0">
                <a:solidFill>
                  <a:srgbClr val="0070C0"/>
                </a:solidFill>
                <a:latin typeface="Times New Roman" pitchFamily="18" charset="0"/>
                <a:cs typeface="Times New Roman" pitchFamily="18" charset="0"/>
                <a:sym typeface="Symbol" pitchFamily="18" charset="2"/>
              </a:rPr>
              <a:t></a:t>
            </a:r>
            <a:r>
              <a:rPr lang="en-US" altLang="zh-CN" sz="2400" i="1" dirty="0">
                <a:solidFill>
                  <a:srgbClr val="0070C0"/>
                </a:solidFill>
                <a:latin typeface="Times New Roman" pitchFamily="18" charset="0"/>
                <a:cs typeface="Times New Roman" pitchFamily="18" charset="0"/>
              </a:rPr>
              <a:t>f</a:t>
            </a:r>
            <a:r>
              <a:rPr lang="en-US" altLang="zh-CN" sz="2400" dirty="0">
                <a:solidFill>
                  <a:srgbClr val="0070C0"/>
                </a:solidFill>
                <a:latin typeface="Times New Roman" pitchFamily="18" charset="0"/>
                <a:cs typeface="Times New Roman" pitchFamily="18" charset="0"/>
                <a:sym typeface="Symbol" pitchFamily="18" charset="2"/>
              </a:rPr>
              <a:t>=1</a:t>
            </a:r>
            <a:r>
              <a:rPr lang="zh-CN" altLang="en-US" sz="2400" dirty="0">
                <a:latin typeface="Times New Roman" pitchFamily="18" charset="0"/>
                <a:cs typeface="Times New Roman" pitchFamily="18" charset="0"/>
                <a:sym typeface="Symbol" pitchFamily="18" charset="2"/>
              </a:rPr>
              <a:t>；若函数</a:t>
            </a:r>
            <a:r>
              <a:rPr lang="en-US" altLang="zh-CN" sz="2400" b="1" i="1" dirty="0">
                <a:latin typeface="Times New Roman" pitchFamily="18" charset="0"/>
                <a:cs typeface="Times New Roman" pitchFamily="18" charset="0"/>
                <a:sym typeface="Symbol" pitchFamily="18" charset="2"/>
              </a:rPr>
              <a:t>f</a:t>
            </a:r>
            <a:r>
              <a:rPr lang="zh-CN" altLang="en-US" sz="2400" dirty="0">
                <a:latin typeface="Times New Roman" pitchFamily="18" charset="0"/>
                <a:cs typeface="Times New Roman" pitchFamily="18" charset="0"/>
                <a:sym typeface="Symbol" pitchFamily="18" charset="2"/>
              </a:rPr>
              <a:t>是查询最大值，其敏感度可能远远大于</a:t>
            </a:r>
            <a:r>
              <a:rPr lang="en-US" altLang="zh-CN" sz="2400" dirty="0">
                <a:latin typeface="Times New Roman" pitchFamily="18" charset="0"/>
                <a:cs typeface="Times New Roman" pitchFamily="18" charset="0"/>
                <a:sym typeface="Symbol" pitchFamily="18" charset="2"/>
              </a:rPr>
              <a:t>1</a:t>
            </a:r>
            <a:r>
              <a:rPr lang="zh-CN" altLang="en-US" sz="2400" dirty="0">
                <a:latin typeface="Times New Roman" pitchFamily="18" charset="0"/>
                <a:cs typeface="Times New Roman" pitchFamily="18" charset="0"/>
                <a:sym typeface="Symbol" pitchFamily="18" charset="2"/>
              </a:rPr>
              <a:t>。</a:t>
            </a:r>
            <a:endParaRPr lang="en-US" altLang="zh-CN" sz="2400" dirty="0">
              <a:latin typeface="Times New Roman" pitchFamily="18" charset="0"/>
              <a:cs typeface="Times New Roman" pitchFamily="18" charset="0"/>
              <a:sym typeface="Symbol" pitchFamily="18" charset="2"/>
            </a:endParaRPr>
          </a:p>
          <a:p>
            <a:pPr lvl="0" algn="just"/>
            <a:r>
              <a:rPr lang="zh-CN" altLang="en-US" sz="2400" dirty="0">
                <a:latin typeface="Times New Roman" pitchFamily="18" charset="0"/>
                <a:cs typeface="Times New Roman" pitchFamily="18" charset="0"/>
              </a:rPr>
              <a:t>差分隐私的实现机制有两种，如果函数</a:t>
            </a:r>
            <a:r>
              <a:rPr lang="en-US" altLang="zh-CN" sz="2800" i="1" dirty="0">
                <a:latin typeface="Times New Roman" pitchFamily="18" charset="0"/>
                <a:cs typeface="Times New Roman" pitchFamily="18" charset="0"/>
              </a:rPr>
              <a:t>f</a:t>
            </a:r>
            <a:r>
              <a:rPr lang="zh-CN" altLang="en-US" sz="2400" dirty="0">
                <a:latin typeface="Times New Roman" pitchFamily="18" charset="0"/>
                <a:cs typeface="Times New Roman" pitchFamily="18" charset="0"/>
              </a:rPr>
              <a:t>的输出是数值，则采用</a:t>
            </a:r>
            <a:r>
              <a:rPr lang="zh-CN" altLang="en-US" sz="2400" dirty="0">
                <a:solidFill>
                  <a:srgbClr val="0070C0"/>
                </a:solidFill>
                <a:latin typeface="Times New Roman" pitchFamily="18" charset="0"/>
                <a:cs typeface="Times New Roman" pitchFamily="18" charset="0"/>
              </a:rPr>
              <a:t>拉普拉斯机制（</a:t>
            </a:r>
            <a:r>
              <a:rPr lang="en-US" altLang="zh-CN" sz="2400" i="1" dirty="0">
                <a:solidFill>
                  <a:srgbClr val="0070C0"/>
                </a:solidFill>
                <a:latin typeface="Times New Roman" pitchFamily="18" charset="0"/>
                <a:cs typeface="Times New Roman" pitchFamily="18" charset="0"/>
              </a:rPr>
              <a:t>Laplace Mechanism</a:t>
            </a:r>
            <a:r>
              <a:rPr lang="zh-CN" altLang="en-US" sz="2400" dirty="0">
                <a:solidFill>
                  <a:srgbClr val="0070C0"/>
                </a:solidFill>
                <a:latin typeface="Times New Roman" pitchFamily="18" charset="0"/>
                <a:cs typeface="Times New Roman" pitchFamily="18" charset="0"/>
              </a:rPr>
              <a:t>）</a:t>
            </a:r>
            <a:r>
              <a:rPr lang="zh-CN" altLang="en-US" sz="2400" dirty="0">
                <a:latin typeface="Times New Roman" pitchFamily="18" charset="0"/>
                <a:cs typeface="Times New Roman" pitchFamily="18" charset="0"/>
              </a:rPr>
              <a:t>；如果函数</a:t>
            </a:r>
            <a:r>
              <a:rPr lang="en-US" altLang="zh-CN" sz="2800" i="1" dirty="0">
                <a:latin typeface="Times New Roman" pitchFamily="18" charset="0"/>
                <a:cs typeface="Times New Roman" pitchFamily="18" charset="0"/>
              </a:rPr>
              <a:t>f</a:t>
            </a:r>
            <a:r>
              <a:rPr lang="zh-CN" altLang="en-US" sz="2400" dirty="0">
                <a:latin typeface="Times New Roman" pitchFamily="18" charset="0"/>
                <a:cs typeface="Times New Roman" pitchFamily="18" charset="0"/>
              </a:rPr>
              <a:t>的输出是离散值，则采用</a:t>
            </a:r>
            <a:r>
              <a:rPr lang="zh-CN" altLang="en-US" sz="2400" dirty="0">
                <a:solidFill>
                  <a:srgbClr val="0070C0"/>
                </a:solidFill>
                <a:latin typeface="Times New Roman" pitchFamily="18" charset="0"/>
                <a:cs typeface="Times New Roman" pitchFamily="18" charset="0"/>
              </a:rPr>
              <a:t>指数机制（</a:t>
            </a:r>
            <a:r>
              <a:rPr lang="en-US" altLang="zh-CN" sz="2400" i="1" dirty="0">
                <a:solidFill>
                  <a:srgbClr val="0070C0"/>
                </a:solidFill>
                <a:latin typeface="Times New Roman" pitchFamily="18" charset="0"/>
                <a:cs typeface="Times New Roman" pitchFamily="18" charset="0"/>
              </a:rPr>
              <a:t>Exponential Mechanism</a:t>
            </a:r>
            <a:r>
              <a:rPr lang="zh-CN" altLang="en-US" sz="24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0789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10C91-621F-4640-BFD2-412EA05A5BDD}"/>
              </a:ext>
            </a:extLst>
          </p:cNvPr>
          <p:cNvSpPr>
            <a:spLocks noGrp="1"/>
          </p:cNvSpPr>
          <p:nvPr>
            <p:ph type="title"/>
          </p:nvPr>
        </p:nvSpPr>
        <p:spPr>
          <a:xfrm>
            <a:off x="1371600" y="685800"/>
            <a:ext cx="9601200" cy="709966"/>
          </a:xfrm>
        </p:spPr>
        <p:txBody>
          <a:bodyPr/>
          <a:lstStyle/>
          <a:p>
            <a:r>
              <a:rPr lang="zh-CN" altLang="en-US" sz="4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Laplace</a:t>
            </a:r>
            <a:r>
              <a:rPr lang="zh-CN" altLang="en-US" dirty="0">
                <a:latin typeface="Times New Roman" panose="02020603050405020304" pitchFamily="18" charset="0"/>
                <a:cs typeface="Times New Roman" panose="02020603050405020304" pitchFamily="18" charset="0"/>
              </a:rPr>
              <a:t>机制</a:t>
            </a:r>
          </a:p>
        </p:txBody>
      </p:sp>
      <p:sp>
        <p:nvSpPr>
          <p:cNvPr id="4" name="Rectangle 5">
            <a:extLst>
              <a:ext uri="{FF2B5EF4-FFF2-40B4-BE49-F238E27FC236}">
                <a16:creationId xmlns:a16="http://schemas.microsoft.com/office/drawing/2014/main" id="{EC9F7C45-C8D9-42E5-877F-7CD004BAA403}"/>
              </a:ext>
            </a:extLst>
          </p:cNvPr>
          <p:cNvSpPr>
            <a:spLocks noChangeArrowheads="1"/>
          </p:cNvSpPr>
          <p:nvPr/>
        </p:nvSpPr>
        <p:spPr bwMode="auto">
          <a:xfrm>
            <a:off x="1818968" y="1510332"/>
            <a:ext cx="946606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zh-CN" altLang="en-US" sz="2800" i="0" u="none" strike="noStrike" cap="none" normalizeH="0" baseline="0" dirty="0">
                <a:ln>
                  <a:noFill/>
                </a:ln>
                <a:solidFill>
                  <a:srgbClr val="00B0F0"/>
                </a:solidFill>
                <a:latin typeface="Times New Roman" panose="02020603050405020304" pitchFamily="18" charset="0"/>
                <a:ea typeface="楷体" panose="02010609060101010101" pitchFamily="49" charset="-122"/>
                <a:cs typeface="Times New Roman" panose="02020603050405020304" pitchFamily="18" charset="0"/>
              </a:rPr>
              <a:t>差分隐私</a:t>
            </a:r>
            <a:r>
              <a:rPr kumimoji="0" lang="en-US" altLang="zh-CN" sz="2800" i="1" u="none" strike="noStrike" cap="none" normalizeH="0" baseline="0" dirty="0">
                <a:ln>
                  <a:noFill/>
                </a:ln>
                <a:solidFill>
                  <a:srgbClr val="00B0F0"/>
                </a:solidFill>
                <a:latin typeface="Times New Roman" panose="02020603050405020304" pitchFamily="18" charset="0"/>
                <a:ea typeface="楷体" panose="02010609060101010101" pitchFamily="49" charset="-122"/>
                <a:cs typeface="Times New Roman" panose="02020603050405020304" pitchFamily="18" charset="0"/>
              </a:rPr>
              <a:t>Laplace</a:t>
            </a:r>
            <a:r>
              <a:rPr kumimoji="0" lang="zh-CN" altLang="en-US" sz="2800" i="0" u="none" strike="noStrike" cap="none" normalizeH="0" baseline="0" dirty="0">
                <a:ln>
                  <a:noFill/>
                </a:ln>
                <a:solidFill>
                  <a:srgbClr val="00B0F0"/>
                </a:solidFill>
                <a:latin typeface="Times New Roman" panose="02020603050405020304" pitchFamily="18" charset="0"/>
                <a:ea typeface="楷体" panose="02010609060101010101" pitchFamily="49" charset="-122"/>
                <a:cs typeface="Times New Roman" panose="02020603050405020304" pitchFamily="18" charset="0"/>
              </a:rPr>
              <a:t>机制</a:t>
            </a:r>
            <a:r>
              <a:rPr kumimoji="0" lang="zh-CN" altLang="en-US" sz="28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：给定数据集</a:t>
            </a:r>
            <a:r>
              <a:rPr kumimoji="0" lang="en-US" altLang="zh-CN" sz="28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D</a:t>
            </a:r>
            <a:r>
              <a:rPr kumimoji="0" lang="zh-CN" altLang="en-US" sz="28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，设有函数</a:t>
            </a:r>
            <a:r>
              <a:rPr kumimoji="0" lang="en-US" altLang="zh-CN" sz="2800" b="0" i="1"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f</a:t>
            </a:r>
            <a:r>
              <a:rPr kumimoji="0" lang="en-US" altLang="zh-CN" sz="28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800" b="0" i="1"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D</a:t>
            </a:r>
            <a:r>
              <a:rPr kumimoji="0" lang="en-US" altLang="zh-CN" sz="2800" b="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a:t>
            </a:r>
            <a:r>
              <a:rPr kumimoji="0" lang="en-US" altLang="zh-CN" sz="2800" b="0" i="1"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R</a:t>
            </a:r>
            <a:r>
              <a:rPr kumimoji="0" lang="en-US" altLang="zh-CN" sz="2800" b="0" i="1" u="none" strike="noStrike" cap="none" normalizeH="0" baseline="3000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d</a:t>
            </a:r>
            <a:r>
              <a:rPr kumimoji="0" lang="en-US" altLang="zh-CN" sz="28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那么称随机算法</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G</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D</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f</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D</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a:t>
            </a:r>
            <a:r>
              <a:rPr lang="el-GR" altLang="zh-CN" sz="2800" i="1"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η</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提供</a:t>
            </a:r>
            <a:r>
              <a:rPr lang="el-GR" altLang="zh-CN"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ε-</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差分隐私保护，其中噪声</a:t>
            </a:r>
            <a:r>
              <a:rPr lang="el-GR" altLang="zh-CN" sz="2800" i="1"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η</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服从</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Laplace</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分布</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 </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如以下公式所示：</a:t>
            </a:r>
            <a:r>
              <a:rPr kumimoji="0" lang="en-US" altLang="zh-CN" sz="2800" b="0" i="0" u="none" strike="noStrike" cap="none" normalizeH="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sym typeface="Wingdings" pitchFamily="2" charset="2"/>
              </a:rPr>
              <a:t> </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Object 7">
                <a:extLst>
                  <a:ext uri="{FF2B5EF4-FFF2-40B4-BE49-F238E27FC236}">
                    <a16:creationId xmlns:a16="http://schemas.microsoft.com/office/drawing/2014/main" id="{256A1362-7BCC-4F33-ADCA-7CDEC773A3BF}"/>
                  </a:ext>
                </a:extLst>
              </p:cNvPr>
              <p:cNvSpPr txBox="1"/>
              <p:nvPr/>
            </p:nvSpPr>
            <p:spPr bwMode="auto">
              <a:xfrm>
                <a:off x="3613841" y="2924944"/>
                <a:ext cx="5472608" cy="899804"/>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zh-CN" altLang="en-US" sz="2800" i="1">
                          <a:solidFill>
                            <a:srgbClr val="000000"/>
                          </a:solidFill>
                          <a:latin typeface="Cambria Math" panose="02040503050406030204" pitchFamily="18" charset="0"/>
                        </a:rPr>
                        <m:t>𝐿𝑎𝑝</m:t>
                      </m:r>
                      <m:r>
                        <a:rPr lang="zh-CN" altLang="en-US" sz="2800" i="1">
                          <a:solidFill>
                            <a:srgbClr val="000000"/>
                          </a:solidFill>
                          <a:latin typeface="Cambria Math" panose="02040503050406030204" pitchFamily="18" charset="0"/>
                        </a:rPr>
                        <m:t>(</m:t>
                      </m:r>
                      <m:r>
                        <a:rPr lang="zh-CN" altLang="en-US" sz="2800" i="1">
                          <a:solidFill>
                            <a:srgbClr val="000000"/>
                          </a:solidFill>
                          <a:latin typeface="Cambria Math" panose="02040503050406030204" pitchFamily="18" charset="0"/>
                        </a:rPr>
                        <m:t>𝜆</m:t>
                      </m:r>
                      <m:r>
                        <a:rPr lang="zh-CN" altLang="en-US" sz="2800" i="1">
                          <a:solidFill>
                            <a:srgbClr val="000000"/>
                          </a:solidFill>
                          <a:latin typeface="Cambria Math" panose="02040503050406030204" pitchFamily="18" charset="0"/>
                        </a:rPr>
                        <m:t>):</m:t>
                      </m:r>
                      <m:func>
                        <m:funcPr>
                          <m:ctrlPr>
                            <a:rPr lang="zh-CN" altLang="en-US" sz="2800" i="1">
                              <a:solidFill>
                                <a:srgbClr val="000000"/>
                              </a:solidFill>
                              <a:latin typeface="Cambria Math" panose="02040503050406030204" pitchFamily="18" charset="0"/>
                            </a:rPr>
                          </m:ctrlPr>
                        </m:funcPr>
                        <m:fName>
                          <m:r>
                            <m:rPr>
                              <m:sty m:val="p"/>
                            </m:rPr>
                            <a:rPr lang="zh-CN" altLang="en-US" sz="2800" i="0">
                              <a:solidFill>
                                <a:srgbClr val="000000"/>
                              </a:solidFill>
                              <a:latin typeface="Cambria Math" panose="02040503050406030204" pitchFamily="18" charset="0"/>
                            </a:rPr>
                            <m:t>Pr</m:t>
                          </m:r>
                        </m:fName>
                        <m:e>
                          <m:r>
                            <a:rPr lang="zh-CN" altLang="en-US" sz="2800" i="1">
                              <a:solidFill>
                                <a:srgbClr val="000000"/>
                              </a:solidFill>
                              <a:latin typeface="Cambria Math" panose="02040503050406030204" pitchFamily="18" charset="0"/>
                            </a:rPr>
                            <m:t>[</m:t>
                          </m:r>
                        </m:e>
                      </m:func>
                      <m:r>
                        <a:rPr lang="zh-CN" altLang="en-US" sz="2800" i="1">
                          <a:solidFill>
                            <a:srgbClr val="000000"/>
                          </a:solidFill>
                          <a:latin typeface="Cambria Math" panose="02040503050406030204" pitchFamily="18" charset="0"/>
                        </a:rPr>
                        <m:t>𝜂</m:t>
                      </m:r>
                      <m:r>
                        <a:rPr lang="zh-CN" altLang="en-US" sz="2800" i="1">
                          <a:solidFill>
                            <a:srgbClr val="000000"/>
                          </a:solidFill>
                          <a:latin typeface="Cambria Math" panose="02040503050406030204" pitchFamily="18" charset="0"/>
                        </a:rPr>
                        <m:t>=</m:t>
                      </m:r>
                      <m:r>
                        <a:rPr lang="zh-CN" altLang="en-US" sz="2800" i="1">
                          <a:solidFill>
                            <a:srgbClr val="000000"/>
                          </a:solidFill>
                          <a:latin typeface="Cambria Math" panose="02040503050406030204" pitchFamily="18" charset="0"/>
                        </a:rPr>
                        <m:t>𝑥</m:t>
                      </m:r>
                      <m:r>
                        <a:rPr lang="zh-CN" altLang="en-US" sz="2800" i="1">
                          <a:solidFill>
                            <a:srgbClr val="000000"/>
                          </a:solidFill>
                          <a:latin typeface="Cambria Math" panose="02040503050406030204" pitchFamily="18" charset="0"/>
                        </a:rPr>
                        <m:t>]=</m:t>
                      </m:r>
                      <m:f>
                        <m:fPr>
                          <m:ctrlPr>
                            <a:rPr lang="zh-CN" altLang="en-US" sz="2800" i="1">
                              <a:solidFill>
                                <a:srgbClr val="000000"/>
                              </a:solidFill>
                              <a:latin typeface="Cambria Math" panose="02040503050406030204" pitchFamily="18" charset="0"/>
                            </a:rPr>
                          </m:ctrlPr>
                        </m:fPr>
                        <m:num>
                          <m:r>
                            <a:rPr lang="zh-CN" altLang="en-US" sz="2800" i="1">
                              <a:solidFill>
                                <a:srgbClr val="000000"/>
                              </a:solidFill>
                              <a:latin typeface="Cambria Math" panose="02040503050406030204" pitchFamily="18" charset="0"/>
                            </a:rPr>
                            <m:t>1</m:t>
                          </m:r>
                        </m:num>
                        <m:den>
                          <m:r>
                            <a:rPr lang="zh-CN" altLang="en-US" sz="2800" i="1">
                              <a:solidFill>
                                <a:srgbClr val="000000"/>
                              </a:solidFill>
                              <a:latin typeface="Cambria Math" panose="02040503050406030204" pitchFamily="18" charset="0"/>
                            </a:rPr>
                            <m:t>2</m:t>
                          </m:r>
                          <m:r>
                            <a:rPr lang="zh-CN" altLang="en-US" sz="2800" i="1">
                              <a:solidFill>
                                <a:srgbClr val="000000"/>
                              </a:solidFill>
                              <a:latin typeface="Cambria Math" panose="02040503050406030204" pitchFamily="18" charset="0"/>
                            </a:rPr>
                            <m:t>𝜆</m:t>
                          </m:r>
                        </m:den>
                      </m:f>
                      <m:sSup>
                        <m:sSupPr>
                          <m:ctrlPr>
                            <a:rPr lang="zh-CN" altLang="en-US" sz="2800" i="1">
                              <a:solidFill>
                                <a:srgbClr val="000000"/>
                              </a:solidFill>
                              <a:latin typeface="Cambria Math" panose="02040503050406030204" pitchFamily="18" charset="0"/>
                            </a:rPr>
                          </m:ctrlPr>
                        </m:sSupPr>
                        <m:e>
                          <m:r>
                            <a:rPr lang="zh-CN" altLang="en-US" sz="2800" i="1">
                              <a:solidFill>
                                <a:srgbClr val="000000"/>
                              </a:solidFill>
                              <a:latin typeface="Cambria Math" panose="02040503050406030204" pitchFamily="18" charset="0"/>
                            </a:rPr>
                            <m:t>𝑒</m:t>
                          </m:r>
                        </m:e>
                        <m:sup>
                          <m:r>
                            <a:rPr lang="zh-CN" altLang="en-US" sz="2800" i="1">
                              <a:solidFill>
                                <a:srgbClr val="000000"/>
                              </a:solidFill>
                              <a:latin typeface="Cambria Math" panose="02040503050406030204" pitchFamily="18" charset="0"/>
                            </a:rPr>
                            <m:t>−|</m:t>
                          </m:r>
                          <m:r>
                            <a:rPr lang="zh-CN" altLang="en-US" sz="2800" i="1">
                              <a:solidFill>
                                <a:srgbClr val="000000"/>
                              </a:solidFill>
                              <a:latin typeface="Cambria Math" panose="02040503050406030204" pitchFamily="18" charset="0"/>
                            </a:rPr>
                            <m:t>𝑥</m:t>
                          </m:r>
                          <m:r>
                            <a:rPr lang="zh-CN" altLang="en-US" sz="2800" i="1">
                              <a:solidFill>
                                <a:srgbClr val="000000"/>
                              </a:solidFill>
                              <a:latin typeface="Cambria Math" panose="02040503050406030204" pitchFamily="18" charset="0"/>
                            </a:rPr>
                            <m:t>|/</m:t>
                          </m:r>
                          <m:r>
                            <a:rPr lang="zh-CN" altLang="en-US" sz="2800" i="1">
                              <a:solidFill>
                                <a:srgbClr val="000000"/>
                              </a:solidFill>
                              <a:latin typeface="Cambria Math" panose="02040503050406030204" pitchFamily="18" charset="0"/>
                            </a:rPr>
                            <m:t>𝜆</m:t>
                          </m:r>
                        </m:sup>
                      </m:sSup>
                    </m:oMath>
                  </m:oMathPara>
                </a14:m>
                <a:endParaRPr lang="zh-CN" altLang="en-US" sz="2800" dirty="0"/>
              </a:p>
            </p:txBody>
          </p:sp>
        </mc:Choice>
        <mc:Fallback xmlns="">
          <p:sp>
            <p:nvSpPr>
              <p:cNvPr id="5" name="Object 7">
                <a:extLst>
                  <a:ext uri="{FF2B5EF4-FFF2-40B4-BE49-F238E27FC236}">
                    <a16:creationId xmlns:a16="http://schemas.microsoft.com/office/drawing/2014/main" id="{256A1362-7BCC-4F33-ADCA-7CDEC773A3BF}"/>
                  </a:ext>
                </a:extLst>
              </p:cNvPr>
              <p:cNvSpPr txBox="1">
                <a:spLocks noRot="1" noChangeAspect="1" noMove="1" noResize="1" noEditPoints="1" noAdjustHandles="1" noChangeArrowheads="1" noChangeShapeType="1" noTextEdit="1"/>
              </p:cNvSpPr>
              <p:nvPr/>
            </p:nvSpPr>
            <p:spPr bwMode="auto">
              <a:xfrm>
                <a:off x="3613841" y="2924944"/>
                <a:ext cx="5472608" cy="899804"/>
              </a:xfrm>
              <a:prstGeom prst="rect">
                <a:avLst/>
              </a:prstGeom>
              <a:blipFill>
                <a:blip r:embed="rId2"/>
                <a:stretch>
                  <a:fillRect/>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1034F723-899C-45B3-8771-F544BF13C740}"/>
              </a:ext>
            </a:extLst>
          </p:cNvPr>
          <p:cNvSpPr/>
          <p:nvPr/>
        </p:nvSpPr>
        <p:spPr>
          <a:xfrm>
            <a:off x="1991110" y="3743336"/>
            <a:ext cx="3416320" cy="523220"/>
          </a:xfrm>
          <a:prstGeom prst="rect">
            <a:avLst/>
          </a:prstGeom>
        </p:spPr>
        <p:txBody>
          <a:bodyPr wrap="none">
            <a:spAutoFit/>
          </a:bodyPr>
          <a:lstStyle/>
          <a:p>
            <a:r>
              <a:rPr lang="zh-CN" altLang="zh-CN" sz="2800" dirty="0"/>
              <a:t>写成另一种形式为</a:t>
            </a:r>
            <a:r>
              <a:rPr lang="zh-CN" altLang="en-US" sz="2800" dirty="0"/>
              <a:t>：</a:t>
            </a:r>
          </a:p>
        </p:txBody>
      </p:sp>
      <mc:AlternateContent xmlns:mc="http://schemas.openxmlformats.org/markup-compatibility/2006" xmlns:a14="http://schemas.microsoft.com/office/drawing/2010/main">
        <mc:Choice Requires="a14">
          <p:sp>
            <p:nvSpPr>
              <p:cNvPr id="7" name="Object 9">
                <a:extLst>
                  <a:ext uri="{FF2B5EF4-FFF2-40B4-BE49-F238E27FC236}">
                    <a16:creationId xmlns:a16="http://schemas.microsoft.com/office/drawing/2014/main" id="{0C47001F-71A2-4CE5-A207-53A11546D78F}"/>
                  </a:ext>
                </a:extLst>
              </p:cNvPr>
              <p:cNvSpPr txBox="1"/>
              <p:nvPr/>
            </p:nvSpPr>
            <p:spPr bwMode="auto">
              <a:xfrm>
                <a:off x="1991110" y="4230453"/>
                <a:ext cx="5684205" cy="2401724"/>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zh-CN" altLang="en-US" sz="2400" i="1">
                          <a:solidFill>
                            <a:srgbClr val="000000"/>
                          </a:solidFill>
                          <a:latin typeface="Cambria Math" panose="02040503050406030204" pitchFamily="18" charset="0"/>
                        </a:rPr>
                        <m:t>𝑓</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func>
                        <m:funcPr>
                          <m:ctrlPr>
                            <a:rPr lang="zh-CN" altLang="en-US" sz="2400" i="1">
                              <a:solidFill>
                                <a:srgbClr val="000000"/>
                              </a:solidFill>
                              <a:latin typeface="Cambria Math" panose="02040503050406030204" pitchFamily="18" charset="0"/>
                            </a:rPr>
                          </m:ctrlPr>
                        </m:funcPr>
                        <m:fName>
                          <m:r>
                            <m:rPr>
                              <m:sty m:val="p"/>
                            </m:rPr>
                            <a:rPr lang="zh-CN" altLang="en-US" sz="2400" i="0">
                              <a:solidFill>
                                <a:srgbClr val="000000"/>
                              </a:solidFill>
                              <a:latin typeface="Cambria Math" panose="02040503050406030204" pitchFamily="18" charset="0"/>
                            </a:rPr>
                            <m:t>Pr</m:t>
                          </m:r>
                        </m:fName>
                        <m:e>
                          <m:r>
                            <a:rPr lang="zh-CN" altLang="en-US" sz="2400" i="1">
                              <a:solidFill>
                                <a:srgbClr val="000000"/>
                              </a:solidFill>
                              <a:latin typeface="Cambria Math" panose="02040503050406030204" pitchFamily="18" charset="0"/>
                            </a:rPr>
                            <m:t>[</m:t>
                          </m:r>
                        </m:e>
                      </m:func>
                      <m:r>
                        <a:rPr lang="zh-CN" altLang="en-US" sz="2400" i="1">
                          <a:solidFill>
                            <a:srgbClr val="000000"/>
                          </a:solidFill>
                          <a:latin typeface="Cambria Math" panose="02040503050406030204" pitchFamily="18" charset="0"/>
                        </a:rPr>
                        <m:t>𝜂</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1</m:t>
                          </m:r>
                        </m:num>
                        <m:den>
                          <m:r>
                            <a:rPr lang="zh-CN" altLang="en-US" sz="2400" i="1">
                              <a:solidFill>
                                <a:srgbClr val="000000"/>
                              </a:solidFill>
                              <a:latin typeface="Cambria Math" panose="02040503050406030204" pitchFamily="18" charset="0"/>
                            </a:rPr>
                            <m:t>2</m:t>
                          </m:r>
                          <m:r>
                            <a:rPr lang="zh-CN" altLang="en-US" sz="2400" i="1">
                              <a:solidFill>
                                <a:srgbClr val="000000"/>
                              </a:solidFill>
                              <a:latin typeface="Cambria Math" panose="02040503050406030204" pitchFamily="18" charset="0"/>
                            </a:rPr>
                            <m:t>𝜆</m:t>
                          </m:r>
                        </m:den>
                      </m:f>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𝑒</m:t>
                          </m:r>
                        </m:e>
                        <m:sup>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num>
                            <m:den>
                              <m:r>
                                <a:rPr lang="zh-CN" altLang="en-US" sz="2400" i="1">
                                  <a:solidFill>
                                    <a:srgbClr val="000000"/>
                                  </a:solidFill>
                                  <a:latin typeface="Cambria Math" panose="02040503050406030204" pitchFamily="18" charset="0"/>
                                </a:rPr>
                                <m:t>𝜆</m:t>
                              </m:r>
                            </m:den>
                          </m:f>
                        </m:sup>
                      </m:sSup>
                      <m:r>
                        <a:rPr lang="zh-CN" altLang="en-US" sz="2400" i="1">
                          <a:solidFill>
                            <a:srgbClr val="000000"/>
                          </a:solidFill>
                          <a:latin typeface="Cambria Math" panose="02040503050406030204" pitchFamily="18" charset="0"/>
                        </a:rPr>
                        <m:t>=</m:t>
                      </m:r>
                      <m:d>
                        <m:dPr>
                          <m:begChr m:val="{"/>
                          <m:endChr m:val=""/>
                          <m:ctrlPr>
                            <a:rPr lang="zh-CN" altLang="en-US" sz="2400" i="1">
                              <a:solidFill>
                                <a:srgbClr val="000000"/>
                              </a:solidFill>
                              <a:latin typeface="Cambria Math" panose="02040503050406030204" pitchFamily="18" charset="0"/>
                            </a:rPr>
                          </m:ctrlPr>
                        </m:dPr>
                        <m:e>
                          <m:m>
                            <m:mPr>
                              <m:plcHide m:val="on"/>
                              <m:mcs>
                                <m:mc>
                                  <m:mcPr>
                                    <m:count m:val="1"/>
                                    <m:mcJc m:val="center"/>
                                  </m:mcPr>
                                </m:mc>
                              </m:mcs>
                              <m:ctrlPr>
                                <a:rPr lang="zh-CN" altLang="en-US" sz="2400" i="1">
                                  <a:solidFill>
                                    <a:srgbClr val="000000"/>
                                  </a:solidFill>
                                  <a:latin typeface="Cambria Math" panose="02040503050406030204" pitchFamily="18" charset="0"/>
                                </a:rPr>
                              </m:ctrlPr>
                            </m:mPr>
                            <m:mr>
                              <m:e>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1</m:t>
                                    </m:r>
                                  </m:num>
                                  <m:den>
                                    <m:r>
                                      <a:rPr lang="zh-CN" altLang="en-US" sz="2400" i="1">
                                        <a:solidFill>
                                          <a:srgbClr val="000000"/>
                                        </a:solidFill>
                                        <a:latin typeface="Cambria Math" panose="02040503050406030204" pitchFamily="18" charset="0"/>
                                      </a:rPr>
                                      <m:t>2</m:t>
                                    </m:r>
                                    <m:r>
                                      <a:rPr lang="zh-CN" altLang="en-US" sz="2400" i="1">
                                        <a:solidFill>
                                          <a:srgbClr val="000000"/>
                                        </a:solidFill>
                                        <a:latin typeface="Cambria Math" panose="02040503050406030204" pitchFamily="18" charset="0"/>
                                      </a:rPr>
                                      <m:t>𝜆</m:t>
                                    </m:r>
                                  </m:den>
                                </m:f>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𝑒</m:t>
                                    </m:r>
                                  </m:e>
                                  <m:sup>
                                    <m:r>
                                      <a:rPr lang="zh-CN" altLang="en-US" sz="2400" i="1">
                                        <a:solidFill>
                                          <a:srgbClr val="000000"/>
                                        </a:solidFill>
                                        <a:latin typeface="Cambria Math" panose="02040503050406030204" pitchFamily="18" charset="0"/>
                                      </a:rPr>
                                      <m:t>−</m:t>
                                    </m:r>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𝑥</m:t>
                                        </m:r>
                                      </m:num>
                                      <m:den>
                                        <m:r>
                                          <a:rPr lang="zh-CN" altLang="en-US" sz="2400" i="1">
                                            <a:solidFill>
                                              <a:srgbClr val="000000"/>
                                            </a:solidFill>
                                            <a:latin typeface="Cambria Math" panose="02040503050406030204" pitchFamily="18" charset="0"/>
                                          </a:rPr>
                                          <m:t>𝜆</m:t>
                                        </m:r>
                                      </m:den>
                                    </m:f>
                                  </m:sup>
                                </m:sSup>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≥0</m:t>
                                </m:r>
                              </m:e>
                            </m:mr>
                            <m:mr>
                              <m:e>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1</m:t>
                                    </m:r>
                                  </m:num>
                                  <m:den>
                                    <m:r>
                                      <a:rPr lang="zh-CN" altLang="en-US" sz="2400" i="1">
                                        <a:solidFill>
                                          <a:srgbClr val="000000"/>
                                        </a:solidFill>
                                        <a:latin typeface="Cambria Math" panose="02040503050406030204" pitchFamily="18" charset="0"/>
                                      </a:rPr>
                                      <m:t>2</m:t>
                                    </m:r>
                                    <m:r>
                                      <a:rPr lang="zh-CN" altLang="en-US" sz="2400" i="1">
                                        <a:solidFill>
                                          <a:srgbClr val="000000"/>
                                        </a:solidFill>
                                        <a:latin typeface="Cambria Math" panose="02040503050406030204" pitchFamily="18" charset="0"/>
                                      </a:rPr>
                                      <m:t>𝜆</m:t>
                                    </m:r>
                                  </m:den>
                                </m:f>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𝑒</m:t>
                                    </m:r>
                                  </m:e>
                                  <m:sup>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𝑥</m:t>
                                        </m:r>
                                      </m:num>
                                      <m:den>
                                        <m:r>
                                          <a:rPr lang="zh-CN" altLang="en-US" sz="2400" i="1">
                                            <a:solidFill>
                                              <a:srgbClr val="000000"/>
                                            </a:solidFill>
                                            <a:latin typeface="Cambria Math" panose="02040503050406030204" pitchFamily="18" charset="0"/>
                                          </a:rPr>
                                          <m:t>𝜆</m:t>
                                        </m:r>
                                      </m:den>
                                    </m:f>
                                  </m:sup>
                                </m:sSup>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&lt;0</m:t>
                                </m:r>
                              </m:e>
                            </m:mr>
                          </m:m>
                        </m:e>
                      </m:d>
                    </m:oMath>
                  </m:oMathPara>
                </a14:m>
                <a:endParaRPr lang="zh-CN" altLang="en-US" sz="2400" dirty="0"/>
              </a:p>
            </p:txBody>
          </p:sp>
        </mc:Choice>
        <mc:Fallback xmlns="">
          <p:sp>
            <p:nvSpPr>
              <p:cNvPr id="7" name="Object 9">
                <a:extLst>
                  <a:ext uri="{FF2B5EF4-FFF2-40B4-BE49-F238E27FC236}">
                    <a16:creationId xmlns:a16="http://schemas.microsoft.com/office/drawing/2014/main" id="{0C47001F-71A2-4CE5-A207-53A11546D78F}"/>
                  </a:ext>
                </a:extLst>
              </p:cNvPr>
              <p:cNvSpPr txBox="1">
                <a:spLocks noRot="1" noChangeAspect="1" noMove="1" noResize="1" noEditPoints="1" noAdjustHandles="1" noChangeArrowheads="1" noChangeShapeType="1" noTextEdit="1"/>
              </p:cNvSpPr>
              <p:nvPr/>
            </p:nvSpPr>
            <p:spPr bwMode="auto">
              <a:xfrm>
                <a:off x="1991110" y="4230453"/>
                <a:ext cx="5684205" cy="2401724"/>
              </a:xfrm>
              <a:prstGeom prst="rect">
                <a:avLst/>
              </a:prstGeom>
              <a:blipFill>
                <a:blip r:embed="rId3"/>
                <a:stretch>
                  <a:fillRect l="-966"/>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63B92B0B-2A8E-4CF5-878E-A6C8845FE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724" y="3628206"/>
            <a:ext cx="2939844" cy="2204884"/>
          </a:xfrm>
          <a:prstGeom prst="rect">
            <a:avLst/>
          </a:prstGeom>
        </p:spPr>
      </p:pic>
    </p:spTree>
    <p:extLst>
      <p:ext uri="{BB962C8B-B14F-4D97-AF65-F5344CB8AC3E}">
        <p14:creationId xmlns:p14="http://schemas.microsoft.com/office/powerpoint/2010/main" val="2168937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10C91-621F-4640-BFD2-412EA05A5BDD}"/>
              </a:ext>
            </a:extLst>
          </p:cNvPr>
          <p:cNvSpPr>
            <a:spLocks noGrp="1"/>
          </p:cNvSpPr>
          <p:nvPr>
            <p:ph type="title"/>
          </p:nvPr>
        </p:nvSpPr>
        <p:spPr>
          <a:xfrm>
            <a:off x="1371600" y="685800"/>
            <a:ext cx="9601200" cy="709966"/>
          </a:xfrm>
        </p:spPr>
        <p:txBody>
          <a:bodyPr/>
          <a:lstStyle/>
          <a:p>
            <a:r>
              <a:rPr lang="zh-CN" altLang="en-US" sz="4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Laplace</a:t>
            </a:r>
            <a:r>
              <a:rPr lang="zh-CN" altLang="en-US" dirty="0">
                <a:latin typeface="Times New Roman" panose="02020603050405020304" pitchFamily="18" charset="0"/>
                <a:cs typeface="Times New Roman" panose="02020603050405020304" pitchFamily="18" charset="0"/>
              </a:rPr>
              <a:t>机制</a:t>
            </a:r>
          </a:p>
        </p:txBody>
      </p:sp>
      <p:sp>
        <p:nvSpPr>
          <p:cNvPr id="8" name="矩形 7">
            <a:extLst>
              <a:ext uri="{FF2B5EF4-FFF2-40B4-BE49-F238E27FC236}">
                <a16:creationId xmlns:a16="http://schemas.microsoft.com/office/drawing/2014/main" id="{FA0E2805-3D54-4001-BBA6-C4543ED51464}"/>
              </a:ext>
            </a:extLst>
          </p:cNvPr>
          <p:cNvSpPr/>
          <p:nvPr/>
        </p:nvSpPr>
        <p:spPr>
          <a:xfrm>
            <a:off x="1959732" y="1544071"/>
            <a:ext cx="9013068" cy="830997"/>
          </a:xfrm>
          <a:prstGeom prst="rect">
            <a:avLst/>
          </a:prstGeom>
        </p:spPr>
        <p:txBody>
          <a:bodyPr wrap="square">
            <a:spAutoFit/>
          </a:bodyPr>
          <a:lstStyle/>
          <a:p>
            <a:r>
              <a:rPr lang="zh-CN" altLang="zh-CN" sz="2400" dirty="0">
                <a:latin typeface="Times New Roman" pitchFamily="18" charset="0"/>
                <a:cs typeface="Times New Roman" pitchFamily="18" charset="0"/>
              </a:rPr>
              <a:t>对</a:t>
            </a:r>
            <a:r>
              <a:rPr lang="zh-CN" altLang="zh-CN" sz="2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拉普拉斯分布进行积分</a:t>
            </a:r>
            <a:r>
              <a:rPr lang="zh-CN" altLang="zh-CN" sz="2400" dirty="0">
                <a:latin typeface="Times New Roman" pitchFamily="18" charset="0"/>
                <a:cs typeface="Times New Roman" pitchFamily="18" charset="0"/>
              </a:rPr>
              <a:t>得到对应的</a:t>
            </a:r>
            <a:r>
              <a:rPr lang="zh-CN" altLang="zh-CN" sz="24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累积分布函数</a:t>
            </a:r>
            <a:r>
              <a:rPr lang="en-US" altLang="zh-CN" sz="2400" dirty="0">
                <a:latin typeface="Times New Roman" pitchFamily="18" charset="0"/>
                <a:cs typeface="Times New Roman" pitchFamily="18" charset="0"/>
              </a:rPr>
              <a:t>(Cumulative Distribution Function, </a:t>
            </a:r>
            <a:r>
              <a:rPr lang="en-US" altLang="zh-CN" sz="2400" i="1" dirty="0">
                <a:latin typeface="Times New Roman" pitchFamily="18" charset="0"/>
                <a:cs typeface="Times New Roman" pitchFamily="18" charset="0"/>
              </a:rPr>
              <a:t>CDF</a:t>
            </a:r>
            <a:r>
              <a:rPr lang="en-US" altLang="zh-CN" sz="2400" dirty="0">
                <a:latin typeface="Times New Roman" pitchFamily="18" charset="0"/>
                <a:cs typeface="Times New Roman" pitchFamily="18" charset="0"/>
              </a:rPr>
              <a:t>)</a:t>
            </a:r>
            <a:r>
              <a:rPr lang="zh-CN" altLang="en-US" sz="24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9" name="Object 11">
                <a:extLst>
                  <a:ext uri="{FF2B5EF4-FFF2-40B4-BE49-F238E27FC236}">
                    <a16:creationId xmlns:a16="http://schemas.microsoft.com/office/drawing/2014/main" id="{42AB87A5-3A31-451D-8324-048C97FB9BE5}"/>
                  </a:ext>
                </a:extLst>
              </p:cNvPr>
              <p:cNvSpPr txBox="1"/>
              <p:nvPr/>
            </p:nvSpPr>
            <p:spPr bwMode="auto">
              <a:xfrm>
                <a:off x="1958022" y="2341472"/>
                <a:ext cx="5505696" cy="233535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zh-CN" altLang="en-US" sz="2400" i="1">
                          <a:solidFill>
                            <a:srgbClr val="000000"/>
                          </a:solidFill>
                          <a:latin typeface="Cambria Math" panose="02040503050406030204" pitchFamily="18" charset="0"/>
                        </a:rPr>
                        <m:t>𝐹</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nary>
                        <m:naryPr>
                          <m:ctrlPr>
                            <a:rPr lang="zh-CN" altLang="en-US" sz="2400" i="1">
                              <a:solidFill>
                                <a:srgbClr val="000000"/>
                              </a:solidFill>
                              <a:latin typeface="Cambria Math" panose="02040503050406030204" pitchFamily="18" charset="0"/>
                            </a:rPr>
                          </m:ctrlPr>
                        </m:naryPr>
                        <m:sub>
                          <m:r>
                            <a:rPr lang="zh-CN" altLang="en-US" sz="2400" i="1">
                              <a:solidFill>
                                <a:srgbClr val="000000"/>
                              </a:solidFill>
                              <a:latin typeface="Cambria Math" panose="02040503050406030204" pitchFamily="18" charset="0"/>
                            </a:rPr>
                            <m:t>−∞</m:t>
                          </m:r>
                        </m:sub>
                        <m:sup>
                          <m:r>
                            <a:rPr lang="zh-CN" altLang="en-US" sz="2400" i="1">
                              <a:solidFill>
                                <a:srgbClr val="000000"/>
                              </a:solidFill>
                              <a:latin typeface="Cambria Math" panose="02040503050406030204" pitchFamily="18" charset="0"/>
                            </a:rPr>
                            <m:t>𝑥</m:t>
                          </m:r>
                        </m:sup>
                        <m:e>
                          <m:r>
                            <a:rPr lang="zh-CN" altLang="en-US" sz="2400" i="1">
                              <a:solidFill>
                                <a:srgbClr val="000000"/>
                              </a:solidFill>
                              <a:latin typeface="Cambria Math" panose="02040503050406030204" pitchFamily="18" charset="0"/>
                            </a:rPr>
                            <m:t>𝑓</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𝑢</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𝑑𝑢</m:t>
                          </m:r>
                          <m:r>
                            <a:rPr lang="zh-CN" altLang="en-US" sz="2400" i="1">
                              <a:solidFill>
                                <a:srgbClr val="000000"/>
                              </a:solidFill>
                              <a:latin typeface="Cambria Math" panose="02040503050406030204" pitchFamily="18" charset="0"/>
                            </a:rPr>
                            <m:t>=</m:t>
                          </m:r>
                        </m:e>
                      </m:nary>
                      <m:d>
                        <m:dPr>
                          <m:begChr m:val="{"/>
                          <m:endChr m:val=""/>
                          <m:ctrlPr>
                            <a:rPr lang="zh-CN" altLang="en-US" sz="2400" i="1">
                              <a:solidFill>
                                <a:srgbClr val="000000"/>
                              </a:solidFill>
                              <a:latin typeface="Cambria Math" panose="02040503050406030204" pitchFamily="18" charset="0"/>
                            </a:rPr>
                          </m:ctrlPr>
                        </m:dPr>
                        <m:e>
                          <m:m>
                            <m:mPr>
                              <m:plcHide m:val="on"/>
                              <m:mcs>
                                <m:mc>
                                  <m:mcPr>
                                    <m:count m:val="1"/>
                                    <m:mcJc m:val="center"/>
                                  </m:mcPr>
                                </m:mc>
                              </m:mcs>
                              <m:ctrlPr>
                                <a:rPr lang="zh-CN" altLang="en-US" sz="2400" i="1">
                                  <a:solidFill>
                                    <a:srgbClr val="000000"/>
                                  </a:solidFill>
                                  <a:latin typeface="Cambria Math" panose="02040503050406030204" pitchFamily="18" charset="0"/>
                                </a:rPr>
                              </m:ctrlPr>
                            </m:mPr>
                            <m:mr>
                              <m:e>
                                <m:r>
                                  <a:rPr lang="zh-CN" altLang="en-US" sz="2400" i="1">
                                    <a:solidFill>
                                      <a:srgbClr val="000000"/>
                                    </a:solidFill>
                                    <a:latin typeface="Cambria Math" panose="02040503050406030204" pitchFamily="18" charset="0"/>
                                  </a:rPr>
                                  <m:t>1−</m:t>
                                </m:r>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1</m:t>
                                    </m:r>
                                  </m:num>
                                  <m:den>
                                    <m:r>
                                      <a:rPr lang="zh-CN" altLang="en-US" sz="2400" i="1">
                                        <a:solidFill>
                                          <a:srgbClr val="000000"/>
                                        </a:solidFill>
                                        <a:latin typeface="Cambria Math" panose="02040503050406030204" pitchFamily="18" charset="0"/>
                                      </a:rPr>
                                      <m:t>2</m:t>
                                    </m:r>
                                  </m:den>
                                </m:f>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𝑒</m:t>
                                    </m:r>
                                  </m:e>
                                  <m:sup>
                                    <m:r>
                                      <a:rPr lang="zh-CN" altLang="en-US" sz="2400" i="1">
                                        <a:solidFill>
                                          <a:srgbClr val="000000"/>
                                        </a:solidFill>
                                        <a:latin typeface="Cambria Math" panose="02040503050406030204" pitchFamily="18" charset="0"/>
                                      </a:rPr>
                                      <m:t>−</m:t>
                                    </m:r>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𝑥</m:t>
                                        </m:r>
                                      </m:num>
                                      <m:den>
                                        <m:r>
                                          <a:rPr lang="zh-CN" altLang="en-US" sz="2400" i="1">
                                            <a:solidFill>
                                              <a:srgbClr val="000000"/>
                                            </a:solidFill>
                                            <a:latin typeface="Cambria Math" panose="02040503050406030204" pitchFamily="18" charset="0"/>
                                          </a:rPr>
                                          <m:t>𝜆</m:t>
                                        </m:r>
                                      </m:den>
                                    </m:f>
                                  </m:sup>
                                </m:sSup>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≥0</m:t>
                                </m:r>
                              </m:e>
                            </m:mr>
                            <m:mr>
                              <m:e>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1</m:t>
                                    </m:r>
                                  </m:num>
                                  <m:den>
                                    <m:r>
                                      <a:rPr lang="zh-CN" altLang="en-US" sz="2400" i="1">
                                        <a:solidFill>
                                          <a:srgbClr val="000000"/>
                                        </a:solidFill>
                                        <a:latin typeface="Cambria Math" panose="02040503050406030204" pitchFamily="18" charset="0"/>
                                      </a:rPr>
                                      <m:t>2</m:t>
                                    </m:r>
                                  </m:den>
                                </m:f>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𝑒</m:t>
                                    </m:r>
                                  </m:e>
                                  <m:sup>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𝑥</m:t>
                                        </m:r>
                                      </m:num>
                                      <m:den>
                                        <m:r>
                                          <a:rPr lang="zh-CN" altLang="en-US" sz="2400" i="1">
                                            <a:solidFill>
                                              <a:srgbClr val="000000"/>
                                            </a:solidFill>
                                            <a:latin typeface="Cambria Math" panose="02040503050406030204" pitchFamily="18" charset="0"/>
                                          </a:rPr>
                                          <m:t>𝜆</m:t>
                                        </m:r>
                                      </m:den>
                                    </m:f>
                                  </m:sup>
                                </m:sSup>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&lt;0</m:t>
                                </m:r>
                              </m:e>
                            </m:mr>
                          </m:m>
                        </m:e>
                      </m:d>
                    </m:oMath>
                    <m:oMath xmlns:m="http://schemas.openxmlformats.org/officeDocument/2006/math">
                      <m:r>
                        <a:rPr lang="zh-CN" altLang="en-US" sz="2400" i="1">
                          <a:solidFill>
                            <a:srgbClr val="000000"/>
                          </a:solidFill>
                          <a:latin typeface="Cambria Math" panose="02040503050406030204" pitchFamily="18" charset="0"/>
                        </a:rPr>
                        <m:t>=</m:t>
                      </m:r>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1</m:t>
                          </m:r>
                        </m:num>
                        <m:den>
                          <m:r>
                            <a:rPr lang="zh-CN" altLang="en-US" sz="2400" i="1">
                              <a:solidFill>
                                <a:srgbClr val="000000"/>
                              </a:solidFill>
                              <a:latin typeface="Cambria Math" panose="02040503050406030204" pitchFamily="18" charset="0"/>
                            </a:rPr>
                            <m:t>2</m:t>
                          </m:r>
                        </m:den>
                      </m:f>
                      <m:r>
                        <a:rPr lang="zh-CN" altLang="en-US" sz="2400" i="1">
                          <a:solidFill>
                            <a:srgbClr val="000000"/>
                          </a:solidFill>
                          <a:latin typeface="Cambria Math" panose="02040503050406030204" pitchFamily="18" charset="0"/>
                        </a:rPr>
                        <m:t>∗</m:t>
                      </m:r>
                      <m:d>
                        <m:dPr>
                          <m:begChr m:val="["/>
                          <m:endChr m:val="]"/>
                          <m:ctrlPr>
                            <a:rPr lang="zh-CN" altLang="en-US" sz="2400" i="1">
                              <a:solidFill>
                                <a:srgbClr val="000000"/>
                              </a:solidFill>
                              <a:latin typeface="Cambria Math" panose="02040503050406030204" pitchFamily="18" charset="0"/>
                            </a:rPr>
                          </m:ctrlPr>
                        </m:dPr>
                        <m:e>
                          <m:r>
                            <a:rPr lang="zh-CN" altLang="en-US" sz="2400" i="1">
                              <a:solidFill>
                                <a:srgbClr val="000000"/>
                              </a:solidFill>
                              <a:latin typeface="Cambria Math" panose="02040503050406030204" pitchFamily="18" charset="0"/>
                            </a:rPr>
                            <m:t>1+</m:t>
                          </m:r>
                          <m:r>
                            <m:rPr>
                              <m:nor/>
                            </m:rPr>
                            <a:rPr lang="zh-CN" altLang="en-US" sz="2400" i="0">
                              <a:solidFill>
                                <a:srgbClr val="000000"/>
                              </a:solidFill>
                              <a:latin typeface="Cambria Math" panose="02040503050406030204" pitchFamily="18" charset="0"/>
                            </a:rPr>
                            <m:t>sgn</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(1−</m:t>
                          </m:r>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𝑒</m:t>
                              </m:r>
                            </m:e>
                            <m:sup>
                              <m:r>
                                <a:rPr lang="zh-CN" altLang="en-US" sz="2400" i="1">
                                  <a:solidFill>
                                    <a:srgbClr val="000000"/>
                                  </a:solidFill>
                                  <a:latin typeface="Cambria Math" panose="02040503050406030204" pitchFamily="18" charset="0"/>
                                </a:rPr>
                                <m:t>−</m:t>
                              </m:r>
                              <m:f>
                                <m:fPr>
                                  <m:ctrlPr>
                                    <a:rPr lang="zh-CN" altLang="en-US" sz="2400" i="1">
                                      <a:solidFill>
                                        <a:srgbClr val="000000"/>
                                      </a:solidFill>
                                      <a:latin typeface="Cambria Math" panose="02040503050406030204" pitchFamily="18" charset="0"/>
                                    </a:rPr>
                                  </m:ctrlPr>
                                </m:fPr>
                                <m:num>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num>
                                <m:den>
                                  <m:r>
                                    <a:rPr lang="zh-CN" altLang="en-US" sz="2400" i="1">
                                      <a:solidFill>
                                        <a:srgbClr val="000000"/>
                                      </a:solidFill>
                                      <a:latin typeface="Cambria Math" panose="02040503050406030204" pitchFamily="18" charset="0"/>
                                    </a:rPr>
                                    <m:t>𝜆</m:t>
                                  </m:r>
                                </m:den>
                              </m:f>
                            </m:sup>
                          </m:sSup>
                          <m:r>
                            <a:rPr lang="zh-CN" altLang="en-US" sz="2400" i="1">
                              <a:solidFill>
                                <a:srgbClr val="000000"/>
                              </a:solidFill>
                              <a:latin typeface="Cambria Math" panose="02040503050406030204" pitchFamily="18" charset="0"/>
                            </a:rPr>
                            <m:t>)</m:t>
                          </m:r>
                        </m:e>
                      </m:d>
                    </m:oMath>
                  </m:oMathPara>
                </a14:m>
                <a:endParaRPr lang="zh-CN" altLang="en-US" sz="2400" dirty="0"/>
              </a:p>
            </p:txBody>
          </p:sp>
        </mc:Choice>
        <mc:Fallback xmlns="">
          <p:sp>
            <p:nvSpPr>
              <p:cNvPr id="9" name="Object 11">
                <a:extLst>
                  <a:ext uri="{FF2B5EF4-FFF2-40B4-BE49-F238E27FC236}">
                    <a16:creationId xmlns:a16="http://schemas.microsoft.com/office/drawing/2014/main" id="{42AB87A5-3A31-451D-8324-048C97FB9BE5}"/>
                  </a:ext>
                </a:extLst>
              </p:cNvPr>
              <p:cNvSpPr txBox="1">
                <a:spLocks noRot="1" noChangeAspect="1" noMove="1" noResize="1" noEditPoints="1" noAdjustHandles="1" noChangeArrowheads="1" noChangeShapeType="1" noTextEdit="1"/>
              </p:cNvSpPr>
              <p:nvPr/>
            </p:nvSpPr>
            <p:spPr bwMode="auto">
              <a:xfrm>
                <a:off x="1958022" y="2341472"/>
                <a:ext cx="5505696" cy="2335357"/>
              </a:xfrm>
              <a:prstGeom prst="rect">
                <a:avLst/>
              </a:prstGeom>
              <a:blipFill>
                <a:blip r:embed="rId2"/>
                <a:stretch>
                  <a:fillRect b="-20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bject 13">
                <a:extLst>
                  <a:ext uri="{FF2B5EF4-FFF2-40B4-BE49-F238E27FC236}">
                    <a16:creationId xmlns:a16="http://schemas.microsoft.com/office/drawing/2014/main" id="{683F1159-04F8-49D4-B306-B5D7BD6752A3}"/>
                  </a:ext>
                </a:extLst>
              </p:cNvPr>
              <p:cNvSpPr txBox="1"/>
              <p:nvPr/>
            </p:nvSpPr>
            <p:spPr bwMode="auto">
              <a:xfrm>
                <a:off x="6976864" y="4017317"/>
                <a:ext cx="4917687" cy="71969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𝐹</m:t>
                          </m:r>
                        </m:e>
                        <m:sup>
                          <m:r>
                            <a:rPr lang="zh-CN" altLang="en-US" sz="2000" i="1">
                              <a:solidFill>
                                <a:srgbClr val="000000"/>
                              </a:solidFill>
                              <a:latin typeface="Cambria Math" panose="02040503050406030204" pitchFamily="18" charset="0"/>
                            </a:rPr>
                            <m:t>−1</m:t>
                          </m:r>
                        </m:sup>
                      </m:sSup>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𝜆</m:t>
                      </m:r>
                      <m:r>
                        <a:rPr lang="zh-CN" altLang="en-US" sz="2000" i="1">
                          <a:solidFill>
                            <a:srgbClr val="000000"/>
                          </a:solidFill>
                          <a:latin typeface="Cambria Math" panose="02040503050406030204" pitchFamily="18" charset="0"/>
                        </a:rPr>
                        <m:t>∗</m:t>
                      </m:r>
                      <m:func>
                        <m:funcPr>
                          <m:ctrlPr>
                            <a:rPr lang="zh-CN" altLang="en-US" sz="2000" i="1">
                              <a:solidFill>
                                <a:srgbClr val="000000"/>
                              </a:solidFill>
                              <a:latin typeface="Cambria Math" panose="02040503050406030204" pitchFamily="18" charset="0"/>
                            </a:rPr>
                          </m:ctrlPr>
                        </m:funcPr>
                        <m:fName>
                          <m:r>
                            <m:rPr>
                              <m:sty m:val="p"/>
                            </m:rPr>
                            <a:rPr lang="zh-CN" altLang="en-US" sz="2000" i="0">
                              <a:solidFill>
                                <a:srgbClr val="000000"/>
                              </a:solidFill>
                              <a:latin typeface="Cambria Math" panose="02040503050406030204" pitchFamily="18" charset="0"/>
                            </a:rPr>
                            <m:t>sgn</m:t>
                          </m:r>
                        </m:fName>
                        <m:e>
                          <m:r>
                            <a:rPr lang="zh-CN" altLang="en-US" sz="2000" i="1">
                              <a:solidFill>
                                <a:srgbClr val="000000"/>
                              </a:solidFill>
                              <a:latin typeface="Cambria Math" panose="02040503050406030204" pitchFamily="18" charset="0"/>
                            </a:rPr>
                            <m:t>(</m:t>
                          </m:r>
                        </m:e>
                      </m:func>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−0.5)∗</m:t>
                      </m:r>
                      <m:func>
                        <m:funcPr>
                          <m:ctrlPr>
                            <a:rPr lang="zh-CN" altLang="en-US" sz="2000" i="1">
                              <a:solidFill>
                                <a:srgbClr val="000000"/>
                              </a:solidFill>
                              <a:latin typeface="Cambria Math" panose="02040503050406030204" pitchFamily="18" charset="0"/>
                            </a:rPr>
                          </m:ctrlPr>
                        </m:funcPr>
                        <m:fName>
                          <m:r>
                            <m:rPr>
                              <m:sty m:val="p"/>
                            </m:rPr>
                            <a:rPr lang="zh-CN" altLang="en-US" sz="2000" i="0">
                              <a:solidFill>
                                <a:srgbClr val="000000"/>
                              </a:solidFill>
                              <a:latin typeface="Cambria Math" panose="02040503050406030204" pitchFamily="18" charset="0"/>
                            </a:rPr>
                            <m:t>ln</m:t>
                          </m:r>
                        </m:fName>
                        <m:e>
                          <m:r>
                            <a:rPr lang="zh-CN" altLang="en-US" sz="2000" i="1">
                              <a:solidFill>
                                <a:srgbClr val="000000"/>
                              </a:solidFill>
                              <a:latin typeface="Cambria Math" panose="02040503050406030204" pitchFamily="18" charset="0"/>
                            </a:rPr>
                            <m:t>(</m:t>
                          </m:r>
                        </m:e>
                      </m:func>
                      <m:r>
                        <a:rPr lang="zh-CN" altLang="en-US" sz="2000" i="1">
                          <a:solidFill>
                            <a:srgbClr val="000000"/>
                          </a:solidFill>
                          <a:latin typeface="Cambria Math" panose="02040503050406030204" pitchFamily="18" charset="0"/>
                        </a:rPr>
                        <m:t>1−2∗|</m:t>
                      </m:r>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−0.5|)</m:t>
                      </m:r>
                    </m:oMath>
                  </m:oMathPara>
                </a14:m>
                <a:endParaRPr lang="zh-CN" altLang="en-US" sz="2000" dirty="0"/>
              </a:p>
            </p:txBody>
          </p:sp>
        </mc:Choice>
        <mc:Fallback xmlns="">
          <p:sp>
            <p:nvSpPr>
              <p:cNvPr id="10" name="Object 13">
                <a:extLst>
                  <a:ext uri="{FF2B5EF4-FFF2-40B4-BE49-F238E27FC236}">
                    <a16:creationId xmlns:a16="http://schemas.microsoft.com/office/drawing/2014/main" id="{683F1159-04F8-49D4-B306-B5D7BD6752A3}"/>
                  </a:ext>
                </a:extLst>
              </p:cNvPr>
              <p:cNvSpPr txBox="1">
                <a:spLocks noRot="1" noChangeAspect="1" noMove="1" noResize="1" noEditPoints="1" noAdjustHandles="1" noChangeArrowheads="1" noChangeShapeType="1" noTextEdit="1"/>
              </p:cNvSpPr>
              <p:nvPr/>
            </p:nvSpPr>
            <p:spPr bwMode="auto">
              <a:xfrm>
                <a:off x="6976864" y="4017317"/>
                <a:ext cx="4917687" cy="719692"/>
              </a:xfrm>
              <a:prstGeom prst="rect">
                <a:avLst/>
              </a:prstGeom>
              <a:blipFill>
                <a:blip r:embed="rId3"/>
                <a:stretch>
                  <a:fillRect b="-7627"/>
                </a:stretch>
              </a:blipFill>
            </p:spPr>
            <p:txBody>
              <a:bodyPr/>
              <a:lstStyle/>
              <a:p>
                <a:r>
                  <a:rPr lang="zh-CN" altLang="en-US">
                    <a:noFill/>
                  </a:rPr>
                  <a:t> </a:t>
                </a:r>
              </a:p>
            </p:txBody>
          </p:sp>
        </mc:Fallback>
      </mc:AlternateContent>
      <p:sp>
        <p:nvSpPr>
          <p:cNvPr id="11" name="右箭头 31">
            <a:extLst>
              <a:ext uri="{FF2B5EF4-FFF2-40B4-BE49-F238E27FC236}">
                <a16:creationId xmlns:a16="http://schemas.microsoft.com/office/drawing/2014/main" id="{EBBECE08-5B26-4CAB-9422-27C492E9E03C}"/>
              </a:ext>
            </a:extLst>
          </p:cNvPr>
          <p:cNvSpPr/>
          <p:nvPr/>
        </p:nvSpPr>
        <p:spPr>
          <a:xfrm>
            <a:off x="6096000" y="4177047"/>
            <a:ext cx="792088" cy="400231"/>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2">
            <a:extLst>
              <a:ext uri="{FF2B5EF4-FFF2-40B4-BE49-F238E27FC236}">
                <a16:creationId xmlns:a16="http://schemas.microsoft.com/office/drawing/2014/main" id="{52D1ADE2-9550-4516-AFBE-57F9992E1F1F}"/>
              </a:ext>
            </a:extLst>
          </p:cNvPr>
          <p:cNvSpPr txBox="1"/>
          <p:nvPr/>
        </p:nvSpPr>
        <p:spPr bwMode="auto">
          <a:xfrm>
            <a:off x="7207241" y="3617207"/>
            <a:ext cx="4456935" cy="400110"/>
          </a:xfrm>
          <a:prstGeom prst="rect">
            <a:avLst/>
          </a:prstGeom>
          <a:noFill/>
          <a:ln w="9525">
            <a:noFill/>
            <a:miter lim="800000"/>
            <a:headEnd/>
            <a:tailEnd/>
          </a:ln>
        </p:spPr>
        <p:txBody>
          <a:bodyPr wrap="square" rtlCol="0">
            <a:spAutoFit/>
          </a:bodyPr>
          <a:lstStyle/>
          <a:p>
            <a:pPr algn="ctr">
              <a:spcBef>
                <a:spcPct val="50000"/>
              </a:spcBef>
            </a:pPr>
            <a:r>
              <a:rPr lang="zh-CN" altLang="en-US" sz="2000" b="1" dirty="0">
                <a:solidFill>
                  <a:srgbClr val="0070C0"/>
                </a:solidFill>
                <a:latin typeface="+mn-ea"/>
              </a:rPr>
              <a:t>计算得到逆累积分布函数（</a:t>
            </a:r>
            <a:r>
              <a:rPr lang="en-US" altLang="zh-CN" sz="2000" b="1" dirty="0">
                <a:solidFill>
                  <a:srgbClr val="0070C0"/>
                </a:solidFill>
                <a:latin typeface="+mn-ea"/>
              </a:rPr>
              <a:t>noise</a:t>
            </a:r>
            <a:r>
              <a:rPr lang="zh-CN" altLang="en-US" sz="2000" b="1" dirty="0">
                <a:solidFill>
                  <a:srgbClr val="0070C0"/>
                </a:solidFill>
                <a:latin typeface="+mn-ea"/>
              </a:rPr>
              <a:t>）</a:t>
            </a:r>
          </a:p>
        </p:txBody>
      </p:sp>
      <p:sp>
        <p:nvSpPr>
          <p:cNvPr id="21" name="矩形 20">
            <a:extLst>
              <a:ext uri="{FF2B5EF4-FFF2-40B4-BE49-F238E27FC236}">
                <a16:creationId xmlns:a16="http://schemas.microsoft.com/office/drawing/2014/main" id="{5F688357-9C04-4966-B9FC-6B0E8A02A99D}"/>
              </a:ext>
            </a:extLst>
          </p:cNvPr>
          <p:cNvSpPr/>
          <p:nvPr/>
        </p:nvSpPr>
        <p:spPr>
          <a:xfrm>
            <a:off x="1959732" y="4789620"/>
            <a:ext cx="9704444" cy="1938992"/>
          </a:xfrm>
          <a:prstGeom prst="rect">
            <a:avLst/>
          </a:prstGeom>
          <a:ln>
            <a:solidFill>
              <a:srgbClr val="FF6600"/>
            </a:solidFill>
            <a:prstDash val="dashDot"/>
          </a:ln>
        </p:spPr>
        <p:txBody>
          <a:bodyPr wrap="square">
            <a:spAutoFit/>
          </a:bodyPr>
          <a:lstStyle/>
          <a:p>
            <a:pPr hangingPunct="0"/>
            <a:r>
              <a:rPr lang="zh-CN" altLang="zh-CN" sz="2400" dirty="0">
                <a:latin typeface="Times New Roman" panose="02020603050405020304" pitchFamily="18" charset="0"/>
                <a:cs typeface="Times New Roman" panose="02020603050405020304" pitchFamily="18" charset="0"/>
              </a:rPr>
              <a:t>其中</a:t>
            </a:r>
            <a:r>
              <a:rPr lang="zh-CN" altLang="en-US"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p</a:t>
            </a:r>
            <a:r>
              <a:rPr lang="zh-CN" altLang="zh-CN" sz="2400" dirty="0">
                <a:latin typeface="Times New Roman" panose="02020603050405020304" pitchFamily="18" charset="0"/>
                <a:cs typeface="Times New Roman" panose="02020603050405020304" pitchFamily="18" charset="0"/>
              </a:rPr>
              <a:t>是一个在</a:t>
            </a:r>
            <a:r>
              <a:rPr lang="en-US" altLang="zh-CN" sz="2400" dirty="0">
                <a:latin typeface="Times New Roman" panose="02020603050405020304" pitchFamily="18" charset="0"/>
                <a:cs typeface="Times New Roman" panose="02020603050405020304" pitchFamily="18" charset="0"/>
              </a:rPr>
              <a:t>0.0~1.0</a:t>
            </a:r>
            <a:r>
              <a:rPr lang="zh-CN" altLang="zh-CN" sz="2400" dirty="0">
                <a:latin typeface="Times New Roman" panose="02020603050405020304" pitchFamily="18" charset="0"/>
                <a:cs typeface="Times New Roman" panose="02020603050405020304" pitchFamily="18" charset="0"/>
              </a:rPr>
              <a:t>之间均匀分布的随机数，</a:t>
            </a:r>
            <a:r>
              <a:rPr lang="en-US" altLang="zh-CN" sz="2400" dirty="0">
                <a:latin typeface="Times New Roman" panose="02020603050405020304" pitchFamily="18" charset="0"/>
                <a:cs typeface="Times New Roman" panose="02020603050405020304" pitchFamily="18" charset="0"/>
              </a:rPr>
              <a:t>λ</a:t>
            </a:r>
            <a:r>
              <a:rPr lang="zh-CN" altLang="zh-CN" sz="2400" dirty="0">
                <a:latin typeface="Times New Roman" panose="02020603050405020304" pitchFamily="18" charset="0"/>
                <a:cs typeface="Times New Roman" panose="02020603050405020304" pitchFamily="18" charset="0"/>
              </a:rPr>
              <a:t>称为噪声规模</a:t>
            </a:r>
            <a:r>
              <a:rPr lang="en-US" altLang="zh-CN" sz="2400" dirty="0">
                <a:latin typeface="Times New Roman" panose="02020603050405020304" pitchFamily="18" charset="0"/>
                <a:cs typeface="Times New Roman" panose="02020603050405020304" pitchFamily="18" charset="0"/>
              </a:rPr>
              <a:t>(noise scale)</a:t>
            </a:r>
            <a:r>
              <a:rPr lang="zh-CN" altLang="zh-CN" sz="2400" dirty="0">
                <a:latin typeface="Times New Roman" panose="02020603050405020304" pitchFamily="18" charset="0"/>
                <a:cs typeface="Times New Roman" panose="02020603050405020304" pitchFamily="18" charset="0"/>
              </a:rPr>
              <a:t>参数，在</a:t>
            </a:r>
            <a:r>
              <a:rPr lang="en-US" altLang="zh-CN" sz="2400" dirty="0">
                <a:latin typeface="Times New Roman" panose="02020603050405020304" pitchFamily="18" charset="0"/>
                <a:cs typeface="Times New Roman" panose="02020603050405020304" pitchFamily="18" charset="0"/>
              </a:rPr>
              <a:t>Laplace</a:t>
            </a:r>
            <a:r>
              <a:rPr lang="zh-CN" altLang="zh-CN" sz="2400" dirty="0">
                <a:latin typeface="Times New Roman" panose="02020603050405020304" pitchFamily="18" charset="0"/>
                <a:cs typeface="Times New Roman" panose="02020603050405020304" pitchFamily="18" charset="0"/>
              </a:rPr>
              <a:t>机制中，</a:t>
            </a:r>
            <a:r>
              <a:rPr lang="zh-CN" altLang="zh-CN" sz="2400" dirty="0">
                <a:solidFill>
                  <a:srgbClr val="0070C0"/>
                </a:solidFill>
                <a:latin typeface="Times New Roman" panose="02020603050405020304" pitchFamily="18" charset="0"/>
                <a:cs typeface="Times New Roman" panose="02020603050405020304" pitchFamily="18" charset="0"/>
              </a:rPr>
              <a:t>其值要满足</a:t>
            </a:r>
            <a:r>
              <a:rPr lang="en-US" altLang="zh-CN" sz="2400" dirty="0">
                <a:solidFill>
                  <a:srgbClr val="0070C0"/>
                </a:solidFill>
                <a:latin typeface="Times New Roman" panose="02020603050405020304" pitchFamily="18" charset="0"/>
                <a:cs typeface="Times New Roman" panose="02020603050405020304" pitchFamily="18" charset="0"/>
              </a:rPr>
              <a:t>λ&gt;=∆f/ε</a:t>
            </a:r>
            <a:r>
              <a:rPr lang="zh-CN" altLang="zh-CN" sz="2400" dirty="0">
                <a:solidFill>
                  <a:srgbClr val="0070C0"/>
                </a:solidFill>
                <a:latin typeface="Times New Roman" panose="02020603050405020304" pitchFamily="18" charset="0"/>
                <a:cs typeface="Times New Roman" panose="02020603050405020304" pitchFamily="18" charset="0"/>
              </a:rPr>
              <a:t>就能满足</a:t>
            </a:r>
            <a:r>
              <a:rPr lang="en-US" altLang="zh-CN" sz="2400" dirty="0">
                <a:solidFill>
                  <a:srgbClr val="0070C0"/>
                </a:solidFill>
                <a:latin typeface="Times New Roman" panose="02020603050405020304" pitchFamily="18" charset="0"/>
                <a:cs typeface="Times New Roman" panose="02020603050405020304" pitchFamily="18" charset="0"/>
              </a:rPr>
              <a:t>ε-</a:t>
            </a:r>
            <a:r>
              <a:rPr lang="zh-CN" altLang="zh-CN" sz="2400" dirty="0">
                <a:solidFill>
                  <a:srgbClr val="0070C0"/>
                </a:solidFill>
                <a:latin typeface="Times New Roman" panose="02020603050405020304" pitchFamily="18" charset="0"/>
                <a:cs typeface="Times New Roman" panose="02020603050405020304" pitchFamily="18" charset="0"/>
              </a:rPr>
              <a:t>差分隐私</a:t>
            </a:r>
            <a:r>
              <a:rPr lang="zh-CN" altLang="zh-CN" sz="2400" dirty="0">
                <a:latin typeface="Times New Roman" panose="02020603050405020304" pitchFamily="18" charset="0"/>
                <a:cs typeface="Times New Roman" panose="02020603050405020304" pitchFamily="18" charset="0"/>
              </a:rPr>
              <a:t>，其中</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f</a:t>
            </a:r>
            <a:r>
              <a:rPr lang="zh-CN" altLang="zh-CN" sz="2400" dirty="0">
                <a:latin typeface="Times New Roman" panose="02020603050405020304" pitchFamily="18" charset="0"/>
                <a:cs typeface="Times New Roman" panose="02020603050405020304" pitchFamily="18" charset="0"/>
              </a:rPr>
              <a:t>即为</a:t>
            </a:r>
            <a:r>
              <a:rPr lang="zh-CN" altLang="en-US" sz="2400" dirty="0">
                <a:latin typeface="Times New Roman" panose="02020603050405020304" pitchFamily="18" charset="0"/>
                <a:cs typeface="Times New Roman" panose="02020603050405020304" pitchFamily="18" charset="0"/>
              </a:rPr>
              <a:t>进行</a:t>
            </a:r>
            <a:r>
              <a:rPr lang="zh-CN" altLang="zh-CN" sz="2400" dirty="0">
                <a:latin typeface="Times New Roman" panose="02020603050405020304" pitchFamily="18" charset="0"/>
                <a:cs typeface="Times New Roman" panose="02020603050405020304" pitchFamily="18" charset="0"/>
              </a:rPr>
              <a:t>计算的函数</a:t>
            </a:r>
            <a:r>
              <a:rPr lang="en-US" altLang="zh-CN" sz="2400" i="1" dirty="0">
                <a:latin typeface="Times New Roman" panose="02020603050405020304" pitchFamily="18" charset="0"/>
                <a:cs typeface="Times New Roman" panose="02020603050405020304" pitchFamily="18" charset="0"/>
              </a:rPr>
              <a:t>f</a:t>
            </a:r>
            <a:r>
              <a:rPr lang="zh-CN" altLang="zh-CN" sz="2400" dirty="0">
                <a:latin typeface="Times New Roman" panose="02020603050405020304" pitchFamily="18" charset="0"/>
                <a:cs typeface="Times New Roman" panose="02020603050405020304" pitchFamily="18" charset="0"/>
              </a:rPr>
              <a:t>的全局敏感度。</a:t>
            </a:r>
            <a:r>
              <a:rPr lang="zh-CN" altLang="zh-CN" sz="2400" dirty="0">
                <a:solidFill>
                  <a:srgbClr val="0070C0"/>
                </a:solidFill>
                <a:latin typeface="Times New Roman" panose="02020603050405020304" pitchFamily="18" charset="0"/>
                <a:cs typeface="Times New Roman" panose="02020603050405020304" pitchFamily="18" charset="0"/>
              </a:rPr>
              <a:t>噪音大小与全局敏感度</a:t>
            </a:r>
            <a:r>
              <a:rPr lang="en-US" altLang="zh-CN" sz="2400" dirty="0">
                <a:solidFill>
                  <a:srgbClr val="0070C0"/>
                </a:solidFill>
                <a:latin typeface="Times New Roman" panose="02020603050405020304" pitchFamily="18" charset="0"/>
                <a:cs typeface="Times New Roman" panose="02020603050405020304" pitchFamily="18" charset="0"/>
                <a:sym typeface="Symbol"/>
              </a:rPr>
              <a:t></a:t>
            </a:r>
            <a:r>
              <a:rPr lang="en-US" altLang="zh-CN" sz="2400" i="1" dirty="0">
                <a:solidFill>
                  <a:srgbClr val="0070C0"/>
                </a:solidFill>
                <a:latin typeface="Times New Roman" panose="02020603050405020304" pitchFamily="18" charset="0"/>
                <a:cs typeface="Times New Roman" panose="02020603050405020304" pitchFamily="18" charset="0"/>
              </a:rPr>
              <a:t>f</a:t>
            </a:r>
            <a:r>
              <a:rPr lang="zh-CN" altLang="zh-CN" sz="2400" dirty="0">
                <a:solidFill>
                  <a:srgbClr val="0070C0"/>
                </a:solidFill>
                <a:latin typeface="Times New Roman" panose="02020603050405020304" pitchFamily="18" charset="0"/>
                <a:cs typeface="Times New Roman" panose="02020603050405020304" pitchFamily="18" charset="0"/>
              </a:rPr>
              <a:t>成正比，与</a:t>
            </a:r>
            <a:r>
              <a:rPr lang="en-US" altLang="zh-CN" sz="2400" dirty="0">
                <a:solidFill>
                  <a:srgbClr val="0070C0"/>
                </a:solidFill>
                <a:latin typeface="Times New Roman" panose="02020603050405020304" pitchFamily="18" charset="0"/>
                <a:cs typeface="Times New Roman" panose="02020603050405020304" pitchFamily="18" charset="0"/>
                <a:sym typeface="Symbol"/>
              </a:rPr>
              <a:t></a:t>
            </a:r>
            <a:r>
              <a:rPr lang="zh-CN" altLang="zh-CN" sz="2400" dirty="0">
                <a:solidFill>
                  <a:srgbClr val="0070C0"/>
                </a:solidFill>
                <a:latin typeface="Times New Roman" panose="02020603050405020304" pitchFamily="18" charset="0"/>
                <a:cs typeface="Times New Roman" panose="02020603050405020304" pitchFamily="18" charset="0"/>
              </a:rPr>
              <a:t>成反比，全局敏感度</a:t>
            </a:r>
            <a:r>
              <a:rPr lang="en-US" altLang="zh-CN" sz="2400" dirty="0">
                <a:solidFill>
                  <a:srgbClr val="0070C0"/>
                </a:solidFill>
                <a:latin typeface="Times New Roman" panose="02020603050405020304" pitchFamily="18" charset="0"/>
                <a:cs typeface="Times New Roman" panose="02020603050405020304" pitchFamily="18" charset="0"/>
                <a:sym typeface="Symbol"/>
              </a:rPr>
              <a:t></a:t>
            </a:r>
            <a:r>
              <a:rPr lang="en-US" altLang="zh-CN" sz="2400" i="1" dirty="0">
                <a:solidFill>
                  <a:srgbClr val="0070C0"/>
                </a:solidFill>
                <a:latin typeface="Times New Roman" panose="02020603050405020304" pitchFamily="18" charset="0"/>
                <a:cs typeface="Times New Roman" panose="02020603050405020304" pitchFamily="18" charset="0"/>
              </a:rPr>
              <a:t>f</a:t>
            </a:r>
            <a:r>
              <a:rPr lang="zh-CN" altLang="zh-CN" sz="2400" dirty="0">
                <a:solidFill>
                  <a:srgbClr val="0070C0"/>
                </a:solidFill>
                <a:latin typeface="Times New Roman" panose="02020603050405020304" pitchFamily="18" charset="0"/>
                <a:cs typeface="Times New Roman" panose="02020603050405020304" pitchFamily="18" charset="0"/>
              </a:rPr>
              <a:t>越大或隐私保护预算</a:t>
            </a:r>
            <a:r>
              <a:rPr lang="en-US" altLang="zh-CN" sz="2400" dirty="0">
                <a:solidFill>
                  <a:srgbClr val="0070C0"/>
                </a:solidFill>
                <a:latin typeface="Times New Roman" panose="02020603050405020304" pitchFamily="18" charset="0"/>
                <a:cs typeface="Times New Roman" panose="02020603050405020304" pitchFamily="18" charset="0"/>
                <a:sym typeface="Symbol"/>
              </a:rPr>
              <a:t></a:t>
            </a:r>
            <a:r>
              <a:rPr lang="zh-CN" altLang="zh-CN" sz="2400" dirty="0">
                <a:solidFill>
                  <a:srgbClr val="0070C0"/>
                </a:solidFill>
                <a:latin typeface="Times New Roman" panose="02020603050405020304" pitchFamily="18" charset="0"/>
                <a:cs typeface="Times New Roman" panose="02020603050405020304" pitchFamily="18" charset="0"/>
              </a:rPr>
              <a:t>越小，噪音越大。</a:t>
            </a:r>
            <a:r>
              <a:rPr lang="zh-CN" altLang="en-US" sz="2400" dirty="0">
                <a:solidFill>
                  <a:srgbClr val="0070C0"/>
                </a:solidFill>
                <a:latin typeface="Times New Roman" panose="02020603050405020304" pitchFamily="18" charset="0"/>
                <a:cs typeface="Times New Roman" panose="02020603050405020304" pitchFamily="18" charset="0"/>
              </a:rPr>
              <a:t>噪声大，</a:t>
            </a:r>
            <a:r>
              <a:rPr lang="en-US" altLang="zh-CN" sz="2400" dirty="0">
                <a:solidFill>
                  <a:srgbClr val="0070C0"/>
                </a:solidFill>
                <a:latin typeface="Times New Roman" panose="02020603050405020304" pitchFamily="18" charset="0"/>
                <a:cs typeface="Times New Roman" panose="02020603050405020304" pitchFamily="18" charset="0"/>
              </a:rPr>
              <a:t>Privacy</a:t>
            </a:r>
            <a:r>
              <a:rPr lang="zh-CN" altLang="en-US" sz="2400" dirty="0">
                <a:solidFill>
                  <a:srgbClr val="0070C0"/>
                </a:solidFill>
                <a:latin typeface="Times New Roman" panose="02020603050405020304" pitchFamily="18" charset="0"/>
                <a:cs typeface="Times New Roman" panose="02020603050405020304" pitchFamily="18" charset="0"/>
              </a:rPr>
              <a:t>强度越强，但数据</a:t>
            </a:r>
            <a:r>
              <a:rPr lang="en-US" altLang="zh-CN" sz="2400" dirty="0">
                <a:solidFill>
                  <a:srgbClr val="0070C0"/>
                </a:solidFill>
                <a:latin typeface="Times New Roman" panose="02020603050405020304" pitchFamily="18" charset="0"/>
                <a:cs typeface="Times New Roman" panose="02020603050405020304" pitchFamily="18" charset="0"/>
              </a:rPr>
              <a:t>Utility</a:t>
            </a:r>
            <a:r>
              <a:rPr lang="zh-CN" altLang="en-US" sz="2400" dirty="0">
                <a:solidFill>
                  <a:srgbClr val="0070C0"/>
                </a:solidFill>
                <a:latin typeface="Times New Roman" panose="02020603050405020304" pitchFamily="18" charset="0"/>
                <a:cs typeface="Times New Roman" panose="02020603050405020304" pitchFamily="18" charset="0"/>
              </a:rPr>
              <a:t>越小，反之亦然。</a:t>
            </a:r>
            <a:endParaRPr lang="zh-CN" altLang="zh-CN"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659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DAF66-7C99-4E6D-8203-B4149A3A1E7D}"/>
              </a:ext>
            </a:extLst>
          </p:cNvPr>
          <p:cNvSpPr>
            <a:spLocks noGrp="1"/>
          </p:cNvSpPr>
          <p:nvPr>
            <p:ph type="title"/>
          </p:nvPr>
        </p:nvSpPr>
        <p:spPr>
          <a:xfrm>
            <a:off x="1295400" y="776360"/>
            <a:ext cx="9601200" cy="1485900"/>
          </a:xfrm>
        </p:spPr>
        <p:txBody>
          <a:bodyPr/>
          <a:lstStyle/>
          <a:p>
            <a:r>
              <a:rPr lang="zh-CN" altLang="en-US" sz="4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差分隐私</a:t>
            </a:r>
            <a:r>
              <a:rPr lang="en-US" altLang="zh-CN" i="1" dirty="0">
                <a:latin typeface="Times New Roman" panose="02020603050405020304" pitchFamily="18" charset="0"/>
                <a:cs typeface="Times New Roman" panose="02020603050405020304" pitchFamily="18" charset="0"/>
              </a:rPr>
              <a:t>Laplace</a:t>
            </a:r>
            <a:r>
              <a:rPr lang="zh-CN" altLang="en-US" dirty="0"/>
              <a:t>机制的例子</a:t>
            </a:r>
          </a:p>
        </p:txBody>
      </p:sp>
      <p:graphicFrame>
        <p:nvGraphicFramePr>
          <p:cNvPr id="7" name="表格 6">
            <a:extLst>
              <a:ext uri="{FF2B5EF4-FFF2-40B4-BE49-F238E27FC236}">
                <a16:creationId xmlns:a16="http://schemas.microsoft.com/office/drawing/2014/main" id="{5889D31E-ACEB-4873-BB21-5F4BFE5E9AEB}"/>
              </a:ext>
            </a:extLst>
          </p:cNvPr>
          <p:cNvGraphicFramePr>
            <a:graphicFrameLocks noGrp="1"/>
          </p:cNvGraphicFramePr>
          <p:nvPr>
            <p:extLst>
              <p:ext uri="{D42A27DB-BD31-4B8C-83A1-F6EECF244321}">
                <p14:modId xmlns:p14="http://schemas.microsoft.com/office/powerpoint/2010/main" val="2644170809"/>
              </p:ext>
            </p:extLst>
          </p:nvPr>
        </p:nvGraphicFramePr>
        <p:xfrm>
          <a:off x="1661532" y="1760116"/>
          <a:ext cx="9834310" cy="2468880"/>
        </p:xfrm>
        <a:graphic>
          <a:graphicData uri="http://schemas.openxmlformats.org/drawingml/2006/table">
            <a:tbl>
              <a:tblPr/>
              <a:tblGrid>
                <a:gridCol w="587263">
                  <a:extLst>
                    <a:ext uri="{9D8B030D-6E8A-4147-A177-3AD203B41FA5}">
                      <a16:colId xmlns:a16="http://schemas.microsoft.com/office/drawing/2014/main" val="20000"/>
                    </a:ext>
                  </a:extLst>
                </a:gridCol>
                <a:gridCol w="1197783">
                  <a:extLst>
                    <a:ext uri="{9D8B030D-6E8A-4147-A177-3AD203B41FA5}">
                      <a16:colId xmlns:a16="http://schemas.microsoft.com/office/drawing/2014/main" val="20001"/>
                    </a:ext>
                  </a:extLst>
                </a:gridCol>
                <a:gridCol w="1651313">
                  <a:extLst>
                    <a:ext uri="{9D8B030D-6E8A-4147-A177-3AD203B41FA5}">
                      <a16:colId xmlns:a16="http://schemas.microsoft.com/office/drawing/2014/main" val="20002"/>
                    </a:ext>
                  </a:extLst>
                </a:gridCol>
                <a:gridCol w="992144">
                  <a:extLst>
                    <a:ext uri="{9D8B030D-6E8A-4147-A177-3AD203B41FA5}">
                      <a16:colId xmlns:a16="http://schemas.microsoft.com/office/drawing/2014/main" val="20003"/>
                    </a:ext>
                  </a:extLst>
                </a:gridCol>
                <a:gridCol w="1129833">
                  <a:extLst>
                    <a:ext uri="{9D8B030D-6E8A-4147-A177-3AD203B41FA5}">
                      <a16:colId xmlns:a16="http://schemas.microsoft.com/office/drawing/2014/main" val="20004"/>
                    </a:ext>
                  </a:extLst>
                </a:gridCol>
                <a:gridCol w="1159510">
                  <a:extLst>
                    <a:ext uri="{9D8B030D-6E8A-4147-A177-3AD203B41FA5}">
                      <a16:colId xmlns:a16="http://schemas.microsoft.com/office/drawing/2014/main" val="20005"/>
                    </a:ext>
                  </a:extLst>
                </a:gridCol>
                <a:gridCol w="3116464">
                  <a:extLst>
                    <a:ext uri="{9D8B030D-6E8A-4147-A177-3AD203B41FA5}">
                      <a16:colId xmlns:a16="http://schemas.microsoft.com/office/drawing/2014/main" val="20006"/>
                    </a:ext>
                  </a:extLst>
                </a:gridCol>
              </a:tblGrid>
              <a:tr h="0">
                <a:tc gridSpan="4">
                  <a:txBody>
                    <a:bodyPr/>
                    <a:lstStyle/>
                    <a:p>
                      <a:pPr algn="ctr" hangingPunct="0">
                        <a:spcAft>
                          <a:spcPts val="0"/>
                        </a:spcAft>
                      </a:pPr>
                      <a:r>
                        <a:rPr lang="zh-CN" sz="1800" kern="100" dirty="0">
                          <a:latin typeface="+mn-ea"/>
                          <a:ea typeface="+mn-ea"/>
                          <a:cs typeface="Times New Roman"/>
                        </a:rPr>
                        <a:t>表</a:t>
                      </a:r>
                      <a:r>
                        <a:rPr lang="en-US" sz="1800" kern="100" dirty="0">
                          <a:latin typeface="+mn-ea"/>
                          <a:ea typeface="+mn-ea"/>
                          <a:cs typeface="Times New Roman"/>
                        </a:rPr>
                        <a:t>3  </a:t>
                      </a:r>
                      <a:r>
                        <a:rPr lang="zh-CN" sz="1800" kern="100" dirty="0">
                          <a:latin typeface="+mn-ea"/>
                          <a:ea typeface="+mn-ea"/>
                          <a:cs typeface="Times New Roman"/>
                        </a:rPr>
                        <a:t>用于存储</a:t>
                      </a:r>
                      <a:r>
                        <a:rPr lang="en-US" sz="1800" kern="100" dirty="0">
                          <a:latin typeface="+mn-ea"/>
                          <a:ea typeface="+mn-ea"/>
                          <a:cs typeface="Times New Roman"/>
                        </a:rPr>
                        <a:t>HIV</a:t>
                      </a:r>
                      <a:r>
                        <a:rPr lang="zh-CN" sz="1800" kern="100" dirty="0">
                          <a:latin typeface="+mn-ea"/>
                          <a:ea typeface="+mn-ea"/>
                          <a:cs typeface="Times New Roman"/>
                        </a:rPr>
                        <a:t>阳性检测结果的数据表</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gridSpan="2">
                  <a:txBody>
                    <a:bodyPr/>
                    <a:lstStyle/>
                    <a:p>
                      <a:pPr algn="ctr" hangingPunct="0">
                        <a:spcAft>
                          <a:spcPts val="0"/>
                        </a:spcAft>
                      </a:pPr>
                      <a:r>
                        <a:rPr lang="zh-CN" sz="1800" kern="100" dirty="0">
                          <a:latin typeface="+mn-ea"/>
                          <a:ea typeface="+mn-ea"/>
                          <a:cs typeface="Times New Roman"/>
                        </a:rPr>
                        <a:t>表</a:t>
                      </a:r>
                      <a:r>
                        <a:rPr lang="en-US" sz="1800" kern="100" dirty="0">
                          <a:latin typeface="+mn-ea"/>
                          <a:ea typeface="+mn-ea"/>
                          <a:cs typeface="Times New Roman"/>
                        </a:rPr>
                        <a:t>4  </a:t>
                      </a:r>
                      <a:r>
                        <a:rPr lang="zh-CN" sz="1800" kern="100" dirty="0">
                          <a:latin typeface="+mn-ea"/>
                          <a:ea typeface="+mn-ea"/>
                          <a:cs typeface="Times New Roman"/>
                        </a:rPr>
                        <a:t>对数据表</a:t>
                      </a:r>
                      <a:r>
                        <a:rPr lang="en-US" sz="1800" kern="100" dirty="0">
                          <a:latin typeface="+mn-ea"/>
                          <a:ea typeface="+mn-ea"/>
                          <a:cs typeface="Times New Roman"/>
                        </a:rPr>
                        <a:t>3</a:t>
                      </a:r>
                      <a:r>
                        <a:rPr lang="zh-CN" sz="1800" kern="100" dirty="0">
                          <a:latin typeface="+mn-ea"/>
                          <a:ea typeface="+mn-ea"/>
                          <a:cs typeface="Times New Roman"/>
                        </a:rPr>
                        <a:t>进行统计查询结果</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CN" sz="1800" kern="100">
                          <a:latin typeface="+mn-ea"/>
                          <a:ea typeface="+mn-ea"/>
                          <a:cs typeface="Times New Roman"/>
                        </a:rPr>
                        <a:t>省份</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HIV</a:t>
                      </a:r>
                      <a:r>
                        <a:rPr lang="zh-CN" sz="1800" kern="100">
                          <a:latin typeface="+mn-ea"/>
                          <a:ea typeface="+mn-ea"/>
                          <a:cs typeface="Times New Roman"/>
                        </a:rPr>
                        <a:t>阳性检测标志</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zh-CN" sz="1800" kern="100">
                          <a:latin typeface="+mn-ea"/>
                          <a:ea typeface="+mn-ea"/>
                          <a:cs typeface="Times New Roman"/>
                        </a:rPr>
                        <a:t>省份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CN" sz="1800" kern="100">
                          <a:latin typeface="+mn-ea"/>
                          <a:ea typeface="+mn-ea"/>
                          <a:cs typeface="Times New Roman"/>
                        </a:rPr>
                        <a:t>计数</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0</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16</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zh-CN" sz="1800" kern="100" dirty="0">
                          <a:latin typeface="+mn-ea"/>
                          <a:ea typeface="+mn-ea"/>
                          <a:cs typeface="Times New Roman"/>
                        </a:rPr>
                        <a:t>汇总查询</a:t>
                      </a:r>
                    </a:p>
                  </a:txBody>
                  <a:tcPr marL="68580" marR="68580" marT="0" marB="0">
                    <a:lnL>
                      <a:noFill/>
                    </a:lnL>
                    <a:lnR>
                      <a:noFill/>
                    </a:lnR>
                    <a:lnT>
                      <a:noFill/>
                    </a:lnT>
                    <a:lnB>
                      <a:noFill/>
                    </a:lnB>
                  </a:tcPr>
                </a:tc>
                <a:tc>
                  <a:txBody>
                    <a:bodyPr/>
                    <a:lstStyle/>
                    <a:p>
                      <a:pPr algn="ctr" hangingPunct="0">
                        <a:spcAft>
                          <a:spcPts val="0"/>
                        </a:spcAft>
                      </a:pPr>
                      <a:r>
                        <a:rPr lang="en-US" sz="1800" kern="100" dirty="0">
                          <a:latin typeface="+mn-ea"/>
                          <a:ea typeface="+mn-ea"/>
                          <a:cs typeface="Times New Roman"/>
                        </a:rPr>
                        <a:t>Shanghai</a:t>
                      </a:r>
                      <a:endParaRPr lang="zh-CN" sz="1800" kern="100" dirty="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8</a:t>
                      </a:r>
                      <a:endParaRPr lang="zh-CN"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b="1" kern="100" dirty="0">
                          <a:latin typeface="+mn-ea"/>
                          <a:ea typeface="+mn-ea"/>
                          <a:cs typeface="Times New Roman"/>
                          <a:sym typeface="Symbol"/>
                        </a:rPr>
                        <a:t></a:t>
                      </a:r>
                      <a:endParaRPr lang="zh-CN" sz="1800" kern="100" dirty="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10</a:t>
                      </a:r>
                      <a:endParaRPr lang="zh-CN"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Shanghai</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0</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dirty="0">
                          <a:latin typeface="+mn-ea"/>
                          <a:ea typeface="+mn-ea"/>
                          <a:cs typeface="Times New Roman"/>
                        </a:rPr>
                        <a:t>…</a:t>
                      </a:r>
                      <a:endParaRPr lang="zh-CN" sz="1800" kern="100" dirty="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矩形 8">
            <a:extLst>
              <a:ext uri="{FF2B5EF4-FFF2-40B4-BE49-F238E27FC236}">
                <a16:creationId xmlns:a16="http://schemas.microsoft.com/office/drawing/2014/main" id="{548BE089-B721-4E74-A3A9-2F360DF1D72A}"/>
              </a:ext>
            </a:extLst>
          </p:cNvPr>
          <p:cNvSpPr/>
          <p:nvPr/>
        </p:nvSpPr>
        <p:spPr>
          <a:xfrm>
            <a:off x="1366684" y="4633530"/>
            <a:ext cx="10394136" cy="1938992"/>
          </a:xfrm>
          <a:prstGeom prst="rect">
            <a:avLst/>
          </a:prstGeom>
          <a:noFill/>
          <a:ln>
            <a:noFill/>
            <a:prstDash val="sysDash"/>
          </a:ln>
        </p:spPr>
        <p:txBody>
          <a:bodyPr wrap="square">
            <a:spAutoFit/>
          </a:bodyPr>
          <a:lstStyle/>
          <a:p>
            <a:pPr algn="just" hangingPunct="0"/>
            <a:r>
              <a:rPr lang="zh-CN" altLang="zh-CN" sz="2400" dirty="0">
                <a:latin typeface="Times New Roman" pitchFamily="18" charset="0"/>
                <a:cs typeface="Times New Roman" pitchFamily="18" charset="0"/>
              </a:rPr>
              <a:t>假如函数</a:t>
            </a:r>
            <a:r>
              <a:rPr lang="en-US" altLang="zh-CN" sz="2400" i="1" dirty="0">
                <a:latin typeface="Times New Roman" pitchFamily="18" charset="0"/>
                <a:cs typeface="Times New Roman" pitchFamily="18" charset="0"/>
              </a:rPr>
              <a:t>f</a:t>
            </a:r>
            <a:r>
              <a:rPr lang="en-US" altLang="zh-CN" sz="2400" dirty="0">
                <a:latin typeface="Times New Roman" pitchFamily="18" charset="0"/>
                <a:cs typeface="Times New Roman" pitchFamily="18" charset="0"/>
              </a:rPr>
              <a:t>(D)</a:t>
            </a:r>
            <a:r>
              <a:rPr lang="zh-CN" altLang="zh-CN" sz="2400" dirty="0">
                <a:latin typeface="Times New Roman" pitchFamily="18" charset="0"/>
                <a:cs typeface="Times New Roman" pitchFamily="18" charset="0"/>
              </a:rPr>
              <a:t>是定义在数据集</a:t>
            </a:r>
            <a:r>
              <a:rPr lang="zh-CN" altLang="en-US" sz="2400" dirty="0">
                <a:latin typeface="Times New Roman" pitchFamily="18" charset="0"/>
                <a:cs typeface="Times New Roman" pitchFamily="18" charset="0"/>
              </a:rPr>
              <a:t>表</a:t>
            </a:r>
            <a:r>
              <a:rPr lang="en-US" altLang="zh-CN" sz="2400" dirty="0">
                <a:latin typeface="Times New Roman" pitchFamily="18" charset="0"/>
                <a:cs typeface="Times New Roman" pitchFamily="18" charset="0"/>
              </a:rPr>
              <a:t>3</a:t>
            </a:r>
            <a:r>
              <a:rPr lang="zh-CN" altLang="zh-CN" sz="2400" dirty="0">
                <a:latin typeface="Times New Roman" pitchFamily="18" charset="0"/>
                <a:cs typeface="Times New Roman" pitchFamily="18" charset="0"/>
              </a:rPr>
              <a:t>上的</a:t>
            </a:r>
            <a:r>
              <a:rPr lang="zh-CN" altLang="en-US" sz="2400" dirty="0">
                <a:latin typeface="Times New Roman" pitchFamily="18" charset="0"/>
                <a:cs typeface="Times New Roman" pitchFamily="18" charset="0"/>
              </a:rPr>
              <a:t>聚合</a:t>
            </a:r>
            <a:r>
              <a:rPr lang="zh-CN" altLang="zh-CN" sz="2400" dirty="0">
                <a:latin typeface="Times New Roman" pitchFamily="18" charset="0"/>
                <a:cs typeface="Times New Roman" pitchFamily="18" charset="0"/>
              </a:rPr>
              <a:t>查询</a:t>
            </a:r>
            <a:r>
              <a:rPr lang="en-US" altLang="zh-CN" sz="2400" dirty="0">
                <a:latin typeface="Times New Roman" pitchFamily="18" charset="0"/>
                <a:cs typeface="Times New Roman" pitchFamily="18" charset="0"/>
              </a:rPr>
              <a:t>(aggregate query)</a:t>
            </a:r>
            <a:r>
              <a:rPr lang="zh-CN" altLang="zh-CN" sz="2400" dirty="0">
                <a:latin typeface="Times New Roman" pitchFamily="18" charset="0"/>
                <a:cs typeface="Times New Roman" pitchFamily="18" charset="0"/>
              </a:rPr>
              <a:t>函数，即</a:t>
            </a:r>
            <a:r>
              <a:rPr lang="en-US" altLang="zh-CN" sz="2400" dirty="0">
                <a:latin typeface="Times New Roman" pitchFamily="18" charset="0"/>
                <a:cs typeface="Times New Roman" pitchFamily="18" charset="0"/>
              </a:rPr>
              <a:t>:</a:t>
            </a:r>
          </a:p>
          <a:p>
            <a:pPr algn="just" hangingPunct="0"/>
            <a:r>
              <a:rPr lang="en-US" altLang="zh-CN" sz="2400" i="1" dirty="0">
                <a:latin typeface="Times New Roman" pitchFamily="18" charset="0"/>
                <a:cs typeface="Times New Roman" pitchFamily="18" charset="0"/>
              </a:rPr>
              <a:t>f</a:t>
            </a:r>
            <a:r>
              <a:rPr lang="en-US" altLang="zh-CN" sz="2400" dirty="0">
                <a:latin typeface="Times New Roman" pitchFamily="18" charset="0"/>
                <a:cs typeface="Times New Roman" pitchFamily="18" charset="0"/>
              </a:rPr>
              <a:t>(D)=</a:t>
            </a:r>
            <a:r>
              <a:rPr lang="zh-CN" altLang="zh-CN" sz="2400" dirty="0">
                <a:latin typeface="Times New Roman" pitchFamily="18" charset="0"/>
                <a:cs typeface="Times New Roman" pitchFamily="18" charset="0"/>
              </a:rPr>
              <a:t>统计每个省份</a:t>
            </a:r>
            <a:r>
              <a:rPr lang="en-US" altLang="zh-CN" sz="2400" dirty="0">
                <a:latin typeface="Times New Roman" pitchFamily="18" charset="0"/>
                <a:cs typeface="Times New Roman" pitchFamily="18" charset="0"/>
              </a:rPr>
              <a:t>HIV</a:t>
            </a:r>
            <a:r>
              <a:rPr lang="zh-CN" altLang="zh-CN" sz="2400" dirty="0">
                <a:latin typeface="Times New Roman" pitchFamily="18" charset="0"/>
                <a:cs typeface="Times New Roman" pitchFamily="18" charset="0"/>
              </a:rPr>
              <a:t>检测结果为阳性的人群数量。</a:t>
            </a:r>
            <a:endParaRPr lang="en-US" altLang="zh-CN" sz="2400" dirty="0">
              <a:latin typeface="Times New Roman" pitchFamily="18" charset="0"/>
              <a:cs typeface="Times New Roman" pitchFamily="18" charset="0"/>
            </a:endParaRPr>
          </a:p>
          <a:p>
            <a:pPr algn="just" hangingPunct="0"/>
            <a:r>
              <a:rPr lang="zh-CN" altLang="zh-CN" sz="2400" dirty="0">
                <a:latin typeface="Times New Roman" pitchFamily="18" charset="0"/>
                <a:cs typeface="Times New Roman" pitchFamily="18" charset="0"/>
              </a:rPr>
              <a:t>显然，如果直接发布数据表</a:t>
            </a:r>
            <a:r>
              <a:rPr lang="en-US" altLang="zh-CN" sz="2400" dirty="0">
                <a:latin typeface="Times New Roman" pitchFamily="18" charset="0"/>
                <a:cs typeface="Times New Roman" pitchFamily="18" charset="0"/>
              </a:rPr>
              <a:t>3</a:t>
            </a:r>
            <a:r>
              <a:rPr lang="zh-CN" altLang="zh-CN" sz="2400" dirty="0">
                <a:latin typeface="Times New Roman" pitchFamily="18" charset="0"/>
                <a:cs typeface="Times New Roman" pitchFamily="18" charset="0"/>
              </a:rPr>
              <a:t>或直接发布函数</a:t>
            </a:r>
            <a:r>
              <a:rPr lang="en-US" altLang="zh-CN" sz="2400" i="1" dirty="0">
                <a:latin typeface="Times New Roman" pitchFamily="18" charset="0"/>
                <a:cs typeface="Times New Roman" pitchFamily="18" charset="0"/>
              </a:rPr>
              <a:t>f</a:t>
            </a:r>
            <a:r>
              <a:rPr lang="en-US" altLang="zh-CN" sz="2400" dirty="0">
                <a:latin typeface="Times New Roman" pitchFamily="18" charset="0"/>
                <a:cs typeface="Times New Roman" pitchFamily="18" charset="0"/>
              </a:rPr>
              <a:t>(D)</a:t>
            </a:r>
            <a:r>
              <a:rPr lang="zh-CN" altLang="zh-CN" sz="2400" dirty="0">
                <a:latin typeface="Times New Roman" pitchFamily="18" charset="0"/>
                <a:cs typeface="Times New Roman" pitchFamily="18" charset="0"/>
              </a:rPr>
              <a:t>的统计结果</a:t>
            </a:r>
            <a:r>
              <a:rPr lang="zh-CN" altLang="en-US" sz="2400" dirty="0">
                <a:latin typeface="Times New Roman" pitchFamily="18" charset="0"/>
                <a:cs typeface="Times New Roman" pitchFamily="18" charset="0"/>
              </a:rPr>
              <a:t>表</a:t>
            </a:r>
            <a:r>
              <a:rPr lang="en-US" altLang="zh-CN" sz="2400" dirty="0">
                <a:latin typeface="Times New Roman" pitchFamily="18" charset="0"/>
                <a:cs typeface="Times New Roman" pitchFamily="18" charset="0"/>
              </a:rPr>
              <a:t>4, </a:t>
            </a:r>
            <a:r>
              <a:rPr lang="zh-CN" altLang="en-US" sz="2400" dirty="0">
                <a:solidFill>
                  <a:srgbClr val="0070C0"/>
                </a:solidFill>
                <a:latin typeface="Times New Roman" pitchFamily="18" charset="0"/>
                <a:cs typeface="Times New Roman" pitchFamily="18" charset="0"/>
              </a:rPr>
              <a:t>敌手可能会根据背景知识推理某种个体的</a:t>
            </a:r>
            <a:r>
              <a:rPr lang="zh-CN" altLang="zh-CN" sz="2400" dirty="0">
                <a:solidFill>
                  <a:srgbClr val="0070C0"/>
                </a:solidFill>
                <a:latin typeface="Times New Roman" pitchFamily="18" charset="0"/>
                <a:cs typeface="Times New Roman" pitchFamily="18" charset="0"/>
              </a:rPr>
              <a:t>敏感信息的泄漏</a:t>
            </a:r>
            <a:r>
              <a:rPr lang="en-US" altLang="zh-CN" sz="2400" dirty="0">
                <a:solidFill>
                  <a:srgbClr val="0070C0"/>
                </a:solidFill>
                <a:latin typeface="Times New Roman" pitchFamily="18" charset="0"/>
                <a:cs typeface="Times New Roman" pitchFamily="18" charset="0"/>
              </a:rPr>
              <a:t>(</a:t>
            </a:r>
            <a:r>
              <a:rPr lang="zh-CN" altLang="zh-CN" sz="2400" dirty="0">
                <a:solidFill>
                  <a:srgbClr val="0070C0"/>
                </a:solidFill>
                <a:latin typeface="Times New Roman" pitchFamily="18" charset="0"/>
                <a:cs typeface="Times New Roman" pitchFamily="18" charset="0"/>
              </a:rPr>
              <a:t>即</a:t>
            </a:r>
            <a:r>
              <a:rPr lang="en-US" altLang="zh-CN" sz="2400" dirty="0">
                <a:solidFill>
                  <a:srgbClr val="0070C0"/>
                </a:solidFill>
                <a:latin typeface="Times New Roman" pitchFamily="18" charset="0"/>
                <a:cs typeface="Times New Roman" pitchFamily="18" charset="0"/>
              </a:rPr>
              <a:t>HIV</a:t>
            </a:r>
            <a:r>
              <a:rPr lang="zh-CN" altLang="zh-CN" sz="2400" dirty="0">
                <a:solidFill>
                  <a:srgbClr val="0070C0"/>
                </a:solidFill>
                <a:latin typeface="Times New Roman" pitchFamily="18" charset="0"/>
                <a:cs typeface="Times New Roman" pitchFamily="18" charset="0"/>
              </a:rPr>
              <a:t>阳性检测标志</a:t>
            </a:r>
            <a:r>
              <a:rPr lang="en-US" altLang="zh-CN" sz="2400" dirty="0">
                <a:solidFill>
                  <a:srgbClr val="0070C0"/>
                </a:solidFill>
                <a:latin typeface="Times New Roman" pitchFamily="18" charset="0"/>
                <a:cs typeface="Times New Roman" pitchFamily="18" charset="0"/>
              </a:rPr>
              <a:t>)</a:t>
            </a:r>
            <a:r>
              <a:rPr lang="zh-CN" altLang="en-US" sz="2400" dirty="0">
                <a:latin typeface="Times New Roman" pitchFamily="18" charset="0"/>
                <a:cs typeface="Times New Roman" pitchFamily="18" charset="0"/>
              </a:rPr>
              <a:t>。</a:t>
            </a:r>
            <a:r>
              <a:rPr lang="zh-CN" altLang="zh-CN" sz="2400" dirty="0">
                <a:latin typeface="Times New Roman" pitchFamily="18" charset="0"/>
                <a:cs typeface="Times New Roman" pitchFamily="18" charset="0"/>
              </a:rPr>
              <a:t>可以利用差分隐私</a:t>
            </a:r>
            <a:r>
              <a:rPr lang="en-US" altLang="zh-CN" sz="2400" i="1" dirty="0">
                <a:latin typeface="Times New Roman" pitchFamily="18" charset="0"/>
                <a:cs typeface="Times New Roman" pitchFamily="18" charset="0"/>
              </a:rPr>
              <a:t>Laplace</a:t>
            </a:r>
            <a:r>
              <a:rPr lang="zh-CN" altLang="zh-CN" sz="2400" dirty="0">
                <a:latin typeface="Times New Roman" pitchFamily="18" charset="0"/>
                <a:cs typeface="Times New Roman" pitchFamily="18" charset="0"/>
              </a:rPr>
              <a:t>机制进行隐私保护数据发布。</a:t>
            </a:r>
          </a:p>
        </p:txBody>
      </p:sp>
    </p:spTree>
    <p:extLst>
      <p:ext uri="{BB962C8B-B14F-4D97-AF65-F5344CB8AC3E}">
        <p14:creationId xmlns:p14="http://schemas.microsoft.com/office/powerpoint/2010/main" val="170784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DAF66-7C99-4E6D-8203-B4149A3A1E7D}"/>
              </a:ext>
            </a:extLst>
          </p:cNvPr>
          <p:cNvSpPr>
            <a:spLocks noGrp="1"/>
          </p:cNvSpPr>
          <p:nvPr>
            <p:ph type="title"/>
          </p:nvPr>
        </p:nvSpPr>
        <p:spPr>
          <a:xfrm>
            <a:off x="1295400" y="776360"/>
            <a:ext cx="9601200" cy="1485900"/>
          </a:xfrm>
        </p:spPr>
        <p:txBody>
          <a:bodyPr/>
          <a:lstStyle/>
          <a:p>
            <a:r>
              <a:rPr lang="zh-CN" altLang="en-US" sz="4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差分隐私</a:t>
            </a:r>
            <a:r>
              <a:rPr lang="en-US" altLang="zh-CN" i="1" dirty="0">
                <a:latin typeface="Times New Roman" panose="02020603050405020304" pitchFamily="18" charset="0"/>
                <a:cs typeface="Times New Roman" panose="02020603050405020304" pitchFamily="18" charset="0"/>
              </a:rPr>
              <a:t>Laplace</a:t>
            </a:r>
            <a:r>
              <a:rPr lang="zh-CN" altLang="en-US" dirty="0"/>
              <a:t>机制的例子</a:t>
            </a:r>
          </a:p>
        </p:txBody>
      </p:sp>
      <p:graphicFrame>
        <p:nvGraphicFramePr>
          <p:cNvPr id="7" name="表格 6">
            <a:extLst>
              <a:ext uri="{FF2B5EF4-FFF2-40B4-BE49-F238E27FC236}">
                <a16:creationId xmlns:a16="http://schemas.microsoft.com/office/drawing/2014/main" id="{5889D31E-ACEB-4873-BB21-5F4BFE5E9AEB}"/>
              </a:ext>
            </a:extLst>
          </p:cNvPr>
          <p:cNvGraphicFramePr>
            <a:graphicFrameLocks noGrp="1"/>
          </p:cNvGraphicFramePr>
          <p:nvPr>
            <p:extLst>
              <p:ext uri="{D42A27DB-BD31-4B8C-83A1-F6EECF244321}">
                <p14:modId xmlns:p14="http://schemas.microsoft.com/office/powerpoint/2010/main" val="4006308228"/>
              </p:ext>
            </p:extLst>
          </p:nvPr>
        </p:nvGraphicFramePr>
        <p:xfrm>
          <a:off x="1661532" y="1760116"/>
          <a:ext cx="9834310" cy="2468880"/>
        </p:xfrm>
        <a:graphic>
          <a:graphicData uri="http://schemas.openxmlformats.org/drawingml/2006/table">
            <a:tbl>
              <a:tblPr/>
              <a:tblGrid>
                <a:gridCol w="587263">
                  <a:extLst>
                    <a:ext uri="{9D8B030D-6E8A-4147-A177-3AD203B41FA5}">
                      <a16:colId xmlns:a16="http://schemas.microsoft.com/office/drawing/2014/main" val="20000"/>
                    </a:ext>
                  </a:extLst>
                </a:gridCol>
                <a:gridCol w="1197783">
                  <a:extLst>
                    <a:ext uri="{9D8B030D-6E8A-4147-A177-3AD203B41FA5}">
                      <a16:colId xmlns:a16="http://schemas.microsoft.com/office/drawing/2014/main" val="20001"/>
                    </a:ext>
                  </a:extLst>
                </a:gridCol>
                <a:gridCol w="1651313">
                  <a:extLst>
                    <a:ext uri="{9D8B030D-6E8A-4147-A177-3AD203B41FA5}">
                      <a16:colId xmlns:a16="http://schemas.microsoft.com/office/drawing/2014/main" val="20002"/>
                    </a:ext>
                  </a:extLst>
                </a:gridCol>
                <a:gridCol w="992144">
                  <a:extLst>
                    <a:ext uri="{9D8B030D-6E8A-4147-A177-3AD203B41FA5}">
                      <a16:colId xmlns:a16="http://schemas.microsoft.com/office/drawing/2014/main" val="20003"/>
                    </a:ext>
                  </a:extLst>
                </a:gridCol>
                <a:gridCol w="1129833">
                  <a:extLst>
                    <a:ext uri="{9D8B030D-6E8A-4147-A177-3AD203B41FA5}">
                      <a16:colId xmlns:a16="http://schemas.microsoft.com/office/drawing/2014/main" val="20004"/>
                    </a:ext>
                  </a:extLst>
                </a:gridCol>
                <a:gridCol w="1159510">
                  <a:extLst>
                    <a:ext uri="{9D8B030D-6E8A-4147-A177-3AD203B41FA5}">
                      <a16:colId xmlns:a16="http://schemas.microsoft.com/office/drawing/2014/main" val="20005"/>
                    </a:ext>
                  </a:extLst>
                </a:gridCol>
                <a:gridCol w="3116464">
                  <a:extLst>
                    <a:ext uri="{9D8B030D-6E8A-4147-A177-3AD203B41FA5}">
                      <a16:colId xmlns:a16="http://schemas.microsoft.com/office/drawing/2014/main" val="20006"/>
                    </a:ext>
                  </a:extLst>
                </a:gridCol>
              </a:tblGrid>
              <a:tr h="0">
                <a:tc gridSpan="4">
                  <a:txBody>
                    <a:bodyPr/>
                    <a:lstStyle/>
                    <a:p>
                      <a:pPr algn="ctr" hangingPunct="0">
                        <a:spcAft>
                          <a:spcPts val="0"/>
                        </a:spcAft>
                      </a:pPr>
                      <a:r>
                        <a:rPr lang="zh-CN" sz="1800" kern="100" dirty="0">
                          <a:latin typeface="+mn-ea"/>
                          <a:ea typeface="+mn-ea"/>
                          <a:cs typeface="Times New Roman"/>
                        </a:rPr>
                        <a:t>表</a:t>
                      </a:r>
                      <a:r>
                        <a:rPr lang="en-US" sz="1800" kern="100" dirty="0">
                          <a:latin typeface="+mn-ea"/>
                          <a:ea typeface="+mn-ea"/>
                          <a:cs typeface="Times New Roman"/>
                        </a:rPr>
                        <a:t>3  </a:t>
                      </a:r>
                      <a:r>
                        <a:rPr lang="zh-CN" sz="1800" kern="100" dirty="0">
                          <a:latin typeface="+mn-ea"/>
                          <a:ea typeface="+mn-ea"/>
                          <a:cs typeface="Times New Roman"/>
                        </a:rPr>
                        <a:t>用于存储</a:t>
                      </a:r>
                      <a:r>
                        <a:rPr lang="en-US" sz="1800" kern="100" dirty="0">
                          <a:latin typeface="+mn-ea"/>
                          <a:ea typeface="+mn-ea"/>
                          <a:cs typeface="Times New Roman"/>
                        </a:rPr>
                        <a:t>HIV</a:t>
                      </a:r>
                      <a:r>
                        <a:rPr lang="zh-CN" sz="1800" kern="100" dirty="0">
                          <a:latin typeface="+mn-ea"/>
                          <a:ea typeface="+mn-ea"/>
                          <a:cs typeface="Times New Roman"/>
                        </a:rPr>
                        <a:t>阳性检测结果的数据表</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gridSpan="2">
                  <a:txBody>
                    <a:bodyPr/>
                    <a:lstStyle/>
                    <a:p>
                      <a:pPr algn="ctr" hangingPunct="0">
                        <a:spcAft>
                          <a:spcPts val="0"/>
                        </a:spcAft>
                      </a:pPr>
                      <a:r>
                        <a:rPr lang="zh-CN" sz="1800" kern="100" dirty="0">
                          <a:latin typeface="+mn-ea"/>
                          <a:ea typeface="+mn-ea"/>
                          <a:cs typeface="Times New Roman"/>
                        </a:rPr>
                        <a:t>表</a:t>
                      </a:r>
                      <a:r>
                        <a:rPr lang="en-US" sz="1800" kern="100" dirty="0">
                          <a:latin typeface="+mn-ea"/>
                          <a:ea typeface="+mn-ea"/>
                          <a:cs typeface="Times New Roman"/>
                        </a:rPr>
                        <a:t>4  </a:t>
                      </a:r>
                      <a:r>
                        <a:rPr lang="zh-CN" sz="1800" kern="100" dirty="0">
                          <a:latin typeface="+mn-ea"/>
                          <a:ea typeface="+mn-ea"/>
                          <a:cs typeface="Times New Roman"/>
                        </a:rPr>
                        <a:t>对数据表</a:t>
                      </a:r>
                      <a:r>
                        <a:rPr lang="en-US" sz="1800" kern="100" dirty="0">
                          <a:latin typeface="+mn-ea"/>
                          <a:ea typeface="+mn-ea"/>
                          <a:cs typeface="Times New Roman"/>
                        </a:rPr>
                        <a:t>3</a:t>
                      </a:r>
                      <a:r>
                        <a:rPr lang="zh-CN" sz="1800" kern="100" dirty="0">
                          <a:latin typeface="+mn-ea"/>
                          <a:ea typeface="+mn-ea"/>
                          <a:cs typeface="Times New Roman"/>
                        </a:rPr>
                        <a:t>进行统计查询结果</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CN" sz="1800" kern="100">
                          <a:latin typeface="+mn-ea"/>
                          <a:ea typeface="+mn-ea"/>
                          <a:cs typeface="Times New Roman"/>
                        </a:rPr>
                        <a:t>省份</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HIV</a:t>
                      </a:r>
                      <a:r>
                        <a:rPr lang="zh-CN" sz="1800" kern="100">
                          <a:latin typeface="+mn-ea"/>
                          <a:ea typeface="+mn-ea"/>
                          <a:cs typeface="Times New Roman"/>
                        </a:rPr>
                        <a:t>阳性检测标志</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zh-CN" sz="1800" kern="100">
                          <a:latin typeface="+mn-ea"/>
                          <a:ea typeface="+mn-ea"/>
                          <a:cs typeface="Times New Roman"/>
                        </a:rPr>
                        <a:t>省份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CN" sz="1800" kern="100">
                          <a:latin typeface="+mn-ea"/>
                          <a:ea typeface="+mn-ea"/>
                          <a:cs typeface="Times New Roman"/>
                        </a:rPr>
                        <a:t>计数</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0</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16</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zh-CN" sz="1800" kern="100" dirty="0">
                          <a:latin typeface="+mn-ea"/>
                          <a:ea typeface="+mn-ea"/>
                          <a:cs typeface="Times New Roman"/>
                        </a:rPr>
                        <a:t>汇总查询</a:t>
                      </a:r>
                    </a:p>
                  </a:txBody>
                  <a:tcPr marL="68580" marR="68580" marT="0" marB="0">
                    <a:lnL>
                      <a:noFill/>
                    </a:lnL>
                    <a:lnR>
                      <a:noFill/>
                    </a:lnR>
                    <a:lnT>
                      <a:noFill/>
                    </a:lnT>
                    <a:lnB>
                      <a:noFill/>
                    </a:lnB>
                  </a:tcPr>
                </a:tc>
                <a:tc>
                  <a:txBody>
                    <a:bodyPr/>
                    <a:lstStyle/>
                    <a:p>
                      <a:pPr algn="ctr" hangingPunct="0">
                        <a:spcAft>
                          <a:spcPts val="0"/>
                        </a:spcAft>
                      </a:pPr>
                      <a:r>
                        <a:rPr lang="en-US" sz="1800" kern="100" dirty="0">
                          <a:latin typeface="+mn-ea"/>
                          <a:ea typeface="+mn-ea"/>
                          <a:cs typeface="Times New Roman"/>
                        </a:rPr>
                        <a:t>Shanghai</a:t>
                      </a:r>
                      <a:endParaRPr lang="zh-CN" sz="1800" kern="100" dirty="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dirty="0">
                          <a:latin typeface="+mn-ea"/>
                          <a:ea typeface="+mn-ea"/>
                          <a:cs typeface="Times New Roman"/>
                        </a:rPr>
                        <a:t>8</a:t>
                      </a:r>
                      <a:endParaRPr lang="zh-CN" sz="1800" kern="100" dirty="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b="1" kern="100">
                          <a:latin typeface="+mn-ea"/>
                          <a:ea typeface="+mn-ea"/>
                          <a:cs typeface="Times New Roman"/>
                          <a:sym typeface="Symbol"/>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10</a:t>
                      </a:r>
                      <a:endParaRPr lang="zh-CN"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Shanghai</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0</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dirty="0">
                          <a:latin typeface="+mn-ea"/>
                          <a:ea typeface="+mn-ea"/>
                          <a:cs typeface="Times New Roman"/>
                        </a:rPr>
                        <a:t>…</a:t>
                      </a:r>
                      <a:endParaRPr lang="zh-CN" sz="1800" kern="100" dirty="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2">
            <a:extLst>
              <a:ext uri="{FF2B5EF4-FFF2-40B4-BE49-F238E27FC236}">
                <a16:creationId xmlns:a16="http://schemas.microsoft.com/office/drawing/2014/main" id="{3FD8881C-9654-405A-86CE-3B19CC59F72C}"/>
              </a:ext>
            </a:extLst>
          </p:cNvPr>
          <p:cNvSpPr>
            <a:spLocks noChangeArrowheads="1"/>
          </p:cNvSpPr>
          <p:nvPr/>
        </p:nvSpPr>
        <p:spPr bwMode="auto">
          <a:xfrm>
            <a:off x="1661532" y="4522658"/>
            <a:ext cx="992458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tab pos="227013" algn="l"/>
              </a:tabLst>
            </a:pPr>
            <a:r>
              <a:rPr kumimoji="0" lang="zh-CN" sz="2400" b="0" i="0" u="none" strike="noStrike" cap="none" normalizeH="0" baseline="0" dirty="0" bmk="OLE_LINK102">
                <a:ln>
                  <a:noFill/>
                </a:ln>
                <a:solidFill>
                  <a:schemeClr val="tx1"/>
                </a:solidFill>
                <a:effectLst/>
                <a:latin typeface="Times New Roman" panose="02020603050405020304" pitchFamily="18" charset="0"/>
                <a:cs typeface="Times New Roman" panose="02020603050405020304" pitchFamily="18" charset="0"/>
              </a:rPr>
              <a:t>显然，函数</a:t>
            </a:r>
            <a:r>
              <a:rPr kumimoji="0" lang="en-US" altLang="zh-CN" sz="2400" b="0" i="1"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rPr>
              <a:t>f</a:t>
            </a:r>
            <a:r>
              <a:rPr kumimoji="0" lang="zh-CN" altLang="en-US"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rPr>
              <a:t>的敏感度为∆</a:t>
            </a:r>
            <a:r>
              <a:rPr kumimoji="0" lang="en-US" altLang="zh-CN" sz="2400" b="0" i="1"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rPr>
              <a:t>f</a:t>
            </a:r>
            <a:r>
              <a:rPr kumimoji="0" lang="en-US" altLang="zh-CN" sz="24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rPr>
              <a:t>=</a:t>
            </a: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r>
              <a:rPr kumimoji="0" lang="zh-C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，取隐私保护预算参数</a:t>
            </a:r>
            <a:r>
              <a:rPr kumimoji="0" lang="en-US" altLang="zh-CN"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ε=ln3</a:t>
            </a:r>
            <a:r>
              <a:rPr kumimoji="0" lang="zh-C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，则注入噪声规模</a:t>
            </a:r>
            <a:r>
              <a:rPr kumimoji="0" lang="zh-C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=∆f/ε=0.910239227</a:t>
            </a:r>
            <a:r>
              <a:rPr kumimoji="0" lang="zh-C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，利用下面公式计算注入的噪声，其中</a:t>
            </a:r>
            <a:r>
              <a:rPr kumimoji="0" lang="en-US" altLang="zh-CN"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p</a:t>
            </a:r>
            <a:r>
              <a:rPr kumimoji="0" lang="zh-C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为</a:t>
            </a:r>
            <a:r>
              <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0~1</a:t>
            </a:r>
            <a:r>
              <a:rPr kumimoji="0" lang="zh-C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之间的随机数。</a:t>
            </a:r>
          </a:p>
        </p:txBody>
      </p:sp>
      <mc:AlternateContent xmlns:mc="http://schemas.openxmlformats.org/markup-compatibility/2006" xmlns:a14="http://schemas.microsoft.com/office/drawing/2010/main">
        <mc:Choice Requires="a14">
          <p:sp>
            <p:nvSpPr>
              <p:cNvPr id="6" name="Object 1">
                <a:extLst>
                  <a:ext uri="{FF2B5EF4-FFF2-40B4-BE49-F238E27FC236}">
                    <a16:creationId xmlns:a16="http://schemas.microsoft.com/office/drawing/2014/main" id="{6EF54641-71BE-48FF-BAA7-80A228819AAB}"/>
                  </a:ext>
                </a:extLst>
              </p:cNvPr>
              <p:cNvSpPr txBox="1"/>
              <p:nvPr/>
            </p:nvSpPr>
            <p:spPr bwMode="auto">
              <a:xfrm>
                <a:off x="3635299" y="5623782"/>
                <a:ext cx="6148039" cy="915716"/>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𝐹</m:t>
                          </m:r>
                        </m:e>
                        <m:sup>
                          <m:r>
                            <a:rPr lang="zh-CN" altLang="en-US" sz="2000" i="1">
                              <a:solidFill>
                                <a:srgbClr val="000000"/>
                              </a:solidFill>
                              <a:latin typeface="Cambria Math" panose="02040503050406030204" pitchFamily="18" charset="0"/>
                            </a:rPr>
                            <m:t>−1</m:t>
                          </m:r>
                        </m:sup>
                      </m:sSup>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𝜆</m:t>
                      </m:r>
                      <m:r>
                        <a:rPr lang="zh-CN" altLang="en-US" sz="2000" i="1">
                          <a:solidFill>
                            <a:srgbClr val="000000"/>
                          </a:solidFill>
                          <a:latin typeface="Cambria Math" panose="02040503050406030204" pitchFamily="18" charset="0"/>
                        </a:rPr>
                        <m:t>∗</m:t>
                      </m:r>
                      <m:func>
                        <m:funcPr>
                          <m:ctrlPr>
                            <a:rPr lang="zh-CN" altLang="en-US" sz="2000" i="1">
                              <a:solidFill>
                                <a:srgbClr val="000000"/>
                              </a:solidFill>
                              <a:latin typeface="Cambria Math" panose="02040503050406030204" pitchFamily="18" charset="0"/>
                            </a:rPr>
                          </m:ctrlPr>
                        </m:funcPr>
                        <m:fName>
                          <m:r>
                            <m:rPr>
                              <m:sty m:val="p"/>
                            </m:rPr>
                            <a:rPr lang="zh-CN" altLang="en-US" sz="2000" i="0">
                              <a:solidFill>
                                <a:srgbClr val="000000"/>
                              </a:solidFill>
                              <a:latin typeface="Cambria Math" panose="02040503050406030204" pitchFamily="18" charset="0"/>
                            </a:rPr>
                            <m:t>sgn</m:t>
                          </m:r>
                        </m:fName>
                        <m:e>
                          <m:r>
                            <a:rPr lang="zh-CN" altLang="en-US" sz="2000" i="1">
                              <a:solidFill>
                                <a:srgbClr val="000000"/>
                              </a:solidFill>
                              <a:latin typeface="Cambria Math" panose="02040503050406030204" pitchFamily="18" charset="0"/>
                            </a:rPr>
                            <m:t>(</m:t>
                          </m:r>
                        </m:e>
                      </m:func>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−0.5)∗</m:t>
                      </m:r>
                      <m:func>
                        <m:funcPr>
                          <m:ctrlPr>
                            <a:rPr lang="zh-CN" altLang="en-US" sz="2000" i="1">
                              <a:solidFill>
                                <a:srgbClr val="000000"/>
                              </a:solidFill>
                              <a:latin typeface="Cambria Math" panose="02040503050406030204" pitchFamily="18" charset="0"/>
                            </a:rPr>
                          </m:ctrlPr>
                        </m:funcPr>
                        <m:fName>
                          <m:r>
                            <m:rPr>
                              <m:sty m:val="p"/>
                            </m:rPr>
                            <a:rPr lang="zh-CN" altLang="en-US" sz="2000" i="0">
                              <a:solidFill>
                                <a:srgbClr val="000000"/>
                              </a:solidFill>
                              <a:latin typeface="Cambria Math" panose="02040503050406030204" pitchFamily="18" charset="0"/>
                            </a:rPr>
                            <m:t>ln</m:t>
                          </m:r>
                        </m:fName>
                        <m:e>
                          <m:r>
                            <a:rPr lang="zh-CN" altLang="en-US" sz="2000" i="1">
                              <a:solidFill>
                                <a:srgbClr val="000000"/>
                              </a:solidFill>
                              <a:latin typeface="Cambria Math" panose="02040503050406030204" pitchFamily="18" charset="0"/>
                            </a:rPr>
                            <m:t>(</m:t>
                          </m:r>
                        </m:e>
                      </m:func>
                      <m:r>
                        <a:rPr lang="zh-CN" altLang="en-US" sz="2000" i="1">
                          <a:solidFill>
                            <a:srgbClr val="000000"/>
                          </a:solidFill>
                          <a:latin typeface="Cambria Math" panose="02040503050406030204" pitchFamily="18" charset="0"/>
                        </a:rPr>
                        <m:t>1−2∗|</m:t>
                      </m:r>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−0.5|)</m:t>
                      </m:r>
                    </m:oMath>
                    <m:oMath xmlns:m="http://schemas.openxmlformats.org/officeDocument/2006/math">
                      <m:r>
                        <a:rPr lang="zh-CN" altLang="en-US" sz="2000" i="1">
                          <a:solidFill>
                            <a:srgbClr val="000000"/>
                          </a:solidFill>
                          <a:latin typeface="Cambria Math" panose="02040503050406030204" pitchFamily="18" charset="0"/>
                        </a:rPr>
                        <m:t>=−</m:t>
                      </m:r>
                      <m:func>
                        <m:funcPr>
                          <m:ctrlPr>
                            <a:rPr lang="zh-CN" altLang="en-US" sz="2000" i="1">
                              <a:solidFill>
                                <a:srgbClr val="000000"/>
                              </a:solidFill>
                              <a:latin typeface="Cambria Math" panose="02040503050406030204" pitchFamily="18" charset="0"/>
                            </a:rPr>
                          </m:ctrlPr>
                        </m:funcPr>
                        <m:fName>
                          <m:r>
                            <m:rPr>
                              <m:sty m:val="p"/>
                            </m:rPr>
                            <a:rPr lang="zh-CN" altLang="en-US" sz="2000" i="0">
                              <a:solidFill>
                                <a:srgbClr val="000000"/>
                              </a:solidFill>
                              <a:latin typeface="Cambria Math" panose="02040503050406030204" pitchFamily="18" charset="0"/>
                            </a:rPr>
                            <m:t>ln</m:t>
                          </m:r>
                        </m:fName>
                        <m:e>
                          <m:r>
                            <a:rPr lang="zh-CN" altLang="en-US" sz="2000" i="1">
                              <a:solidFill>
                                <a:srgbClr val="000000"/>
                              </a:solidFill>
                              <a:latin typeface="Cambria Math" panose="02040503050406030204" pitchFamily="18" charset="0"/>
                            </a:rPr>
                            <m:t>3</m:t>
                          </m:r>
                        </m:e>
                      </m:func>
                      <m:r>
                        <a:rPr lang="zh-CN" altLang="en-US" sz="2000" i="1">
                          <a:solidFill>
                            <a:srgbClr val="000000"/>
                          </a:solidFill>
                          <a:latin typeface="Cambria Math" panose="02040503050406030204" pitchFamily="18" charset="0"/>
                        </a:rPr>
                        <m:t>∗</m:t>
                      </m:r>
                      <m:func>
                        <m:funcPr>
                          <m:ctrlPr>
                            <a:rPr lang="zh-CN" altLang="en-US" sz="2000" i="1">
                              <a:solidFill>
                                <a:srgbClr val="000000"/>
                              </a:solidFill>
                              <a:latin typeface="Cambria Math" panose="02040503050406030204" pitchFamily="18" charset="0"/>
                            </a:rPr>
                          </m:ctrlPr>
                        </m:funcPr>
                        <m:fName>
                          <m:r>
                            <m:rPr>
                              <m:sty m:val="p"/>
                            </m:rPr>
                            <a:rPr lang="zh-CN" altLang="en-US" sz="2000" i="0">
                              <a:solidFill>
                                <a:srgbClr val="000000"/>
                              </a:solidFill>
                              <a:latin typeface="Cambria Math" panose="02040503050406030204" pitchFamily="18" charset="0"/>
                            </a:rPr>
                            <m:t>sgn</m:t>
                          </m:r>
                        </m:fName>
                        <m:e>
                          <m:r>
                            <a:rPr lang="zh-CN" altLang="en-US" sz="2000" i="1">
                              <a:solidFill>
                                <a:srgbClr val="000000"/>
                              </a:solidFill>
                              <a:latin typeface="Cambria Math" panose="02040503050406030204" pitchFamily="18" charset="0"/>
                            </a:rPr>
                            <m:t>(</m:t>
                          </m:r>
                        </m:e>
                      </m:func>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−0.5)∗</m:t>
                      </m:r>
                      <m:func>
                        <m:funcPr>
                          <m:ctrlPr>
                            <a:rPr lang="zh-CN" altLang="en-US" sz="2000" i="1">
                              <a:solidFill>
                                <a:srgbClr val="000000"/>
                              </a:solidFill>
                              <a:latin typeface="Cambria Math" panose="02040503050406030204" pitchFamily="18" charset="0"/>
                            </a:rPr>
                          </m:ctrlPr>
                        </m:funcPr>
                        <m:fName>
                          <m:r>
                            <m:rPr>
                              <m:sty m:val="p"/>
                            </m:rPr>
                            <a:rPr lang="zh-CN" altLang="en-US" sz="2000" i="0">
                              <a:solidFill>
                                <a:srgbClr val="000000"/>
                              </a:solidFill>
                              <a:latin typeface="Cambria Math" panose="02040503050406030204" pitchFamily="18" charset="0"/>
                            </a:rPr>
                            <m:t>ln</m:t>
                          </m:r>
                        </m:fName>
                        <m:e>
                          <m:r>
                            <a:rPr lang="zh-CN" altLang="en-US" sz="2000" i="1">
                              <a:solidFill>
                                <a:srgbClr val="000000"/>
                              </a:solidFill>
                              <a:latin typeface="Cambria Math" panose="02040503050406030204" pitchFamily="18" charset="0"/>
                            </a:rPr>
                            <m:t>(</m:t>
                          </m:r>
                        </m:e>
                      </m:func>
                      <m:r>
                        <a:rPr lang="zh-CN" altLang="en-US" sz="2000" i="1">
                          <a:solidFill>
                            <a:srgbClr val="000000"/>
                          </a:solidFill>
                          <a:latin typeface="Cambria Math" panose="02040503050406030204" pitchFamily="18" charset="0"/>
                        </a:rPr>
                        <m:t>1−2∗|</m:t>
                      </m:r>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−0.5|)</m:t>
                      </m:r>
                    </m:oMath>
                  </m:oMathPara>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6" name="Object 1">
                <a:extLst>
                  <a:ext uri="{FF2B5EF4-FFF2-40B4-BE49-F238E27FC236}">
                    <a16:creationId xmlns:a16="http://schemas.microsoft.com/office/drawing/2014/main" id="{6EF54641-71BE-48FF-BAA7-80A228819AAB}"/>
                  </a:ext>
                </a:extLst>
              </p:cNvPr>
              <p:cNvSpPr txBox="1">
                <a:spLocks noRot="1" noChangeAspect="1" noMove="1" noResize="1" noEditPoints="1" noAdjustHandles="1" noChangeArrowheads="1" noChangeShapeType="1" noTextEdit="1"/>
              </p:cNvSpPr>
              <p:nvPr/>
            </p:nvSpPr>
            <p:spPr bwMode="auto">
              <a:xfrm>
                <a:off x="3635299" y="5623782"/>
                <a:ext cx="6148039" cy="915716"/>
              </a:xfrm>
              <a:prstGeom prst="rect">
                <a:avLst/>
              </a:prstGeom>
              <a:blipFill>
                <a:blip r:embed="rId2"/>
                <a:stretch>
                  <a:fillRect b="-17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5814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DDAF66-7C99-4E6D-8203-B4149A3A1E7D}"/>
              </a:ext>
            </a:extLst>
          </p:cNvPr>
          <p:cNvSpPr>
            <a:spLocks noGrp="1"/>
          </p:cNvSpPr>
          <p:nvPr>
            <p:ph type="title"/>
          </p:nvPr>
        </p:nvSpPr>
        <p:spPr>
          <a:xfrm>
            <a:off x="1295400" y="776360"/>
            <a:ext cx="9601200" cy="1485900"/>
          </a:xfrm>
        </p:spPr>
        <p:txBody>
          <a:bodyPr/>
          <a:lstStyle/>
          <a:p>
            <a:r>
              <a:rPr lang="zh-CN" altLang="en-US" sz="44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差分隐私</a:t>
            </a:r>
            <a:r>
              <a:rPr lang="en-US" altLang="zh-CN" i="1" dirty="0">
                <a:latin typeface="Times New Roman" panose="02020603050405020304" pitchFamily="18" charset="0"/>
                <a:cs typeface="Times New Roman" panose="02020603050405020304" pitchFamily="18" charset="0"/>
              </a:rPr>
              <a:t>Laplace</a:t>
            </a:r>
            <a:r>
              <a:rPr lang="zh-CN" altLang="en-US" dirty="0"/>
              <a:t>机制的例子</a:t>
            </a:r>
          </a:p>
        </p:txBody>
      </p:sp>
      <p:graphicFrame>
        <p:nvGraphicFramePr>
          <p:cNvPr id="7" name="表格 6">
            <a:extLst>
              <a:ext uri="{FF2B5EF4-FFF2-40B4-BE49-F238E27FC236}">
                <a16:creationId xmlns:a16="http://schemas.microsoft.com/office/drawing/2014/main" id="{5889D31E-ACEB-4873-BB21-5F4BFE5E9AEB}"/>
              </a:ext>
            </a:extLst>
          </p:cNvPr>
          <p:cNvGraphicFramePr>
            <a:graphicFrameLocks noGrp="1"/>
          </p:cNvGraphicFramePr>
          <p:nvPr>
            <p:extLst>
              <p:ext uri="{D42A27DB-BD31-4B8C-83A1-F6EECF244321}">
                <p14:modId xmlns:p14="http://schemas.microsoft.com/office/powerpoint/2010/main" val="825013600"/>
              </p:ext>
            </p:extLst>
          </p:nvPr>
        </p:nvGraphicFramePr>
        <p:xfrm>
          <a:off x="1661532" y="1581700"/>
          <a:ext cx="9834310" cy="2468880"/>
        </p:xfrm>
        <a:graphic>
          <a:graphicData uri="http://schemas.openxmlformats.org/drawingml/2006/table">
            <a:tbl>
              <a:tblPr/>
              <a:tblGrid>
                <a:gridCol w="587263">
                  <a:extLst>
                    <a:ext uri="{9D8B030D-6E8A-4147-A177-3AD203B41FA5}">
                      <a16:colId xmlns:a16="http://schemas.microsoft.com/office/drawing/2014/main" val="20000"/>
                    </a:ext>
                  </a:extLst>
                </a:gridCol>
                <a:gridCol w="1197783">
                  <a:extLst>
                    <a:ext uri="{9D8B030D-6E8A-4147-A177-3AD203B41FA5}">
                      <a16:colId xmlns:a16="http://schemas.microsoft.com/office/drawing/2014/main" val="20001"/>
                    </a:ext>
                  </a:extLst>
                </a:gridCol>
                <a:gridCol w="1651313">
                  <a:extLst>
                    <a:ext uri="{9D8B030D-6E8A-4147-A177-3AD203B41FA5}">
                      <a16:colId xmlns:a16="http://schemas.microsoft.com/office/drawing/2014/main" val="20002"/>
                    </a:ext>
                  </a:extLst>
                </a:gridCol>
                <a:gridCol w="992144">
                  <a:extLst>
                    <a:ext uri="{9D8B030D-6E8A-4147-A177-3AD203B41FA5}">
                      <a16:colId xmlns:a16="http://schemas.microsoft.com/office/drawing/2014/main" val="20003"/>
                    </a:ext>
                  </a:extLst>
                </a:gridCol>
                <a:gridCol w="1129833">
                  <a:extLst>
                    <a:ext uri="{9D8B030D-6E8A-4147-A177-3AD203B41FA5}">
                      <a16:colId xmlns:a16="http://schemas.microsoft.com/office/drawing/2014/main" val="20004"/>
                    </a:ext>
                  </a:extLst>
                </a:gridCol>
                <a:gridCol w="1159510">
                  <a:extLst>
                    <a:ext uri="{9D8B030D-6E8A-4147-A177-3AD203B41FA5}">
                      <a16:colId xmlns:a16="http://schemas.microsoft.com/office/drawing/2014/main" val="20005"/>
                    </a:ext>
                  </a:extLst>
                </a:gridCol>
                <a:gridCol w="3116464">
                  <a:extLst>
                    <a:ext uri="{9D8B030D-6E8A-4147-A177-3AD203B41FA5}">
                      <a16:colId xmlns:a16="http://schemas.microsoft.com/office/drawing/2014/main" val="20006"/>
                    </a:ext>
                  </a:extLst>
                </a:gridCol>
              </a:tblGrid>
              <a:tr h="0">
                <a:tc gridSpan="4">
                  <a:txBody>
                    <a:bodyPr/>
                    <a:lstStyle/>
                    <a:p>
                      <a:pPr algn="ctr" hangingPunct="0">
                        <a:spcAft>
                          <a:spcPts val="0"/>
                        </a:spcAft>
                      </a:pPr>
                      <a:r>
                        <a:rPr lang="zh-CN" sz="1800" kern="100" dirty="0">
                          <a:latin typeface="+mn-ea"/>
                          <a:ea typeface="+mn-ea"/>
                          <a:cs typeface="Times New Roman"/>
                        </a:rPr>
                        <a:t>表</a:t>
                      </a:r>
                      <a:r>
                        <a:rPr lang="en-US" sz="1800" kern="100" dirty="0">
                          <a:latin typeface="+mn-ea"/>
                          <a:ea typeface="+mn-ea"/>
                          <a:cs typeface="Times New Roman"/>
                        </a:rPr>
                        <a:t>3  </a:t>
                      </a:r>
                      <a:r>
                        <a:rPr lang="zh-CN" sz="1800" kern="100" dirty="0">
                          <a:latin typeface="+mn-ea"/>
                          <a:ea typeface="+mn-ea"/>
                          <a:cs typeface="Times New Roman"/>
                        </a:rPr>
                        <a:t>用于存储</a:t>
                      </a:r>
                      <a:r>
                        <a:rPr lang="en-US" sz="1800" kern="100" dirty="0">
                          <a:latin typeface="+mn-ea"/>
                          <a:ea typeface="+mn-ea"/>
                          <a:cs typeface="Times New Roman"/>
                        </a:rPr>
                        <a:t>HIV</a:t>
                      </a:r>
                      <a:r>
                        <a:rPr lang="zh-CN" sz="1800" kern="100" dirty="0">
                          <a:latin typeface="+mn-ea"/>
                          <a:ea typeface="+mn-ea"/>
                          <a:cs typeface="Times New Roman"/>
                        </a:rPr>
                        <a:t>阳性检测结果的数据表</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gridSpan="2">
                  <a:txBody>
                    <a:bodyPr/>
                    <a:lstStyle/>
                    <a:p>
                      <a:pPr algn="ctr" hangingPunct="0">
                        <a:spcAft>
                          <a:spcPts val="0"/>
                        </a:spcAft>
                      </a:pPr>
                      <a:r>
                        <a:rPr lang="zh-CN" sz="1800" kern="100" dirty="0">
                          <a:latin typeface="+mn-ea"/>
                          <a:ea typeface="+mn-ea"/>
                          <a:cs typeface="Times New Roman"/>
                        </a:rPr>
                        <a:t>表</a:t>
                      </a:r>
                      <a:r>
                        <a:rPr lang="en-US" sz="1800" kern="100" dirty="0">
                          <a:latin typeface="+mn-ea"/>
                          <a:ea typeface="+mn-ea"/>
                          <a:cs typeface="Times New Roman"/>
                        </a:rPr>
                        <a:t>4  </a:t>
                      </a:r>
                      <a:r>
                        <a:rPr lang="zh-CN" sz="1800" kern="100" dirty="0">
                          <a:latin typeface="+mn-ea"/>
                          <a:ea typeface="+mn-ea"/>
                          <a:cs typeface="Times New Roman"/>
                        </a:rPr>
                        <a:t>对数据表</a:t>
                      </a:r>
                      <a:r>
                        <a:rPr lang="en-US" sz="1800" kern="100" dirty="0">
                          <a:latin typeface="+mn-ea"/>
                          <a:ea typeface="+mn-ea"/>
                          <a:cs typeface="Times New Roman"/>
                        </a:rPr>
                        <a:t>3</a:t>
                      </a:r>
                      <a:r>
                        <a:rPr lang="zh-CN" sz="1800" kern="100" dirty="0">
                          <a:latin typeface="+mn-ea"/>
                          <a:ea typeface="+mn-ea"/>
                          <a:cs typeface="Times New Roman"/>
                        </a:rPr>
                        <a:t>进行统计查询结果</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CN" sz="1800" kern="100">
                          <a:latin typeface="+mn-ea"/>
                          <a:ea typeface="+mn-ea"/>
                          <a:cs typeface="Times New Roman"/>
                        </a:rPr>
                        <a:t>省份</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HIV</a:t>
                      </a:r>
                      <a:r>
                        <a:rPr lang="zh-CN" sz="1800" kern="100">
                          <a:latin typeface="+mn-ea"/>
                          <a:ea typeface="+mn-ea"/>
                          <a:cs typeface="Times New Roman"/>
                        </a:rPr>
                        <a:t>阳性检测标志</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zh-CN" sz="1800" kern="100">
                          <a:latin typeface="+mn-ea"/>
                          <a:ea typeface="+mn-ea"/>
                          <a:cs typeface="Times New Roman"/>
                        </a:rPr>
                        <a:t>省份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zh-CN" sz="1800" kern="100">
                          <a:latin typeface="+mn-ea"/>
                          <a:ea typeface="+mn-ea"/>
                          <a:cs typeface="Times New Roman"/>
                        </a:rPr>
                        <a:t>计数</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0</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1800" kern="100">
                          <a:latin typeface="+mn-ea"/>
                          <a:ea typeface="+mn-ea"/>
                          <a:cs typeface="Times New Roman"/>
                        </a:rPr>
                        <a:t>16</a:t>
                      </a:r>
                      <a:endParaRPr lang="zh-CN" sz="1800" kern="100">
                        <a:latin typeface="+mn-ea"/>
                        <a:ea typeface="+mn-ea"/>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zh-CN" sz="1800" kern="100" dirty="0">
                          <a:latin typeface="+mn-ea"/>
                          <a:ea typeface="+mn-ea"/>
                          <a:cs typeface="Times New Roman"/>
                        </a:rPr>
                        <a:t>汇总查询</a:t>
                      </a:r>
                    </a:p>
                  </a:txBody>
                  <a:tcPr marL="68580" marR="68580" marT="0" marB="0">
                    <a:lnL>
                      <a:noFill/>
                    </a:lnL>
                    <a:lnR>
                      <a:noFill/>
                    </a:lnR>
                    <a:lnT>
                      <a:noFill/>
                    </a:lnT>
                    <a:lnB>
                      <a:noFill/>
                    </a:lnB>
                  </a:tcPr>
                </a:tc>
                <a:tc>
                  <a:txBody>
                    <a:bodyPr/>
                    <a:lstStyle/>
                    <a:p>
                      <a:pPr algn="ctr" hangingPunct="0">
                        <a:spcAft>
                          <a:spcPts val="0"/>
                        </a:spcAft>
                      </a:pPr>
                      <a:r>
                        <a:rPr lang="en-US" sz="1800" kern="100" dirty="0">
                          <a:latin typeface="+mn-ea"/>
                          <a:ea typeface="+mn-ea"/>
                          <a:cs typeface="Times New Roman"/>
                        </a:rPr>
                        <a:t>Shanghai</a:t>
                      </a:r>
                      <a:endParaRPr lang="zh-CN" sz="1800" kern="100" dirty="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dirty="0">
                          <a:latin typeface="+mn-ea"/>
                          <a:ea typeface="+mn-ea"/>
                          <a:cs typeface="Times New Roman"/>
                        </a:rPr>
                        <a:t>8</a:t>
                      </a:r>
                      <a:endParaRPr lang="zh-CN" sz="1800" kern="100" dirty="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Anhui</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b="1" kern="100">
                          <a:latin typeface="+mn-ea"/>
                          <a:ea typeface="+mn-ea"/>
                          <a:cs typeface="Times New Roman"/>
                          <a:sym typeface="Symbol"/>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10</a:t>
                      </a:r>
                      <a:endParaRPr lang="zh-CN"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Shanghai</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dirty="0">
                          <a:latin typeface="+mn-ea"/>
                          <a:ea typeface="+mn-ea"/>
                          <a:cs typeface="Times New Roman"/>
                        </a:rPr>
                        <a:t>0</a:t>
                      </a:r>
                      <a:endParaRPr lang="zh-CN" sz="1800" kern="100" dirty="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Zhejiang</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1</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dirty="0">
                          <a:latin typeface="+mn-ea"/>
                          <a:ea typeface="+mn-ea"/>
                          <a:cs typeface="Times New Roman"/>
                        </a:rPr>
                        <a:t>…</a:t>
                      </a:r>
                      <a:endParaRPr lang="zh-CN" sz="1800" kern="100" dirty="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kern="100">
                          <a:latin typeface="+mn-ea"/>
                          <a:ea typeface="+mn-ea"/>
                          <a:cs typeface="Times New Roman"/>
                        </a:rPr>
                        <a:t>…</a:t>
                      </a:r>
                      <a:endParaRPr lang="zh-CN" sz="18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a:noFill/>
                    </a:lnB>
                  </a:tcPr>
                </a:tc>
                <a:tc>
                  <a:txBody>
                    <a:bodyPr/>
                    <a:lstStyle/>
                    <a:p>
                      <a:pPr algn="ctr" hangingPunct="0">
                        <a:spcAft>
                          <a:spcPts val="0"/>
                        </a:spcAft>
                      </a:pPr>
                      <a:endParaRPr lang="en-US" sz="1800" kern="10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en-US" sz="1800" kern="100" dirty="0">
                        <a:latin typeface="+mn-ea"/>
                        <a:ea typeface="+mn-ea"/>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Rectangle 2">
            <a:extLst>
              <a:ext uri="{FF2B5EF4-FFF2-40B4-BE49-F238E27FC236}">
                <a16:creationId xmlns:a16="http://schemas.microsoft.com/office/drawing/2014/main" id="{CF7813C2-548D-4F21-A1C5-7620B30FC010}"/>
              </a:ext>
            </a:extLst>
          </p:cNvPr>
          <p:cNvSpPr>
            <a:spLocks noChangeArrowheads="1"/>
          </p:cNvSpPr>
          <p:nvPr/>
        </p:nvSpPr>
        <p:spPr bwMode="auto">
          <a:xfrm>
            <a:off x="1661531" y="4190966"/>
            <a:ext cx="983430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tabLst>
                <a:tab pos="227013" algn="l"/>
              </a:tabLst>
            </a:pPr>
            <a:r>
              <a:rPr lang="zh-CN" altLang="en-US" sz="2000" dirty="0" bmk="OLE_LINK102">
                <a:latin typeface="Times New Roman" pitchFamily="18" charset="0"/>
                <a:cs typeface="Times New Roman" pitchFamily="18" charset="0"/>
              </a:rPr>
              <a:t>那么一次汇总查询经过差分隐私</a:t>
            </a:r>
            <a:r>
              <a:rPr lang="en-US" altLang="zh-CN" sz="2000" dirty="0" bmk="OLE_LINK102">
                <a:latin typeface="Times New Roman" pitchFamily="18" charset="0"/>
                <a:cs typeface="Times New Roman" pitchFamily="18" charset="0"/>
              </a:rPr>
              <a:t>Laplace</a:t>
            </a:r>
            <a:r>
              <a:rPr lang="zh-CN" altLang="en-US" sz="2000" dirty="0" bmk="OLE_LINK102">
                <a:latin typeface="Times New Roman" pitchFamily="18" charset="0"/>
                <a:cs typeface="Times New Roman" pitchFamily="18" charset="0"/>
              </a:rPr>
              <a:t>机制保护之后的结果如下表所示：</a:t>
            </a:r>
            <a:endParaRPr kumimoji="0" lang="zh-CN" altLang="en-US" sz="2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sym typeface="Symbol" pitchFamily="18" charset="2"/>
            </a:endParaRPr>
          </a:p>
        </p:txBody>
      </p:sp>
      <p:graphicFrame>
        <p:nvGraphicFramePr>
          <p:cNvPr id="9" name="表格 8">
            <a:extLst>
              <a:ext uri="{FF2B5EF4-FFF2-40B4-BE49-F238E27FC236}">
                <a16:creationId xmlns:a16="http://schemas.microsoft.com/office/drawing/2014/main" id="{5F10692B-9434-4EBA-9A59-BAB819EF71B3}"/>
              </a:ext>
            </a:extLst>
          </p:cNvPr>
          <p:cNvGraphicFramePr>
            <a:graphicFrameLocks noGrp="1"/>
          </p:cNvGraphicFramePr>
          <p:nvPr>
            <p:extLst>
              <p:ext uri="{D42A27DB-BD31-4B8C-83A1-F6EECF244321}">
                <p14:modId xmlns:p14="http://schemas.microsoft.com/office/powerpoint/2010/main" val="3949983988"/>
              </p:ext>
            </p:extLst>
          </p:nvPr>
        </p:nvGraphicFramePr>
        <p:xfrm>
          <a:off x="2263151" y="4647898"/>
          <a:ext cx="8912859" cy="1194049"/>
        </p:xfrm>
        <a:graphic>
          <a:graphicData uri="http://schemas.openxmlformats.org/drawingml/2006/table">
            <a:tbl>
              <a:tblPr/>
              <a:tblGrid>
                <a:gridCol w="1043622">
                  <a:extLst>
                    <a:ext uri="{9D8B030D-6E8A-4147-A177-3AD203B41FA5}">
                      <a16:colId xmlns:a16="http://schemas.microsoft.com/office/drawing/2014/main" val="20000"/>
                    </a:ext>
                  </a:extLst>
                </a:gridCol>
                <a:gridCol w="1000760">
                  <a:extLst>
                    <a:ext uri="{9D8B030D-6E8A-4147-A177-3AD203B41FA5}">
                      <a16:colId xmlns:a16="http://schemas.microsoft.com/office/drawing/2014/main" val="20001"/>
                    </a:ext>
                  </a:extLst>
                </a:gridCol>
                <a:gridCol w="1259522">
                  <a:extLst>
                    <a:ext uri="{9D8B030D-6E8A-4147-A177-3AD203B41FA5}">
                      <a16:colId xmlns:a16="http://schemas.microsoft.com/office/drawing/2014/main" val="20002"/>
                    </a:ext>
                  </a:extLst>
                </a:gridCol>
                <a:gridCol w="2232660">
                  <a:extLst>
                    <a:ext uri="{9D8B030D-6E8A-4147-A177-3AD203B41FA5}">
                      <a16:colId xmlns:a16="http://schemas.microsoft.com/office/drawing/2014/main" val="20003"/>
                    </a:ext>
                  </a:extLst>
                </a:gridCol>
                <a:gridCol w="1778635">
                  <a:extLst>
                    <a:ext uri="{9D8B030D-6E8A-4147-A177-3AD203B41FA5}">
                      <a16:colId xmlns:a16="http://schemas.microsoft.com/office/drawing/2014/main" val="20004"/>
                    </a:ext>
                  </a:extLst>
                </a:gridCol>
                <a:gridCol w="1597660">
                  <a:extLst>
                    <a:ext uri="{9D8B030D-6E8A-4147-A177-3AD203B41FA5}">
                      <a16:colId xmlns:a16="http://schemas.microsoft.com/office/drawing/2014/main" val="20005"/>
                    </a:ext>
                  </a:extLst>
                </a:gridCol>
              </a:tblGrid>
              <a:tr h="477619">
                <a:tc>
                  <a:txBody>
                    <a:bodyPr/>
                    <a:lstStyle/>
                    <a:p>
                      <a:pPr algn="ctr" hangingPunct="0">
                        <a:lnSpc>
                          <a:spcPts val="1200"/>
                        </a:lnSpc>
                        <a:spcAft>
                          <a:spcPts val="0"/>
                        </a:spcAft>
                      </a:pPr>
                      <a:r>
                        <a:rPr lang="zh-CN" sz="1600" kern="100" dirty="0">
                          <a:latin typeface="Times New Roman" panose="02020603050405020304" pitchFamily="18" charset="0"/>
                          <a:ea typeface="+mn-ea"/>
                          <a:cs typeface="Times New Roman" panose="02020603050405020304" pitchFamily="18" charset="0"/>
                        </a:rPr>
                        <a:t>省份</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spcAft>
                          <a:spcPts val="0"/>
                        </a:spcAft>
                      </a:pPr>
                      <a:r>
                        <a:rPr lang="zh-CN" sz="1600" kern="100">
                          <a:latin typeface="Times New Roman" panose="02020603050405020304" pitchFamily="18" charset="0"/>
                          <a:ea typeface="+mn-ea"/>
                          <a:cs typeface="Times New Roman" panose="02020603050405020304" pitchFamily="18" charset="0"/>
                        </a:rPr>
                        <a:t>原始计数</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hangingPunct="0">
                        <a:lnSpc>
                          <a:spcPts val="1200"/>
                        </a:lnSpc>
                        <a:spcAft>
                          <a:spcPts val="0"/>
                        </a:spcAft>
                      </a:pPr>
                      <a:r>
                        <a:rPr lang="zh-CN" sz="1600" kern="100">
                          <a:latin typeface="Times New Roman" panose="02020603050405020304" pitchFamily="18" charset="0"/>
                          <a:ea typeface="+mn-ea"/>
                          <a:cs typeface="Times New Roman" panose="02020603050405020304" pitchFamily="18" charset="0"/>
                        </a:rPr>
                        <a:t>随机数</a:t>
                      </a:r>
                      <a:r>
                        <a:rPr lang="en-US" sz="1600" i="1" kern="100">
                          <a:latin typeface="Times New Roman" panose="02020603050405020304" pitchFamily="18" charset="0"/>
                          <a:ea typeface="+mn-ea"/>
                          <a:cs typeface="Times New Roman" panose="02020603050405020304" pitchFamily="18" charset="0"/>
                        </a:rPr>
                        <a:t>p</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spcAft>
                          <a:spcPts val="0"/>
                        </a:spcAft>
                      </a:pPr>
                      <a:r>
                        <a:rPr lang="zh-CN" sz="1600" kern="100">
                          <a:latin typeface="Times New Roman" panose="02020603050405020304" pitchFamily="18" charset="0"/>
                          <a:ea typeface="+mn-ea"/>
                          <a:cs typeface="Times New Roman" panose="02020603050405020304" pitchFamily="18" charset="0"/>
                        </a:rPr>
                        <a:t>噪音规模</a:t>
                      </a:r>
                      <a:r>
                        <a:rPr lang="en-US" sz="1600" kern="100">
                          <a:latin typeface="Times New Roman" panose="02020603050405020304" pitchFamily="18" charset="0"/>
                          <a:ea typeface="+mn-ea"/>
                          <a:cs typeface="Times New Roman" panose="02020603050405020304" pitchFamily="18" charset="0"/>
                        </a:rPr>
                        <a:t>, </a:t>
                      </a:r>
                      <a:r>
                        <a:rPr lang="en-US" sz="1600" kern="100">
                          <a:latin typeface="Times New Roman" panose="02020603050405020304" pitchFamily="18" charset="0"/>
                          <a:ea typeface="+mn-ea"/>
                          <a:cs typeface="Times New Roman" panose="02020603050405020304" pitchFamily="18" charset="0"/>
                          <a:sym typeface="Symbol"/>
                        </a:rPr>
                        <a:t></a:t>
                      </a:r>
                      <a:r>
                        <a:rPr lang="en-US" sz="1600" kern="100">
                          <a:latin typeface="Times New Roman" panose="02020603050405020304" pitchFamily="18" charset="0"/>
                          <a:ea typeface="+mn-ea"/>
                          <a:cs typeface="Times New Roman" panose="02020603050405020304" pitchFamily="18" charset="0"/>
                        </a:rPr>
                        <a:t>=∆</a:t>
                      </a:r>
                      <a:r>
                        <a:rPr lang="en-US" sz="1600" i="1" kern="100">
                          <a:latin typeface="Times New Roman" panose="02020603050405020304" pitchFamily="18" charset="0"/>
                          <a:ea typeface="+mn-ea"/>
                          <a:cs typeface="Times New Roman" panose="02020603050405020304" pitchFamily="18" charset="0"/>
                        </a:rPr>
                        <a:t>f</a:t>
                      </a:r>
                      <a:r>
                        <a:rPr lang="en-US" sz="1600" kern="100">
                          <a:latin typeface="Times New Roman" panose="02020603050405020304" pitchFamily="18" charset="0"/>
                          <a:ea typeface="+mn-ea"/>
                          <a:cs typeface="Times New Roman" panose="02020603050405020304" pitchFamily="18" charset="0"/>
                        </a:rPr>
                        <a:t>/</a:t>
                      </a:r>
                      <a:r>
                        <a:rPr lang="el-GR" sz="1600" kern="100">
                          <a:latin typeface="Times New Roman" panose="02020603050405020304" pitchFamily="18" charset="0"/>
                          <a:ea typeface="+mn-ea"/>
                          <a:cs typeface="Times New Roman" panose="02020603050405020304" pitchFamily="18" charset="0"/>
                        </a:rPr>
                        <a:t>ε=1/</a:t>
                      </a:r>
                      <a:r>
                        <a:rPr lang="en-US" sz="1600" kern="100">
                          <a:latin typeface="Times New Roman" panose="02020603050405020304" pitchFamily="18" charset="0"/>
                          <a:ea typeface="+mn-ea"/>
                          <a:cs typeface="Times New Roman" panose="02020603050405020304" pitchFamily="18" charset="0"/>
                        </a:rPr>
                        <a:t>ln3</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spcAft>
                          <a:spcPts val="0"/>
                        </a:spcAft>
                      </a:pPr>
                      <a:r>
                        <a:rPr lang="zh-CN" sz="1600" kern="100">
                          <a:latin typeface="Times New Roman" panose="02020603050405020304" pitchFamily="18" charset="0"/>
                          <a:ea typeface="+mn-ea"/>
                          <a:cs typeface="Times New Roman" panose="02020603050405020304" pitchFamily="18" charset="0"/>
                        </a:rPr>
                        <a:t>噪音</a:t>
                      </a:r>
                      <a:r>
                        <a:rPr lang="en-US" sz="1600" i="1" kern="100">
                          <a:latin typeface="Times New Roman" panose="02020603050405020304" pitchFamily="18" charset="0"/>
                          <a:ea typeface="+mn-ea"/>
                          <a:cs typeface="Times New Roman" panose="02020603050405020304" pitchFamily="18" charset="0"/>
                        </a:rPr>
                        <a:t>x</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spcAft>
                          <a:spcPts val="0"/>
                        </a:spcAft>
                      </a:pPr>
                      <a:r>
                        <a:rPr lang="zh-CN" sz="1600" kern="100" dirty="0">
                          <a:latin typeface="Times New Roman" panose="02020603050405020304" pitchFamily="18" charset="0"/>
                          <a:ea typeface="+mn-ea"/>
                          <a:cs typeface="Times New Roman" panose="02020603050405020304" pitchFamily="18" charset="0"/>
                        </a:rPr>
                        <a:t>带噪的计数</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8810">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Anhui</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16</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75000"/>
                      </a:schemeClr>
                    </a:solidFill>
                  </a:tcPr>
                </a:tc>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0.75480793</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hangingPunct="0">
                        <a:lnSpc>
                          <a:spcPts val="1200"/>
                        </a:lnSpc>
                        <a:spcAft>
                          <a:spcPts val="0"/>
                        </a:spcAft>
                      </a:pPr>
                      <a:r>
                        <a:rPr lang="en-US" sz="1600" kern="100" dirty="0">
                          <a:latin typeface="Times New Roman" panose="02020603050405020304" pitchFamily="18" charset="0"/>
                          <a:ea typeface="+mn-ea"/>
                          <a:cs typeface="Times New Roman" panose="02020603050405020304" pitchFamily="18" charset="0"/>
                        </a:rPr>
                        <a:t>0.910239227</a:t>
                      </a:r>
                      <a:endParaRPr lang="zh-CN" sz="1600" kern="100" dirty="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0.648605733491</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lnSpc>
                          <a:spcPts val="1200"/>
                        </a:lnSpc>
                        <a:spcAft>
                          <a:spcPts val="0"/>
                        </a:spcAft>
                      </a:pPr>
                      <a:r>
                        <a:rPr lang="en-US" sz="1600" kern="100" dirty="0">
                          <a:latin typeface="Times New Roman" panose="02020603050405020304" pitchFamily="18" charset="0"/>
                          <a:ea typeface="+mn-ea"/>
                          <a:cs typeface="Times New Roman" panose="02020603050405020304" pitchFamily="18" charset="0"/>
                        </a:rPr>
                        <a:t>16.6486057335</a:t>
                      </a:r>
                      <a:endParaRPr lang="zh-CN" sz="1600" kern="100" dirty="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extLst>
                  <a:ext uri="{0D108BD9-81ED-4DB2-BD59-A6C34878D82A}">
                    <a16:rowId xmlns:a16="http://schemas.microsoft.com/office/drawing/2014/main" val="10001"/>
                  </a:ext>
                </a:extLst>
              </a:tr>
              <a:tr h="238810">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Shanghai</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a:noFill/>
                    </a:lnB>
                  </a:tcPr>
                </a:tc>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8</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a:noFill/>
                    </a:lnB>
                    <a:solidFill>
                      <a:schemeClr val="bg1">
                        <a:lumMod val="75000"/>
                      </a:schemeClr>
                    </a:solidFill>
                  </a:tcPr>
                </a:tc>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0.87694122</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a:noFill/>
                    </a:lnB>
                  </a:tcPr>
                </a:tc>
                <a:tc vMerge="1">
                  <a:txBody>
                    <a:bodyPr/>
                    <a:lstStyle/>
                    <a:p>
                      <a:endParaRPr lang="zh-CN" altLang="en-US"/>
                    </a:p>
                  </a:txBody>
                  <a:tcPr/>
                </a:tc>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1.27610624403</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a:noFill/>
                    </a:lnB>
                  </a:tcPr>
                </a:tc>
                <a:tc>
                  <a:txBody>
                    <a:bodyPr/>
                    <a:lstStyle/>
                    <a:p>
                      <a:pPr algn="ctr" hangingPunct="0">
                        <a:lnSpc>
                          <a:spcPts val="1200"/>
                        </a:lnSpc>
                        <a:spcAft>
                          <a:spcPts val="0"/>
                        </a:spcAft>
                      </a:pPr>
                      <a:r>
                        <a:rPr lang="en-US" sz="1600" kern="100" dirty="0">
                          <a:latin typeface="Times New Roman" panose="02020603050405020304" pitchFamily="18" charset="0"/>
                          <a:ea typeface="+mn-ea"/>
                          <a:cs typeface="Times New Roman" panose="02020603050405020304" pitchFamily="18" charset="0"/>
                        </a:rPr>
                        <a:t>9.27610624403</a:t>
                      </a:r>
                      <a:endParaRPr lang="zh-CN" sz="1600" kern="100" dirty="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10002"/>
                  </a:ext>
                </a:extLst>
              </a:tr>
              <a:tr h="238810">
                <a:tc>
                  <a:txBody>
                    <a:bodyPr/>
                    <a:lstStyle/>
                    <a:p>
                      <a:pPr algn="ctr" hangingPunct="0">
                        <a:lnSpc>
                          <a:spcPts val="1200"/>
                        </a:lnSpc>
                        <a:spcAft>
                          <a:spcPts val="0"/>
                        </a:spcAft>
                      </a:pPr>
                      <a:r>
                        <a:rPr lang="en-US" sz="1600" kern="100" dirty="0">
                          <a:latin typeface="Times New Roman" panose="02020603050405020304" pitchFamily="18" charset="0"/>
                          <a:ea typeface="+mn-ea"/>
                          <a:cs typeface="Times New Roman" panose="02020603050405020304" pitchFamily="18" charset="0"/>
                        </a:rPr>
                        <a:t>Zhejiang</a:t>
                      </a:r>
                      <a:endParaRPr lang="zh-CN" sz="1600" kern="100" dirty="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lnSpc>
                          <a:spcPts val="1200"/>
                        </a:lnSpc>
                        <a:spcAft>
                          <a:spcPts val="0"/>
                        </a:spcAft>
                      </a:pPr>
                      <a:r>
                        <a:rPr lang="en-US" sz="1600" kern="100" dirty="0">
                          <a:latin typeface="Times New Roman" panose="02020603050405020304" pitchFamily="18" charset="0"/>
                          <a:ea typeface="+mn-ea"/>
                          <a:cs typeface="Times New Roman" panose="02020603050405020304" pitchFamily="18" charset="0"/>
                        </a:rPr>
                        <a:t>10</a:t>
                      </a:r>
                      <a:endParaRPr lang="zh-CN" sz="1600" kern="100" dirty="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hangingPunct="0">
                        <a:lnSpc>
                          <a:spcPts val="1200"/>
                        </a:lnSpc>
                        <a:spcAft>
                          <a:spcPts val="0"/>
                        </a:spcAft>
                      </a:pPr>
                      <a:r>
                        <a:rPr lang="en-US" sz="1600" kern="100">
                          <a:latin typeface="Times New Roman" panose="02020603050405020304" pitchFamily="18" charset="0"/>
                          <a:ea typeface="+mn-ea"/>
                          <a:cs typeface="Times New Roman" panose="02020603050405020304" pitchFamily="18" charset="0"/>
                        </a:rPr>
                        <a:t>0.41176198</a:t>
                      </a:r>
                      <a:endParaRPr lang="zh-CN" sz="1600" kern="10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hangingPunct="0">
                        <a:lnSpc>
                          <a:spcPts val="1200"/>
                        </a:lnSpc>
                        <a:spcAft>
                          <a:spcPts val="0"/>
                        </a:spcAft>
                      </a:pPr>
                      <a:r>
                        <a:rPr lang="en-US" sz="1600" kern="100" dirty="0">
                          <a:latin typeface="Times New Roman" panose="02020603050405020304" pitchFamily="18" charset="0"/>
                          <a:ea typeface="+mn-ea"/>
                          <a:cs typeface="Times New Roman" panose="02020603050405020304" pitchFamily="18" charset="0"/>
                        </a:rPr>
                        <a:t>-0.176734439922</a:t>
                      </a:r>
                      <a:endParaRPr lang="zh-CN" sz="1600" kern="100" dirty="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lnSpc>
                          <a:spcPts val="1200"/>
                        </a:lnSpc>
                        <a:spcAft>
                          <a:spcPts val="0"/>
                        </a:spcAft>
                      </a:pPr>
                      <a:r>
                        <a:rPr lang="en-US" sz="1600" kern="100" dirty="0">
                          <a:latin typeface="Times New Roman" panose="02020603050405020304" pitchFamily="18" charset="0"/>
                          <a:ea typeface="+mn-ea"/>
                          <a:cs typeface="Times New Roman" panose="02020603050405020304" pitchFamily="18" charset="0"/>
                        </a:rPr>
                        <a:t>9.82326556008</a:t>
                      </a:r>
                      <a:endParaRPr lang="zh-CN" sz="1600" kern="100" dirty="0">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
        <p:nvSpPr>
          <p:cNvPr id="10" name="矩形 9">
            <a:extLst>
              <a:ext uri="{FF2B5EF4-FFF2-40B4-BE49-F238E27FC236}">
                <a16:creationId xmlns:a16="http://schemas.microsoft.com/office/drawing/2014/main" id="{D91117D2-54A0-4D3B-BF40-4B1784D54397}"/>
              </a:ext>
            </a:extLst>
          </p:cNvPr>
          <p:cNvSpPr/>
          <p:nvPr/>
        </p:nvSpPr>
        <p:spPr>
          <a:xfrm>
            <a:off x="1661531" y="6185458"/>
            <a:ext cx="6192688" cy="369332"/>
          </a:xfrm>
          <a:prstGeom prst="rect">
            <a:avLst/>
          </a:prstGeom>
        </p:spPr>
        <p:txBody>
          <a:bodyPr wrap="square">
            <a:spAutoFit/>
          </a:bodyPr>
          <a:lstStyle/>
          <a:p>
            <a:r>
              <a:rPr lang="zh-CN" altLang="zh-CN" dirty="0">
                <a:solidFill>
                  <a:srgbClr val="0070C0"/>
                </a:solidFill>
                <a:latin typeface="Times New Roman" panose="02020603050405020304" pitchFamily="18" charset="0"/>
                <a:cs typeface="Times New Roman" panose="02020603050405020304" pitchFamily="18" charset="0"/>
              </a:rPr>
              <a:t>采用方差计算失真度</a:t>
            </a:r>
            <a:r>
              <a:rPr lang="en-US" altLang="zh-CN" dirty="0">
                <a:solidFill>
                  <a:srgbClr val="0070C0"/>
                </a:solidFill>
                <a:latin typeface="Times New Roman" panose="02020603050405020304" pitchFamily="18" charset="0"/>
                <a:cs typeface="Times New Roman" panose="02020603050405020304" pitchFamily="18" charset="0"/>
              </a:rPr>
              <a:t>(Distortion)=0.693457201943</a:t>
            </a:r>
            <a:r>
              <a:rPr lang="zh-CN" altLang="zh-CN" dirty="0">
                <a:solidFill>
                  <a:srgbClr val="0070C0"/>
                </a:solidFill>
                <a:latin typeface="Times New Roman" panose="02020603050405020304" pitchFamily="18" charset="0"/>
                <a:cs typeface="Times New Roman" panose="02020603050405020304" pitchFamily="18" charset="0"/>
              </a:rPr>
              <a:t>。</a:t>
            </a:r>
            <a:endParaRPr lang="zh-CN" altLang="en-US" dirty="0">
              <a:solidFill>
                <a:srgbClr val="0070C0"/>
              </a:solidFill>
              <a:latin typeface="Times New Roman" panose="02020603050405020304" pitchFamily="18" charset="0"/>
              <a:cs typeface="Times New Roman" panose="02020603050405020304" pitchFamily="18" charset="0"/>
            </a:endParaRPr>
          </a:p>
        </p:txBody>
      </p:sp>
      <p:sp>
        <p:nvSpPr>
          <p:cNvPr id="4" name="任意多边形: 形状 3">
            <a:extLst>
              <a:ext uri="{FF2B5EF4-FFF2-40B4-BE49-F238E27FC236}">
                <a16:creationId xmlns:a16="http://schemas.microsoft.com/office/drawing/2014/main" id="{9E1259CA-42F6-4AD3-A705-9A0430BCCB20}"/>
              </a:ext>
            </a:extLst>
          </p:cNvPr>
          <p:cNvSpPr/>
          <p:nvPr/>
        </p:nvSpPr>
        <p:spPr>
          <a:xfrm>
            <a:off x="3791415" y="5854390"/>
            <a:ext cx="6556917" cy="289950"/>
          </a:xfrm>
          <a:custGeom>
            <a:avLst/>
            <a:gdLst>
              <a:gd name="connsiteX0" fmla="*/ 0 w 6556917"/>
              <a:gd name="connsiteY0" fmla="*/ 11151 h 289950"/>
              <a:gd name="connsiteX1" fmla="*/ 3133492 w 6556917"/>
              <a:gd name="connsiteY1" fmla="*/ 289932 h 289950"/>
              <a:gd name="connsiteX2" fmla="*/ 6556917 w 6556917"/>
              <a:gd name="connsiteY2" fmla="*/ 0 h 289950"/>
            </a:gdLst>
            <a:ahLst/>
            <a:cxnLst>
              <a:cxn ang="0">
                <a:pos x="connsiteX0" y="connsiteY0"/>
              </a:cxn>
              <a:cxn ang="0">
                <a:pos x="connsiteX1" y="connsiteY1"/>
              </a:cxn>
              <a:cxn ang="0">
                <a:pos x="connsiteX2" y="connsiteY2"/>
              </a:cxn>
            </a:cxnLst>
            <a:rect l="l" t="t" r="r" b="b"/>
            <a:pathLst>
              <a:path w="6556917" h="289950">
                <a:moveTo>
                  <a:pt x="0" y="11151"/>
                </a:moveTo>
                <a:cubicBezTo>
                  <a:pt x="1020336" y="151470"/>
                  <a:pt x="2040673" y="291790"/>
                  <a:pt x="3133492" y="289932"/>
                </a:cubicBezTo>
                <a:cubicBezTo>
                  <a:pt x="4226311" y="288074"/>
                  <a:pt x="5391614" y="144037"/>
                  <a:pt x="6556917" y="0"/>
                </a:cubicBezTo>
              </a:path>
            </a:pathLst>
          </a:custGeom>
          <a:noFill/>
          <a:ln w="28575">
            <a:solidFill>
              <a:srgbClr val="00B0F0"/>
            </a:solidFill>
            <a:prstDash val="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157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10C91-621F-4640-BFD2-412EA05A5BDD}"/>
              </a:ext>
            </a:extLst>
          </p:cNvPr>
          <p:cNvSpPr>
            <a:spLocks noGrp="1"/>
          </p:cNvSpPr>
          <p:nvPr>
            <p:ph type="title"/>
          </p:nvPr>
        </p:nvSpPr>
        <p:spPr>
          <a:xfrm>
            <a:off x="1371600" y="685800"/>
            <a:ext cx="9601200" cy="709966"/>
          </a:xfrm>
        </p:spPr>
        <p:txBody>
          <a:bodyPr/>
          <a:lstStyle/>
          <a:p>
            <a:r>
              <a:rPr lang="zh-CN" altLang="en-US" sz="4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Exponential </a:t>
            </a:r>
            <a:r>
              <a:rPr lang="zh-CN" altLang="en-US" dirty="0">
                <a:latin typeface="Times New Roman" panose="02020603050405020304" pitchFamily="18" charset="0"/>
                <a:cs typeface="Times New Roman" panose="02020603050405020304" pitchFamily="18" charset="0"/>
              </a:rPr>
              <a:t>机制</a:t>
            </a:r>
          </a:p>
        </p:txBody>
      </p:sp>
      <p:sp>
        <p:nvSpPr>
          <p:cNvPr id="4" name="Rectangle 5">
            <a:extLst>
              <a:ext uri="{FF2B5EF4-FFF2-40B4-BE49-F238E27FC236}">
                <a16:creationId xmlns:a16="http://schemas.microsoft.com/office/drawing/2014/main" id="{EC9F7C45-C8D9-42E5-877F-7CD004BAA403}"/>
              </a:ext>
            </a:extLst>
          </p:cNvPr>
          <p:cNvSpPr>
            <a:spLocks noChangeArrowheads="1"/>
          </p:cNvSpPr>
          <p:nvPr/>
        </p:nvSpPr>
        <p:spPr bwMode="auto">
          <a:xfrm>
            <a:off x="1526475" y="1549654"/>
            <a:ext cx="9825465"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kumimoji="0" lang="zh-CN" altLang="en-US" sz="2400" b="1" i="0" u="none" strike="noStrike" cap="none" normalizeH="0" baseline="0" dirty="0">
                <a:ln>
                  <a:noFill/>
                </a:ln>
                <a:solidFill>
                  <a:srgbClr val="002060"/>
                </a:solidFill>
                <a:latin typeface="Times New Roman" panose="02020603050405020304" pitchFamily="18" charset="0"/>
                <a:cs typeface="Times New Roman" panose="02020603050405020304" pitchFamily="18" charset="0"/>
              </a:rPr>
              <a:t>差分隐私指数机制：</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设随机算法</a:t>
            </a:r>
            <a:r>
              <a:rPr kumimoji="0" lang="en-US" altLang="zh-CN" sz="2400" i="0" u="none" strike="noStrike" cap="none" normalizeH="0" baseline="0" dirty="0">
                <a:ln>
                  <a:noFill/>
                </a:ln>
                <a:latin typeface="Times New Roman" panose="02020603050405020304" pitchFamily="18" charset="0"/>
                <a:cs typeface="Times New Roman" panose="02020603050405020304" pitchFamily="18" charset="0"/>
              </a:rPr>
              <a:t>G</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的输入为数据集</a:t>
            </a:r>
            <a:r>
              <a:rPr kumimoji="0" lang="en-US" altLang="zh-CN" sz="2400" i="0" u="none" strike="noStrike" cap="none" normalizeH="0" baseline="0" dirty="0">
                <a:ln>
                  <a:noFill/>
                </a:ln>
                <a:latin typeface="Times New Roman" panose="02020603050405020304" pitchFamily="18" charset="0"/>
                <a:cs typeface="Times New Roman" panose="02020603050405020304" pitchFamily="18" charset="0"/>
              </a:rPr>
              <a:t>D</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，输出为离散值</a:t>
            </a:r>
            <a:r>
              <a:rPr kumimoji="0" lang="en-US" altLang="zh-CN" sz="2400" i="0" u="none" strike="noStrike" cap="none" normalizeH="0" baseline="0" dirty="0" err="1">
                <a:ln>
                  <a:noFill/>
                </a:ln>
                <a:latin typeface="Times New Roman" panose="02020603050405020304" pitchFamily="18" charset="0"/>
                <a:cs typeface="Times New Roman" panose="02020603050405020304" pitchFamily="18" charset="0"/>
              </a:rPr>
              <a:t>ω∈Ω</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a:t>
            </a:r>
            <a:r>
              <a:rPr kumimoji="0" lang="en-US" altLang="zh-CN" sz="2400" i="0" u="none" strike="noStrike" cap="none" normalizeH="0" baseline="0" dirty="0">
                <a:ln>
                  <a:noFill/>
                </a:ln>
                <a:latin typeface="Times New Roman" panose="02020603050405020304" pitchFamily="18" charset="0"/>
                <a:cs typeface="Times New Roman" panose="02020603050405020304" pitchFamily="18" charset="0"/>
              </a:rPr>
              <a:t>Ω</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是</a:t>
            </a:r>
            <a:r>
              <a:rPr kumimoji="0" lang="en-US" altLang="zh-CN" sz="2400" i="0" u="none" strike="noStrike" cap="none" normalizeH="0" baseline="0" dirty="0">
                <a:ln>
                  <a:noFill/>
                </a:ln>
                <a:latin typeface="Times New Roman" panose="02020603050405020304" pitchFamily="18" charset="0"/>
                <a:cs typeface="Times New Roman" panose="02020603050405020304" pitchFamily="18" charset="0"/>
              </a:rPr>
              <a:t>ω</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的值域。 </a:t>
            </a:r>
            <a:r>
              <a:rPr kumimoji="0" lang="en-US" altLang="zh-CN" sz="2400" i="1" u="none" strike="noStrike" cap="none" normalizeH="0" baseline="0" dirty="0">
                <a:ln>
                  <a:noFill/>
                </a:ln>
                <a:latin typeface="Times New Roman" panose="02020603050405020304" pitchFamily="18" charset="0"/>
                <a:cs typeface="Times New Roman" panose="02020603050405020304" pitchFamily="18" charset="0"/>
              </a:rPr>
              <a:t>f</a:t>
            </a:r>
            <a:r>
              <a:rPr kumimoji="0" lang="en-US" altLang="zh-CN" sz="2400" i="0" u="none" strike="noStrike" cap="none" normalizeH="0" baseline="-25000" dirty="0">
                <a:ln>
                  <a:noFill/>
                </a:ln>
                <a:latin typeface="Times New Roman" panose="02020603050405020304" pitchFamily="18" charset="0"/>
                <a:cs typeface="Times New Roman" panose="02020603050405020304" pitchFamily="18" charset="0"/>
              </a:rPr>
              <a:t>s</a:t>
            </a:r>
            <a:r>
              <a:rPr kumimoji="0" lang="en-US" altLang="zh-CN" sz="2400" i="0" u="none" strike="noStrike" cap="none" normalizeH="0" baseline="0" dirty="0">
                <a:ln>
                  <a:noFill/>
                </a:ln>
                <a:latin typeface="Times New Roman" panose="02020603050405020304" pitchFamily="18" charset="0"/>
                <a:cs typeface="Times New Roman" panose="02020603050405020304" pitchFamily="18" charset="0"/>
              </a:rPr>
              <a:t>(D, ω)</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为得分函数</a:t>
            </a:r>
            <a:r>
              <a:rPr kumimoji="0" lang="en-US" altLang="zh-CN" sz="2400" i="0" u="none" strike="noStrike" cap="none" normalizeH="0" baseline="0" dirty="0">
                <a:ln>
                  <a:noFill/>
                </a:ln>
                <a:latin typeface="Times New Roman" panose="02020603050405020304" pitchFamily="18" charset="0"/>
                <a:cs typeface="Times New Roman" panose="02020603050405020304" pitchFamily="18" charset="0"/>
              </a:rPr>
              <a:t>(Score Function)</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a:t>
            </a:r>
            <a:r>
              <a:rPr kumimoji="0" lang="en-US" altLang="zh-CN" sz="2400" i="0" u="none" strike="noStrike" cap="none" normalizeH="0" baseline="0" dirty="0" err="1">
                <a:ln>
                  <a:noFill/>
                </a:ln>
                <a:latin typeface="Times New Roman" panose="02020603050405020304" pitchFamily="18" charset="0"/>
                <a:cs typeface="Times New Roman" panose="02020603050405020304" pitchFamily="18" charset="0"/>
              </a:rPr>
              <a:t>Δ</a:t>
            </a:r>
            <a:r>
              <a:rPr kumimoji="0" lang="en-US" altLang="zh-CN" sz="2400" i="1" u="none" strike="noStrike" cap="none" normalizeH="0" baseline="0" dirty="0" err="1">
                <a:ln>
                  <a:noFill/>
                </a:ln>
                <a:latin typeface="Times New Roman" panose="02020603050405020304" pitchFamily="18" charset="0"/>
                <a:cs typeface="Times New Roman" panose="02020603050405020304" pitchFamily="18" charset="0"/>
              </a:rPr>
              <a:t>f</a:t>
            </a:r>
            <a:r>
              <a:rPr kumimoji="0" lang="en-US" altLang="zh-CN" sz="2400" i="0" u="none" strike="noStrike" cap="none" normalizeH="0" baseline="-25000" dirty="0" err="1">
                <a:ln>
                  <a:noFill/>
                </a:ln>
                <a:latin typeface="Times New Roman" panose="02020603050405020304" pitchFamily="18" charset="0"/>
                <a:cs typeface="Times New Roman" panose="02020603050405020304" pitchFamily="18" charset="0"/>
              </a:rPr>
              <a:t>s</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称为调节因子</a:t>
            </a:r>
            <a:r>
              <a:rPr kumimoji="0" lang="en-US" altLang="zh-CN" sz="2400" i="0" u="none" strike="noStrike" cap="none" normalizeH="0" baseline="0" dirty="0">
                <a:ln>
                  <a:noFill/>
                </a:ln>
                <a:latin typeface="Times New Roman" panose="02020603050405020304" pitchFamily="18" charset="0"/>
                <a:cs typeface="Times New Roman" panose="02020603050405020304" pitchFamily="18" charset="0"/>
              </a:rPr>
              <a:t>(scaling factor)</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，用于控制隐私保护强度，其值与</a:t>
            </a:r>
            <a:r>
              <a:rPr kumimoji="0" lang="en-US" altLang="zh-CN" sz="2400" i="1" u="none" strike="noStrike" cap="none" normalizeH="0" baseline="0" dirty="0">
                <a:ln>
                  <a:noFill/>
                </a:ln>
                <a:latin typeface="Times New Roman" panose="02020603050405020304" pitchFamily="18" charset="0"/>
                <a:cs typeface="Times New Roman" panose="02020603050405020304" pitchFamily="18" charset="0"/>
              </a:rPr>
              <a:t>f</a:t>
            </a:r>
            <a:r>
              <a:rPr kumimoji="0" lang="en-US" altLang="zh-CN" sz="2400" i="0" u="none" strike="noStrike" cap="none" normalizeH="0" baseline="-25000" dirty="0">
                <a:ln>
                  <a:noFill/>
                </a:ln>
                <a:latin typeface="Times New Roman" panose="02020603050405020304" pitchFamily="18" charset="0"/>
                <a:cs typeface="Times New Roman" panose="02020603050405020304" pitchFamily="18" charset="0"/>
              </a:rPr>
              <a:t>s</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的敏感度有关，</a:t>
            </a:r>
            <a:r>
              <a:rPr kumimoji="0" lang="el-GR" altLang="zh-CN" sz="2400" i="0" u="none" strike="noStrike" cap="none" normalizeH="0" baseline="0" dirty="0">
                <a:ln>
                  <a:noFill/>
                </a:ln>
                <a:latin typeface="Times New Roman" panose="02020603050405020304" pitchFamily="18" charset="0"/>
                <a:cs typeface="Times New Roman" panose="02020603050405020304" pitchFamily="18" charset="0"/>
              </a:rPr>
              <a:t>ε</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为隐私保护预算。</a:t>
            </a:r>
            <a:r>
              <a:rPr kumimoji="0" lang="zh-CN" altLang="en-US"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若算法</a:t>
            </a:r>
            <a:r>
              <a:rPr kumimoji="0" lang="en-US" altLang="zh-CN"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G</a:t>
            </a:r>
            <a:r>
              <a:rPr kumimoji="0" lang="zh-CN" altLang="en-US"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以正比于                     的概率从</a:t>
            </a:r>
            <a:r>
              <a:rPr kumimoji="0" lang="en-US" altLang="zh-CN"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Ω</a:t>
            </a:r>
            <a:r>
              <a:rPr kumimoji="0" lang="zh-CN" altLang="en-US"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中选择输出</a:t>
            </a:r>
            <a:r>
              <a:rPr kumimoji="0" lang="en-US" altLang="zh-CN"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ω</a:t>
            </a:r>
            <a:r>
              <a:rPr kumimoji="0" lang="zh-CN" altLang="en-US"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，则称算法</a:t>
            </a:r>
            <a:r>
              <a:rPr kumimoji="0" lang="en-US" altLang="zh-CN"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G</a:t>
            </a:r>
            <a:r>
              <a:rPr kumimoji="0" lang="zh-CN" altLang="en-US"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实现了</a:t>
            </a:r>
            <a:r>
              <a:rPr kumimoji="0" lang="en-US" altLang="zh-CN"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ε-</a:t>
            </a:r>
            <a:r>
              <a:rPr kumimoji="0" lang="zh-CN" altLang="en-US" sz="2400" i="0" u="none" strike="noStrike" cap="none" normalizeH="0" baseline="0" dirty="0">
                <a:ln>
                  <a:noFill/>
                </a:ln>
                <a:solidFill>
                  <a:srgbClr val="0070C0"/>
                </a:solidFill>
                <a:latin typeface="Times New Roman" panose="02020603050405020304" pitchFamily="18" charset="0"/>
                <a:cs typeface="Times New Roman" panose="02020603050405020304" pitchFamily="18" charset="0"/>
              </a:rPr>
              <a:t>差分隐私保护</a:t>
            </a:r>
            <a:r>
              <a:rPr kumimoji="0" lang="zh-CN" altLang="en-US" sz="2400" i="0" u="none" strike="noStrike" cap="none" normalizeH="0" baseline="0" dirty="0">
                <a:ln>
                  <a:noFill/>
                </a:ln>
                <a:latin typeface="Times New Roman" panose="02020603050405020304" pitchFamily="18" charset="0"/>
                <a:cs typeface="Times New Roman" panose="02020603050405020304" pitchFamily="18" charset="0"/>
              </a:rPr>
              <a:t>，如以下公式所示。</a:t>
            </a: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84DBC0E-E8CA-42B1-91C0-FC1F69F80FD5}"/>
                  </a:ext>
                </a:extLst>
              </p:cNvPr>
              <p:cNvSpPr txBox="1"/>
              <p:nvPr/>
            </p:nvSpPr>
            <p:spPr>
              <a:xfrm>
                <a:off x="6423102" y="2649701"/>
                <a:ext cx="1756554" cy="6045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kumimoji="0" lang="en-US" altLang="zh-CN" sz="1600" b="0" i="0" u="none" strike="noStrike" cap="none" normalizeH="0" baseline="0" smtClean="0">
                          <a:ln>
                            <a:noFill/>
                          </a:ln>
                          <a:latin typeface="Cambria Math" panose="02040503050406030204" pitchFamily="18" charset="0"/>
                          <a:cs typeface="Times New Roman" panose="02020603050405020304" pitchFamily="18" charset="0"/>
                        </a:rPr>
                        <m:t>exp</m:t>
                      </m:r>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m:t>
                      </m:r>
                      <m:f>
                        <m:fPr>
                          <m:ctrlP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ctrlPr>
                        </m:fPr>
                        <m:num>
                          <m:sSub>
                            <m:sSubPr>
                              <m:ctrlP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ctrlPr>
                            </m:sSubPr>
                            <m:e>
                              <m:r>
                                <a:rPr kumimoji="0" lang="zh-CN" altLang="en-US" sz="1600" b="0" i="1" u="none" strike="noStrike" cap="none" normalizeH="0" baseline="0" smtClean="0">
                                  <a:ln>
                                    <a:noFill/>
                                  </a:ln>
                                  <a:latin typeface="Cambria Math" panose="02040503050406030204" pitchFamily="18" charset="0"/>
                                  <a:cs typeface="Times New Roman" panose="02020603050405020304" pitchFamily="18" charset="0"/>
                                </a:rPr>
                                <m:t>𝜀</m:t>
                              </m:r>
                              <m:r>
                                <a:rPr kumimoji="0" lang="zh-CN" altLang="en-US" sz="1600" b="0" i="1" u="none" strike="noStrike" cap="none" normalizeH="0" baseline="0" smtClean="0">
                                  <a:ln>
                                    <a:noFill/>
                                  </a:ln>
                                  <a:latin typeface="Cambria Math" panose="02040503050406030204" pitchFamily="18" charset="0"/>
                                  <a:cs typeface="Times New Roman" panose="02020603050405020304" pitchFamily="18" charset="0"/>
                                </a:rPr>
                                <m:t>∙</m:t>
                              </m:r>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𝑓</m:t>
                              </m:r>
                            </m:e>
                            <m:sub>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𝑠</m:t>
                              </m:r>
                            </m:sub>
                          </m:sSub>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m:t>
                          </m:r>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𝐷</m:t>
                          </m:r>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m:t>
                          </m:r>
                          <m:r>
                            <a:rPr kumimoji="0" lang="zh-CN" altLang="en-US" sz="1600" b="0" i="1" u="none" strike="noStrike" cap="none" normalizeH="0" baseline="0" smtClean="0">
                              <a:ln>
                                <a:noFill/>
                              </a:ln>
                              <a:latin typeface="Cambria Math" panose="02040503050406030204" pitchFamily="18" charset="0"/>
                              <a:cs typeface="Times New Roman" panose="02020603050405020304" pitchFamily="18" charset="0"/>
                            </a:rPr>
                            <m:t>𝜔</m:t>
                          </m:r>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m:t>
                          </m:r>
                        </m:num>
                        <m:den>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2</m:t>
                          </m:r>
                          <m:r>
                            <a:rPr kumimoji="0" lang="en-US" altLang="zh-CN" sz="1600" b="0" i="1" u="none" strike="noStrike" cap="none" normalizeH="0" baseline="0" smtClean="0">
                              <a:ln>
                                <a:noFill/>
                              </a:ln>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ctrlPr>
                            </m:sSubPr>
                            <m:e>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𝑓</m:t>
                              </m:r>
                            </m:e>
                            <m:sub>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𝑠</m:t>
                              </m:r>
                            </m:sub>
                          </m:sSub>
                        </m:den>
                      </m:f>
                      <m:r>
                        <a:rPr kumimoji="0" lang="en-US" altLang="zh-CN" sz="1600" b="0" i="1" u="none" strike="noStrike" cap="none" normalizeH="0" baseline="0" smtClean="0">
                          <a:ln>
                            <a:noFill/>
                          </a:ln>
                          <a:latin typeface="Cambria Math" panose="02040503050406030204" pitchFamily="18" charset="0"/>
                          <a:cs typeface="Times New Roman" panose="02020603050405020304" pitchFamily="18" charset="0"/>
                        </a:rPr>
                        <m:t>)</m:t>
                      </m:r>
                    </m:oMath>
                  </m:oMathPara>
                </a14:m>
                <a:endParaRPr lang="zh-CN" altLang="en-US" dirty="0"/>
              </a:p>
            </p:txBody>
          </p:sp>
        </mc:Choice>
        <mc:Fallback xmlns="">
          <p:sp>
            <p:nvSpPr>
              <p:cNvPr id="24" name="文本框 23">
                <a:extLst>
                  <a:ext uri="{FF2B5EF4-FFF2-40B4-BE49-F238E27FC236}">
                    <a16:creationId xmlns:a16="http://schemas.microsoft.com/office/drawing/2014/main" id="{184DBC0E-E8CA-42B1-91C0-FC1F69F80FD5}"/>
                  </a:ext>
                </a:extLst>
              </p:cNvPr>
              <p:cNvSpPr txBox="1">
                <a:spLocks noRot="1" noChangeAspect="1" noMove="1" noResize="1" noEditPoints="1" noAdjustHandles="1" noChangeArrowheads="1" noChangeShapeType="1" noTextEdit="1"/>
              </p:cNvSpPr>
              <p:nvPr/>
            </p:nvSpPr>
            <p:spPr>
              <a:xfrm>
                <a:off x="6423102" y="2649701"/>
                <a:ext cx="1756554" cy="604524"/>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ED9DB656-4259-4EAD-A999-EF1404FDDDEF}"/>
                  </a:ext>
                </a:extLst>
              </p:cNvPr>
              <p:cNvSpPr txBox="1"/>
              <p:nvPr/>
            </p:nvSpPr>
            <p:spPr>
              <a:xfrm>
                <a:off x="3077737" y="3704090"/>
                <a:ext cx="6445404" cy="8605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ctrlPr>
                        </m:funcPr>
                        <m:fName>
                          <m:r>
                            <m:rPr>
                              <m:sty m:val="p"/>
                            </m:rPr>
                            <a:rPr kumimoji="0" lang="en-US" altLang="zh-CN" sz="2400" b="0" i="0" u="none" strike="noStrike" cap="none" normalizeH="0" baseline="0" smtClean="0">
                              <a:ln>
                                <a:noFill/>
                              </a:ln>
                              <a:latin typeface="Cambria Math" panose="02040503050406030204" pitchFamily="18" charset="0"/>
                              <a:cs typeface="Times New Roman" panose="02020603050405020304" pitchFamily="18" charset="0"/>
                            </a:rPr>
                            <m:t>Pr</m:t>
                          </m:r>
                        </m:fName>
                        <m:e>
                          <m:d>
                            <m:dPr>
                              <m:begChr m:val="["/>
                              <m:endChr m:val="]"/>
                              <m:ctrlP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ctrlPr>
                            </m:dPr>
                            <m:e>
                              <m:r>
                                <m:rPr>
                                  <m:sty m:val="p"/>
                                </m:rPr>
                                <a:rPr kumimoji="0" lang="el-GR" altLang="zh-CN" sz="2400" b="0" i="1" u="none" strike="noStrike" cap="none" normalizeH="0" baseline="0" smtClean="0">
                                  <a:ln>
                                    <a:noFill/>
                                  </a:ln>
                                  <a:latin typeface="Cambria Math" panose="02040503050406030204" pitchFamily="18" charset="0"/>
                                  <a:cs typeface="Times New Roman" panose="02020603050405020304" pitchFamily="18" charset="0"/>
                                </a:rPr>
                                <m:t>ω</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 </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𝑖𝑠</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 </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𝑠𝑒𝑙𝑒𝑐𝑡𝑒𝑑</m:t>
                              </m:r>
                            </m:e>
                          </m:d>
                        </m:e>
                      </m:func>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𝑛</m:t>
                      </m:r>
                      <m:r>
                        <a:rPr kumimoji="0" lang="en-US" altLang="zh-CN" sz="2400" b="0" i="0" u="none" strike="noStrike" cap="none" normalizeH="0" baseline="0" smtClean="0">
                          <a:ln>
                            <a:noFill/>
                          </a:ln>
                          <a:latin typeface="Cambria Math" panose="02040503050406030204" pitchFamily="18" charset="0"/>
                          <a:cs typeface="Times New Roman" panose="02020603050405020304" pitchFamily="18" charset="0"/>
                        </a:rPr>
                        <m:t>∗</m:t>
                      </m:r>
                      <m:r>
                        <m:rPr>
                          <m:sty m:val="p"/>
                        </m:rPr>
                        <a:rPr kumimoji="0" lang="en-US" altLang="zh-CN" sz="2400" b="0" i="0" u="none" strike="noStrike" cap="none" normalizeH="0" baseline="0" smtClean="0">
                          <a:ln>
                            <a:noFill/>
                          </a:ln>
                          <a:latin typeface="Cambria Math" panose="02040503050406030204" pitchFamily="18" charset="0"/>
                          <a:cs typeface="Times New Roman" panose="02020603050405020304" pitchFamily="18" charset="0"/>
                        </a:rPr>
                        <m:t>exp</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m:t>
                      </m:r>
                      <m:f>
                        <m:fPr>
                          <m:ctrlP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ctrlPr>
                        </m:fPr>
                        <m:num>
                          <m:sSub>
                            <m:sSubPr>
                              <m:ctrlP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ctrlPr>
                            </m:sSubPr>
                            <m:e>
                              <m:r>
                                <a:rPr kumimoji="0" lang="zh-CN" altLang="en-US" sz="2400" b="0" i="1" u="none" strike="noStrike" cap="none" normalizeH="0" baseline="0" smtClean="0">
                                  <a:ln>
                                    <a:noFill/>
                                  </a:ln>
                                  <a:latin typeface="Cambria Math" panose="02040503050406030204" pitchFamily="18" charset="0"/>
                                  <a:cs typeface="Times New Roman" panose="02020603050405020304" pitchFamily="18" charset="0"/>
                                </a:rPr>
                                <m:t>𝜀</m:t>
                              </m:r>
                              <m:r>
                                <a:rPr kumimoji="0" lang="zh-CN" altLang="en-US" sz="2400" b="0" i="1" u="none" strike="noStrike" cap="none" normalizeH="0" baseline="0" smtClean="0">
                                  <a:ln>
                                    <a:noFill/>
                                  </a:ln>
                                  <a:latin typeface="Cambria Math" panose="02040503050406030204" pitchFamily="18" charset="0"/>
                                  <a:cs typeface="Times New Roman" panose="02020603050405020304" pitchFamily="18" charset="0"/>
                                </a:rPr>
                                <m:t>∙</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𝑓</m:t>
                              </m:r>
                            </m:e>
                            <m:sub>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𝑠</m:t>
                              </m:r>
                            </m:sub>
                          </m:sSub>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𝐷</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m:t>
                          </m:r>
                          <m:r>
                            <a:rPr kumimoji="0" lang="zh-CN" altLang="en-US" sz="2400" b="0" i="1" u="none" strike="noStrike" cap="none" normalizeH="0" baseline="0" smtClean="0">
                              <a:ln>
                                <a:noFill/>
                              </a:ln>
                              <a:latin typeface="Cambria Math" panose="02040503050406030204" pitchFamily="18" charset="0"/>
                              <a:cs typeface="Times New Roman" panose="02020603050405020304" pitchFamily="18" charset="0"/>
                            </a:rPr>
                            <m:t>𝜔</m:t>
                          </m:r>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m:t>
                          </m:r>
                        </m:num>
                        <m:den>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2</m:t>
                          </m:r>
                          <m:r>
                            <a:rPr kumimoji="0" lang="en-US" altLang="zh-CN" sz="2400" b="0" i="1" u="none" strike="noStrike" cap="none" normalizeH="0" baseline="0" smtClean="0">
                              <a:ln>
                                <a:noFill/>
                              </a:ln>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ctrlPr>
                            </m:sSubPr>
                            <m:e>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𝑓</m:t>
                              </m:r>
                            </m:e>
                            <m:sub>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𝑠</m:t>
                              </m:r>
                            </m:sub>
                          </m:sSub>
                        </m:den>
                      </m:f>
                      <m:r>
                        <a:rPr kumimoji="0" lang="en-US" altLang="zh-CN" sz="2400" b="0" i="1" u="none" strike="noStrike" cap="none" normalizeH="0" baseline="0" smtClean="0">
                          <a:ln>
                            <a:noFill/>
                          </a:ln>
                          <a:latin typeface="Cambria Math" panose="02040503050406030204" pitchFamily="18" charset="0"/>
                          <a:cs typeface="Times New Roman" panose="02020603050405020304" pitchFamily="18" charset="0"/>
                        </a:rPr>
                        <m:t>)</m:t>
                      </m:r>
                    </m:oMath>
                  </m:oMathPara>
                </a14:m>
                <a:endParaRPr lang="zh-CN" altLang="en-US" sz="2400" dirty="0"/>
              </a:p>
            </p:txBody>
          </p:sp>
        </mc:Choice>
        <mc:Fallback xmlns="">
          <p:sp>
            <p:nvSpPr>
              <p:cNvPr id="34" name="文本框 33">
                <a:extLst>
                  <a:ext uri="{FF2B5EF4-FFF2-40B4-BE49-F238E27FC236}">
                    <a16:creationId xmlns:a16="http://schemas.microsoft.com/office/drawing/2014/main" id="{ED9DB656-4259-4EAD-A999-EF1404FDDDEF}"/>
                  </a:ext>
                </a:extLst>
              </p:cNvPr>
              <p:cNvSpPr txBox="1">
                <a:spLocks noRot="1" noChangeAspect="1" noMove="1" noResize="1" noEditPoints="1" noAdjustHandles="1" noChangeArrowheads="1" noChangeShapeType="1" noTextEdit="1"/>
              </p:cNvSpPr>
              <p:nvPr/>
            </p:nvSpPr>
            <p:spPr>
              <a:xfrm>
                <a:off x="3077737" y="3704090"/>
                <a:ext cx="6445404" cy="860557"/>
              </a:xfrm>
              <a:prstGeom prst="rect">
                <a:avLst/>
              </a:prstGeom>
              <a:blipFill>
                <a:blip r:embed="rId3"/>
                <a:stretch>
                  <a:fillRect/>
                </a:stretch>
              </a:blipFill>
            </p:spPr>
            <p:txBody>
              <a:bodyPr/>
              <a:lstStyle/>
              <a:p>
                <a:r>
                  <a:rPr lang="zh-CN" altLang="en-US">
                    <a:noFill/>
                  </a:rPr>
                  <a:t> </a:t>
                </a:r>
              </a:p>
            </p:txBody>
          </p:sp>
        </mc:Fallback>
      </mc:AlternateContent>
      <p:sp>
        <p:nvSpPr>
          <p:cNvPr id="35" name="矩形 34">
            <a:extLst>
              <a:ext uri="{FF2B5EF4-FFF2-40B4-BE49-F238E27FC236}">
                <a16:creationId xmlns:a16="http://schemas.microsoft.com/office/drawing/2014/main" id="{8F699DAA-16CC-4AAC-92C7-3C232DAE0A6C}"/>
              </a:ext>
            </a:extLst>
          </p:cNvPr>
          <p:cNvSpPr/>
          <p:nvPr/>
        </p:nvSpPr>
        <p:spPr>
          <a:xfrm>
            <a:off x="1795347" y="4718535"/>
            <a:ext cx="9645805" cy="461665"/>
          </a:xfrm>
          <a:prstGeom prst="rect">
            <a:avLst/>
          </a:prstGeom>
        </p:spPr>
        <p:txBody>
          <a:bodyPr wrap="square">
            <a:spAutoFit/>
          </a:bodyPr>
          <a:lstStyle/>
          <a:p>
            <a:pPr hangingPunct="0"/>
            <a:r>
              <a:rPr lang="zh-CN" altLang="zh-CN" sz="2400" dirty="0">
                <a:latin typeface="Times New Roman" panose="02020603050405020304" pitchFamily="18" charset="0"/>
                <a:cs typeface="Times New Roman" panose="02020603050405020304" pitchFamily="18" charset="0"/>
              </a:rPr>
              <a:t>得分函数的敏感度</a:t>
            </a:r>
            <a:r>
              <a:rPr lang="en-US" altLang="zh-CN" sz="2400" dirty="0" err="1">
                <a:latin typeface="Times New Roman" panose="02020603050405020304" pitchFamily="18" charset="0"/>
                <a:cs typeface="Times New Roman" panose="02020603050405020304" pitchFamily="18" charset="0"/>
              </a:rPr>
              <a:t>Δ</a:t>
            </a:r>
            <a:r>
              <a:rPr lang="en-US" altLang="zh-CN" sz="2400" i="1" dirty="0" err="1">
                <a:latin typeface="Times New Roman" panose="02020603050405020304" pitchFamily="18" charset="0"/>
                <a:cs typeface="Times New Roman" panose="02020603050405020304" pitchFamily="18" charset="0"/>
              </a:rPr>
              <a:t>f</a:t>
            </a:r>
            <a:r>
              <a:rPr lang="en-US" altLang="zh-CN" sz="2400" baseline="-25000" dirty="0" err="1">
                <a:latin typeface="Times New Roman" panose="02020603050405020304" pitchFamily="18" charset="0"/>
                <a:cs typeface="Times New Roman" panose="02020603050405020304" pitchFamily="18" charset="0"/>
              </a:rPr>
              <a:t>s</a:t>
            </a:r>
            <a:r>
              <a:rPr lang="zh-CN" altLang="zh-CN" sz="2400" dirty="0">
                <a:latin typeface="Times New Roman" panose="02020603050405020304" pitchFamily="18" charset="0"/>
                <a:cs typeface="Times New Roman" panose="02020603050405020304" pitchFamily="18" charset="0"/>
              </a:rPr>
              <a:t>可利用</a:t>
            </a:r>
            <a:r>
              <a:rPr lang="zh-CN" altLang="en-US" sz="2400" dirty="0">
                <a:latin typeface="Times New Roman" panose="02020603050405020304" pitchFamily="18" charset="0"/>
                <a:cs typeface="Times New Roman" panose="02020603050405020304" pitchFamily="18" charset="0"/>
              </a:rPr>
              <a:t>以下</a:t>
            </a:r>
            <a:r>
              <a:rPr lang="zh-CN" altLang="zh-CN" sz="2400" dirty="0">
                <a:latin typeface="Times New Roman" panose="02020603050405020304" pitchFamily="18" charset="0"/>
                <a:cs typeface="Times New Roman" panose="02020603050405020304" pitchFamily="18" charset="0"/>
              </a:rPr>
              <a:t>公式计算，其中</a:t>
            </a:r>
            <a:r>
              <a:rPr lang="en-US" altLang="zh-CN" sz="2400" i="1" dirty="0">
                <a:latin typeface="Times New Roman" panose="02020603050405020304" pitchFamily="18" charset="0"/>
                <a:cs typeface="Times New Roman" panose="02020603050405020304" pitchFamily="18" charset="0"/>
              </a:rPr>
              <a:t>D</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D</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为相邻数据集。</a:t>
            </a:r>
          </a:p>
        </p:txBody>
      </p:sp>
      <mc:AlternateContent xmlns:mc="http://schemas.openxmlformats.org/markup-compatibility/2006" xmlns:a14="http://schemas.microsoft.com/office/drawing/2010/main">
        <mc:Choice Requires="a14">
          <p:sp>
            <p:nvSpPr>
              <p:cNvPr id="36" name="Object 18">
                <a:extLst>
                  <a:ext uri="{FF2B5EF4-FFF2-40B4-BE49-F238E27FC236}">
                    <a16:creationId xmlns:a16="http://schemas.microsoft.com/office/drawing/2014/main" id="{286AF457-96EE-4719-A673-3B12EC3D1D20}"/>
                  </a:ext>
                </a:extLst>
              </p:cNvPr>
              <p:cNvSpPr txBox="1"/>
              <p:nvPr/>
            </p:nvSpPr>
            <p:spPr bwMode="auto">
              <a:xfrm>
                <a:off x="3830444" y="5551487"/>
                <a:ext cx="4939989" cy="620713"/>
              </a:xfrm>
              <a:prstGeom prst="rect">
                <a:avLst/>
              </a:prstGeom>
              <a:noFill/>
            </p:spPr>
            <p:txBody>
              <a:bodyPr>
                <a:noAutofit/>
              </a:bodyPr>
              <a:lstStyle/>
              <a:p>
                <a:pPr/>
                <a14:m>
                  <m:oMathPara xmlns:m="http://schemas.openxmlformats.org/officeDocument/2006/math">
                    <m:oMathParaPr>
                      <m:jc m:val="center"/>
                    </m:oMathParaPr>
                    <m:oMath xmlns:m="http://schemas.openxmlformats.org/officeDocument/2006/math">
                      <m:r>
                        <m:rPr>
                          <m:sty m:val="p"/>
                        </m:rPr>
                        <a:rPr lang="zh-CN" altLang="en-US" sz="2400" i="1">
                          <a:solidFill>
                            <a:srgbClr val="000000"/>
                          </a:solidFill>
                          <a:latin typeface="Cambria Math" panose="02040503050406030204" pitchFamily="18" charset="0"/>
                        </a:rPr>
                        <m:t>Δ</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𝑓</m:t>
                          </m:r>
                        </m:e>
                        <m:sub>
                          <m:r>
                            <a:rPr lang="zh-CN" altLang="en-US" sz="2400" i="1">
                              <a:solidFill>
                                <a:srgbClr val="000000"/>
                              </a:solidFill>
                              <a:latin typeface="Cambria Math" panose="02040503050406030204" pitchFamily="18" charset="0"/>
                            </a:rPr>
                            <m:t>𝑠</m:t>
                          </m:r>
                        </m:sub>
                      </m:sSub>
                      <m:r>
                        <a:rPr lang="zh-CN" altLang="en-US" sz="2400" i="1">
                          <a:solidFill>
                            <a:srgbClr val="000000"/>
                          </a:solidFill>
                          <a:latin typeface="Cambria Math" panose="02040503050406030204" pitchFamily="18" charset="0"/>
                        </a:rPr>
                        <m:t>=</m:t>
                      </m:r>
                      <m:limLow>
                        <m:limLowPr>
                          <m:ctrlPr>
                            <a:rPr lang="zh-CN" altLang="en-US" sz="2400" i="1">
                              <a:solidFill>
                                <a:srgbClr val="000000"/>
                              </a:solidFill>
                              <a:latin typeface="Cambria Math" panose="02040503050406030204" pitchFamily="18" charset="0"/>
                            </a:rPr>
                          </m:ctrlPr>
                        </m:limLowPr>
                        <m:e>
                          <m:r>
                            <m:rPr>
                              <m:sty m:val="p"/>
                            </m:rPr>
                            <a:rPr lang="zh-CN" altLang="en-US" sz="2400" i="0">
                              <a:solidFill>
                                <a:srgbClr val="000000"/>
                              </a:solidFill>
                              <a:latin typeface="Cambria Math" panose="02040503050406030204" pitchFamily="18" charset="0"/>
                            </a:rPr>
                            <m:t>max</m:t>
                          </m:r>
                        </m:e>
                        <m:lim>
                          <m:r>
                            <a:rPr lang="zh-CN" altLang="en-US" sz="2400" i="1">
                              <a:solidFill>
                                <a:srgbClr val="000000"/>
                              </a:solidFill>
                              <a:latin typeface="Cambria Math" panose="02040503050406030204" pitchFamily="18" charset="0"/>
                            </a:rPr>
                            <m:t>𝐷</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𝐷</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𝜔</m:t>
                          </m:r>
                          <m:r>
                            <a:rPr lang="zh-CN" altLang="en-US" sz="2400" i="1">
                              <a:solidFill>
                                <a:srgbClr val="000000"/>
                              </a:solidFill>
                              <a:latin typeface="Cambria Math" panose="02040503050406030204" pitchFamily="18" charset="0"/>
                            </a:rPr>
                            <m:t>′∈</m:t>
                          </m:r>
                          <m:r>
                            <m:rPr>
                              <m:sty m:val="p"/>
                            </m:rPr>
                            <a:rPr lang="zh-CN" altLang="en-US" sz="2400" i="1">
                              <a:solidFill>
                                <a:srgbClr val="000000"/>
                              </a:solidFill>
                              <a:latin typeface="Cambria Math" panose="02040503050406030204" pitchFamily="18" charset="0"/>
                            </a:rPr>
                            <m:t>Ω</m:t>
                          </m:r>
                        </m:lim>
                      </m:limLow>
                      <m:sSub>
                        <m:sSubPr>
                          <m:ctrlPr>
                            <a:rPr lang="zh-CN" altLang="en-US" sz="2400" i="1">
                              <a:solidFill>
                                <a:srgbClr val="000000"/>
                              </a:solidFill>
                              <a:latin typeface="Cambria Math" panose="02040503050406030204" pitchFamily="18" charset="0"/>
                            </a:rPr>
                          </m:ctrlPr>
                        </m:sSubPr>
                        <m:e>
                          <m:d>
                            <m:dPr>
                              <m:begChr m:val="‖"/>
                              <m:endChr m:val="‖"/>
                              <m:ctrlPr>
                                <a:rPr lang="zh-CN" altLang="en-US" sz="2400" i="1">
                                  <a:solidFill>
                                    <a:srgbClr val="000000"/>
                                  </a:solidFill>
                                  <a:latin typeface="Cambria Math" panose="02040503050406030204" pitchFamily="18" charset="0"/>
                                </a:rPr>
                              </m:ctrlPr>
                            </m:dPr>
                            <m:e>
                              <m:limLow>
                                <m:limLowPr>
                                  <m:ctrlPr>
                                    <a:rPr lang="zh-CN" altLang="en-US" sz="2400" i="1">
                                      <a:solidFill>
                                        <a:srgbClr val="000000"/>
                                      </a:solidFill>
                                      <a:latin typeface="Cambria Math" panose="02040503050406030204" pitchFamily="18" charset="0"/>
                                    </a:rPr>
                                  </m:ctrlPr>
                                </m:limLowPr>
                                <m:e>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𝑓</m:t>
                                      </m:r>
                                    </m:e>
                                    <m:sub>
                                      <m:r>
                                        <a:rPr lang="zh-CN" altLang="en-US" sz="2400" i="1">
                                          <a:solidFill>
                                            <a:srgbClr val="000000"/>
                                          </a:solidFill>
                                          <a:latin typeface="Cambria Math" panose="02040503050406030204" pitchFamily="18" charset="0"/>
                                        </a:rPr>
                                        <m:t>𝑠</m:t>
                                      </m:r>
                                    </m:sub>
                                  </m:sSub>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𝜔</m:t>
                                  </m:r>
                                  <m:r>
                                    <a:rPr lang="zh-CN" altLang="en-US" sz="2400" i="1">
                                      <a:solidFill>
                                        <a:srgbClr val="000000"/>
                                      </a:solidFill>
                                      <a:latin typeface="Cambria Math" panose="02040503050406030204" pitchFamily="18" charset="0"/>
                                    </a:rPr>
                                    <m:t>′)</m:t>
                                  </m:r>
                                </m:e>
                                <m:lim>
                                  <m:r>
                                    <a:rPr lang="zh-CN" altLang="en-US" sz="2400" i="1">
                                      <a:solidFill>
                                        <a:srgbClr val="000000"/>
                                      </a:solidFill>
                                      <a:latin typeface="Cambria Math" panose="02040503050406030204" pitchFamily="18" charset="0"/>
                                    </a:rPr>
                                    <m:t>𝐷</m:t>
                                  </m:r>
                                </m:lim>
                              </m:limLow>
                              <m:r>
                                <a:rPr lang="zh-CN" altLang="en-US" sz="2400" i="1">
                                  <a:solidFill>
                                    <a:srgbClr val="000000"/>
                                  </a:solidFill>
                                  <a:latin typeface="Cambria Math" panose="02040503050406030204" pitchFamily="18" charset="0"/>
                                </a:rPr>
                                <m:t>−</m:t>
                              </m:r>
                              <m:limLow>
                                <m:limLowPr>
                                  <m:ctrlPr>
                                    <a:rPr lang="zh-CN" altLang="en-US" sz="2400" i="1">
                                      <a:solidFill>
                                        <a:srgbClr val="000000"/>
                                      </a:solidFill>
                                      <a:latin typeface="Cambria Math" panose="02040503050406030204" pitchFamily="18" charset="0"/>
                                    </a:rPr>
                                  </m:ctrlPr>
                                </m:limLowPr>
                                <m:e>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𝑓</m:t>
                                      </m:r>
                                    </m:e>
                                    <m:sub>
                                      <m:r>
                                        <a:rPr lang="zh-CN" altLang="en-US" sz="2400" i="1">
                                          <a:solidFill>
                                            <a:srgbClr val="000000"/>
                                          </a:solidFill>
                                          <a:latin typeface="Cambria Math" panose="02040503050406030204" pitchFamily="18" charset="0"/>
                                        </a:rPr>
                                        <m:t>𝑠</m:t>
                                      </m:r>
                                    </m:sub>
                                  </m:sSub>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𝜔</m:t>
                                  </m:r>
                                  <m:r>
                                    <a:rPr lang="zh-CN" altLang="en-US" sz="2400" i="1">
                                      <a:solidFill>
                                        <a:srgbClr val="000000"/>
                                      </a:solidFill>
                                      <a:latin typeface="Cambria Math" panose="02040503050406030204" pitchFamily="18" charset="0"/>
                                    </a:rPr>
                                    <m:t>′)</m:t>
                                  </m:r>
                                </m:e>
                                <m:lim>
                                  <m:r>
                                    <a:rPr lang="zh-CN" altLang="en-US" sz="2400" i="1">
                                      <a:solidFill>
                                        <a:srgbClr val="000000"/>
                                      </a:solidFill>
                                      <a:latin typeface="Cambria Math" panose="02040503050406030204" pitchFamily="18" charset="0"/>
                                    </a:rPr>
                                    <m:t>𝐷</m:t>
                                  </m:r>
                                  <m:r>
                                    <a:rPr lang="zh-CN" altLang="en-US" sz="2400" i="1">
                                      <a:solidFill>
                                        <a:srgbClr val="000000"/>
                                      </a:solidFill>
                                      <a:latin typeface="Cambria Math" panose="02040503050406030204" pitchFamily="18" charset="0"/>
                                    </a:rPr>
                                    <m:t>’</m:t>
                                  </m:r>
                                </m:lim>
                              </m:limLow>
                            </m:e>
                          </m:d>
                        </m:e>
                        <m:sub>
                          <m:r>
                            <a:rPr lang="zh-CN" altLang="en-US" sz="2400" i="1">
                              <a:solidFill>
                                <a:srgbClr val="000000"/>
                              </a:solidFill>
                              <a:latin typeface="Cambria Math" panose="02040503050406030204" pitchFamily="18" charset="0"/>
                            </a:rPr>
                            <m:t>1</m:t>
                          </m:r>
                        </m:sub>
                      </m:sSub>
                    </m:oMath>
                  </m:oMathPara>
                </a14:m>
                <a:endParaRPr lang="zh-CN" altLang="en-US" sz="2000" dirty="0"/>
              </a:p>
            </p:txBody>
          </p:sp>
        </mc:Choice>
        <mc:Fallback xmlns="">
          <p:sp>
            <p:nvSpPr>
              <p:cNvPr id="36" name="Object 18">
                <a:extLst>
                  <a:ext uri="{FF2B5EF4-FFF2-40B4-BE49-F238E27FC236}">
                    <a16:creationId xmlns:a16="http://schemas.microsoft.com/office/drawing/2014/main" id="{286AF457-96EE-4719-A673-3B12EC3D1D20}"/>
                  </a:ext>
                </a:extLst>
              </p:cNvPr>
              <p:cNvSpPr txBox="1">
                <a:spLocks noRot="1" noChangeAspect="1" noMove="1" noResize="1" noEditPoints="1" noAdjustHandles="1" noChangeArrowheads="1" noChangeShapeType="1" noTextEdit="1"/>
              </p:cNvSpPr>
              <p:nvPr/>
            </p:nvSpPr>
            <p:spPr bwMode="auto">
              <a:xfrm>
                <a:off x="3830444" y="5551487"/>
                <a:ext cx="4939989" cy="620713"/>
              </a:xfrm>
              <a:prstGeom prst="rect">
                <a:avLst/>
              </a:prstGeom>
              <a:blipFill>
                <a:blip r:embed="rId4"/>
                <a:stretch>
                  <a:fillRect b="-156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6171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00342C9-212C-4DCF-8BA3-86E7540AB795}"/>
              </a:ext>
            </a:extLst>
          </p:cNvPr>
          <p:cNvSpPr>
            <a:spLocks noGrp="1"/>
          </p:cNvSpPr>
          <p:nvPr>
            <p:ph idx="1"/>
          </p:nvPr>
        </p:nvSpPr>
        <p:spPr>
          <a:xfrm>
            <a:off x="1371600" y="1428750"/>
            <a:ext cx="9601200" cy="4438650"/>
          </a:xfrm>
        </p:spPr>
        <p:txBody>
          <a:bodyPr>
            <a:normAutofit lnSpcReduction="10000"/>
          </a:bodyPr>
          <a:lstStyle/>
          <a:p>
            <a:r>
              <a:rPr lang="zh-CN" altLang="en-US" dirty="0"/>
              <a:t>信息技术，包括</a:t>
            </a:r>
            <a:r>
              <a:rPr lang="en-US" altLang="zh-CN" dirty="0"/>
              <a:t>Mobile Internet</a:t>
            </a:r>
            <a:r>
              <a:rPr lang="zh-CN" altLang="en-US" dirty="0"/>
              <a:t>，</a:t>
            </a:r>
            <a:r>
              <a:rPr lang="en-US" altLang="zh-CN" dirty="0"/>
              <a:t>Internet of Thing</a:t>
            </a:r>
            <a:r>
              <a:rPr lang="zh-CN" altLang="en-US" dirty="0"/>
              <a:t>（</a:t>
            </a:r>
            <a:r>
              <a:rPr lang="en-US" altLang="zh-CN" dirty="0"/>
              <a:t>IOT</a:t>
            </a:r>
            <a:r>
              <a:rPr lang="zh-CN" altLang="en-US" dirty="0"/>
              <a:t>），边缘计算（</a:t>
            </a:r>
            <a:r>
              <a:rPr lang="en-US" altLang="zh-CN" dirty="0"/>
              <a:t>Edge Computing</a:t>
            </a:r>
            <a:r>
              <a:rPr lang="zh-CN" altLang="en-US" dirty="0"/>
              <a:t>）的飞速发展促进了</a:t>
            </a:r>
            <a:r>
              <a:rPr lang="en-US" altLang="zh-CN" b="1" dirty="0">
                <a:solidFill>
                  <a:srgbClr val="0070C0"/>
                </a:solidFill>
              </a:rPr>
              <a:t>Bigdata</a:t>
            </a:r>
            <a:r>
              <a:rPr lang="zh-CN" altLang="en-US" dirty="0">
                <a:solidFill>
                  <a:schemeClr val="tx1"/>
                </a:solidFill>
              </a:rPr>
              <a:t>时代的到来</a:t>
            </a:r>
            <a:r>
              <a:rPr lang="zh-CN" altLang="en-US" b="1" dirty="0">
                <a:solidFill>
                  <a:srgbClr val="0070C0"/>
                </a:solidFill>
              </a:rPr>
              <a:t>。</a:t>
            </a:r>
            <a:endParaRPr lang="en-US" altLang="zh-CN" b="1" dirty="0">
              <a:solidFill>
                <a:srgbClr val="0070C0"/>
              </a:solidFill>
            </a:endParaRPr>
          </a:p>
          <a:p>
            <a:r>
              <a:rPr lang="zh-CN" altLang="en-US" dirty="0"/>
              <a:t>这些数据源自于：</a:t>
            </a:r>
            <a:endParaRPr lang="en-US" altLang="zh-CN" dirty="0"/>
          </a:p>
          <a:p>
            <a:pPr lvl="1"/>
            <a:r>
              <a:rPr lang="en-US" altLang="zh-CN" dirty="0"/>
              <a:t>Mobile sensor devices(smart phone, camera, RFID reading devices,  GPS…)</a:t>
            </a:r>
          </a:p>
          <a:p>
            <a:pPr lvl="1"/>
            <a:r>
              <a:rPr lang="en-US" altLang="zh-CN" dirty="0"/>
              <a:t>Electronic Commerce Website</a:t>
            </a:r>
          </a:p>
          <a:p>
            <a:pPr lvl="1"/>
            <a:r>
              <a:rPr lang="en-US" altLang="zh-CN" dirty="0"/>
              <a:t>Social networks services(QQ, WeChat…)</a:t>
            </a:r>
          </a:p>
          <a:p>
            <a:pPr lvl="1"/>
            <a:r>
              <a:rPr lang="en-US" altLang="zh-CN" dirty="0"/>
              <a:t>Software logs</a:t>
            </a:r>
          </a:p>
          <a:p>
            <a:pPr lvl="1"/>
            <a:r>
              <a:rPr lang="en-US" altLang="zh-CN" dirty="0"/>
              <a:t>Web surfing</a:t>
            </a:r>
          </a:p>
          <a:p>
            <a:pPr lvl="1"/>
            <a:r>
              <a:rPr lang="en-US" altLang="zh-CN" dirty="0"/>
              <a:t>Logs of search engineer</a:t>
            </a:r>
          </a:p>
          <a:p>
            <a:pPr lvl="1"/>
            <a:r>
              <a:rPr lang="en-US" altLang="zh-CN" dirty="0"/>
              <a:t>Mobile payment or electronic-payment</a:t>
            </a:r>
          </a:p>
          <a:p>
            <a:pPr lvl="1"/>
            <a:r>
              <a:rPr lang="en-US" altLang="zh-CN" dirty="0"/>
              <a:t>E-mail</a:t>
            </a:r>
          </a:p>
          <a:p>
            <a:pPr lvl="1"/>
            <a:r>
              <a:rPr lang="en-US" altLang="zh-CN" dirty="0"/>
              <a:t>Medical data or healthcare data</a:t>
            </a:r>
          </a:p>
        </p:txBody>
      </p:sp>
      <p:sp>
        <p:nvSpPr>
          <p:cNvPr id="6" name="标题 1">
            <a:extLst>
              <a:ext uri="{FF2B5EF4-FFF2-40B4-BE49-F238E27FC236}">
                <a16:creationId xmlns:a16="http://schemas.microsoft.com/office/drawing/2014/main" id="{99F8459A-E921-4BD3-B166-3E5ED3926A88}"/>
              </a:ext>
            </a:extLst>
          </p:cNvPr>
          <p:cNvSpPr>
            <a:spLocks noGrp="1"/>
          </p:cNvSpPr>
          <p:nvPr>
            <p:ph type="title"/>
          </p:nvPr>
        </p:nvSpPr>
        <p:spPr>
          <a:xfrm>
            <a:off x="1371600" y="238125"/>
            <a:ext cx="9601200" cy="657225"/>
          </a:xfrm>
        </p:spPr>
        <p:txBody>
          <a:bodyPr>
            <a:normAutofit fontScale="90000"/>
          </a:bodyPr>
          <a:lstStyle/>
          <a:p>
            <a:r>
              <a:rPr lang="zh-CN" altLang="en-US" dirty="0"/>
              <a:t>背景</a:t>
            </a:r>
          </a:p>
        </p:txBody>
      </p:sp>
    </p:spTree>
    <p:extLst>
      <p:ext uri="{BB962C8B-B14F-4D97-AF65-F5344CB8AC3E}">
        <p14:creationId xmlns:p14="http://schemas.microsoft.com/office/powerpoint/2010/main" val="365235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10C91-621F-4640-BFD2-412EA05A5BDD}"/>
              </a:ext>
            </a:extLst>
          </p:cNvPr>
          <p:cNvSpPr>
            <a:spLocks noGrp="1"/>
          </p:cNvSpPr>
          <p:nvPr>
            <p:ph type="title"/>
          </p:nvPr>
        </p:nvSpPr>
        <p:spPr>
          <a:xfrm>
            <a:off x="1371600" y="685800"/>
            <a:ext cx="9601200" cy="709966"/>
          </a:xfrm>
        </p:spPr>
        <p:txBody>
          <a:bodyPr/>
          <a:lstStyle/>
          <a:p>
            <a:r>
              <a:rPr lang="zh-CN" altLang="en-US" sz="4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44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差分隐私</a:t>
            </a:r>
            <a:r>
              <a:rPr lang="en-US" altLang="zh-CN" i="1" dirty="0">
                <a:latin typeface="Times New Roman" panose="02020603050405020304" pitchFamily="18" charset="0"/>
                <a:cs typeface="Times New Roman" panose="02020603050405020304" pitchFamily="18" charset="0"/>
              </a:rPr>
              <a:t>Exponential </a:t>
            </a:r>
            <a:r>
              <a:rPr lang="zh-CN" altLang="en-US" dirty="0">
                <a:latin typeface="Times New Roman" panose="02020603050405020304" pitchFamily="18" charset="0"/>
                <a:cs typeface="Times New Roman" panose="02020603050405020304" pitchFamily="18" charset="0"/>
              </a:rPr>
              <a:t>机制的例子</a:t>
            </a:r>
          </a:p>
        </p:txBody>
      </p:sp>
      <p:sp>
        <p:nvSpPr>
          <p:cNvPr id="8" name="Rectangle 5">
            <a:extLst>
              <a:ext uri="{FF2B5EF4-FFF2-40B4-BE49-F238E27FC236}">
                <a16:creationId xmlns:a16="http://schemas.microsoft.com/office/drawing/2014/main" id="{B8859D68-F3DD-4F95-BBFD-27E42EA52456}"/>
              </a:ext>
            </a:extLst>
          </p:cNvPr>
          <p:cNvSpPr>
            <a:spLocks noChangeArrowheads="1"/>
          </p:cNvSpPr>
          <p:nvPr/>
        </p:nvSpPr>
        <p:spPr bwMode="auto">
          <a:xfrm>
            <a:off x="1307097" y="1547507"/>
            <a:ext cx="105052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zh-CN" altLang="en-US" sz="2000" dirty="0">
                <a:latin typeface="Times New Roman" panose="02020603050405020304" pitchFamily="18" charset="0"/>
                <a:cs typeface="Times New Roman" panose="02020603050405020304" pitchFamily="18" charset="0"/>
              </a:rPr>
              <a:t>假如要举办一场体育项目比赛，供选择的体育项目为</a:t>
            </a:r>
            <a:r>
              <a:rPr lang="en-US" altLang="zh-CN" sz="2000" dirty="0">
                <a:latin typeface="Times New Roman" panose="02020603050405020304" pitchFamily="18" charset="0"/>
                <a:cs typeface="Times New Roman" panose="02020603050405020304" pitchFamily="18" charset="0"/>
              </a:rPr>
              <a:t>{soccer, volleyball, basketball, badminton}, </a:t>
            </a:r>
            <a:r>
              <a:rPr lang="zh-CN" altLang="en-US" sz="2000" dirty="0">
                <a:latin typeface="Times New Roman" panose="02020603050405020304" pitchFamily="18" charset="0"/>
                <a:cs typeface="Times New Roman" panose="02020603050405020304" pitchFamily="18" charset="0"/>
              </a:rPr>
              <a:t>决策参与者拟通过投票来决定哪个体育项目为比赛项目，但要保证决策过程满足</a:t>
            </a:r>
            <a:r>
              <a:rPr lang="el-GR" altLang="zh-CN" sz="2000" dirty="0">
                <a:latin typeface="Times New Roman" panose="02020603050405020304" pitchFamily="18" charset="0"/>
                <a:cs typeface="Times New Roman" panose="02020603050405020304" pitchFamily="18" charset="0"/>
              </a:rPr>
              <a:t>ε-</a:t>
            </a:r>
            <a:r>
              <a:rPr lang="zh-CN" altLang="en-US" sz="2000" dirty="0">
                <a:latin typeface="Times New Roman" panose="02020603050405020304" pitchFamily="18" charset="0"/>
                <a:cs typeface="Times New Roman" panose="02020603050405020304" pitchFamily="18" charset="0"/>
              </a:rPr>
              <a:t>差分隐私保护要求，即</a:t>
            </a:r>
            <a:r>
              <a:rPr lang="zh-CN" altLang="en-US" sz="2000" b="1" dirty="0">
                <a:solidFill>
                  <a:srgbClr val="00B0F0"/>
                </a:solidFill>
                <a:latin typeface="Times New Roman" panose="02020603050405020304" pitchFamily="18" charset="0"/>
                <a:cs typeface="Times New Roman" panose="02020603050405020304" pitchFamily="18" charset="0"/>
              </a:rPr>
              <a:t>每个体育项目的得票数为敏感信息不便公开</a:t>
            </a:r>
            <a:r>
              <a:rPr lang="zh-CN" altLang="en-US" sz="2000" dirty="0">
                <a:latin typeface="Times New Roman" panose="02020603050405020304" pitchFamily="18" charset="0"/>
                <a:cs typeface="Times New Roman" panose="02020603050405020304" pitchFamily="18" charset="0"/>
              </a:rPr>
              <a:t>。在此用体育项目的得票数作为得分函数</a:t>
            </a:r>
            <a:r>
              <a:rPr lang="en-US" altLang="zh-CN" sz="2000" i="1" dirty="0" err="1">
                <a:latin typeface="Times New Roman" panose="02020603050405020304" pitchFamily="18" charset="0"/>
                <a:cs typeface="Times New Roman" panose="02020603050405020304" pitchFamily="18" charset="0"/>
              </a:rPr>
              <a:t>f</a:t>
            </a:r>
            <a:r>
              <a:rPr lang="en-US" altLang="zh-CN" sz="2000" baseline="-25000" dirty="0" err="1">
                <a:latin typeface="Times New Roman" panose="02020603050405020304" pitchFamily="18" charset="0"/>
                <a:cs typeface="Times New Roman" panose="02020603050405020304" pitchFamily="18" charset="0"/>
              </a:rPr>
              <a:t>s</a:t>
            </a:r>
            <a:r>
              <a:rPr lang="zh-CN" altLang="en-US" sz="2000" dirty="0">
                <a:latin typeface="Times New Roman" panose="02020603050405020304" pitchFamily="18" charset="0"/>
                <a:cs typeface="Times New Roman" panose="02020603050405020304" pitchFamily="18" charset="0"/>
              </a:rPr>
              <a:t>的值，显然其敏感度为</a:t>
            </a:r>
            <a:r>
              <a:rPr lang="el-GR" altLang="zh-CN" sz="2000" dirty="0">
                <a:latin typeface="Times New Roman" panose="02020603050405020304" pitchFamily="18" charset="0"/>
                <a:cs typeface="Times New Roman" panose="02020603050405020304" pitchFamily="18" charset="0"/>
              </a:rPr>
              <a:t>Δ</a:t>
            </a:r>
            <a:r>
              <a:rPr lang="en-US" altLang="zh-CN" sz="2000" i="1" dirty="0" err="1">
                <a:latin typeface="Times New Roman" panose="02020603050405020304" pitchFamily="18" charset="0"/>
                <a:cs typeface="Times New Roman" panose="02020603050405020304" pitchFamily="18" charset="0"/>
              </a:rPr>
              <a:t>f</a:t>
            </a:r>
            <a:r>
              <a:rPr lang="en-US" altLang="zh-CN" sz="2000" baseline="-25000" dirty="0" err="1">
                <a:latin typeface="Times New Roman" panose="02020603050405020304" pitchFamily="18" charset="0"/>
                <a:cs typeface="Times New Roman" panose="02020603050405020304" pitchFamily="18" charset="0"/>
              </a:rPr>
              <a:t>s</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。按照差分隐私指数机制，在给定参数</a:t>
            </a:r>
            <a:r>
              <a:rPr lang="el-GR" altLang="zh-CN" sz="2000" dirty="0">
                <a:latin typeface="Times New Roman" panose="02020603050405020304" pitchFamily="18" charset="0"/>
                <a:cs typeface="Times New Roman" panose="02020603050405020304" pitchFamily="18" charset="0"/>
              </a:rPr>
              <a:t>ε</a:t>
            </a:r>
            <a:r>
              <a:rPr lang="zh-CN" altLang="en-US" sz="2000" dirty="0">
                <a:latin typeface="Times New Roman" panose="02020603050405020304" pitchFamily="18" charset="0"/>
                <a:cs typeface="Times New Roman" panose="02020603050405020304" pitchFamily="18" charset="0"/>
              </a:rPr>
              <a:t>值的情况下，计算各体育比赛项目被选中的概率，同时每个体育项目的得票数得到了保护。</a:t>
            </a:r>
          </a:p>
        </p:txBody>
      </p:sp>
      <p:graphicFrame>
        <p:nvGraphicFramePr>
          <p:cNvPr id="9" name="表格 8">
            <a:extLst>
              <a:ext uri="{FF2B5EF4-FFF2-40B4-BE49-F238E27FC236}">
                <a16:creationId xmlns:a16="http://schemas.microsoft.com/office/drawing/2014/main" id="{806BCF02-5014-4F98-AE32-A858BCD4EE70}"/>
              </a:ext>
            </a:extLst>
          </p:cNvPr>
          <p:cNvGraphicFramePr>
            <a:graphicFrameLocks noGrp="1"/>
          </p:cNvGraphicFramePr>
          <p:nvPr>
            <p:extLst>
              <p:ext uri="{D42A27DB-BD31-4B8C-83A1-F6EECF244321}">
                <p14:modId xmlns:p14="http://schemas.microsoft.com/office/powerpoint/2010/main" val="1224926271"/>
              </p:ext>
            </p:extLst>
          </p:nvPr>
        </p:nvGraphicFramePr>
        <p:xfrm>
          <a:off x="3430321" y="3330464"/>
          <a:ext cx="6500815" cy="3291840"/>
        </p:xfrm>
        <a:graphic>
          <a:graphicData uri="http://schemas.openxmlformats.org/drawingml/2006/table">
            <a:tbl>
              <a:tblPr/>
              <a:tblGrid>
                <a:gridCol w="1373505">
                  <a:extLst>
                    <a:ext uri="{9D8B030D-6E8A-4147-A177-3AD203B41FA5}">
                      <a16:colId xmlns:a16="http://schemas.microsoft.com/office/drawing/2014/main" val="20000"/>
                    </a:ext>
                  </a:extLst>
                </a:gridCol>
                <a:gridCol w="1316355">
                  <a:extLst>
                    <a:ext uri="{9D8B030D-6E8A-4147-A177-3AD203B41FA5}">
                      <a16:colId xmlns:a16="http://schemas.microsoft.com/office/drawing/2014/main" val="20001"/>
                    </a:ext>
                  </a:extLst>
                </a:gridCol>
                <a:gridCol w="1398028">
                  <a:extLst>
                    <a:ext uri="{9D8B030D-6E8A-4147-A177-3AD203B41FA5}">
                      <a16:colId xmlns:a16="http://schemas.microsoft.com/office/drawing/2014/main" val="20002"/>
                    </a:ext>
                  </a:extLst>
                </a:gridCol>
                <a:gridCol w="1085460">
                  <a:extLst>
                    <a:ext uri="{9D8B030D-6E8A-4147-A177-3AD203B41FA5}">
                      <a16:colId xmlns:a16="http://schemas.microsoft.com/office/drawing/2014/main" val="20003"/>
                    </a:ext>
                  </a:extLst>
                </a:gridCol>
                <a:gridCol w="1327467">
                  <a:extLst>
                    <a:ext uri="{9D8B030D-6E8A-4147-A177-3AD203B41FA5}">
                      <a16:colId xmlns:a16="http://schemas.microsoft.com/office/drawing/2014/main" val="20004"/>
                    </a:ext>
                  </a:extLst>
                </a:gridCol>
              </a:tblGrid>
              <a:tr h="315035">
                <a:tc rowSpan="2">
                  <a:txBody>
                    <a:bodyPr/>
                    <a:lstStyle/>
                    <a:p>
                      <a:pPr algn="ctr" hangingPunct="0">
                        <a:spcAft>
                          <a:spcPts val="0"/>
                        </a:spcAft>
                      </a:pPr>
                      <a:r>
                        <a:rPr lang="zh-CN" sz="2000" kern="100" dirty="0">
                          <a:latin typeface="Times New Roman" panose="02020603050405020304" pitchFamily="18" charset="0"/>
                          <a:ea typeface="+mn-ea"/>
                          <a:cs typeface="Times New Roman" panose="02020603050405020304" pitchFamily="18" charset="0"/>
                        </a:rPr>
                        <a:t>可选的比</a:t>
                      </a:r>
                    </a:p>
                    <a:p>
                      <a:pPr algn="ctr" hangingPunct="0">
                        <a:spcAft>
                          <a:spcPts val="0"/>
                        </a:spcAft>
                      </a:pPr>
                      <a:r>
                        <a:rPr lang="zh-CN" sz="2000" kern="100" dirty="0">
                          <a:latin typeface="Times New Roman" panose="02020603050405020304" pitchFamily="18" charset="0"/>
                          <a:ea typeface="+mn-ea"/>
                          <a:cs typeface="Times New Roman" panose="02020603050405020304" pitchFamily="18" charset="0"/>
                        </a:rPr>
                        <a:t>赛项目</a:t>
                      </a: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spcAft>
                          <a:spcPts val="0"/>
                        </a:spcAft>
                      </a:pPr>
                      <a:r>
                        <a:rPr lang="zh-CN" sz="2000" kern="100" dirty="0">
                          <a:latin typeface="Times New Roman" panose="02020603050405020304" pitchFamily="18" charset="0"/>
                          <a:ea typeface="+mn-ea"/>
                          <a:cs typeface="Times New Roman" panose="02020603050405020304" pitchFamily="18" charset="0"/>
                        </a:rPr>
                        <a:t>得票数</a:t>
                      </a:r>
                      <a:r>
                        <a:rPr lang="en-US" sz="2000" i="1" kern="100" dirty="0" err="1">
                          <a:latin typeface="Times New Roman" panose="02020603050405020304" pitchFamily="18" charset="0"/>
                          <a:ea typeface="+mn-ea"/>
                          <a:cs typeface="Times New Roman" panose="02020603050405020304" pitchFamily="18" charset="0"/>
                        </a:rPr>
                        <a:t>f</a:t>
                      </a:r>
                      <a:r>
                        <a:rPr lang="en-US" sz="2000" kern="100" baseline="-25000" dirty="0" err="1">
                          <a:latin typeface="Times New Roman" panose="02020603050405020304" pitchFamily="18" charset="0"/>
                          <a:ea typeface="+mn-ea"/>
                          <a:cs typeface="Times New Roman" panose="02020603050405020304" pitchFamily="18" charset="0"/>
                        </a:rPr>
                        <a:t>s</a:t>
                      </a:r>
                      <a:endParaRPr lang="zh-CN" sz="2000" kern="100" dirty="0">
                        <a:latin typeface="Times New Roman" panose="02020603050405020304" pitchFamily="18" charset="0"/>
                        <a:ea typeface="+mn-ea"/>
                        <a:cs typeface="Times New Roman" panose="02020603050405020304" pitchFamily="18" charset="0"/>
                      </a:endParaRPr>
                    </a:p>
                    <a:p>
                      <a:pPr algn="ctr" hangingPunct="0">
                        <a:spcAft>
                          <a:spcPts val="0"/>
                        </a:spcAft>
                      </a:pPr>
                      <a:r>
                        <a:rPr lang="en-US" sz="2000" b="1" kern="100" dirty="0">
                          <a:latin typeface="Times New Roman" panose="02020603050405020304" pitchFamily="18" charset="0"/>
                          <a:ea typeface="+mn-ea"/>
                          <a:cs typeface="Times New Roman" panose="02020603050405020304" pitchFamily="18" charset="0"/>
                        </a:rPr>
                        <a:t>(</a:t>
                      </a:r>
                      <a:r>
                        <a:rPr lang="zh-CN" sz="2000" b="1" kern="100" dirty="0">
                          <a:latin typeface="Times New Roman" panose="02020603050405020304" pitchFamily="18" charset="0"/>
                          <a:ea typeface="+mn-ea"/>
                          <a:cs typeface="Times New Roman" panose="02020603050405020304" pitchFamily="18" charset="0"/>
                        </a:rPr>
                        <a:t>要保护的敏感信息</a:t>
                      </a:r>
                      <a:r>
                        <a:rPr lang="en-US" sz="2000" b="1" kern="100" dirty="0">
                          <a:latin typeface="Times New Roman" panose="02020603050405020304" pitchFamily="18" charset="0"/>
                          <a:ea typeface="+mn-ea"/>
                          <a:cs typeface="Times New Roman" panose="02020603050405020304" pitchFamily="18" charset="0"/>
                        </a:rPr>
                        <a:t>)</a:t>
                      </a:r>
                      <a:endParaRPr lang="zh-CN" sz="2000" b="1" kern="100" dirty="0">
                        <a:latin typeface="Times New Roman" panose="02020603050405020304" pitchFamily="18" charset="0"/>
                        <a:ea typeface="+mn-ea"/>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hangingPunct="0">
                        <a:spcAft>
                          <a:spcPts val="0"/>
                        </a:spcAft>
                      </a:pPr>
                      <a:r>
                        <a:rPr lang="zh-CN" sz="2000" kern="100" dirty="0">
                          <a:latin typeface="Times New Roman" panose="02020603050405020304" pitchFamily="18" charset="0"/>
                          <a:ea typeface="+mn-ea"/>
                          <a:cs typeface="Times New Roman" panose="02020603050405020304" pitchFamily="18" charset="0"/>
                        </a:rPr>
                        <a:t>被选中的概率</a:t>
                      </a:r>
                      <a:r>
                        <a:rPr lang="en-US" sz="2000" kern="100" dirty="0">
                          <a:latin typeface="Times New Roman" panose="02020603050405020304" pitchFamily="18" charset="0"/>
                          <a:ea typeface="+mn-ea"/>
                          <a:cs typeface="Times New Roman" panose="02020603050405020304" pitchFamily="18" charset="0"/>
                        </a:rPr>
                        <a:t>Pr[</a:t>
                      </a:r>
                      <a:r>
                        <a:rPr lang="en-US" sz="2000" kern="100" dirty="0">
                          <a:latin typeface="Times New Roman" panose="02020603050405020304" pitchFamily="18" charset="0"/>
                          <a:ea typeface="+mn-ea"/>
                          <a:cs typeface="Times New Roman" panose="02020603050405020304" pitchFamily="18" charset="0"/>
                          <a:sym typeface="Symbol"/>
                        </a:rPr>
                        <a:t></a:t>
                      </a:r>
                      <a:r>
                        <a:rPr lang="en-US" sz="2000" kern="100" dirty="0">
                          <a:latin typeface="Times New Roman" panose="02020603050405020304" pitchFamily="18" charset="0"/>
                          <a:ea typeface="+mn-ea"/>
                          <a:cs typeface="Times New Roman" panose="02020603050405020304" pitchFamily="18" charset="0"/>
                        </a:rPr>
                        <a:t>]</a:t>
                      </a:r>
                      <a:endParaRPr lang="zh-CN" sz="2000" kern="100" dirty="0">
                        <a:latin typeface="Times New Roman" panose="02020603050405020304" pitchFamily="18" charset="0"/>
                        <a:ea typeface="+mn-ea"/>
                        <a:cs typeface="Times New Roman" panose="02020603050405020304" pitchFamily="18" charset="0"/>
                      </a:endParaRPr>
                    </a:p>
                    <a:p>
                      <a:pPr algn="ctr" hangingPunct="0">
                        <a:spcAft>
                          <a:spcPts val="0"/>
                        </a:spcAft>
                      </a:pPr>
                      <a:r>
                        <a:rPr lang="en-US" sz="2000" kern="100" dirty="0">
                          <a:solidFill>
                            <a:srgbClr val="FF0000"/>
                          </a:solidFill>
                          <a:latin typeface="Times New Roman" panose="02020603050405020304" pitchFamily="18" charset="0"/>
                          <a:ea typeface="+mn-ea"/>
                          <a:cs typeface="Times New Roman" panose="02020603050405020304" pitchFamily="18" charset="0"/>
                        </a:rPr>
                        <a:t>(</a:t>
                      </a:r>
                      <a:r>
                        <a:rPr lang="zh-CN" sz="2000" kern="10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差分隐私保护下的输出</a:t>
                      </a:r>
                      <a:r>
                        <a:rPr lang="en-US" sz="2000" kern="100" dirty="0">
                          <a:solidFill>
                            <a:srgbClr val="FF0000"/>
                          </a:solidFill>
                          <a:latin typeface="Times New Roman" panose="02020603050405020304" pitchFamily="18" charset="0"/>
                          <a:ea typeface="+mn-ea"/>
                          <a:cs typeface="Times New Roman" panose="02020603050405020304" pitchFamily="18" charset="0"/>
                        </a:rPr>
                        <a:t>)</a:t>
                      </a:r>
                      <a:endParaRPr lang="zh-CN" sz="2000" kern="100" dirty="0">
                        <a:solidFill>
                          <a:srgbClr val="FF0000"/>
                        </a:solidFill>
                        <a:latin typeface="Times New Roman" panose="02020603050405020304" pitchFamily="18" charset="0"/>
                        <a:ea typeface="+mn-ea"/>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15035">
                <a:tc vMerge="1">
                  <a:txBody>
                    <a:bodyPr/>
                    <a:lstStyle/>
                    <a:p>
                      <a:endParaRPr lang="zh-CN" altLang="en-US"/>
                    </a:p>
                  </a:txBody>
                  <a:tcPr/>
                </a:tc>
                <a:tc vMerge="1">
                  <a:txBody>
                    <a:bodyPr/>
                    <a:lstStyle/>
                    <a:p>
                      <a:endParaRPr lang="zh-CN" altLang="en-US"/>
                    </a:p>
                  </a:txBody>
                  <a:tcPr/>
                </a:tc>
                <a:tc>
                  <a:txBody>
                    <a:bodyPr/>
                    <a:lstStyle/>
                    <a:p>
                      <a:pPr algn="ctr" hangingPunct="0">
                        <a:spcAft>
                          <a:spcPts val="0"/>
                        </a:spcAft>
                      </a:pPr>
                      <a:r>
                        <a:rPr lang="en-US" sz="2000" i="1" kern="100" dirty="0">
                          <a:latin typeface="Times New Roman" panose="02020603050405020304" pitchFamily="18" charset="0"/>
                          <a:ea typeface="+mn-ea"/>
                          <a:cs typeface="Times New Roman" panose="02020603050405020304" pitchFamily="18" charset="0"/>
                        </a:rPr>
                        <a:t>ε</a:t>
                      </a:r>
                      <a:r>
                        <a:rPr lang="en-US" sz="2000" i="0" kern="100" dirty="0">
                          <a:latin typeface="Times New Roman" panose="02020603050405020304" pitchFamily="18" charset="0"/>
                          <a:ea typeface="+mn-ea"/>
                          <a:cs typeface="Times New Roman" panose="02020603050405020304" pitchFamily="18" charset="0"/>
                        </a:rPr>
                        <a:t>=0</a:t>
                      </a:r>
                      <a:endParaRPr lang="zh-CN" sz="2000" i="0" kern="100" dirty="0">
                        <a:latin typeface="Times New Roman" panose="02020603050405020304" pitchFamily="18" charset="0"/>
                        <a:ea typeface="+mn-ea"/>
                        <a:cs typeface="Times New Roman" panose="02020603050405020304" pitchFamily="18" charset="0"/>
                      </a:endParaRPr>
                    </a:p>
                    <a:p>
                      <a:pPr algn="ctr" hangingPunct="0">
                        <a:spcAft>
                          <a:spcPts val="0"/>
                        </a:spcAft>
                      </a:pPr>
                      <a:r>
                        <a:rPr lang="en-US" sz="2000" i="1" kern="100" dirty="0">
                          <a:latin typeface="Times New Roman" panose="02020603050405020304" pitchFamily="18" charset="0"/>
                          <a:ea typeface="+mn-ea"/>
                          <a:cs typeface="Times New Roman" panose="02020603050405020304" pitchFamily="18" charset="0"/>
                        </a:rPr>
                        <a:t>n</a:t>
                      </a:r>
                      <a:r>
                        <a:rPr lang="en-US" sz="2000" i="0" kern="100" dirty="0">
                          <a:latin typeface="Times New Roman" panose="02020603050405020304" pitchFamily="18" charset="0"/>
                          <a:ea typeface="+mn-ea"/>
                          <a:cs typeface="Times New Roman" panose="02020603050405020304" pitchFamily="18" charset="0"/>
                        </a:rPr>
                        <a:t>=0.25</a:t>
                      </a:r>
                      <a:endParaRPr lang="zh-CN" sz="2000" i="0" kern="100" dirty="0">
                        <a:latin typeface="Times New Roman" panose="02020603050405020304" pitchFamily="18" charset="0"/>
                        <a:ea typeface="+mn-ea"/>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i="1" kern="100" dirty="0">
                          <a:latin typeface="Times New Roman" panose="02020603050405020304" pitchFamily="18" charset="0"/>
                          <a:ea typeface="+mn-ea"/>
                          <a:cs typeface="Times New Roman" panose="02020603050405020304" pitchFamily="18" charset="0"/>
                        </a:rPr>
                        <a:t>ε</a:t>
                      </a:r>
                      <a:r>
                        <a:rPr lang="en-US" sz="2000" i="0" kern="100" dirty="0">
                          <a:latin typeface="Times New Roman" panose="02020603050405020304" pitchFamily="18" charset="0"/>
                          <a:ea typeface="+mn-ea"/>
                          <a:cs typeface="Times New Roman" panose="02020603050405020304" pitchFamily="18" charset="0"/>
                        </a:rPr>
                        <a:t>=0.1</a:t>
                      </a:r>
                      <a:endParaRPr lang="zh-CN" sz="2000" i="0" kern="100" dirty="0">
                        <a:latin typeface="Times New Roman" panose="02020603050405020304" pitchFamily="18" charset="0"/>
                        <a:ea typeface="+mn-ea"/>
                        <a:cs typeface="Times New Roman" panose="02020603050405020304" pitchFamily="18" charset="0"/>
                      </a:endParaRPr>
                    </a:p>
                    <a:p>
                      <a:pPr algn="ctr" hangingPunct="0">
                        <a:spcAft>
                          <a:spcPts val="0"/>
                        </a:spcAft>
                      </a:pPr>
                      <a:r>
                        <a:rPr lang="en-US" sz="2000" i="1" kern="100" dirty="0">
                          <a:latin typeface="Times New Roman" panose="02020603050405020304" pitchFamily="18" charset="0"/>
                          <a:ea typeface="+mn-ea"/>
                          <a:cs typeface="Times New Roman" panose="02020603050405020304" pitchFamily="18" charset="0"/>
                        </a:rPr>
                        <a:t>n</a:t>
                      </a:r>
                      <a:r>
                        <a:rPr lang="en-US" sz="2000" i="0" kern="100" dirty="0">
                          <a:latin typeface="Times New Roman" panose="02020603050405020304" pitchFamily="18" charset="0"/>
                          <a:ea typeface="+mn-ea"/>
                          <a:cs typeface="Times New Roman" panose="02020603050405020304" pitchFamily="18" charset="0"/>
                        </a:rPr>
                        <a:t>=0.0946</a:t>
                      </a:r>
                      <a:endParaRPr lang="zh-CN" sz="2000" i="0" kern="100" dirty="0">
                        <a:latin typeface="Times New Roman" panose="02020603050405020304" pitchFamily="18" charset="0"/>
                        <a:ea typeface="+mn-ea"/>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hangingPunct="0">
                        <a:spcAft>
                          <a:spcPts val="0"/>
                        </a:spcAft>
                      </a:pPr>
                      <a:r>
                        <a:rPr lang="en-US" sz="2000" i="1" kern="100" dirty="0">
                          <a:latin typeface="Times New Roman" panose="02020603050405020304" pitchFamily="18" charset="0"/>
                          <a:ea typeface="+mn-ea"/>
                          <a:cs typeface="Times New Roman" panose="02020603050405020304" pitchFamily="18" charset="0"/>
                        </a:rPr>
                        <a:t>ε</a:t>
                      </a:r>
                      <a:r>
                        <a:rPr lang="en-US" sz="2000" i="0" kern="100" dirty="0">
                          <a:latin typeface="Times New Roman" panose="02020603050405020304" pitchFamily="18" charset="0"/>
                          <a:ea typeface="+mn-ea"/>
                          <a:cs typeface="Times New Roman" panose="02020603050405020304" pitchFamily="18" charset="0"/>
                        </a:rPr>
                        <a:t>=1</a:t>
                      </a:r>
                      <a:endParaRPr lang="zh-CN" sz="2000" i="0" kern="100" dirty="0">
                        <a:latin typeface="Times New Roman" panose="02020603050405020304" pitchFamily="18" charset="0"/>
                        <a:ea typeface="+mn-ea"/>
                        <a:cs typeface="Times New Roman" panose="02020603050405020304" pitchFamily="18" charset="0"/>
                      </a:endParaRPr>
                    </a:p>
                    <a:p>
                      <a:pPr algn="ctr" hangingPunct="0">
                        <a:spcAft>
                          <a:spcPts val="0"/>
                        </a:spcAft>
                      </a:pPr>
                      <a:r>
                        <a:rPr lang="en-US" sz="2000" i="1" kern="100" dirty="0">
                          <a:latin typeface="Times New Roman" panose="02020603050405020304" pitchFamily="18" charset="0"/>
                          <a:ea typeface="+mn-ea"/>
                          <a:cs typeface="Times New Roman" panose="02020603050405020304" pitchFamily="18" charset="0"/>
                        </a:rPr>
                        <a:t>n</a:t>
                      </a:r>
                      <a:r>
                        <a:rPr lang="en-US" sz="2000" i="0" kern="100" dirty="0">
                          <a:latin typeface="Times New Roman" panose="02020603050405020304" pitchFamily="18" charset="0"/>
                          <a:ea typeface="+mn-ea"/>
                          <a:cs typeface="Times New Roman" panose="02020603050405020304" pitchFamily="18" charset="0"/>
                        </a:rPr>
                        <a:t>=2.83E-8</a:t>
                      </a:r>
                      <a:endParaRPr lang="zh-CN" sz="2000" i="0" kern="100" dirty="0">
                        <a:latin typeface="Times New Roman" panose="02020603050405020304" pitchFamily="18" charset="0"/>
                        <a:ea typeface="+mn-ea"/>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523">
                <a:tc>
                  <a:txBody>
                    <a:bodyPr/>
                    <a:lstStyle/>
                    <a:p>
                      <a:pPr algn="ctr" hangingPunct="0">
                        <a:spcAft>
                          <a:spcPts val="0"/>
                        </a:spcAft>
                      </a:pPr>
                      <a:r>
                        <a:rPr lang="en-US" sz="2000" kern="100">
                          <a:latin typeface="Times New Roman" panose="02020603050405020304" pitchFamily="18" charset="0"/>
                          <a:ea typeface="+mn-ea"/>
                          <a:cs typeface="Times New Roman" panose="02020603050405020304" pitchFamily="18" charset="0"/>
                        </a:rPr>
                        <a:t>Soccer</a:t>
                      </a:r>
                      <a:endParaRPr lang="zh-CN" sz="2000" kern="100">
                        <a:latin typeface="Times New Roman" panose="02020603050405020304" pitchFamily="18" charset="0"/>
                        <a:ea typeface="+mn-ea"/>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30</a:t>
                      </a:r>
                      <a:endParaRPr lang="zh-CN" sz="2000" kern="100" dirty="0">
                        <a:latin typeface="Times New Roman" panose="02020603050405020304" pitchFamily="18" charset="0"/>
                        <a:ea typeface="+mn-ea"/>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0.25</a:t>
                      </a:r>
                      <a:endParaRPr lang="zh-CN" sz="2000" kern="100" dirty="0">
                        <a:latin typeface="Times New Roman" panose="02020603050405020304" pitchFamily="18" charset="0"/>
                        <a:ea typeface="+mn-ea"/>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0.4240</a:t>
                      </a:r>
                      <a:endParaRPr lang="zh-CN" sz="2000" kern="100" dirty="0">
                        <a:latin typeface="Times New Roman" panose="02020603050405020304" pitchFamily="18" charset="0"/>
                        <a:ea typeface="+mn-ea"/>
                        <a:cs typeface="Times New Roman" panose="02020603050405020304" pitchFamily="18" charset="0"/>
                      </a:endParaRPr>
                    </a:p>
                  </a:txBody>
                  <a:tcPr marL="8255" marR="8255" marT="8255" marB="0" anchor="ctr">
                    <a:lnL>
                      <a:noFill/>
                    </a:lnL>
                    <a:lnR>
                      <a:noFill/>
                    </a:lnR>
                    <a:lnT w="12700" cap="flat" cmpd="sng" algn="ctr">
                      <a:solidFill>
                        <a:srgbClr val="000000"/>
                      </a:solidFill>
                      <a:prstDash val="solid"/>
                      <a:round/>
                      <a:headEnd type="none" w="med" len="med"/>
                      <a:tailEnd type="none" w="med" len="med"/>
                    </a:lnT>
                    <a:lnB>
                      <a:noFill/>
                    </a:lnB>
                    <a:solidFill>
                      <a:srgbClr val="00CCFF"/>
                    </a:solidFill>
                  </a:tcPr>
                </a:tc>
                <a:tc>
                  <a:txBody>
                    <a:bodyPr/>
                    <a:lstStyle/>
                    <a:p>
                      <a:pPr algn="ctr" hangingPunct="0">
                        <a:spcAft>
                          <a:spcPts val="0"/>
                        </a:spcAft>
                      </a:pPr>
                      <a:r>
                        <a:rPr lang="en-US" sz="2000" kern="100">
                          <a:latin typeface="Times New Roman" panose="02020603050405020304" pitchFamily="18" charset="0"/>
                          <a:ea typeface="+mn-ea"/>
                          <a:cs typeface="Times New Roman" panose="02020603050405020304" pitchFamily="18" charset="0"/>
                        </a:rPr>
                        <a:t>0.092513</a:t>
                      </a:r>
                      <a:endParaRPr lang="zh-CN" sz="2000" kern="100">
                        <a:latin typeface="Times New Roman" panose="02020603050405020304" pitchFamily="18" charset="0"/>
                        <a:ea typeface="+mn-ea"/>
                        <a:cs typeface="Times New Roman" panose="02020603050405020304" pitchFamily="18" charset="0"/>
                      </a:endParaRPr>
                    </a:p>
                  </a:txBody>
                  <a:tcPr marL="8255" marR="8255" marT="825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02523">
                <a:tc>
                  <a:txBody>
                    <a:bodyPr/>
                    <a:lstStyle/>
                    <a:p>
                      <a:pPr algn="ctr" hangingPunct="0">
                        <a:spcAft>
                          <a:spcPts val="0"/>
                        </a:spcAft>
                      </a:pPr>
                      <a:r>
                        <a:rPr lang="en-US" sz="2000" kern="100">
                          <a:latin typeface="Times New Roman" panose="02020603050405020304" pitchFamily="18" charset="0"/>
                          <a:ea typeface="+mn-ea"/>
                          <a:cs typeface="Times New Roman" panose="02020603050405020304" pitchFamily="18" charset="0"/>
                        </a:rPr>
                        <a:t>Volleyball</a:t>
                      </a:r>
                      <a:endParaRPr lang="zh-CN" sz="2000" kern="100">
                        <a:latin typeface="Times New Roman" panose="02020603050405020304" pitchFamily="18" charset="0"/>
                        <a:ea typeface="+mn-ea"/>
                        <a:cs typeface="Times New Roman" panose="02020603050405020304" pitchFamily="18" charset="0"/>
                      </a:endParaRPr>
                    </a:p>
                  </a:txBody>
                  <a:tcPr anchor="ctr">
                    <a:lnL>
                      <a:noFill/>
                    </a:lnL>
                    <a:lnR>
                      <a:noFill/>
                    </a:lnR>
                    <a:lnT>
                      <a:noFill/>
                    </a:lnT>
                    <a:lnB>
                      <a:noFill/>
                    </a:lnB>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25</a:t>
                      </a:r>
                      <a:endParaRPr lang="zh-CN" sz="2000" kern="100" dirty="0">
                        <a:latin typeface="Times New Roman" panose="02020603050405020304" pitchFamily="18" charset="0"/>
                        <a:ea typeface="+mn-ea"/>
                        <a:cs typeface="Times New Roman" panose="02020603050405020304" pitchFamily="18" charset="0"/>
                      </a:endParaRPr>
                    </a:p>
                  </a:txBody>
                  <a:tcPr anchor="ctr">
                    <a:lnL>
                      <a:noFill/>
                    </a:lnL>
                    <a:lnR>
                      <a:noFill/>
                    </a:lnR>
                    <a:lnT>
                      <a:noFill/>
                    </a:lnT>
                    <a:lnB>
                      <a:noFill/>
                    </a:lnB>
                    <a:solidFill>
                      <a:srgbClr val="FFC000"/>
                    </a:solidFill>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0.25</a:t>
                      </a:r>
                      <a:endParaRPr lang="zh-CN" sz="2000" kern="100" dirty="0">
                        <a:latin typeface="Times New Roman" panose="02020603050405020304" pitchFamily="18" charset="0"/>
                        <a:ea typeface="+mn-ea"/>
                        <a:cs typeface="Times New Roman" panose="02020603050405020304" pitchFamily="18" charset="0"/>
                      </a:endParaRPr>
                    </a:p>
                  </a:txBody>
                  <a:tcPr anchor="ctr">
                    <a:lnL>
                      <a:noFill/>
                    </a:lnL>
                    <a:lnR>
                      <a:noFill/>
                    </a:lnR>
                    <a:lnT>
                      <a:noFill/>
                    </a:lnT>
                    <a:lnB>
                      <a:noFill/>
                    </a:lnB>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0.3302</a:t>
                      </a:r>
                      <a:endParaRPr lang="zh-CN" sz="2000" kern="100" dirty="0">
                        <a:latin typeface="Times New Roman" panose="02020603050405020304" pitchFamily="18" charset="0"/>
                        <a:ea typeface="+mn-ea"/>
                        <a:cs typeface="Times New Roman" panose="02020603050405020304" pitchFamily="18" charset="0"/>
                      </a:endParaRPr>
                    </a:p>
                  </a:txBody>
                  <a:tcPr marL="8255" marR="8255" marT="8255" marB="0" anchor="ctr">
                    <a:lnL>
                      <a:noFill/>
                    </a:lnL>
                    <a:lnR>
                      <a:noFill/>
                    </a:lnR>
                    <a:lnT>
                      <a:noFill/>
                    </a:lnT>
                    <a:lnB>
                      <a:noFill/>
                    </a:lnB>
                    <a:solidFill>
                      <a:srgbClr val="00CCFF"/>
                    </a:solidFill>
                  </a:tcPr>
                </a:tc>
                <a:tc>
                  <a:txBody>
                    <a:bodyPr/>
                    <a:lstStyle/>
                    <a:p>
                      <a:pPr algn="ctr" hangingPunct="0">
                        <a:spcAft>
                          <a:spcPts val="0"/>
                        </a:spcAft>
                      </a:pPr>
                      <a:r>
                        <a:rPr lang="en-US" sz="2000" kern="100">
                          <a:latin typeface="Times New Roman" panose="02020603050405020304" pitchFamily="18" charset="0"/>
                          <a:ea typeface="+mn-ea"/>
                          <a:cs typeface="Times New Roman" panose="02020603050405020304" pitchFamily="18" charset="0"/>
                        </a:rPr>
                        <a:t>0.007594</a:t>
                      </a:r>
                      <a:endParaRPr lang="zh-CN" sz="2000" kern="100">
                        <a:latin typeface="Times New Roman" panose="02020603050405020304" pitchFamily="18" charset="0"/>
                        <a:ea typeface="+mn-ea"/>
                        <a:cs typeface="Times New Roman" panose="02020603050405020304" pitchFamily="18" charset="0"/>
                      </a:endParaRPr>
                    </a:p>
                  </a:txBody>
                  <a:tcPr marL="8255" marR="8255" marT="8255" marB="0" anchor="ctr">
                    <a:lnL>
                      <a:noFill/>
                    </a:lnL>
                    <a:lnR>
                      <a:noFill/>
                    </a:lnR>
                    <a:lnT>
                      <a:noFill/>
                    </a:lnT>
                    <a:lnB>
                      <a:noFill/>
                    </a:lnB>
                  </a:tcPr>
                </a:tc>
                <a:extLst>
                  <a:ext uri="{0D108BD9-81ED-4DB2-BD59-A6C34878D82A}">
                    <a16:rowId xmlns:a16="http://schemas.microsoft.com/office/drawing/2014/main" val="10003"/>
                  </a:ext>
                </a:extLst>
              </a:tr>
              <a:tr h="202523">
                <a:tc>
                  <a:txBody>
                    <a:bodyPr/>
                    <a:lstStyle/>
                    <a:p>
                      <a:pPr algn="ctr" hangingPunct="0">
                        <a:spcAft>
                          <a:spcPts val="0"/>
                        </a:spcAft>
                      </a:pPr>
                      <a:r>
                        <a:rPr lang="en-US" sz="2000" kern="100">
                          <a:latin typeface="Times New Roman" panose="02020603050405020304" pitchFamily="18" charset="0"/>
                          <a:ea typeface="+mn-ea"/>
                          <a:cs typeface="Times New Roman" panose="02020603050405020304" pitchFamily="18" charset="0"/>
                        </a:rPr>
                        <a:t>Basketball</a:t>
                      </a:r>
                      <a:endParaRPr lang="zh-CN" sz="2000" kern="100">
                        <a:latin typeface="Times New Roman" panose="02020603050405020304" pitchFamily="18" charset="0"/>
                        <a:ea typeface="+mn-ea"/>
                        <a:cs typeface="Times New Roman" panose="02020603050405020304" pitchFamily="18" charset="0"/>
                      </a:endParaRPr>
                    </a:p>
                  </a:txBody>
                  <a:tcPr anchor="ctr">
                    <a:lnL>
                      <a:noFill/>
                    </a:lnL>
                    <a:lnR>
                      <a:noFill/>
                    </a:lnR>
                    <a:lnT>
                      <a:noFill/>
                    </a:lnT>
                    <a:lnB>
                      <a:noFill/>
                    </a:lnB>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8</a:t>
                      </a:r>
                      <a:endParaRPr lang="zh-CN" sz="2000" kern="100" dirty="0">
                        <a:latin typeface="Times New Roman" panose="02020603050405020304" pitchFamily="18" charset="0"/>
                        <a:ea typeface="+mn-ea"/>
                        <a:cs typeface="Times New Roman" panose="02020603050405020304" pitchFamily="18" charset="0"/>
                      </a:endParaRPr>
                    </a:p>
                  </a:txBody>
                  <a:tcPr anchor="ctr">
                    <a:lnL>
                      <a:noFill/>
                    </a:lnL>
                    <a:lnR>
                      <a:noFill/>
                    </a:lnR>
                    <a:lnT>
                      <a:noFill/>
                    </a:lnT>
                    <a:lnB>
                      <a:noFill/>
                    </a:lnB>
                    <a:solidFill>
                      <a:srgbClr val="FFC000"/>
                    </a:solidFill>
                  </a:tcPr>
                </a:tc>
                <a:tc>
                  <a:txBody>
                    <a:bodyPr/>
                    <a:lstStyle/>
                    <a:p>
                      <a:pPr algn="ctr" hangingPunct="0">
                        <a:spcAft>
                          <a:spcPts val="0"/>
                        </a:spcAft>
                      </a:pPr>
                      <a:r>
                        <a:rPr lang="en-US" sz="2000" kern="100">
                          <a:latin typeface="Times New Roman" panose="02020603050405020304" pitchFamily="18" charset="0"/>
                          <a:ea typeface="+mn-ea"/>
                          <a:cs typeface="Times New Roman" panose="02020603050405020304" pitchFamily="18" charset="0"/>
                        </a:rPr>
                        <a:t>0.25</a:t>
                      </a:r>
                      <a:endParaRPr lang="zh-CN" sz="2000" kern="100">
                        <a:latin typeface="Times New Roman" panose="02020603050405020304" pitchFamily="18" charset="0"/>
                        <a:ea typeface="+mn-ea"/>
                        <a:cs typeface="Times New Roman" panose="02020603050405020304" pitchFamily="18" charset="0"/>
                      </a:endParaRPr>
                    </a:p>
                  </a:txBody>
                  <a:tcPr anchor="ctr">
                    <a:lnL>
                      <a:noFill/>
                    </a:lnL>
                    <a:lnR>
                      <a:noFill/>
                    </a:lnR>
                    <a:lnT>
                      <a:noFill/>
                    </a:lnT>
                    <a:lnB>
                      <a:noFill/>
                    </a:lnB>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0.1411</a:t>
                      </a:r>
                      <a:endParaRPr lang="zh-CN" sz="2000" kern="100" dirty="0">
                        <a:latin typeface="Times New Roman" panose="02020603050405020304" pitchFamily="18" charset="0"/>
                        <a:ea typeface="+mn-ea"/>
                        <a:cs typeface="Times New Roman" panose="02020603050405020304" pitchFamily="18" charset="0"/>
                      </a:endParaRPr>
                    </a:p>
                  </a:txBody>
                  <a:tcPr marL="8255" marR="8255" marT="8255" marB="0" anchor="ctr">
                    <a:lnL>
                      <a:noFill/>
                    </a:lnL>
                    <a:lnR>
                      <a:noFill/>
                    </a:lnR>
                    <a:lnT>
                      <a:noFill/>
                    </a:lnT>
                    <a:lnB>
                      <a:noFill/>
                    </a:lnB>
                    <a:solidFill>
                      <a:srgbClr val="00CCFF"/>
                    </a:solidFill>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0.000002</a:t>
                      </a:r>
                      <a:endParaRPr lang="zh-CN" sz="2000" kern="100" dirty="0">
                        <a:latin typeface="Times New Roman" panose="02020603050405020304" pitchFamily="18" charset="0"/>
                        <a:ea typeface="+mn-ea"/>
                        <a:cs typeface="Times New Roman" panose="02020603050405020304" pitchFamily="18" charset="0"/>
                      </a:endParaRPr>
                    </a:p>
                  </a:txBody>
                  <a:tcPr marL="8255" marR="8255" marT="8255" marB="0" anchor="ctr">
                    <a:lnL>
                      <a:noFill/>
                    </a:lnL>
                    <a:lnR>
                      <a:noFill/>
                    </a:lnR>
                    <a:lnT>
                      <a:noFill/>
                    </a:lnT>
                    <a:lnB>
                      <a:noFill/>
                    </a:lnB>
                  </a:tcPr>
                </a:tc>
                <a:extLst>
                  <a:ext uri="{0D108BD9-81ED-4DB2-BD59-A6C34878D82A}">
                    <a16:rowId xmlns:a16="http://schemas.microsoft.com/office/drawing/2014/main" val="10004"/>
                  </a:ext>
                </a:extLst>
              </a:tr>
              <a:tr h="202523">
                <a:tc>
                  <a:txBody>
                    <a:bodyPr/>
                    <a:lstStyle/>
                    <a:p>
                      <a:pPr algn="ctr" hangingPunct="0">
                        <a:spcAft>
                          <a:spcPts val="0"/>
                        </a:spcAft>
                      </a:pPr>
                      <a:r>
                        <a:rPr lang="en-US" sz="2000" kern="100">
                          <a:latin typeface="Times New Roman" panose="02020603050405020304" pitchFamily="18" charset="0"/>
                          <a:ea typeface="+mn-ea"/>
                          <a:cs typeface="Times New Roman" panose="02020603050405020304" pitchFamily="18" charset="0"/>
                        </a:rPr>
                        <a:t>Badminton</a:t>
                      </a:r>
                      <a:endParaRPr lang="zh-CN" sz="2000" kern="100">
                        <a:latin typeface="Times New Roman" panose="02020603050405020304" pitchFamily="18" charset="0"/>
                        <a:ea typeface="+mn-ea"/>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2</a:t>
                      </a:r>
                      <a:endParaRPr lang="zh-CN" sz="2000" kern="100" dirty="0">
                        <a:latin typeface="Times New Roman" panose="02020603050405020304" pitchFamily="18" charset="0"/>
                        <a:ea typeface="+mn-ea"/>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hangingPunct="0">
                        <a:spcAft>
                          <a:spcPts val="0"/>
                        </a:spcAft>
                      </a:pPr>
                      <a:r>
                        <a:rPr lang="en-US" sz="2000" kern="100">
                          <a:latin typeface="Times New Roman" panose="02020603050405020304" pitchFamily="18" charset="0"/>
                          <a:ea typeface="+mn-ea"/>
                          <a:cs typeface="Times New Roman" panose="02020603050405020304" pitchFamily="18" charset="0"/>
                        </a:rPr>
                        <a:t>0.25</a:t>
                      </a:r>
                      <a:endParaRPr lang="zh-CN" sz="2000" kern="100">
                        <a:latin typeface="Times New Roman" panose="02020603050405020304" pitchFamily="18" charset="0"/>
                        <a:ea typeface="+mn-ea"/>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0.1045</a:t>
                      </a:r>
                      <a:endParaRPr lang="zh-CN" sz="2000" kern="100" dirty="0">
                        <a:latin typeface="Times New Roman" panose="02020603050405020304" pitchFamily="18" charset="0"/>
                        <a:ea typeface="+mn-ea"/>
                        <a:cs typeface="Times New Roman" panose="02020603050405020304" pitchFamily="18" charset="0"/>
                      </a:endParaRPr>
                    </a:p>
                  </a:txBody>
                  <a:tcPr marL="8255" marR="8255" marT="8255" marB="0" anchor="ctr">
                    <a:lnL>
                      <a:noFill/>
                    </a:lnL>
                    <a:lnR>
                      <a:noFill/>
                    </a:lnR>
                    <a:lnT>
                      <a:noFill/>
                    </a:lnT>
                    <a:lnB w="12700" cap="flat" cmpd="sng" algn="ctr">
                      <a:solidFill>
                        <a:srgbClr val="000000"/>
                      </a:solidFill>
                      <a:prstDash val="solid"/>
                      <a:round/>
                      <a:headEnd type="none" w="med" len="med"/>
                      <a:tailEnd type="none" w="med" len="med"/>
                    </a:lnB>
                    <a:solidFill>
                      <a:srgbClr val="00CCFF"/>
                    </a:solidFill>
                  </a:tcPr>
                </a:tc>
                <a:tc>
                  <a:txBody>
                    <a:bodyPr/>
                    <a:lstStyle/>
                    <a:p>
                      <a:pPr algn="ctr" hangingPunct="0">
                        <a:spcAft>
                          <a:spcPts val="0"/>
                        </a:spcAft>
                      </a:pPr>
                      <a:r>
                        <a:rPr lang="en-US" sz="2000" kern="100" dirty="0">
                          <a:latin typeface="Times New Roman" panose="02020603050405020304" pitchFamily="18" charset="0"/>
                          <a:ea typeface="+mn-ea"/>
                          <a:cs typeface="Times New Roman" panose="02020603050405020304" pitchFamily="18" charset="0"/>
                        </a:rPr>
                        <a:t>0.000000</a:t>
                      </a:r>
                      <a:endParaRPr lang="zh-CN" sz="2000" kern="100" dirty="0">
                        <a:latin typeface="Times New Roman" panose="02020603050405020304" pitchFamily="18" charset="0"/>
                        <a:ea typeface="+mn-ea"/>
                        <a:cs typeface="Times New Roman" panose="02020603050405020304" pitchFamily="18" charset="0"/>
                      </a:endParaRPr>
                    </a:p>
                  </a:txBody>
                  <a:tcPr marL="8255" marR="8255" marT="825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939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D658-859C-44BF-BFF6-F85F1B39CF72}"/>
              </a:ext>
            </a:extLst>
          </p:cNvPr>
          <p:cNvSpPr>
            <a:spLocks noGrp="1"/>
          </p:cNvSpPr>
          <p:nvPr>
            <p:ph type="title"/>
          </p:nvPr>
        </p:nvSpPr>
        <p:spPr/>
        <p:txBody>
          <a:bodyPr/>
          <a:lstStyle/>
          <a:p>
            <a:r>
              <a:rPr lang="zh-CN" altLang="en-US" dirty="0"/>
              <a:t>设计差分隐私算法的难点</a:t>
            </a:r>
          </a:p>
        </p:txBody>
      </p:sp>
      <p:sp>
        <p:nvSpPr>
          <p:cNvPr id="3" name="内容占位符 2">
            <a:extLst>
              <a:ext uri="{FF2B5EF4-FFF2-40B4-BE49-F238E27FC236}">
                <a16:creationId xmlns:a16="http://schemas.microsoft.com/office/drawing/2014/main" id="{B8C7ACE9-C894-41BC-BA75-DFB0178FBC90}"/>
              </a:ext>
            </a:extLst>
          </p:cNvPr>
          <p:cNvSpPr>
            <a:spLocks noGrp="1"/>
          </p:cNvSpPr>
          <p:nvPr>
            <p:ph idx="1"/>
          </p:nvPr>
        </p:nvSpPr>
        <p:spPr>
          <a:xfrm>
            <a:off x="1371599" y="1817649"/>
            <a:ext cx="9729019" cy="4354551"/>
          </a:xfrm>
        </p:spPr>
        <p:txBody>
          <a:bodyPr>
            <a:noAutofit/>
          </a:bodyPr>
          <a:lstStyle/>
          <a:p>
            <a:r>
              <a:rPr lang="zh-CN" altLang="en-US" sz="2800" dirty="0">
                <a:latin typeface="Times New Roman" panose="02020603050405020304" pitchFamily="18" charset="0"/>
                <a:cs typeface="Times New Roman" panose="02020603050405020304" pitchFamily="18" charset="0"/>
              </a:rPr>
              <a:t>如何高效地</a:t>
            </a:r>
            <a:r>
              <a:rPr lang="zh-CN" altLang="en-US" sz="2800" b="1" dirty="0">
                <a:solidFill>
                  <a:srgbClr val="0070C0"/>
                </a:solidFill>
                <a:latin typeface="Times New Roman" panose="02020603050405020304" pitchFamily="18" charset="0"/>
                <a:cs typeface="Times New Roman" panose="02020603050405020304" pitchFamily="18" charset="0"/>
              </a:rPr>
              <a:t>计算对数据集</a:t>
            </a:r>
            <a:r>
              <a:rPr lang="en-US" altLang="zh-CN" sz="2800" b="1" dirty="0">
                <a:solidFill>
                  <a:srgbClr val="0070C0"/>
                </a:solidFill>
                <a:latin typeface="Times New Roman" panose="02020603050405020304" pitchFamily="18" charset="0"/>
                <a:cs typeface="Times New Roman" panose="02020603050405020304" pitchFamily="18" charset="0"/>
              </a:rPr>
              <a:t>D</a:t>
            </a:r>
            <a:r>
              <a:rPr lang="zh-CN" altLang="en-US" sz="2800" b="1" dirty="0">
                <a:solidFill>
                  <a:srgbClr val="0070C0"/>
                </a:solidFill>
                <a:latin typeface="Times New Roman" panose="02020603050405020304" pitchFamily="18" charset="0"/>
                <a:cs typeface="Times New Roman" panose="02020603050405020304" pitchFamily="18" charset="0"/>
              </a:rPr>
              <a:t>运算的敏感度</a:t>
            </a:r>
            <a:r>
              <a:rPr lang="zh-CN" altLang="en-US" sz="2800" dirty="0">
                <a:latin typeface="Times New Roman" panose="02020603050405020304" pitchFamily="18" charset="0"/>
                <a:cs typeface="Times New Roman" panose="02020603050405020304" pitchFamily="18" charset="0"/>
              </a:rPr>
              <a:t>是设计满足差分隐私算法的一个挑战。</a:t>
            </a:r>
            <a:endParaRPr lang="en-US" altLang="zh-CN" sz="2800" dirty="0">
              <a:latin typeface="Times New Roman" panose="02020603050405020304" pitchFamily="18" charset="0"/>
              <a:cs typeface="Times New Roman" panose="02020603050405020304" pitchFamily="18" charset="0"/>
            </a:endParaRPr>
          </a:p>
          <a:p>
            <a:pPr lvl="1" algn="just"/>
            <a:r>
              <a:rPr lang="zh-CN" altLang="en-US" sz="2400" i="0" dirty="0">
                <a:latin typeface="Times New Roman" panose="02020603050405020304" pitchFamily="18" charset="0"/>
                <a:cs typeface="Times New Roman" panose="02020603050405020304" pitchFamily="18" charset="0"/>
              </a:rPr>
              <a:t>若一个二维表格中有“工资”数值字段，</a:t>
            </a:r>
            <a:r>
              <a:rPr lang="zh-CN" altLang="en-US" sz="2400" b="1" i="0" dirty="0">
                <a:solidFill>
                  <a:srgbClr val="0070C0"/>
                </a:solidFill>
                <a:latin typeface="Times New Roman" panose="02020603050405020304" pitchFamily="18" charset="0"/>
                <a:cs typeface="Times New Roman" panose="02020603050405020304" pitchFamily="18" charset="0"/>
              </a:rPr>
              <a:t>如何计算“求工资平均值”运算的敏感度？如何计算“查询最高工资”运算的敏感度？</a:t>
            </a:r>
            <a:endParaRPr lang="en-US" altLang="zh-CN" sz="2400" b="1" i="0" dirty="0">
              <a:solidFill>
                <a:srgbClr val="0070C0"/>
              </a:solidFill>
              <a:latin typeface="Times New Roman" panose="02020603050405020304" pitchFamily="18" charset="0"/>
              <a:cs typeface="Times New Roman" panose="02020603050405020304" pitchFamily="18" charset="0"/>
            </a:endParaRPr>
          </a:p>
          <a:p>
            <a:pPr lvl="1" algn="just"/>
            <a:r>
              <a:rPr lang="zh-CN" altLang="en-US" sz="2400" i="0" dirty="0">
                <a:latin typeface="Times New Roman" panose="02020603050405020304" pitchFamily="18" charset="0"/>
                <a:cs typeface="Times New Roman" panose="02020603050405020304" pitchFamily="18" charset="0"/>
              </a:rPr>
              <a:t>对一个数据库中的</a:t>
            </a:r>
            <a:r>
              <a:rPr lang="zh-CN" altLang="en-US" sz="2400" b="1" i="0" dirty="0">
                <a:solidFill>
                  <a:srgbClr val="0070C0"/>
                </a:solidFill>
                <a:latin typeface="Times New Roman" panose="02020603050405020304" pitchFamily="18" charset="0"/>
                <a:cs typeface="Times New Roman" panose="02020603050405020304" pitchFamily="18" charset="0"/>
              </a:rPr>
              <a:t>多表进行联合查询时</a:t>
            </a:r>
            <a:r>
              <a:rPr lang="zh-CN" altLang="en-US" sz="2400" i="0" dirty="0">
                <a:latin typeface="Times New Roman" panose="02020603050405020304" pitchFamily="18" charset="0"/>
                <a:cs typeface="Times New Roman" panose="02020603050405020304" pitchFamily="18" charset="0"/>
              </a:rPr>
              <a:t>，如何计算</a:t>
            </a:r>
            <a:r>
              <a:rPr lang="zh-CN" altLang="en-US" sz="2400" b="1" i="0" dirty="0">
                <a:solidFill>
                  <a:srgbClr val="0070C0"/>
                </a:solidFill>
                <a:latin typeface="Times New Roman" panose="02020603050405020304" pitchFamily="18" charset="0"/>
                <a:cs typeface="Times New Roman" panose="02020603050405020304" pitchFamily="18" charset="0"/>
              </a:rPr>
              <a:t>差分隐私多表联合查询运算的敏感度？</a:t>
            </a:r>
            <a:endParaRPr lang="en-US" altLang="zh-CN" sz="2400" b="1" i="0" dirty="0">
              <a:solidFill>
                <a:srgbClr val="0070C0"/>
              </a:solidFill>
              <a:latin typeface="Times New Roman" panose="02020603050405020304" pitchFamily="18" charset="0"/>
              <a:cs typeface="Times New Roman" panose="02020603050405020304" pitchFamily="18" charset="0"/>
            </a:endParaRPr>
          </a:p>
          <a:p>
            <a:pPr lvl="1" algn="just"/>
            <a:r>
              <a:rPr lang="zh-CN" altLang="en-US" sz="2400" i="0" dirty="0">
                <a:solidFill>
                  <a:schemeClr val="tx1"/>
                </a:solidFill>
                <a:latin typeface="Times New Roman" panose="02020603050405020304" pitchFamily="18" charset="0"/>
                <a:cs typeface="Times New Roman" panose="02020603050405020304" pitchFamily="18" charset="0"/>
              </a:rPr>
              <a:t>一个数据表</a:t>
            </a:r>
            <a:r>
              <a:rPr lang="en-US" altLang="zh-CN" sz="2400" i="0" dirty="0">
                <a:solidFill>
                  <a:schemeClr val="tx1"/>
                </a:solidFill>
                <a:latin typeface="Times New Roman" panose="02020603050405020304" pitchFamily="18" charset="0"/>
                <a:cs typeface="Times New Roman" panose="02020603050405020304" pitchFamily="18" charset="0"/>
              </a:rPr>
              <a:t>D</a:t>
            </a:r>
            <a:r>
              <a:rPr lang="zh-CN" altLang="en-US" sz="2400" i="0" dirty="0">
                <a:solidFill>
                  <a:schemeClr val="tx1"/>
                </a:solidFill>
                <a:latin typeface="Times New Roman" panose="02020603050405020304" pitchFamily="18" charset="0"/>
                <a:cs typeface="Times New Roman" panose="02020603050405020304" pitchFamily="18" charset="0"/>
              </a:rPr>
              <a:t>有</a:t>
            </a:r>
            <a:r>
              <a:rPr lang="en-US" altLang="zh-CN" sz="2400" dirty="0">
                <a:solidFill>
                  <a:schemeClr val="tx1"/>
                </a:solidFill>
                <a:latin typeface="Times New Roman" panose="02020603050405020304" pitchFamily="18" charset="0"/>
                <a:cs typeface="Times New Roman" panose="02020603050405020304" pitchFamily="18" charset="0"/>
              </a:rPr>
              <a:t>n</a:t>
            </a:r>
            <a:r>
              <a:rPr lang="zh-CN" altLang="en-US" sz="2400" i="0" dirty="0">
                <a:solidFill>
                  <a:schemeClr val="tx1"/>
                </a:solidFill>
                <a:latin typeface="Times New Roman" panose="02020603050405020304" pitchFamily="18" charset="0"/>
                <a:cs typeface="Times New Roman" panose="02020603050405020304" pitchFamily="18" charset="0"/>
              </a:rPr>
              <a:t>条记录</a:t>
            </a:r>
            <a:r>
              <a:rPr lang="zh-CN" altLang="en-US" sz="2400" i="0" dirty="0">
                <a:solidFill>
                  <a:srgbClr val="00B0F0"/>
                </a:solidFill>
                <a:latin typeface="Times New Roman" panose="02020603050405020304" pitchFamily="18" charset="0"/>
                <a:cs typeface="Times New Roman" panose="02020603050405020304" pitchFamily="18" charset="0"/>
              </a:rPr>
              <a:t>，</a:t>
            </a:r>
            <a:r>
              <a:rPr lang="zh-CN" altLang="en-US" sz="2400" i="0" dirty="0">
                <a:solidFill>
                  <a:srgbClr val="0070C0"/>
                </a:solidFill>
                <a:latin typeface="Times New Roman" panose="02020603050405020304" pitchFamily="18" charset="0"/>
                <a:cs typeface="Times New Roman" panose="02020603050405020304" pitchFamily="18" charset="0"/>
              </a:rPr>
              <a:t>如何度量求两个字段</a:t>
            </a:r>
            <a:r>
              <a:rPr lang="en-US" altLang="zh-CN" sz="2400" i="0" dirty="0">
                <a:solidFill>
                  <a:srgbClr val="0070C0"/>
                </a:solidFill>
                <a:latin typeface="Times New Roman" panose="02020603050405020304" pitchFamily="18" charset="0"/>
                <a:cs typeface="Times New Roman" panose="02020603050405020304" pitchFamily="18" charset="0"/>
              </a:rPr>
              <a:t>X</a:t>
            </a:r>
            <a:r>
              <a:rPr lang="zh-CN" altLang="en-US" sz="2400" i="0" dirty="0">
                <a:solidFill>
                  <a:srgbClr val="0070C0"/>
                </a:solidFill>
                <a:latin typeface="Times New Roman" panose="02020603050405020304" pitchFamily="18" charset="0"/>
                <a:cs typeface="Times New Roman" panose="02020603050405020304" pitchFamily="18" charset="0"/>
              </a:rPr>
              <a:t>与</a:t>
            </a:r>
            <a:r>
              <a:rPr lang="en-US" altLang="zh-CN" sz="2400" i="0" dirty="0">
                <a:solidFill>
                  <a:srgbClr val="0070C0"/>
                </a:solidFill>
                <a:latin typeface="Times New Roman" panose="02020603050405020304" pitchFamily="18" charset="0"/>
                <a:cs typeface="Times New Roman" panose="02020603050405020304" pitchFamily="18" charset="0"/>
              </a:rPr>
              <a:t>Y</a:t>
            </a:r>
            <a:r>
              <a:rPr lang="zh-CN" altLang="en-US" sz="2400" i="0" dirty="0">
                <a:solidFill>
                  <a:srgbClr val="0070C0"/>
                </a:solidFill>
                <a:latin typeface="Times New Roman" panose="02020603050405020304" pitchFamily="18" charset="0"/>
                <a:cs typeface="Times New Roman" panose="02020603050405020304" pitchFamily="18" charset="0"/>
              </a:rPr>
              <a:t>的</a:t>
            </a:r>
            <a:r>
              <a:rPr lang="en-US" altLang="zh-CN" sz="2400" i="0" dirty="0">
                <a:solidFill>
                  <a:srgbClr val="0070C0"/>
                </a:solidFill>
                <a:latin typeface="Times New Roman" panose="02020603050405020304" pitchFamily="18" charset="0"/>
                <a:cs typeface="Times New Roman" panose="02020603050405020304" pitchFamily="18" charset="0"/>
              </a:rPr>
              <a:t>mutual information</a:t>
            </a:r>
            <a:r>
              <a:rPr lang="zh-CN" altLang="en-US" sz="2400" i="0" dirty="0">
                <a:solidFill>
                  <a:srgbClr val="0070C0"/>
                </a:solidFill>
                <a:latin typeface="Times New Roman" panose="02020603050405020304" pitchFamily="18" charset="0"/>
                <a:cs typeface="Times New Roman" panose="02020603050405020304" pitchFamily="18" charset="0"/>
              </a:rPr>
              <a:t>的敏感度，进而设计满足</a:t>
            </a:r>
            <a:r>
              <a:rPr lang="el-GR" altLang="zh-CN" sz="2400" i="0" dirty="0">
                <a:solidFill>
                  <a:srgbClr val="0070C0"/>
                </a:solidFill>
                <a:latin typeface="Times New Roman" panose="02020603050405020304" pitchFamily="18" charset="0"/>
                <a:cs typeface="Times New Roman" panose="02020603050405020304" pitchFamily="18" charset="0"/>
              </a:rPr>
              <a:t>ε</a:t>
            </a:r>
            <a:r>
              <a:rPr lang="en-US" altLang="zh-CN" sz="2400" i="0" dirty="0">
                <a:solidFill>
                  <a:srgbClr val="0070C0"/>
                </a:solidFill>
                <a:latin typeface="Times New Roman" panose="02020603050405020304" pitchFamily="18" charset="0"/>
                <a:cs typeface="Times New Roman" panose="02020603050405020304" pitchFamily="18" charset="0"/>
              </a:rPr>
              <a:t>-differential Privacy</a:t>
            </a:r>
            <a:r>
              <a:rPr lang="zh-CN" altLang="en-US" sz="2400" i="0" dirty="0">
                <a:solidFill>
                  <a:srgbClr val="0070C0"/>
                </a:solidFill>
                <a:latin typeface="Times New Roman" panose="02020603050405020304" pitchFamily="18" charset="0"/>
                <a:cs typeface="Times New Roman" panose="02020603050405020304" pitchFamily="18" charset="0"/>
              </a:rPr>
              <a:t>的</a:t>
            </a:r>
            <a:r>
              <a:rPr lang="zh-CN" altLang="en-US" sz="2400" i="0" dirty="0">
                <a:solidFill>
                  <a:srgbClr val="00B0F0"/>
                </a:solidFill>
                <a:latin typeface="Times New Roman" panose="02020603050405020304" pitchFamily="18" charset="0"/>
                <a:cs typeface="Times New Roman" panose="02020603050405020304" pitchFamily="18" charset="0"/>
              </a:rPr>
              <a:t>算法？</a:t>
            </a:r>
            <a:endParaRPr lang="en-US" altLang="zh-CN" sz="2400" i="0" dirty="0">
              <a:solidFill>
                <a:srgbClr val="00B0F0"/>
              </a:solidFill>
              <a:latin typeface="Times New Roman" panose="02020603050405020304" pitchFamily="18" charset="0"/>
              <a:cs typeface="Times New Roman" panose="02020603050405020304" pitchFamily="18" charset="0"/>
            </a:endParaRPr>
          </a:p>
          <a:p>
            <a:pPr lvl="1" algn="just"/>
            <a:r>
              <a:rPr lang="en-US" altLang="zh-CN" sz="2400" i="0" dirty="0">
                <a:latin typeface="Times New Roman" panose="02020603050405020304" pitchFamily="18" charset="0"/>
                <a:cs typeface="Times New Roman" panose="02020603050405020304" pitchFamily="18" charset="0"/>
              </a:rPr>
              <a:t>…</a:t>
            </a:r>
            <a:endParaRPr lang="en-US" altLang="zh-CN"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135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834459-4838-4F51-837B-F51C880CF682}"/>
              </a:ext>
            </a:extLst>
          </p:cNvPr>
          <p:cNvSpPr>
            <a:spLocks noGrp="1"/>
          </p:cNvSpPr>
          <p:nvPr>
            <p:ph type="ctrTitle"/>
          </p:nvPr>
        </p:nvSpPr>
        <p:spPr>
          <a:xfrm>
            <a:off x="1915385" y="2787804"/>
            <a:ext cx="8361229" cy="965063"/>
          </a:xfrm>
        </p:spPr>
        <p:txBody>
          <a:bodyPr/>
          <a:lstStyle/>
          <a:p>
            <a:r>
              <a:rPr lang="zh-CN" altLang="en-US" sz="6000" dirty="0"/>
              <a:t>三、差分隐私的应用</a:t>
            </a:r>
          </a:p>
        </p:txBody>
      </p:sp>
    </p:spTree>
    <p:extLst>
      <p:ext uri="{BB962C8B-B14F-4D97-AF65-F5344CB8AC3E}">
        <p14:creationId xmlns:p14="http://schemas.microsoft.com/office/powerpoint/2010/main" val="274273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7143DBAB-8583-4F00-A4AC-3D71BBF7400F}"/>
              </a:ext>
            </a:extLst>
          </p:cNvPr>
          <p:cNvSpPr>
            <a:spLocks noGrp="1"/>
          </p:cNvSpPr>
          <p:nvPr>
            <p:ph idx="1"/>
          </p:nvPr>
        </p:nvSpPr>
        <p:spPr>
          <a:xfrm>
            <a:off x="1646903" y="1251724"/>
            <a:ext cx="9601200" cy="4354551"/>
          </a:xfrm>
        </p:spPr>
        <p:txBody>
          <a:bodyPr anchor="ctr">
            <a:noAutofit/>
          </a:bodyPr>
          <a:lstStyle/>
          <a:p>
            <a:pPr marL="0" indent="0">
              <a:buNone/>
            </a:pPr>
            <a:r>
              <a:rPr lang="zh-CN" altLang="en-US" sz="2400" dirty="0">
                <a:latin typeface="Times New Roman" panose="02020603050405020304" pitchFamily="18" charset="0"/>
                <a:cs typeface="Times New Roman" panose="02020603050405020304" pitchFamily="18" charset="0"/>
              </a:rPr>
              <a:t>一般来说，不同的应用场景、不同的数据集、不同的输出往往需要不同的算法设计。</a:t>
            </a:r>
            <a:endParaRPr lang="en-US" altLang="zh-CN" sz="2400" dirty="0">
              <a:latin typeface="Times New Roman" panose="02020603050405020304" pitchFamily="18" charset="0"/>
              <a:cs typeface="Times New Roman" panose="02020603050405020304" pitchFamily="18" charset="0"/>
            </a:endParaRPr>
          </a:p>
          <a:p>
            <a:pPr marL="530352" lvl="1" indent="0" algn="just">
              <a:buNone/>
            </a:pPr>
            <a:r>
              <a:rPr lang="zh-CN" altLang="en-US" sz="2400" i="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i="0" dirty="0">
                <a:solidFill>
                  <a:srgbClr val="0070C0"/>
                </a:solidFill>
                <a:latin typeface="Times New Roman" panose="02020603050405020304" pitchFamily="18" charset="0"/>
                <a:cs typeface="Times New Roman" panose="02020603050405020304" pitchFamily="18" charset="0"/>
              </a:rPr>
              <a:t>差分隐私数据收集（</a:t>
            </a:r>
            <a:r>
              <a:rPr lang="en-US" altLang="zh-CN" sz="2400" i="0" dirty="0">
                <a:solidFill>
                  <a:srgbClr val="0070C0"/>
                </a:solidFill>
                <a:latin typeface="Times New Roman" panose="02020603050405020304" pitchFamily="18" charset="0"/>
                <a:cs typeface="Times New Roman" panose="02020603050405020304" pitchFamily="18" charset="0"/>
              </a:rPr>
              <a:t>Local Differential Privacy for Data Collection</a:t>
            </a:r>
            <a:r>
              <a:rPr lang="zh-CN" altLang="en-US" sz="2400" i="0" dirty="0">
                <a:solidFill>
                  <a:srgbClr val="0070C0"/>
                </a:solidFill>
                <a:latin typeface="Times New Roman" panose="02020603050405020304" pitchFamily="18" charset="0"/>
                <a:cs typeface="Times New Roman" panose="02020603050405020304" pitchFamily="18" charset="0"/>
              </a:rPr>
              <a:t>）</a:t>
            </a:r>
            <a:endParaRPr lang="en-US" altLang="zh-CN" sz="2400" i="0" dirty="0">
              <a:solidFill>
                <a:srgbClr val="0070C0"/>
              </a:solidFill>
              <a:latin typeface="Times New Roman" panose="02020603050405020304" pitchFamily="18" charset="0"/>
              <a:cs typeface="Times New Roman" panose="02020603050405020304" pitchFamily="18" charset="0"/>
            </a:endParaRPr>
          </a:p>
          <a:p>
            <a:pPr marL="530352" lvl="1" indent="0" algn="just">
              <a:buNone/>
            </a:pPr>
            <a:r>
              <a:rPr lang="zh-CN" altLang="en-US" sz="2400" i="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i="0" dirty="0">
                <a:solidFill>
                  <a:srgbClr val="0070C0"/>
                </a:solidFill>
                <a:latin typeface="Times New Roman" panose="02020603050405020304" pitchFamily="18" charset="0"/>
                <a:cs typeface="Times New Roman" panose="02020603050405020304" pitchFamily="18" charset="0"/>
              </a:rPr>
              <a:t>差分隐私数据发布（</a:t>
            </a:r>
            <a:r>
              <a:rPr lang="en-US" altLang="zh-CN" sz="2400" i="0" dirty="0">
                <a:solidFill>
                  <a:srgbClr val="0070C0"/>
                </a:solidFill>
                <a:latin typeface="Times New Roman" panose="02020603050405020304" pitchFamily="18" charset="0"/>
                <a:cs typeface="Times New Roman" panose="02020603050405020304" pitchFamily="18" charset="0"/>
              </a:rPr>
              <a:t>Differential Privacy Data Release, DPDR</a:t>
            </a:r>
            <a:r>
              <a:rPr lang="zh-CN" altLang="en-US" sz="2400" i="0" dirty="0">
                <a:solidFill>
                  <a:srgbClr val="0070C0"/>
                </a:solidFill>
                <a:latin typeface="Times New Roman" panose="02020603050405020304" pitchFamily="18" charset="0"/>
                <a:cs typeface="Times New Roman" panose="02020603050405020304" pitchFamily="18" charset="0"/>
              </a:rPr>
              <a:t>）</a:t>
            </a:r>
            <a:endParaRPr lang="en-US" altLang="zh-CN" sz="2400" i="0" dirty="0">
              <a:solidFill>
                <a:srgbClr val="0070C0"/>
              </a:solidFill>
              <a:latin typeface="Times New Roman" panose="02020603050405020304" pitchFamily="18" charset="0"/>
              <a:cs typeface="Times New Roman" panose="02020603050405020304" pitchFamily="18" charset="0"/>
            </a:endParaRPr>
          </a:p>
          <a:p>
            <a:pPr marL="530352" lvl="1" indent="0" algn="just">
              <a:buNone/>
            </a:pPr>
            <a:r>
              <a:rPr lang="zh-CN" altLang="en-US" sz="2400" i="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i="0" dirty="0">
                <a:solidFill>
                  <a:srgbClr val="0070C0"/>
                </a:solidFill>
                <a:latin typeface="Times New Roman" panose="02020603050405020304" pitchFamily="18" charset="0"/>
                <a:cs typeface="Times New Roman" panose="02020603050405020304" pitchFamily="18" charset="0"/>
              </a:rPr>
              <a:t>差分隐私数据合成（</a:t>
            </a:r>
            <a:r>
              <a:rPr lang="en-US" altLang="zh-CN" sz="2400" i="0" dirty="0">
                <a:solidFill>
                  <a:srgbClr val="0070C0"/>
                </a:solidFill>
                <a:latin typeface="Times New Roman" panose="02020603050405020304" pitchFamily="18" charset="0"/>
                <a:cs typeface="Times New Roman" panose="02020603050405020304" pitchFamily="18" charset="0"/>
              </a:rPr>
              <a:t>Differential Privacy Data Synthetic</a:t>
            </a:r>
            <a:r>
              <a:rPr lang="zh-CN" altLang="en-US" sz="2400" i="0" dirty="0">
                <a:solidFill>
                  <a:srgbClr val="0070C0"/>
                </a:solidFill>
                <a:latin typeface="Times New Roman" panose="02020603050405020304" pitchFamily="18" charset="0"/>
                <a:cs typeface="Times New Roman" panose="02020603050405020304" pitchFamily="18" charset="0"/>
              </a:rPr>
              <a:t>）</a:t>
            </a:r>
            <a:endParaRPr lang="en-US" altLang="zh-CN" sz="2400" i="0" dirty="0">
              <a:solidFill>
                <a:srgbClr val="0070C0"/>
              </a:solidFill>
              <a:latin typeface="Times New Roman" panose="02020603050405020304" pitchFamily="18" charset="0"/>
              <a:cs typeface="Times New Roman" panose="02020603050405020304" pitchFamily="18" charset="0"/>
            </a:endParaRPr>
          </a:p>
          <a:p>
            <a:pPr marL="530352" lvl="1" indent="0" algn="just">
              <a:buNone/>
            </a:pPr>
            <a:r>
              <a:rPr lang="zh-CN" altLang="en-US" sz="2400" i="0"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i="0" dirty="0">
                <a:solidFill>
                  <a:srgbClr val="0070C0"/>
                </a:solidFill>
                <a:latin typeface="Times New Roman" panose="02020603050405020304" pitchFamily="18" charset="0"/>
                <a:cs typeface="Times New Roman" panose="02020603050405020304" pitchFamily="18" charset="0"/>
              </a:rPr>
              <a:t>差分隐私数据挖掘（</a:t>
            </a:r>
            <a:r>
              <a:rPr lang="en-US" altLang="zh-CN" sz="2400" i="0" dirty="0">
                <a:solidFill>
                  <a:srgbClr val="0070C0"/>
                </a:solidFill>
                <a:latin typeface="Times New Roman" panose="02020603050405020304" pitchFamily="18" charset="0"/>
                <a:cs typeface="Times New Roman" panose="02020603050405020304" pitchFamily="18" charset="0"/>
              </a:rPr>
              <a:t>Differential Privacy Data Mining, DPDM</a:t>
            </a:r>
            <a:r>
              <a:rPr lang="zh-CN" altLang="en-US" sz="2400" i="0" dirty="0">
                <a:solidFill>
                  <a:srgbClr val="0070C0"/>
                </a:solidFill>
                <a:latin typeface="Times New Roman" panose="02020603050405020304" pitchFamily="18" charset="0"/>
                <a:cs typeface="Times New Roman" panose="02020603050405020304" pitchFamily="18" charset="0"/>
              </a:rPr>
              <a:t>）</a:t>
            </a:r>
            <a:endParaRPr lang="en-US" altLang="zh-CN" sz="2400" i="0" dirty="0">
              <a:solidFill>
                <a:srgbClr val="0070C0"/>
              </a:solidFill>
              <a:latin typeface="Times New Roman" panose="02020603050405020304" pitchFamily="18" charset="0"/>
              <a:cs typeface="Times New Roman" panose="02020603050405020304" pitchFamily="18" charset="0"/>
            </a:endParaRPr>
          </a:p>
          <a:p>
            <a:pPr marL="530352" lvl="1" indent="0" algn="just">
              <a:buNone/>
            </a:pPr>
            <a:r>
              <a:rPr lang="zh-CN" altLang="en-US" sz="2400" i="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i="0" dirty="0">
                <a:solidFill>
                  <a:srgbClr val="0070C0"/>
                </a:solidFill>
                <a:latin typeface="Times New Roman" panose="02020603050405020304" pitchFamily="18" charset="0"/>
                <a:cs typeface="Times New Roman" panose="02020603050405020304" pitchFamily="18" charset="0"/>
              </a:rPr>
              <a:t>差分隐私机器学习（</a:t>
            </a:r>
            <a:r>
              <a:rPr lang="en-US" altLang="zh-CN" sz="2400" i="0" dirty="0">
                <a:solidFill>
                  <a:srgbClr val="0070C0"/>
                </a:solidFill>
                <a:latin typeface="Times New Roman" panose="02020603050405020304" pitchFamily="18" charset="0"/>
                <a:cs typeface="Times New Roman" panose="02020603050405020304" pitchFamily="18" charset="0"/>
              </a:rPr>
              <a:t>Differential Privacy for Machine Learning</a:t>
            </a:r>
            <a:r>
              <a:rPr lang="zh-CN" altLang="en-US" sz="2400" i="0" dirty="0">
                <a:solidFill>
                  <a:srgbClr val="0070C0"/>
                </a:solidFill>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例如，</a:t>
            </a:r>
            <a:r>
              <a:rPr lang="en-US" altLang="zh-CN" sz="2400" i="0" dirty="0">
                <a:latin typeface="Times New Roman" panose="02020603050405020304" pitchFamily="18" charset="0"/>
                <a:cs typeface="Times New Roman" panose="02020603050405020304" pitchFamily="18" charset="0"/>
              </a:rPr>
              <a:t>Google</a:t>
            </a:r>
            <a:r>
              <a:rPr lang="zh-CN" altLang="en-US" sz="2400" i="0" dirty="0">
                <a:latin typeface="Times New Roman" panose="02020603050405020304" pitchFamily="18" charset="0"/>
                <a:cs typeface="Times New Roman" panose="02020603050405020304" pitchFamily="18" charset="0"/>
              </a:rPr>
              <a:t>的</a:t>
            </a:r>
            <a:r>
              <a:rPr lang="en-US" altLang="zh-CN" sz="2400" i="0" dirty="0">
                <a:latin typeface="Times New Roman" panose="02020603050405020304" pitchFamily="18" charset="0"/>
                <a:cs typeface="Times New Roman" panose="02020603050405020304" pitchFamily="18" charset="0"/>
              </a:rPr>
              <a:t>TensorFlow Privacy</a:t>
            </a:r>
            <a:r>
              <a:rPr lang="zh-CN" altLang="en-US" sz="2400" i="0" dirty="0">
                <a:latin typeface="Times New Roman" panose="02020603050405020304" pitchFamily="18" charset="0"/>
                <a:cs typeface="Times New Roman" panose="02020603050405020304" pitchFamily="18" charset="0"/>
              </a:rPr>
              <a:t>用于深度神经网络训练，</a:t>
            </a:r>
            <a:r>
              <a:rPr lang="en-US" altLang="zh-CN" sz="2400" i="0" dirty="0">
                <a:latin typeface="Times New Roman" panose="02020603050405020304" pitchFamily="18" charset="0"/>
                <a:cs typeface="Times New Roman" panose="02020603050405020304" pitchFamily="18" charset="0"/>
              </a:rPr>
              <a:t>  </a:t>
            </a:r>
            <a:r>
              <a:rPr lang="en-US" altLang="zh-CN" sz="2400" i="0" dirty="0">
                <a:solidFill>
                  <a:srgbClr val="0070C0"/>
                </a:solidFill>
                <a:latin typeface="Times New Roman" panose="02020603050405020304" pitchFamily="18" charset="0"/>
                <a:cs typeface="Times New Roman" panose="02020603050405020304" pitchFamily="18" charset="0"/>
                <a:hlinkClick r:id="rId2"/>
              </a:rPr>
              <a:t>https://github.com/tensorflow/privacy</a:t>
            </a:r>
            <a:r>
              <a:rPr lang="zh-CN" altLang="en-US" sz="2400" i="0" dirty="0">
                <a:solidFill>
                  <a:srgbClr val="0070C0"/>
                </a:solidFill>
                <a:latin typeface="Times New Roman" panose="02020603050405020304" pitchFamily="18" charset="0"/>
                <a:cs typeface="Times New Roman" panose="02020603050405020304" pitchFamily="18" charset="0"/>
              </a:rPr>
              <a:t>。</a:t>
            </a:r>
            <a:endParaRPr lang="en-US" altLang="zh-CN" sz="2400" i="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176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D658-859C-44BF-BFF6-F85F1B39CF72}"/>
              </a:ext>
            </a:extLst>
          </p:cNvPr>
          <p:cNvSpPr>
            <a:spLocks noGrp="1"/>
          </p:cNvSpPr>
          <p:nvPr>
            <p:ph type="title"/>
          </p:nvPr>
        </p:nvSpPr>
        <p:spPr>
          <a:xfrm>
            <a:off x="1371600" y="685800"/>
            <a:ext cx="9601200" cy="562897"/>
          </a:xfrm>
        </p:spPr>
        <p:txBody>
          <a:bodyPr>
            <a:normAutofit fontScale="90000"/>
          </a:bodyPr>
          <a:lstStyle/>
          <a:p>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差分隐私数据收集</a:t>
            </a:r>
          </a:p>
        </p:txBody>
      </p:sp>
      <p:sp>
        <p:nvSpPr>
          <p:cNvPr id="3" name="内容占位符 2">
            <a:extLst>
              <a:ext uri="{FF2B5EF4-FFF2-40B4-BE49-F238E27FC236}">
                <a16:creationId xmlns:a16="http://schemas.microsoft.com/office/drawing/2014/main" id="{B8C7ACE9-C894-41BC-BA75-DFB0178FBC90}"/>
              </a:ext>
            </a:extLst>
          </p:cNvPr>
          <p:cNvSpPr>
            <a:spLocks noGrp="1"/>
          </p:cNvSpPr>
          <p:nvPr>
            <p:ph idx="1"/>
          </p:nvPr>
        </p:nvSpPr>
        <p:spPr>
          <a:xfrm>
            <a:off x="1371599" y="1278196"/>
            <a:ext cx="10259962" cy="5417571"/>
          </a:xfrm>
        </p:spPr>
        <p:txBody>
          <a:bodyPr>
            <a:noAutofit/>
          </a:bodyPr>
          <a:lstStyle/>
          <a:p>
            <a:r>
              <a:rPr lang="zh-CN" altLang="en-US" sz="1800" dirty="0">
                <a:latin typeface="Times New Roman" panose="02020603050405020304" pitchFamily="18" charset="0"/>
                <a:cs typeface="Times New Roman" panose="02020603050405020304" pitchFamily="18" charset="0"/>
              </a:rPr>
              <a:t>场景：从客户端（智能终端数据采集、</a:t>
            </a:r>
            <a:r>
              <a:rPr lang="en-US" altLang="zh-CN" sz="1800" dirty="0">
                <a:latin typeface="Times New Roman" panose="02020603050405020304" pitchFamily="18" charset="0"/>
                <a:cs typeface="Times New Roman" panose="02020603050405020304" pitchFamily="18" charset="0"/>
              </a:rPr>
              <a:t>APP</a:t>
            </a:r>
            <a:r>
              <a:rPr lang="zh-CN" altLang="en-US" sz="1800" dirty="0">
                <a:latin typeface="Times New Roman" panose="02020603050405020304" pitchFamily="18" charset="0"/>
                <a:cs typeface="Times New Roman" panose="02020603050405020304" pitchFamily="18" charset="0"/>
              </a:rPr>
              <a:t>、浏览器、电子商务页面等等）采集各种用户数据到服务器（云）端。</a:t>
            </a:r>
            <a:endParaRPr lang="en-US" altLang="zh-CN" sz="1800" dirty="0">
              <a:latin typeface="Times New Roman" panose="02020603050405020304" pitchFamily="18" charset="0"/>
              <a:cs typeface="Times New Roman" panose="02020603050405020304" pitchFamily="18" charset="0"/>
            </a:endParaRPr>
          </a:p>
          <a:p>
            <a:pPr lvl="1" algn="just"/>
            <a:r>
              <a:rPr lang="en-US" altLang="zh-CN" sz="1800" i="0" dirty="0">
                <a:solidFill>
                  <a:srgbClr val="0070C0"/>
                </a:solidFill>
                <a:latin typeface="Times New Roman" panose="02020603050405020304" pitchFamily="18" charset="0"/>
                <a:cs typeface="Times New Roman" panose="02020603050405020304" pitchFamily="18" charset="0"/>
              </a:rPr>
              <a:t>App</a:t>
            </a:r>
            <a:r>
              <a:rPr lang="zh-CN" altLang="en-US" sz="1800" i="0" dirty="0">
                <a:solidFill>
                  <a:srgbClr val="0070C0"/>
                </a:solidFill>
                <a:latin typeface="Times New Roman" panose="02020603050405020304" pitchFamily="18" charset="0"/>
                <a:cs typeface="Times New Roman" panose="02020603050405020304" pitchFamily="18" charset="0"/>
              </a:rPr>
              <a:t>使用时长</a:t>
            </a:r>
            <a:endParaRPr lang="en-US" altLang="zh-CN" sz="1800" i="0" dirty="0">
              <a:solidFill>
                <a:srgbClr val="0070C0"/>
              </a:solidFill>
              <a:latin typeface="Times New Roman" panose="02020603050405020304" pitchFamily="18" charset="0"/>
              <a:cs typeface="Times New Roman" panose="02020603050405020304" pitchFamily="18" charset="0"/>
            </a:endParaRPr>
          </a:p>
          <a:p>
            <a:pPr lvl="1" algn="just"/>
            <a:r>
              <a:rPr lang="zh-CN" altLang="en-US" sz="1800" i="0" dirty="0">
                <a:solidFill>
                  <a:srgbClr val="0070C0"/>
                </a:solidFill>
                <a:latin typeface="Times New Roman" panose="02020603050405020304" pitchFamily="18" charset="0"/>
                <a:cs typeface="Times New Roman" panose="02020603050405020304" pitchFamily="18" charset="0"/>
              </a:rPr>
              <a:t>页面停留时间、评分、浏览记录、输入的</a:t>
            </a:r>
            <a:r>
              <a:rPr lang="en-US" altLang="zh-CN" sz="1800" i="0" dirty="0">
                <a:solidFill>
                  <a:srgbClr val="0070C0"/>
                </a:solidFill>
                <a:latin typeface="Times New Roman" panose="02020603050405020304" pitchFamily="18" charset="0"/>
                <a:cs typeface="Times New Roman" panose="02020603050405020304" pitchFamily="18" charset="0"/>
              </a:rPr>
              <a:t>key words</a:t>
            </a:r>
            <a:r>
              <a:rPr lang="zh-CN" altLang="en-US" sz="1800" i="0" dirty="0">
                <a:solidFill>
                  <a:srgbClr val="0070C0"/>
                </a:solidFill>
                <a:latin typeface="Times New Roman" panose="02020603050405020304" pitchFamily="18" charset="0"/>
                <a:cs typeface="Times New Roman" panose="02020603050405020304" pitchFamily="18" charset="0"/>
              </a:rPr>
              <a:t>、客户端的</a:t>
            </a:r>
            <a:r>
              <a:rPr lang="en-US" altLang="zh-CN" sz="1800" i="0" dirty="0">
                <a:solidFill>
                  <a:srgbClr val="0070C0"/>
                </a:solidFill>
                <a:latin typeface="Times New Roman" panose="02020603050405020304" pitchFamily="18" charset="0"/>
                <a:cs typeface="Times New Roman" panose="02020603050405020304" pitchFamily="18" charset="0"/>
              </a:rPr>
              <a:t>IP</a:t>
            </a:r>
            <a:r>
              <a:rPr lang="zh-CN" altLang="en-US" sz="1800" i="0" dirty="0">
                <a:solidFill>
                  <a:srgbClr val="0070C0"/>
                </a:solidFill>
                <a:latin typeface="Times New Roman" panose="02020603050405020304" pitchFamily="18" charset="0"/>
                <a:cs typeface="Times New Roman" panose="02020603050405020304" pitchFamily="18" charset="0"/>
              </a:rPr>
              <a:t>地址、登录客户端的</a:t>
            </a:r>
            <a:r>
              <a:rPr lang="en-US" altLang="zh-CN" sz="1800" i="0" dirty="0">
                <a:solidFill>
                  <a:srgbClr val="0070C0"/>
                </a:solidFill>
                <a:latin typeface="Times New Roman" panose="02020603050405020304" pitchFamily="18" charset="0"/>
                <a:cs typeface="Times New Roman" panose="02020603050405020304" pitchFamily="18" charset="0"/>
              </a:rPr>
              <a:t>username</a:t>
            </a:r>
            <a:r>
              <a:rPr lang="zh-CN" altLang="en-US" sz="1800" i="0" dirty="0">
                <a:solidFill>
                  <a:srgbClr val="0070C0"/>
                </a:solidFill>
                <a:latin typeface="Times New Roman" panose="02020603050405020304" pitchFamily="18" charset="0"/>
                <a:cs typeface="Times New Roman" panose="02020603050405020304" pitchFamily="18" charset="0"/>
              </a:rPr>
              <a:t>等等。</a:t>
            </a:r>
            <a:endParaRPr lang="en-US" altLang="zh-CN" sz="1800" i="0" dirty="0">
              <a:solidFill>
                <a:srgbClr val="0070C0"/>
              </a:solidFill>
              <a:latin typeface="Times New Roman" panose="02020603050405020304" pitchFamily="18" charset="0"/>
              <a:cs typeface="Times New Roman" panose="02020603050405020304" pitchFamily="18" charset="0"/>
            </a:endParaRPr>
          </a:p>
          <a:p>
            <a:pPr algn="just"/>
            <a:r>
              <a:rPr lang="zh-CN" altLang="en-US" sz="1800" dirty="0">
                <a:latin typeface="Times New Roman" panose="02020603050405020304" pitchFamily="18" charset="0"/>
                <a:cs typeface="Times New Roman" panose="02020603050405020304" pitchFamily="18" charset="0"/>
              </a:rPr>
              <a:t>场景应用：在</a:t>
            </a:r>
            <a:r>
              <a:rPr lang="en-US" altLang="zh-CN" sz="1800" dirty="0">
                <a:latin typeface="Times New Roman" panose="02020603050405020304" pitchFamily="18" charset="0"/>
                <a:cs typeface="Times New Roman" panose="02020603050405020304" pitchFamily="18" charset="0"/>
              </a:rPr>
              <a:t>Google Chrome </a:t>
            </a:r>
            <a:r>
              <a:rPr lang="zh-CN" altLang="en-US" sz="1800" dirty="0">
                <a:latin typeface="Times New Roman" panose="02020603050405020304" pitchFamily="18" charset="0"/>
                <a:cs typeface="Times New Roman" panose="02020603050405020304" pitchFamily="18" charset="0"/>
              </a:rPr>
              <a:t>浏览器， </a:t>
            </a:r>
            <a:r>
              <a:rPr lang="en-US" altLang="zh-CN" sz="1800" dirty="0">
                <a:latin typeface="Times New Roman" panose="02020603050405020304" pitchFamily="18" charset="0"/>
                <a:cs typeface="Times New Roman" panose="02020603050405020304" pitchFamily="18" charset="0"/>
              </a:rPr>
              <a:t>Apple</a:t>
            </a:r>
            <a:r>
              <a:rPr lang="zh-CN" altLang="en-US" sz="1800" dirty="0">
                <a:latin typeface="Times New Roman" panose="02020603050405020304" pitchFamily="18" charset="0"/>
                <a:cs typeface="Times New Roman" panose="02020603050405020304" pitchFamily="18" charset="0"/>
              </a:rPr>
              <a:t>的</a:t>
            </a:r>
            <a:r>
              <a:rPr lang="en-US" altLang="zh-CN" sz="1800" dirty="0">
                <a:latin typeface="Times New Roman" panose="02020603050405020304" pitchFamily="18" charset="0"/>
                <a:cs typeface="Times New Roman" panose="02020603050405020304" pitchFamily="18" charset="0"/>
              </a:rPr>
              <a:t>iPhone</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Safari</a:t>
            </a:r>
            <a:r>
              <a:rPr lang="zh-CN" altLang="en-US" sz="1800" dirty="0">
                <a:latin typeface="Times New Roman" panose="02020603050405020304" pitchFamily="18" charset="0"/>
                <a:cs typeface="Times New Roman" panose="02020603050405020304" pitchFamily="18" charset="0"/>
              </a:rPr>
              <a:t>浏览器、</a:t>
            </a:r>
            <a:r>
              <a:rPr lang="en-US" altLang="zh-CN" sz="1800" dirty="0">
                <a:latin typeface="Times New Roman" panose="02020603050405020304" pitchFamily="18" charset="0"/>
                <a:cs typeface="Times New Roman" panose="02020603050405020304" pitchFamily="18" charset="0"/>
              </a:rPr>
              <a:t>iPad</a:t>
            </a:r>
            <a:r>
              <a:rPr lang="zh-CN" altLang="en-US" sz="1800" dirty="0">
                <a:latin typeface="Times New Roman" panose="02020603050405020304" pitchFamily="18" charset="0"/>
                <a:cs typeface="Times New Roman" panose="02020603050405020304" pitchFamily="18" charset="0"/>
              </a:rPr>
              <a:t>等广泛使用了</a:t>
            </a:r>
            <a:r>
              <a:rPr lang="en-US" altLang="zh-CN" sz="1800" i="1" dirty="0">
                <a:latin typeface="Times New Roman" panose="02020603050405020304" pitchFamily="18" charset="0"/>
                <a:cs typeface="Times New Roman" panose="02020603050405020304" pitchFamily="18" charset="0"/>
              </a:rPr>
              <a:t>Local Differential Privacy</a:t>
            </a:r>
            <a:r>
              <a:rPr lang="en-US" altLang="zh-CN" sz="1800" dirty="0">
                <a:latin typeface="Times New Roman" panose="02020603050405020304" pitchFamily="18" charset="0"/>
                <a:cs typeface="Times New Roman" panose="02020603050405020304" pitchFamily="18" charset="0"/>
              </a:rPr>
              <a:t> for Data Collection</a:t>
            </a:r>
            <a:r>
              <a:rPr lang="zh-CN" altLang="en-US" sz="1800" dirty="0">
                <a:latin typeface="Times New Roman" panose="02020603050405020304" pitchFamily="18" charset="0"/>
                <a:cs typeface="Times New Roman" panose="02020603050405020304" pitchFamily="18" charset="0"/>
              </a:rPr>
              <a:t>。</a:t>
            </a:r>
            <a:endParaRPr lang="en-US" altLang="zh-CN" sz="1800" dirty="0">
              <a:latin typeface="Times New Roman" panose="02020603050405020304" pitchFamily="18" charset="0"/>
              <a:cs typeface="Times New Roman" panose="02020603050405020304" pitchFamily="18" charset="0"/>
            </a:endParaRPr>
          </a:p>
          <a:p>
            <a:pPr lvl="1" algn="just"/>
            <a:r>
              <a:rPr lang="zh-CN" altLang="en-US" sz="1800" i="0" dirty="0">
                <a:latin typeface="Times New Roman" panose="02020603050405020304" pitchFamily="18" charset="0"/>
                <a:cs typeface="Times New Roman" panose="02020603050405020304" pitchFamily="18" charset="0"/>
              </a:rPr>
              <a:t>谷歌提出</a:t>
            </a:r>
            <a:r>
              <a:rPr lang="en-US" altLang="zh-CN" sz="1800" i="0" dirty="0">
                <a:latin typeface="Times New Roman" panose="02020603050405020304" pitchFamily="18" charset="0"/>
                <a:cs typeface="Times New Roman" panose="02020603050405020304" pitchFamily="18" charset="0"/>
              </a:rPr>
              <a:t>RAPPOR</a:t>
            </a:r>
            <a:r>
              <a:rPr lang="zh-CN" altLang="en-US" sz="1800" i="0" dirty="0">
                <a:latin typeface="Times New Roman" panose="02020603050405020304" pitchFamily="18" charset="0"/>
                <a:cs typeface="Times New Roman" panose="02020603050405020304" pitchFamily="18" charset="0"/>
              </a:rPr>
              <a:t>（</a:t>
            </a:r>
            <a:r>
              <a:rPr lang="en-US" altLang="zh-CN" sz="1800" i="0" dirty="0">
                <a:latin typeface="Times New Roman" panose="02020603050405020304" pitchFamily="18" charset="0"/>
                <a:cs typeface="Times New Roman" panose="02020603050405020304" pitchFamily="18" charset="0"/>
              </a:rPr>
              <a:t>(Randomized </a:t>
            </a:r>
            <a:r>
              <a:rPr lang="en-US" altLang="zh-CN" sz="1800" i="0" dirty="0" err="1">
                <a:latin typeface="Times New Roman" panose="02020603050405020304" pitchFamily="18" charset="0"/>
                <a:cs typeface="Times New Roman" panose="02020603050405020304" pitchFamily="18" charset="0"/>
              </a:rPr>
              <a:t>Aggregatable</a:t>
            </a:r>
            <a:r>
              <a:rPr lang="en-US" altLang="zh-CN" sz="1800" i="0" dirty="0">
                <a:latin typeface="Times New Roman" panose="02020603050405020304" pitchFamily="18" charset="0"/>
                <a:cs typeface="Times New Roman" panose="02020603050405020304" pitchFamily="18" charset="0"/>
              </a:rPr>
              <a:t> Privacy-Preserving Ordinal Response</a:t>
            </a:r>
            <a:r>
              <a:rPr lang="zh-CN" altLang="en-US" sz="1800" i="0" dirty="0">
                <a:latin typeface="Times New Roman" panose="02020603050405020304" pitchFamily="18" charset="0"/>
                <a:cs typeface="Times New Roman" panose="02020603050405020304" pitchFamily="18" charset="0"/>
              </a:rPr>
              <a:t>）算法。首先在用户端对用户数据进行编码和随机扰动，然后服务器端对用户发送过来的数据编码进行解码、校正和回归统计。</a:t>
            </a:r>
            <a:endParaRPr lang="en-US" altLang="zh-CN" sz="1800" i="0" dirty="0">
              <a:latin typeface="Times New Roman" panose="02020603050405020304" pitchFamily="18" charset="0"/>
              <a:cs typeface="Times New Roman" panose="02020603050405020304" pitchFamily="18" charset="0"/>
            </a:endParaRPr>
          </a:p>
          <a:p>
            <a:pPr marL="987552" lvl="2" indent="0" algn="just">
              <a:buNone/>
            </a:pPr>
            <a:r>
              <a:rPr lang="en-US" altLang="zh-CN" sz="1600" i="0" dirty="0" err="1">
                <a:solidFill>
                  <a:schemeClr val="tx1"/>
                </a:solidFill>
                <a:latin typeface="Times New Roman" panose="02020603050405020304" pitchFamily="18" charset="0"/>
                <a:cs typeface="Times New Roman" panose="02020603050405020304" pitchFamily="18" charset="0"/>
              </a:rPr>
              <a:t>Erlingsson</a:t>
            </a:r>
            <a:r>
              <a:rPr lang="en-US" altLang="zh-CN" sz="1600" i="0" dirty="0">
                <a:solidFill>
                  <a:schemeClr val="tx1"/>
                </a:solidFill>
                <a:latin typeface="Times New Roman" panose="02020603050405020304" pitchFamily="18" charset="0"/>
                <a:cs typeface="Times New Roman" panose="02020603050405020304" pitchFamily="18" charset="0"/>
              </a:rPr>
              <a:t>, ´U., </a:t>
            </a:r>
            <a:r>
              <a:rPr lang="en-US" altLang="zh-CN" sz="1600" i="0" dirty="0" err="1">
                <a:solidFill>
                  <a:schemeClr val="tx1"/>
                </a:solidFill>
                <a:latin typeface="Times New Roman" panose="02020603050405020304" pitchFamily="18" charset="0"/>
                <a:cs typeface="Times New Roman" panose="02020603050405020304" pitchFamily="18" charset="0"/>
              </a:rPr>
              <a:t>Pihur</a:t>
            </a:r>
            <a:r>
              <a:rPr lang="en-US" altLang="zh-CN" sz="1600" i="0" dirty="0">
                <a:solidFill>
                  <a:schemeClr val="tx1"/>
                </a:solidFill>
                <a:latin typeface="Times New Roman" panose="02020603050405020304" pitchFamily="18" charset="0"/>
                <a:cs typeface="Times New Roman" panose="02020603050405020304" pitchFamily="18" charset="0"/>
              </a:rPr>
              <a:t>, V., </a:t>
            </a:r>
            <a:r>
              <a:rPr lang="en-US" altLang="zh-CN" sz="1600" i="0" dirty="0" err="1">
                <a:solidFill>
                  <a:schemeClr val="tx1"/>
                </a:solidFill>
                <a:latin typeface="Times New Roman" panose="02020603050405020304" pitchFamily="18" charset="0"/>
                <a:cs typeface="Times New Roman" panose="02020603050405020304" pitchFamily="18" charset="0"/>
              </a:rPr>
              <a:t>Korolova</a:t>
            </a:r>
            <a:r>
              <a:rPr lang="en-US" altLang="zh-CN" sz="1600" i="0" dirty="0">
                <a:solidFill>
                  <a:schemeClr val="tx1"/>
                </a:solidFill>
                <a:latin typeface="Times New Roman" panose="02020603050405020304" pitchFamily="18" charset="0"/>
                <a:cs typeface="Times New Roman" panose="02020603050405020304" pitchFamily="18" charset="0"/>
              </a:rPr>
              <a:t>, A. </a:t>
            </a:r>
            <a:r>
              <a:rPr lang="en-US" altLang="zh-CN" sz="1600" i="1" dirty="0" err="1">
                <a:solidFill>
                  <a:srgbClr val="0070C0"/>
                </a:solidFill>
                <a:latin typeface="Times New Roman" panose="02020603050405020304" pitchFamily="18" charset="0"/>
                <a:cs typeface="Times New Roman" panose="02020603050405020304" pitchFamily="18" charset="0"/>
              </a:rPr>
              <a:t>Rappor</a:t>
            </a:r>
            <a:r>
              <a:rPr lang="en-US" altLang="zh-CN" sz="1600" i="1" dirty="0">
                <a:solidFill>
                  <a:srgbClr val="0070C0"/>
                </a:solidFill>
                <a:latin typeface="Times New Roman" panose="02020603050405020304" pitchFamily="18" charset="0"/>
                <a:cs typeface="Times New Roman" panose="02020603050405020304" pitchFamily="18" charset="0"/>
              </a:rPr>
              <a:t>: randomized </a:t>
            </a:r>
            <a:r>
              <a:rPr lang="en-US" altLang="zh-CN" sz="1600" i="1" dirty="0" err="1">
                <a:solidFill>
                  <a:srgbClr val="0070C0"/>
                </a:solidFill>
                <a:latin typeface="Times New Roman" panose="02020603050405020304" pitchFamily="18" charset="0"/>
                <a:cs typeface="Times New Roman" panose="02020603050405020304" pitchFamily="18" charset="0"/>
              </a:rPr>
              <a:t>aggregatable</a:t>
            </a:r>
            <a:r>
              <a:rPr lang="en-US" altLang="zh-CN" sz="1600" i="1" dirty="0">
                <a:solidFill>
                  <a:srgbClr val="0070C0"/>
                </a:solidFill>
                <a:latin typeface="Times New Roman" panose="02020603050405020304" pitchFamily="18" charset="0"/>
                <a:cs typeface="Times New Roman" panose="02020603050405020304" pitchFamily="18" charset="0"/>
              </a:rPr>
              <a:t> privacy preserving ordinal response</a:t>
            </a:r>
            <a:r>
              <a:rPr lang="en-US" altLang="zh-CN" sz="1600" i="1" dirty="0">
                <a:solidFill>
                  <a:schemeClr val="tx1"/>
                </a:solidFill>
                <a:latin typeface="Times New Roman" panose="02020603050405020304" pitchFamily="18" charset="0"/>
                <a:cs typeface="Times New Roman" panose="02020603050405020304" pitchFamily="18" charset="0"/>
              </a:rPr>
              <a:t>.</a:t>
            </a:r>
            <a:r>
              <a:rPr lang="en-US" altLang="zh-CN" sz="1600" i="0" dirty="0">
                <a:solidFill>
                  <a:schemeClr val="tx1"/>
                </a:solidFill>
                <a:latin typeface="Times New Roman" panose="02020603050405020304" pitchFamily="18" charset="0"/>
                <a:cs typeface="Times New Roman" panose="02020603050405020304" pitchFamily="18" charset="0"/>
              </a:rPr>
              <a:t> In: Proceedings of the 2014 ACM SIGSAC Conference on Computer and Communications Security, pp. 1054–1067 (2014).</a:t>
            </a:r>
          </a:p>
          <a:p>
            <a:pPr lvl="1" algn="just"/>
            <a:r>
              <a:rPr lang="en-US" altLang="zh-CN" sz="1800" i="0" dirty="0">
                <a:solidFill>
                  <a:schemeClr val="tx1"/>
                </a:solidFill>
                <a:latin typeface="Times New Roman" panose="02020603050405020304" pitchFamily="18" charset="0"/>
                <a:cs typeface="Times New Roman" panose="02020603050405020304" pitchFamily="18" charset="0"/>
              </a:rPr>
              <a:t>Apple</a:t>
            </a:r>
            <a:r>
              <a:rPr lang="zh-CN" altLang="en-US" sz="1800" i="0" dirty="0">
                <a:solidFill>
                  <a:schemeClr val="tx1"/>
                </a:solidFill>
                <a:latin typeface="Times New Roman" panose="02020603050405020304" pitchFamily="18" charset="0"/>
                <a:cs typeface="Times New Roman" panose="02020603050405020304" pitchFamily="18" charset="0"/>
              </a:rPr>
              <a:t>公司为了解用户体验（用户按了什么键、使用了什么表情包、访问了什么网站等），开发了高效且可扩展的局部差分隐私算法</a:t>
            </a:r>
            <a:r>
              <a:rPr lang="en-US" altLang="zh-CN" sz="1800" i="0" dirty="0">
                <a:solidFill>
                  <a:schemeClr val="tx1"/>
                </a:solidFill>
                <a:latin typeface="Times New Roman" panose="02020603050405020304" pitchFamily="18" charset="0"/>
                <a:cs typeface="Times New Roman" panose="02020603050405020304" pitchFamily="18" charset="0"/>
              </a:rPr>
              <a:t> CMS, HCMS, SFP</a:t>
            </a:r>
            <a:r>
              <a:rPr lang="zh-CN" altLang="en-US" sz="1800" i="0" dirty="0">
                <a:solidFill>
                  <a:schemeClr val="tx1"/>
                </a:solidFill>
                <a:latin typeface="Times New Roman" panose="02020603050405020304" pitchFamily="18" charset="0"/>
                <a:cs typeface="Times New Roman" panose="02020603050405020304" pitchFamily="18" charset="0"/>
              </a:rPr>
              <a:t>，并提供了严格的分析来证明数据效用性、隐私性、服务器计算和设备带宽之间的权衡。</a:t>
            </a:r>
            <a:endParaRPr lang="en-US" altLang="zh-CN" sz="1800" i="0" dirty="0">
              <a:solidFill>
                <a:srgbClr val="00B0F0"/>
              </a:solidFill>
              <a:latin typeface="Times New Roman" panose="02020603050405020304" pitchFamily="18" charset="0"/>
              <a:cs typeface="Times New Roman" panose="02020603050405020304" pitchFamily="18" charset="0"/>
            </a:endParaRPr>
          </a:p>
          <a:p>
            <a:pPr marL="0" indent="0" algn="just">
              <a:buNone/>
            </a:pPr>
            <a:r>
              <a:rPr lang="en-US" altLang="zh-CN" sz="1800" i="0" dirty="0">
                <a:solidFill>
                  <a:srgbClr val="0070C0"/>
                </a:solidFill>
                <a:latin typeface="Times New Roman" panose="02020603050405020304" pitchFamily="18" charset="0"/>
                <a:cs typeface="Times New Roman" panose="02020603050405020304" pitchFamily="18" charset="0"/>
              </a:rPr>
              <a:t>Differential Privacy Team, Apple. </a:t>
            </a:r>
            <a:r>
              <a:rPr lang="en-US" altLang="zh-CN" sz="1800" i="1" dirty="0">
                <a:solidFill>
                  <a:srgbClr val="0070C0"/>
                </a:solidFill>
                <a:latin typeface="Times New Roman" panose="02020603050405020304" pitchFamily="18" charset="0"/>
                <a:cs typeface="Times New Roman" panose="02020603050405020304" pitchFamily="18" charset="0"/>
              </a:rPr>
              <a:t>Learning with privacy at scale</a:t>
            </a:r>
            <a:r>
              <a:rPr lang="en-US" altLang="zh-CN" sz="1800" i="0" dirty="0">
                <a:solidFill>
                  <a:srgbClr val="0070C0"/>
                </a:solidFill>
                <a:latin typeface="Times New Roman" panose="02020603050405020304" pitchFamily="18" charset="0"/>
                <a:cs typeface="Times New Roman" panose="02020603050405020304" pitchFamily="18" charset="0"/>
              </a:rPr>
              <a:t>. Apple Mach. Learn. J. 1(8) (2017)</a:t>
            </a:r>
            <a:r>
              <a:rPr lang="en-US" altLang="zh-CN" sz="1800" dirty="0">
                <a:solidFill>
                  <a:srgbClr val="0070C0"/>
                </a:solidFill>
                <a:latin typeface="Times New Roman" panose="02020603050405020304" pitchFamily="18" charset="0"/>
                <a:cs typeface="Times New Roman" panose="02020603050405020304" pitchFamily="18" charset="0"/>
              </a:rPr>
              <a:t>, web online: https://machinelearning.apple.com/research/learning-with-privacy-at-scale.</a:t>
            </a:r>
            <a:endParaRPr lang="en-US" altLang="zh-CN" sz="1800" i="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668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D658-859C-44BF-BFF6-F85F1B39CF72}"/>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差分隐私数据收集</a:t>
            </a:r>
          </a:p>
        </p:txBody>
      </p:sp>
      <p:sp>
        <p:nvSpPr>
          <p:cNvPr id="3" name="内容占位符 2">
            <a:extLst>
              <a:ext uri="{FF2B5EF4-FFF2-40B4-BE49-F238E27FC236}">
                <a16:creationId xmlns:a16="http://schemas.microsoft.com/office/drawing/2014/main" id="{B8C7ACE9-C894-41BC-BA75-DFB0178FBC90}"/>
              </a:ext>
            </a:extLst>
          </p:cNvPr>
          <p:cNvSpPr>
            <a:spLocks noGrp="1"/>
          </p:cNvSpPr>
          <p:nvPr>
            <p:ph idx="1"/>
          </p:nvPr>
        </p:nvSpPr>
        <p:spPr>
          <a:xfrm>
            <a:off x="1371600" y="1425677"/>
            <a:ext cx="9601200" cy="2113936"/>
          </a:xfrm>
        </p:spPr>
        <p:txBody>
          <a:bodyPr>
            <a:noAutofit/>
          </a:bodyPr>
          <a:lstStyle/>
          <a:p>
            <a:r>
              <a:rPr lang="en-US" altLang="zh-CN" sz="1800" b="1" dirty="0">
                <a:latin typeface="Times New Roman" panose="02020603050405020304" pitchFamily="18" charset="0"/>
                <a:cs typeface="Times New Roman" panose="02020603050405020304" pitchFamily="18" charset="0"/>
              </a:rPr>
              <a:t>Definition</a:t>
            </a:r>
            <a:r>
              <a:rPr lang="zh-CN" altLang="en-US" sz="1800" dirty="0">
                <a:latin typeface="Times New Roman" panose="02020603050405020304" pitchFamily="18" charset="0"/>
                <a:cs typeface="Times New Roman" panose="02020603050405020304" pitchFamily="18" charset="0"/>
              </a:rPr>
              <a:t>：</a:t>
            </a:r>
            <a:r>
              <a:rPr lang="en-US" altLang="zh-CN" sz="1800" i="1" dirty="0">
                <a:latin typeface="Times New Roman" panose="02020603050405020304" pitchFamily="18" charset="0"/>
                <a:cs typeface="Times New Roman" panose="02020603050405020304" pitchFamily="18" charset="0"/>
              </a:rPr>
              <a:t>Local Differential Privacy</a:t>
            </a:r>
            <a:r>
              <a:rPr lang="en-US" altLang="zh-CN" sz="1800" dirty="0">
                <a:latin typeface="Times New Roman" panose="02020603050405020304" pitchFamily="18" charset="0"/>
                <a:cs typeface="Times New Roman" panose="02020603050405020304" pitchFamily="18" charset="0"/>
              </a:rPr>
              <a:t>(LDP)</a:t>
            </a:r>
          </a:p>
          <a:p>
            <a:pPr lvl="1" algn="just"/>
            <a:r>
              <a:rPr lang="en-US" altLang="zh-CN" sz="1800" i="0" dirty="0">
                <a:solidFill>
                  <a:srgbClr val="0070C0"/>
                </a:solidFill>
                <a:latin typeface="Times New Roman" panose="02020603050405020304" pitchFamily="18" charset="0"/>
                <a:cs typeface="Times New Roman" panose="02020603050405020304" pitchFamily="18" charset="0"/>
              </a:rPr>
              <a:t>Let </a:t>
            </a:r>
            <a:r>
              <a:rPr lang="en-US" altLang="zh-CN" sz="1800" b="1" dirty="0">
                <a:solidFill>
                  <a:srgbClr val="FF0000"/>
                </a:solidFill>
                <a:latin typeface="Times New Roman" panose="02020603050405020304" pitchFamily="18" charset="0"/>
                <a:cs typeface="Times New Roman" panose="02020603050405020304" pitchFamily="18" charset="0"/>
              </a:rPr>
              <a:t>A</a:t>
            </a:r>
            <a:r>
              <a:rPr lang="en-US" altLang="zh-CN" sz="1800" i="0" dirty="0">
                <a:solidFill>
                  <a:srgbClr val="0070C0"/>
                </a:solidFill>
                <a:latin typeface="Times New Roman" panose="02020603050405020304" pitchFamily="18" charset="0"/>
                <a:cs typeface="Times New Roman" panose="02020603050405020304" pitchFamily="18" charset="0"/>
              </a:rPr>
              <a:t> : </a:t>
            </a:r>
            <a:r>
              <a:rPr lang="en-US" altLang="zh-CN" sz="1800" dirty="0" err="1">
                <a:solidFill>
                  <a:srgbClr val="FF0000"/>
                </a:solidFill>
                <a:latin typeface="Times New Roman" panose="02020603050405020304" pitchFamily="18" charset="0"/>
                <a:cs typeface="Times New Roman" panose="02020603050405020304" pitchFamily="18" charset="0"/>
              </a:rPr>
              <a:t>D</a:t>
            </a:r>
            <a:r>
              <a:rPr lang="en-US" altLang="zh-CN" sz="1800" baseline="30000" dirty="0" err="1">
                <a:solidFill>
                  <a:srgbClr val="FF0000"/>
                </a:solidFill>
                <a:latin typeface="Times New Roman" panose="02020603050405020304" pitchFamily="18" charset="0"/>
                <a:cs typeface="Times New Roman" panose="02020603050405020304" pitchFamily="18" charset="0"/>
              </a:rPr>
              <a:t>n</a:t>
            </a:r>
            <a:r>
              <a:rPr lang="en-US" altLang="zh-CN" sz="1800" dirty="0">
                <a:solidFill>
                  <a:srgbClr val="FF0000"/>
                </a:solidFill>
                <a:latin typeface="Times New Roman" panose="02020603050405020304" pitchFamily="18" charset="0"/>
                <a:cs typeface="Times New Roman" panose="02020603050405020304" pitchFamily="18" charset="0"/>
              </a:rPr>
              <a:t> → Z </a:t>
            </a:r>
            <a:r>
              <a:rPr lang="en-US" altLang="zh-CN" sz="1800" i="0" dirty="0">
                <a:solidFill>
                  <a:srgbClr val="0070C0"/>
                </a:solidFill>
                <a:latin typeface="Times New Roman" panose="02020603050405020304" pitchFamily="18" charset="0"/>
                <a:cs typeface="Times New Roman" panose="02020603050405020304" pitchFamily="18" charset="0"/>
              </a:rPr>
              <a:t>be a randomized algorithm mapping a dataset with </a:t>
            </a:r>
            <a:r>
              <a:rPr lang="en-US" altLang="zh-CN" sz="1800" dirty="0">
                <a:solidFill>
                  <a:srgbClr val="0070C0"/>
                </a:solidFill>
                <a:latin typeface="Times New Roman" panose="02020603050405020304" pitchFamily="18" charset="0"/>
                <a:cs typeface="Times New Roman" panose="02020603050405020304" pitchFamily="18" charset="0"/>
              </a:rPr>
              <a:t>n</a:t>
            </a:r>
            <a:r>
              <a:rPr lang="en-US" altLang="zh-CN" sz="1800" i="0" dirty="0">
                <a:solidFill>
                  <a:srgbClr val="0070C0"/>
                </a:solidFill>
                <a:latin typeface="Times New Roman" panose="02020603050405020304" pitchFamily="18" charset="0"/>
                <a:cs typeface="Times New Roman" panose="02020603050405020304" pitchFamily="18" charset="0"/>
              </a:rPr>
              <a:t> records to some arbitrary range </a:t>
            </a:r>
            <a:r>
              <a:rPr lang="en-US" altLang="zh-CN" sz="1800" b="1" dirty="0">
                <a:solidFill>
                  <a:srgbClr val="FF0000"/>
                </a:solidFill>
                <a:latin typeface="Times New Roman" panose="02020603050405020304" pitchFamily="18" charset="0"/>
                <a:cs typeface="Times New Roman" panose="02020603050405020304" pitchFamily="18" charset="0"/>
              </a:rPr>
              <a:t>Z</a:t>
            </a:r>
            <a:r>
              <a:rPr lang="en-US" altLang="zh-CN" sz="1800" i="0" dirty="0">
                <a:solidFill>
                  <a:srgbClr val="0070C0"/>
                </a:solidFill>
                <a:latin typeface="Times New Roman" panose="02020603050405020304" pitchFamily="18" charset="0"/>
                <a:cs typeface="Times New Roman" panose="02020603050405020304" pitchFamily="18" charset="0"/>
              </a:rPr>
              <a:t>. The algorithm </a:t>
            </a:r>
            <a:r>
              <a:rPr lang="en-US" altLang="zh-CN" sz="1800" b="1" dirty="0">
                <a:solidFill>
                  <a:srgbClr val="FF0000"/>
                </a:solidFill>
                <a:latin typeface="Times New Roman" panose="02020603050405020304" pitchFamily="18" charset="0"/>
                <a:cs typeface="Times New Roman" panose="02020603050405020304" pitchFamily="18" charset="0"/>
              </a:rPr>
              <a:t>A</a:t>
            </a:r>
            <a:r>
              <a:rPr lang="en-US" altLang="zh-CN" sz="1800" i="0" dirty="0">
                <a:solidFill>
                  <a:srgbClr val="0070C0"/>
                </a:solidFill>
                <a:latin typeface="Times New Roman" panose="02020603050405020304" pitchFamily="18" charset="0"/>
                <a:cs typeface="Times New Roman" panose="02020603050405020304" pitchFamily="18" charset="0"/>
              </a:rPr>
              <a:t> is </a:t>
            </a:r>
            <a:r>
              <a:rPr lang="el-GR" altLang="zh-CN" sz="1800" dirty="0">
                <a:solidFill>
                  <a:srgbClr val="FF0000"/>
                </a:solidFill>
                <a:latin typeface="Times New Roman" panose="02020603050405020304" pitchFamily="18" charset="0"/>
                <a:cs typeface="Times New Roman" panose="02020603050405020304" pitchFamily="18" charset="0"/>
              </a:rPr>
              <a:t>ε</a:t>
            </a:r>
            <a:r>
              <a:rPr lang="en-US" altLang="zh-CN" sz="1800" i="0" dirty="0">
                <a:solidFill>
                  <a:srgbClr val="0070C0"/>
                </a:solidFill>
                <a:latin typeface="Times New Roman" panose="02020603050405020304" pitchFamily="18" charset="0"/>
                <a:cs typeface="Times New Roman" panose="02020603050405020304" pitchFamily="18" charset="0"/>
              </a:rPr>
              <a:t>-local differentially private if it can be written as </a:t>
            </a:r>
            <a:r>
              <a:rPr lang="en-US" altLang="zh-CN" sz="1800" dirty="0">
                <a:solidFill>
                  <a:srgbClr val="0070C0"/>
                </a:solidFill>
                <a:latin typeface="Times New Roman" panose="02020603050405020304" pitchFamily="18" charset="0"/>
                <a:cs typeface="Times New Roman" panose="02020603050405020304" pitchFamily="18" charset="0"/>
              </a:rPr>
              <a:t>A(d</a:t>
            </a:r>
            <a:r>
              <a:rPr lang="en-US" altLang="zh-CN" sz="1800" i="0" baseline="30000" dirty="0">
                <a:solidFill>
                  <a:srgbClr val="0070C0"/>
                </a:solidFill>
                <a:latin typeface="Times New Roman" panose="02020603050405020304" pitchFamily="18" charset="0"/>
                <a:cs typeface="Times New Roman" panose="02020603050405020304" pitchFamily="18" charset="0"/>
              </a:rPr>
              <a:t>(1)</a:t>
            </a:r>
            <a:r>
              <a:rPr lang="en-US" altLang="zh-CN" sz="1800" dirty="0">
                <a:solidFill>
                  <a:srgbClr val="0070C0"/>
                </a:solidFill>
                <a:latin typeface="Times New Roman" panose="02020603050405020304" pitchFamily="18" charset="0"/>
                <a:cs typeface="Times New Roman" panose="02020603050405020304" pitchFamily="18" charset="0"/>
              </a:rPr>
              <a:t>, · · · , d</a:t>
            </a:r>
            <a:r>
              <a:rPr lang="en-US" altLang="zh-CN" sz="1800" i="0" baseline="30000" dirty="0">
                <a:solidFill>
                  <a:srgbClr val="0070C0"/>
                </a:solidFill>
                <a:latin typeface="Times New Roman" panose="02020603050405020304" pitchFamily="18" charset="0"/>
                <a:cs typeface="Times New Roman" panose="02020603050405020304" pitchFamily="18" charset="0"/>
              </a:rPr>
              <a:t>(n)</a:t>
            </a:r>
            <a:r>
              <a:rPr lang="en-US" altLang="zh-CN" sz="1800" dirty="0">
                <a:solidFill>
                  <a:srgbClr val="0070C0"/>
                </a:solidFill>
                <a:latin typeface="Times New Roman" panose="02020603050405020304" pitchFamily="18" charset="0"/>
                <a:cs typeface="Times New Roman" panose="02020603050405020304" pitchFamily="18" charset="0"/>
              </a:rPr>
              <a:t>) </a:t>
            </a:r>
            <a:r>
              <a:rPr lang="en-US" altLang="zh-CN" sz="1800" i="0" dirty="0">
                <a:solidFill>
                  <a:srgbClr val="0070C0"/>
                </a:solidFill>
                <a:latin typeface="Times New Roman" panose="02020603050405020304" pitchFamily="18" charset="0"/>
                <a:cs typeface="Times New Roman" panose="02020603050405020304" pitchFamily="18" charset="0"/>
              </a:rPr>
              <a:t>= Ø(</a:t>
            </a:r>
            <a:r>
              <a:rPr lang="en-US" altLang="zh-CN" sz="1800" dirty="0">
                <a:solidFill>
                  <a:srgbClr val="FF0000"/>
                </a:solidFill>
                <a:latin typeface="Times New Roman" panose="02020603050405020304" pitchFamily="18" charset="0"/>
                <a:cs typeface="Times New Roman" panose="02020603050405020304" pitchFamily="18" charset="0"/>
              </a:rPr>
              <a:t>A</a:t>
            </a:r>
            <a:r>
              <a:rPr lang="en-US" altLang="zh-CN" sz="1800" baseline="-25000" dirty="0">
                <a:solidFill>
                  <a:srgbClr val="FF0000"/>
                </a:solidFill>
                <a:latin typeface="Times New Roman" panose="02020603050405020304" pitchFamily="18" charset="0"/>
                <a:cs typeface="Times New Roman" panose="02020603050405020304" pitchFamily="18" charset="0"/>
              </a:rPr>
              <a:t>1</a:t>
            </a:r>
            <a:r>
              <a:rPr lang="en-US" altLang="zh-CN" sz="1800" i="0" dirty="0">
                <a:solidFill>
                  <a:srgbClr val="FF0000"/>
                </a:solidFill>
                <a:latin typeface="Times New Roman" panose="02020603050405020304" pitchFamily="18" charset="0"/>
                <a:cs typeface="Times New Roman" panose="02020603050405020304" pitchFamily="18" charset="0"/>
              </a:rPr>
              <a:t>(</a:t>
            </a:r>
            <a:r>
              <a:rPr lang="en-US" altLang="zh-CN" sz="1800" dirty="0">
                <a:solidFill>
                  <a:srgbClr val="FF0000"/>
                </a:solidFill>
                <a:latin typeface="Times New Roman" panose="02020603050405020304" pitchFamily="18" charset="0"/>
                <a:cs typeface="Times New Roman" panose="02020603050405020304" pitchFamily="18" charset="0"/>
              </a:rPr>
              <a:t>d</a:t>
            </a:r>
            <a:r>
              <a:rPr lang="en-US" altLang="zh-CN" sz="1800" i="0" baseline="30000" dirty="0">
                <a:solidFill>
                  <a:srgbClr val="FF0000"/>
                </a:solidFill>
                <a:latin typeface="Times New Roman" panose="02020603050405020304" pitchFamily="18" charset="0"/>
                <a:cs typeface="Times New Roman" panose="02020603050405020304" pitchFamily="18" charset="0"/>
              </a:rPr>
              <a:t>(1)</a:t>
            </a:r>
            <a:r>
              <a:rPr lang="en-US" altLang="zh-CN" sz="1800" i="0" dirty="0">
                <a:solidFill>
                  <a:srgbClr val="FF0000"/>
                </a:solidFill>
                <a:latin typeface="Times New Roman" panose="02020603050405020304" pitchFamily="18" charset="0"/>
                <a:cs typeface="Times New Roman" panose="02020603050405020304" pitchFamily="18" charset="0"/>
              </a:rPr>
              <a:t>), · · · ,</a:t>
            </a:r>
            <a:r>
              <a:rPr lang="en-US" altLang="zh-CN" sz="1800" dirty="0">
                <a:solidFill>
                  <a:srgbClr val="FF0000"/>
                </a:solidFill>
                <a:latin typeface="Times New Roman" panose="02020603050405020304" pitchFamily="18" charset="0"/>
                <a:cs typeface="Times New Roman" panose="02020603050405020304" pitchFamily="18" charset="0"/>
              </a:rPr>
              <a:t> A</a:t>
            </a:r>
            <a:r>
              <a:rPr lang="en-US" altLang="zh-CN" sz="1800" baseline="-25000" dirty="0">
                <a:solidFill>
                  <a:srgbClr val="FF0000"/>
                </a:solidFill>
                <a:latin typeface="Times New Roman" panose="02020603050405020304" pitchFamily="18" charset="0"/>
                <a:cs typeface="Times New Roman" panose="02020603050405020304" pitchFamily="18" charset="0"/>
              </a:rPr>
              <a:t>n</a:t>
            </a:r>
            <a:r>
              <a:rPr lang="en-US" altLang="zh-CN" sz="1800" i="0" dirty="0">
                <a:solidFill>
                  <a:srgbClr val="FF0000"/>
                </a:solidFill>
                <a:latin typeface="Times New Roman" panose="02020603050405020304" pitchFamily="18" charset="0"/>
                <a:cs typeface="Times New Roman" panose="02020603050405020304" pitchFamily="18" charset="0"/>
              </a:rPr>
              <a:t>(</a:t>
            </a:r>
            <a:r>
              <a:rPr lang="en-US" altLang="zh-CN" sz="1800" dirty="0">
                <a:solidFill>
                  <a:srgbClr val="FF0000"/>
                </a:solidFill>
                <a:latin typeface="Times New Roman" panose="02020603050405020304" pitchFamily="18" charset="0"/>
                <a:cs typeface="Times New Roman" panose="02020603050405020304" pitchFamily="18" charset="0"/>
              </a:rPr>
              <a:t>d</a:t>
            </a:r>
            <a:r>
              <a:rPr lang="en-US" altLang="zh-CN" sz="1800" i="0" baseline="30000" dirty="0">
                <a:solidFill>
                  <a:srgbClr val="FF0000"/>
                </a:solidFill>
                <a:latin typeface="Times New Roman" panose="02020603050405020304" pitchFamily="18" charset="0"/>
                <a:cs typeface="Times New Roman" panose="02020603050405020304" pitchFamily="18" charset="0"/>
              </a:rPr>
              <a:t>(n)</a:t>
            </a:r>
            <a:r>
              <a:rPr lang="en-US" altLang="zh-CN" sz="1800" i="0" dirty="0">
                <a:solidFill>
                  <a:srgbClr val="FF0000"/>
                </a:solidFill>
                <a:latin typeface="Times New Roman" panose="02020603050405020304" pitchFamily="18" charset="0"/>
                <a:cs typeface="Times New Roman" panose="02020603050405020304" pitchFamily="18" charset="0"/>
              </a:rPr>
              <a:t>) </a:t>
            </a:r>
            <a:r>
              <a:rPr lang="en-US" altLang="zh-CN" sz="1800" i="0" dirty="0">
                <a:solidFill>
                  <a:srgbClr val="0070C0"/>
                </a:solidFill>
                <a:latin typeface="Times New Roman" panose="02020603050405020304" pitchFamily="18" charset="0"/>
                <a:cs typeface="Times New Roman" panose="02020603050405020304" pitchFamily="18" charset="0"/>
              </a:rPr>
              <a:t>)where each </a:t>
            </a:r>
            <a:r>
              <a:rPr lang="en-US" altLang="zh-CN" sz="1800" dirty="0">
                <a:solidFill>
                  <a:srgbClr val="0070C0"/>
                </a:solidFill>
                <a:latin typeface="Times New Roman" panose="02020603050405020304" pitchFamily="18" charset="0"/>
                <a:cs typeface="Times New Roman" panose="02020603050405020304" pitchFamily="18" charset="0"/>
              </a:rPr>
              <a:t>A</a:t>
            </a:r>
            <a:r>
              <a:rPr lang="en-US" altLang="zh-CN" sz="1800" baseline="-25000" dirty="0">
                <a:solidFill>
                  <a:srgbClr val="0070C0"/>
                </a:solidFill>
                <a:latin typeface="Times New Roman" panose="02020603050405020304" pitchFamily="18" charset="0"/>
                <a:cs typeface="Times New Roman" panose="02020603050405020304" pitchFamily="18" charset="0"/>
              </a:rPr>
              <a:t>i</a:t>
            </a:r>
            <a:r>
              <a:rPr lang="en-US" altLang="zh-CN" sz="1800" i="0" dirty="0">
                <a:solidFill>
                  <a:srgbClr val="0070C0"/>
                </a:solidFill>
                <a:latin typeface="Times New Roman" panose="02020603050405020304" pitchFamily="18" charset="0"/>
                <a:cs typeface="Times New Roman" panose="02020603050405020304" pitchFamily="18" charset="0"/>
              </a:rPr>
              <a:t> : </a:t>
            </a:r>
            <a:r>
              <a:rPr lang="en-US" altLang="zh-CN" sz="1800" b="1" dirty="0">
                <a:solidFill>
                  <a:srgbClr val="0070C0"/>
                </a:solidFill>
                <a:latin typeface="Times New Roman" panose="02020603050405020304" pitchFamily="18" charset="0"/>
                <a:cs typeface="Times New Roman" panose="02020603050405020304" pitchFamily="18" charset="0"/>
              </a:rPr>
              <a:t>D</a:t>
            </a:r>
            <a:r>
              <a:rPr lang="en-US" altLang="zh-CN" sz="1800" b="1" i="0" dirty="0">
                <a:solidFill>
                  <a:srgbClr val="0070C0"/>
                </a:solidFill>
                <a:latin typeface="Times New Roman" panose="02020603050405020304" pitchFamily="18" charset="0"/>
                <a:cs typeface="Times New Roman" panose="02020603050405020304" pitchFamily="18" charset="0"/>
              </a:rPr>
              <a:t> </a:t>
            </a:r>
            <a:r>
              <a:rPr lang="en-US" altLang="zh-CN" sz="1800" b="1" dirty="0">
                <a:solidFill>
                  <a:srgbClr val="FF0000"/>
                </a:solidFill>
                <a:latin typeface="Times New Roman" panose="02020603050405020304" pitchFamily="18" charset="0"/>
                <a:cs typeface="Times New Roman" panose="02020603050405020304" pitchFamily="18" charset="0"/>
              </a:rPr>
              <a:t>→ </a:t>
            </a:r>
            <a:r>
              <a:rPr lang="en-US" altLang="zh-CN" sz="1800" b="1" dirty="0">
                <a:solidFill>
                  <a:srgbClr val="0070C0"/>
                </a:solidFill>
                <a:latin typeface="Times New Roman" panose="02020603050405020304" pitchFamily="18" charset="0"/>
                <a:cs typeface="Times New Roman" panose="02020603050405020304" pitchFamily="18" charset="0"/>
              </a:rPr>
              <a:t>Y</a:t>
            </a:r>
            <a:r>
              <a:rPr lang="en-US" altLang="zh-CN" sz="1800" b="1" i="0" dirty="0">
                <a:solidFill>
                  <a:srgbClr val="0070C0"/>
                </a:solidFill>
                <a:latin typeface="Times New Roman" panose="02020603050405020304" pitchFamily="18" charset="0"/>
                <a:cs typeface="Times New Roman" panose="02020603050405020304" pitchFamily="18" charset="0"/>
              </a:rPr>
              <a:t> </a:t>
            </a:r>
            <a:r>
              <a:rPr lang="en-US" altLang="zh-CN" sz="1800" i="0" dirty="0">
                <a:solidFill>
                  <a:srgbClr val="0070C0"/>
                </a:solidFill>
                <a:latin typeface="Times New Roman" panose="02020603050405020304" pitchFamily="18" charset="0"/>
                <a:cs typeface="Times New Roman" panose="02020603050405020304" pitchFamily="18" charset="0"/>
              </a:rPr>
              <a:t>is an </a:t>
            </a:r>
            <a:r>
              <a:rPr lang="el-GR" altLang="zh-CN" sz="1800" dirty="0">
                <a:solidFill>
                  <a:srgbClr val="FF0000"/>
                </a:solidFill>
                <a:latin typeface="Times New Roman" panose="02020603050405020304" pitchFamily="18" charset="0"/>
                <a:cs typeface="Times New Roman" panose="02020603050405020304" pitchFamily="18" charset="0"/>
              </a:rPr>
              <a:t>ε</a:t>
            </a:r>
            <a:r>
              <a:rPr lang="en-US" altLang="zh-CN" sz="1800" i="0" dirty="0">
                <a:solidFill>
                  <a:srgbClr val="0070C0"/>
                </a:solidFill>
                <a:latin typeface="Times New Roman" panose="02020603050405020304" pitchFamily="18" charset="0"/>
                <a:cs typeface="Times New Roman" panose="02020603050405020304" pitchFamily="18" charset="0"/>
              </a:rPr>
              <a:t>-local randomizer for each </a:t>
            </a:r>
            <a:r>
              <a:rPr lang="en-US" altLang="zh-CN" sz="1800" i="0" dirty="0" err="1">
                <a:solidFill>
                  <a:srgbClr val="0070C0"/>
                </a:solidFill>
                <a:latin typeface="Times New Roman" panose="02020603050405020304" pitchFamily="18" charset="0"/>
                <a:cs typeface="Times New Roman" panose="02020603050405020304" pitchFamily="18" charset="0"/>
              </a:rPr>
              <a:t>i</a:t>
            </a:r>
            <a:r>
              <a:rPr lang="en-US" altLang="zh-CN" sz="1800" i="0" dirty="0">
                <a:solidFill>
                  <a:srgbClr val="0070C0"/>
                </a:solidFill>
                <a:latin typeface="宋体" panose="02010600030101010101" pitchFamily="2" charset="-122"/>
                <a:ea typeface="宋体" panose="02010600030101010101" pitchFamily="2" charset="-122"/>
                <a:cs typeface="Times New Roman" panose="02020603050405020304" pitchFamily="18" charset="0"/>
              </a:rPr>
              <a:t>∈</a:t>
            </a:r>
            <a:r>
              <a:rPr lang="en-US" altLang="zh-CN" sz="1800" i="0" dirty="0">
                <a:solidFill>
                  <a:srgbClr val="0070C0"/>
                </a:solidFill>
                <a:latin typeface="Times New Roman" panose="02020603050405020304" pitchFamily="18" charset="0"/>
                <a:cs typeface="Times New Roman" panose="02020603050405020304" pitchFamily="18" charset="0"/>
              </a:rPr>
              <a:t>[n] and </a:t>
            </a:r>
            <a:r>
              <a:rPr lang="en-US" altLang="zh-CN" sz="1800" i="0" dirty="0">
                <a:solidFill>
                  <a:srgbClr val="FF0000"/>
                </a:solidFill>
                <a:latin typeface="Times New Roman" panose="02020603050405020304" pitchFamily="18" charset="0"/>
                <a:cs typeface="Times New Roman" panose="02020603050405020304" pitchFamily="18" charset="0"/>
              </a:rPr>
              <a:t>Ø : </a:t>
            </a:r>
            <a:r>
              <a:rPr lang="en-US" altLang="zh-CN" sz="1800" dirty="0" err="1">
                <a:solidFill>
                  <a:srgbClr val="FF0000"/>
                </a:solidFill>
                <a:latin typeface="Times New Roman" panose="02020603050405020304" pitchFamily="18" charset="0"/>
                <a:cs typeface="Times New Roman" panose="02020603050405020304" pitchFamily="18" charset="0"/>
              </a:rPr>
              <a:t>Y</a:t>
            </a:r>
            <a:r>
              <a:rPr lang="en-US" altLang="zh-CN" sz="1800" baseline="30000" dirty="0" err="1">
                <a:solidFill>
                  <a:srgbClr val="FF0000"/>
                </a:solidFill>
                <a:latin typeface="Times New Roman" panose="02020603050405020304" pitchFamily="18" charset="0"/>
                <a:cs typeface="Times New Roman" panose="02020603050405020304" pitchFamily="18" charset="0"/>
              </a:rPr>
              <a:t>n</a:t>
            </a:r>
            <a:r>
              <a:rPr lang="en-US" altLang="zh-CN" sz="1800" i="0" dirty="0">
                <a:solidFill>
                  <a:srgbClr val="FF0000"/>
                </a:solidFill>
                <a:latin typeface="Times New Roman" panose="02020603050405020304" pitchFamily="18" charset="0"/>
                <a:cs typeface="Times New Roman" panose="02020603050405020304" pitchFamily="18" charset="0"/>
              </a:rPr>
              <a:t> </a:t>
            </a:r>
            <a:r>
              <a:rPr lang="en-US" altLang="zh-CN" sz="1800" dirty="0">
                <a:solidFill>
                  <a:srgbClr val="FF0000"/>
                </a:solidFill>
                <a:latin typeface="Times New Roman" panose="02020603050405020304" pitchFamily="18" charset="0"/>
                <a:cs typeface="Times New Roman" panose="02020603050405020304" pitchFamily="18" charset="0"/>
              </a:rPr>
              <a:t>→</a:t>
            </a:r>
            <a:r>
              <a:rPr lang="en-US" altLang="zh-CN" sz="1800" i="0" dirty="0">
                <a:solidFill>
                  <a:srgbClr val="FF0000"/>
                </a:solidFill>
                <a:latin typeface="Times New Roman" panose="02020603050405020304" pitchFamily="18" charset="0"/>
                <a:cs typeface="Times New Roman" panose="02020603050405020304" pitchFamily="18" charset="0"/>
              </a:rPr>
              <a:t> Z </a:t>
            </a:r>
            <a:r>
              <a:rPr lang="en-US" altLang="zh-CN" sz="1800" i="0" dirty="0">
                <a:solidFill>
                  <a:srgbClr val="0070C0"/>
                </a:solidFill>
                <a:latin typeface="Times New Roman" panose="02020603050405020304" pitchFamily="18" charset="0"/>
                <a:cs typeface="Times New Roman" panose="02020603050405020304" pitchFamily="18" charset="0"/>
              </a:rPr>
              <a:t>is some post-processing function of the privatized records </a:t>
            </a:r>
            <a:r>
              <a:rPr lang="en-US" altLang="zh-CN"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altLang="zh-CN" sz="1800" i="0" baseline="-25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zh-CN" sz="1800"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n-US" altLang="zh-CN" sz="1800" i="0" baseline="30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zh-CN" sz="1800"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 · ,</a:t>
            </a:r>
            <a:r>
              <a:rPr lang="en-US" altLang="zh-CN"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a:t>
            </a:r>
            <a:r>
              <a:rPr lang="en-US" altLang="zh-CN" sz="1800" i="0" baseline="-25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altLang="zh-CN" sz="1800"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1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n-US" altLang="zh-CN" sz="1800" i="0" baseline="30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altLang="zh-CN" sz="1800"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1800" i="0" dirty="0">
                <a:solidFill>
                  <a:srgbClr val="0070C0"/>
                </a:solidFill>
                <a:latin typeface="Times New Roman" panose="02020603050405020304" pitchFamily="18" charset="0"/>
                <a:cs typeface="Times New Roman" panose="02020603050405020304" pitchFamily="18" charset="0"/>
              </a:rPr>
              <a:t>. Note that the post-processing function does not have access to the raw data records.</a:t>
            </a:r>
            <a:r>
              <a:rPr lang="zh-CN" altLang="en-US" sz="1800" i="0" dirty="0">
                <a:solidFill>
                  <a:srgbClr val="0070C0"/>
                </a:solidFill>
                <a:latin typeface="Times New Roman" panose="02020603050405020304" pitchFamily="18" charset="0"/>
                <a:cs typeface="Times New Roman" panose="02020603050405020304" pitchFamily="18" charset="0"/>
              </a:rPr>
              <a:t>。</a:t>
            </a:r>
            <a:endParaRPr lang="en-US" altLang="zh-CN" sz="1600" i="0" dirty="0">
              <a:solidFill>
                <a:schemeClr val="tx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77DCBDE2-BD7C-49F6-8CA1-3DE8F88C8A88}"/>
              </a:ext>
            </a:extLst>
          </p:cNvPr>
          <p:cNvPicPr>
            <a:picLocks noChangeAspect="1"/>
          </p:cNvPicPr>
          <p:nvPr/>
        </p:nvPicPr>
        <p:blipFill>
          <a:blip r:embed="rId2"/>
          <a:stretch>
            <a:fillRect/>
          </a:stretch>
        </p:blipFill>
        <p:spPr>
          <a:xfrm>
            <a:off x="3819576" y="3389672"/>
            <a:ext cx="5900538" cy="1413388"/>
          </a:xfrm>
          <a:prstGeom prst="rect">
            <a:avLst/>
          </a:prstGeom>
        </p:spPr>
      </p:pic>
      <p:pic>
        <p:nvPicPr>
          <p:cNvPr id="7" name="图片 6">
            <a:extLst>
              <a:ext uri="{FF2B5EF4-FFF2-40B4-BE49-F238E27FC236}">
                <a16:creationId xmlns:a16="http://schemas.microsoft.com/office/drawing/2014/main" id="{BFFC977C-22D1-4B13-AA09-0E5F8436721F}"/>
              </a:ext>
            </a:extLst>
          </p:cNvPr>
          <p:cNvPicPr>
            <a:picLocks noChangeAspect="1"/>
          </p:cNvPicPr>
          <p:nvPr/>
        </p:nvPicPr>
        <p:blipFill>
          <a:blip r:embed="rId3"/>
          <a:stretch>
            <a:fillRect/>
          </a:stretch>
        </p:blipFill>
        <p:spPr>
          <a:xfrm>
            <a:off x="3479436" y="4945626"/>
            <a:ext cx="6580819" cy="1757560"/>
          </a:xfrm>
          <a:prstGeom prst="rect">
            <a:avLst/>
          </a:prstGeom>
        </p:spPr>
      </p:pic>
      <p:sp>
        <p:nvSpPr>
          <p:cNvPr id="8" name="文本框 7">
            <a:extLst>
              <a:ext uri="{FF2B5EF4-FFF2-40B4-BE49-F238E27FC236}">
                <a16:creationId xmlns:a16="http://schemas.microsoft.com/office/drawing/2014/main" id="{A26BAE42-DF60-4FEF-9F2F-F3A142700ED6}"/>
              </a:ext>
            </a:extLst>
          </p:cNvPr>
          <p:cNvSpPr txBox="1"/>
          <p:nvPr/>
        </p:nvSpPr>
        <p:spPr>
          <a:xfrm>
            <a:off x="1632155" y="3710897"/>
            <a:ext cx="1847281" cy="646331"/>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苹果公司设计的</a:t>
            </a:r>
            <a:r>
              <a:rPr lang="en-US" altLang="zh-CN" i="1" dirty="0">
                <a:latin typeface="Times New Roman" panose="02020603050405020304" pitchFamily="18" charset="0"/>
                <a:cs typeface="Times New Roman" panose="02020603050405020304" pitchFamily="18" charset="0"/>
              </a:rPr>
              <a:t>LDP</a:t>
            </a:r>
            <a:r>
              <a:rPr lang="zh-CN" altLang="en-US" dirty="0">
                <a:latin typeface="Times New Roman" panose="02020603050405020304" pitchFamily="18" charset="0"/>
                <a:cs typeface="Times New Roman" panose="02020603050405020304" pitchFamily="18" charset="0"/>
              </a:rPr>
              <a:t>的系统结构</a:t>
            </a:r>
          </a:p>
        </p:txBody>
      </p:sp>
      <p:sp>
        <p:nvSpPr>
          <p:cNvPr id="9" name="文本框 8">
            <a:extLst>
              <a:ext uri="{FF2B5EF4-FFF2-40B4-BE49-F238E27FC236}">
                <a16:creationId xmlns:a16="http://schemas.microsoft.com/office/drawing/2014/main" id="{642969B7-C440-47FA-9EB0-BCA74DB62762}"/>
              </a:ext>
            </a:extLst>
          </p:cNvPr>
          <p:cNvSpPr txBox="1"/>
          <p:nvPr/>
        </p:nvSpPr>
        <p:spPr>
          <a:xfrm>
            <a:off x="1632155" y="5248870"/>
            <a:ext cx="1507141" cy="923330"/>
          </a:xfrm>
          <a:prstGeom prst="rect">
            <a:avLst/>
          </a:prstGeom>
          <a:noFill/>
        </p:spPr>
        <p:txBody>
          <a:bodyPr wrap="square" rtlCol="0">
            <a:spAutoFit/>
          </a:bodyPr>
          <a:lstStyle/>
          <a:p>
            <a:pPr algn="ctr"/>
            <a:r>
              <a:rPr lang="zh-CN" altLang="en-US" dirty="0">
                <a:latin typeface="Times New Roman" panose="02020603050405020304" pitchFamily="18" charset="0"/>
                <a:cs typeface="Times New Roman" panose="02020603050405020304" pitchFamily="18" charset="0"/>
              </a:rPr>
              <a:t>数据</a:t>
            </a:r>
            <a:r>
              <a:rPr lang="en-US" altLang="zh-CN" dirty="0">
                <a:latin typeface="Times New Roman" panose="02020603050405020304" pitchFamily="18" charset="0"/>
                <a:cs typeface="Times New Roman" panose="02020603050405020304" pitchFamily="18" charset="0"/>
              </a:rPr>
              <a:t>Privatization</a:t>
            </a:r>
            <a:r>
              <a:rPr lang="zh-CN" altLang="en-US" dirty="0">
                <a:latin typeface="Times New Roman" panose="02020603050405020304" pitchFamily="18" charset="0"/>
                <a:cs typeface="Times New Roman" panose="02020603050405020304" pitchFamily="18" charset="0"/>
              </a:rPr>
              <a:t>的过程</a:t>
            </a:r>
          </a:p>
        </p:txBody>
      </p:sp>
    </p:spTree>
    <p:extLst>
      <p:ext uri="{BB962C8B-B14F-4D97-AF65-F5344CB8AC3E}">
        <p14:creationId xmlns:p14="http://schemas.microsoft.com/office/powerpoint/2010/main" val="647537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D658-859C-44BF-BFF6-F85F1B39CF72}"/>
              </a:ext>
            </a:extLst>
          </p:cNvPr>
          <p:cNvSpPr>
            <a:spLocks noGrp="1"/>
          </p:cNvSpPr>
          <p:nvPr>
            <p:ph type="title"/>
          </p:nvPr>
        </p:nvSpPr>
        <p:spPr>
          <a:xfrm>
            <a:off x="1371600" y="685800"/>
            <a:ext cx="9601200" cy="739877"/>
          </a:xfrm>
        </p:spPr>
        <p:txBody>
          <a:bodyPr/>
          <a:lstStyle/>
          <a:p>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差分隐私数据收集</a:t>
            </a:r>
          </a:p>
        </p:txBody>
      </p:sp>
      <p:sp>
        <p:nvSpPr>
          <p:cNvPr id="3" name="内容占位符 2">
            <a:extLst>
              <a:ext uri="{FF2B5EF4-FFF2-40B4-BE49-F238E27FC236}">
                <a16:creationId xmlns:a16="http://schemas.microsoft.com/office/drawing/2014/main" id="{B8C7ACE9-C894-41BC-BA75-DFB0178FBC90}"/>
              </a:ext>
            </a:extLst>
          </p:cNvPr>
          <p:cNvSpPr>
            <a:spLocks noGrp="1"/>
          </p:cNvSpPr>
          <p:nvPr>
            <p:ph idx="1"/>
          </p:nvPr>
        </p:nvSpPr>
        <p:spPr>
          <a:xfrm>
            <a:off x="1371600" y="1425677"/>
            <a:ext cx="9601200" cy="1209368"/>
          </a:xfrm>
        </p:spPr>
        <p:txBody>
          <a:bodyPr>
            <a:noAutofit/>
          </a:bodyPr>
          <a:lstStyle/>
          <a:p>
            <a:pPr algn="just"/>
            <a:r>
              <a:rPr lang="en-US" altLang="zh-CN" sz="1800" dirty="0">
                <a:latin typeface="Times New Roman" panose="02020603050405020304" pitchFamily="18" charset="0"/>
                <a:cs typeface="Times New Roman" panose="02020603050405020304" pitchFamily="18" charset="0"/>
              </a:rPr>
              <a:t>Apple Team developed a local differentially private algorithm that outputs a histogram of counts over domain </a:t>
            </a:r>
            <a:r>
              <a:rPr lang="en-US" altLang="zh-CN" sz="1800" i="1" dirty="0">
                <a:latin typeface="Times New Roman" panose="02020603050405020304" pitchFamily="18" charset="0"/>
                <a:cs typeface="Times New Roman" panose="02020603050405020304" pitchFamily="18" charset="0"/>
              </a:rPr>
              <a:t>D</a:t>
            </a:r>
            <a:r>
              <a:rPr lang="en-US" altLang="zh-CN" sz="1800" dirty="0">
                <a:latin typeface="Times New Roman" panose="02020603050405020304" pitchFamily="18" charset="0"/>
                <a:cs typeface="Times New Roman" panose="02020603050405020304" pitchFamily="18" charset="0"/>
              </a:rPr>
              <a:t> for dataset consisting of </a:t>
            </a:r>
            <a:r>
              <a:rPr lang="en-US" altLang="zh-CN" sz="1800" i="1" dirty="0">
                <a:latin typeface="Times New Roman" panose="02020603050405020304" pitchFamily="18" charset="0"/>
                <a:cs typeface="Times New Roman" panose="02020603050405020304" pitchFamily="18" charset="0"/>
              </a:rPr>
              <a:t>n</a:t>
            </a:r>
            <a:r>
              <a:rPr lang="en-US" altLang="zh-CN" sz="1800" dirty="0">
                <a:latin typeface="Times New Roman" panose="02020603050405020304" pitchFamily="18" charset="0"/>
                <a:cs typeface="Times New Roman" panose="02020603050405020304" pitchFamily="18" charset="0"/>
              </a:rPr>
              <a:t>. </a:t>
            </a:r>
            <a:r>
              <a:rPr lang="en-US" altLang="zh-CN" sz="1800" i="1" dirty="0">
                <a:solidFill>
                  <a:srgbClr val="FF0000"/>
                </a:solidFill>
                <a:latin typeface="Times New Roman" panose="02020603050405020304" pitchFamily="18" charset="0"/>
                <a:cs typeface="Times New Roman" panose="02020603050405020304" pitchFamily="18" charset="0"/>
              </a:rPr>
              <a:t>Count Mean Sketch (CMS) </a:t>
            </a:r>
            <a:r>
              <a:rPr lang="en-US" altLang="zh-CN" sz="1800" dirty="0">
                <a:latin typeface="Times New Roman" panose="02020603050405020304" pitchFamily="18" charset="0"/>
                <a:cs typeface="Times New Roman" panose="02020603050405020304" pitchFamily="18" charset="0"/>
              </a:rPr>
              <a:t>is composed of a client-side algorithm and a server-side algorithm. The client-side algorithm ensures that the data that leaves the user’s device is </a:t>
            </a:r>
            <a:r>
              <a:rPr lang="el-GR" altLang="zh-CN" sz="1800" i="1" dirty="0">
                <a:latin typeface="Times New Roman" panose="02020603050405020304" pitchFamily="18" charset="0"/>
                <a:cs typeface="Times New Roman" panose="02020603050405020304" pitchFamily="18" charset="0"/>
              </a:rPr>
              <a:t>ε</a:t>
            </a:r>
            <a:r>
              <a:rPr lang="en-US" altLang="zh-CN" sz="1800" dirty="0">
                <a:latin typeface="Times New Roman" panose="02020603050405020304" pitchFamily="18" charset="0"/>
                <a:cs typeface="Times New Roman" panose="02020603050405020304" pitchFamily="18" charset="0"/>
              </a:rPr>
              <a:t>-differentially private.</a:t>
            </a:r>
            <a:endParaRPr lang="en-US" altLang="zh-CN" sz="1600" i="0" dirty="0">
              <a:solidFill>
                <a:schemeClr val="tx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15577ED3-F840-43EC-8A23-555CF160A0CD}"/>
              </a:ext>
            </a:extLst>
          </p:cNvPr>
          <p:cNvPicPr>
            <a:picLocks noChangeAspect="1"/>
          </p:cNvPicPr>
          <p:nvPr/>
        </p:nvPicPr>
        <p:blipFill>
          <a:blip r:embed="rId2"/>
          <a:stretch>
            <a:fillRect/>
          </a:stretch>
        </p:blipFill>
        <p:spPr>
          <a:xfrm>
            <a:off x="1467469" y="2499852"/>
            <a:ext cx="9955708" cy="3446207"/>
          </a:xfrm>
          <a:prstGeom prst="rect">
            <a:avLst/>
          </a:prstGeom>
        </p:spPr>
      </p:pic>
      <p:sp>
        <p:nvSpPr>
          <p:cNvPr id="10" name="文本框 9">
            <a:extLst>
              <a:ext uri="{FF2B5EF4-FFF2-40B4-BE49-F238E27FC236}">
                <a16:creationId xmlns:a16="http://schemas.microsoft.com/office/drawing/2014/main" id="{62934629-E75E-4984-8534-1AE6AD4CB998}"/>
              </a:ext>
            </a:extLst>
          </p:cNvPr>
          <p:cNvSpPr txBox="1"/>
          <p:nvPr/>
        </p:nvSpPr>
        <p:spPr>
          <a:xfrm>
            <a:off x="1371600" y="6046840"/>
            <a:ext cx="10161639" cy="646331"/>
          </a:xfrm>
          <a:prstGeom prst="rect">
            <a:avLst/>
          </a:prstGeom>
          <a:noFill/>
        </p:spPr>
        <p:txBody>
          <a:bodyPr wrap="square" rtlCol="0">
            <a:spAutoFit/>
          </a:bodyPr>
          <a:lstStyle/>
          <a:p>
            <a:pPr algn="just"/>
            <a:r>
              <a:rPr lang="en-US" altLang="zh-CN" dirty="0">
                <a:solidFill>
                  <a:srgbClr val="0070C0"/>
                </a:solidFill>
                <a:latin typeface="Times New Roman" panose="02020603050405020304" pitchFamily="18" charset="0"/>
                <a:cs typeface="Times New Roman" panose="02020603050405020304" pitchFamily="18" charset="0"/>
              </a:rPr>
              <a:t>Differential Privacy Team, Apple. </a:t>
            </a:r>
            <a:r>
              <a:rPr lang="en-US" altLang="zh-CN" i="1" dirty="0">
                <a:solidFill>
                  <a:srgbClr val="0070C0"/>
                </a:solidFill>
                <a:latin typeface="Times New Roman" panose="02020603050405020304" pitchFamily="18" charset="0"/>
                <a:cs typeface="Times New Roman" panose="02020603050405020304" pitchFamily="18" charset="0"/>
              </a:rPr>
              <a:t>Learning with privacy at scale</a:t>
            </a:r>
            <a:r>
              <a:rPr lang="en-US" altLang="zh-CN" dirty="0">
                <a:solidFill>
                  <a:srgbClr val="0070C0"/>
                </a:solidFill>
                <a:latin typeface="Times New Roman" panose="02020603050405020304" pitchFamily="18" charset="0"/>
                <a:cs typeface="Times New Roman" panose="02020603050405020304" pitchFamily="18" charset="0"/>
              </a:rPr>
              <a:t>. Apple Mach. Learn. J. 1(8) (2017), Web online: https://machinelearning.apple.com/research/learning-with-privacy-at-scale</a:t>
            </a:r>
            <a:endParaRPr lang="zh-CN" alt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525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D658-859C-44BF-BFF6-F85F1B39CF72}"/>
              </a:ext>
            </a:extLst>
          </p:cNvPr>
          <p:cNvSpPr>
            <a:spLocks noGrp="1"/>
          </p:cNvSpPr>
          <p:nvPr>
            <p:ph type="title"/>
          </p:nvPr>
        </p:nvSpPr>
        <p:spPr>
          <a:xfrm>
            <a:off x="1295400" y="108284"/>
            <a:ext cx="9601200" cy="739877"/>
          </a:xfrm>
        </p:spPr>
        <p:txBody>
          <a:bodyPr/>
          <a:lstStyle/>
          <a:p>
            <a:r>
              <a:rPr lang="zh-CN" altLang="en-US" dirty="0">
                <a:latin typeface="Times New Roman" panose="02020603050405020304" pitchFamily="18" charset="0"/>
                <a:cs typeface="Times New Roman" panose="02020603050405020304" pitchFamily="18" charset="0"/>
              </a:rPr>
              <a:t>我们所做的工作</a:t>
            </a: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8C7ACE9-C894-41BC-BA75-DFB0178FBC90}"/>
              </a:ext>
            </a:extLst>
          </p:cNvPr>
          <p:cNvSpPr>
            <a:spLocks noGrp="1"/>
          </p:cNvSpPr>
          <p:nvPr>
            <p:ph idx="1"/>
          </p:nvPr>
        </p:nvSpPr>
        <p:spPr>
          <a:xfrm>
            <a:off x="1283214" y="761047"/>
            <a:ext cx="9782856" cy="1209368"/>
          </a:xfrm>
        </p:spPr>
        <p:txBody>
          <a:bodyPr>
            <a:noAutofit/>
          </a:bodyPr>
          <a:lstStyle/>
          <a:p>
            <a:pPr marL="0" indent="0" algn="just">
              <a:buNone/>
            </a:pPr>
            <a:r>
              <a:rPr lang="zh-CN" altLang="en-US" sz="1800" dirty="0">
                <a:latin typeface="Times New Roman" panose="02020603050405020304" pitchFamily="18" charset="0"/>
                <a:cs typeface="Times New Roman" panose="02020603050405020304" pitchFamily="18" charset="0"/>
              </a:rPr>
              <a:t>在将用户端的</a:t>
            </a:r>
            <a:r>
              <a:rPr lang="en-US" altLang="zh-CN" sz="1800" dirty="0">
                <a:latin typeface="Times New Roman" panose="02020603050405020304" pitchFamily="18" charset="0"/>
                <a:cs typeface="Times New Roman" panose="02020603050405020304" pitchFamily="18" charset="0"/>
              </a:rPr>
              <a:t>privacy</a:t>
            </a:r>
            <a:r>
              <a:rPr lang="zh-CN" altLang="en-US" sz="1800" dirty="0">
                <a:latin typeface="Times New Roman" panose="02020603050405020304" pitchFamily="18" charset="0"/>
                <a:cs typeface="Times New Roman" panose="02020603050405020304" pitchFamily="18" charset="0"/>
              </a:rPr>
              <a:t>数据，</a:t>
            </a:r>
            <a:r>
              <a:rPr lang="en-US" altLang="zh-CN" sz="1800" dirty="0">
                <a:latin typeface="Times New Roman" panose="02020603050405020304" pitchFamily="18" charset="0"/>
                <a:cs typeface="Times New Roman" panose="02020603050405020304" pitchFamily="18" charset="0"/>
              </a:rPr>
              <a:t>map</a:t>
            </a:r>
            <a:r>
              <a:rPr lang="zh-CN" altLang="en-US" sz="1800" dirty="0">
                <a:latin typeface="Times New Roman" panose="02020603050405020304" pitchFamily="18" charset="0"/>
                <a:cs typeface="Times New Roman" panose="02020603050405020304" pitchFamily="18" charset="0"/>
              </a:rPr>
              <a:t>为</a:t>
            </a:r>
            <a:r>
              <a:rPr lang="en-US" altLang="zh-CN" sz="1800" dirty="0">
                <a:latin typeface="Times New Roman" panose="02020603050405020304" pitchFamily="18" charset="0"/>
                <a:cs typeface="Times New Roman" panose="02020603050405020304" pitchFamily="18" charset="0"/>
              </a:rPr>
              <a:t>hash</a:t>
            </a:r>
            <a:r>
              <a:rPr lang="zh-CN" altLang="en-US" sz="1800" dirty="0">
                <a:latin typeface="Times New Roman" panose="02020603050405020304" pitchFamily="18" charset="0"/>
                <a:cs typeface="Times New Roman" panose="02020603050405020304" pitchFamily="18" charset="0"/>
              </a:rPr>
              <a:t>值域时，所使用哈希函数的最佳数量以及映射成</a:t>
            </a:r>
            <a:r>
              <a:rPr lang="en-US" altLang="zh-CN" sz="1800" dirty="0">
                <a:latin typeface="Times New Roman" panose="02020603050405020304" pitchFamily="18" charset="0"/>
                <a:cs typeface="Times New Roman" panose="02020603050405020304" pitchFamily="18" charset="0"/>
              </a:rPr>
              <a:t>hash</a:t>
            </a:r>
            <a:r>
              <a:rPr lang="zh-CN" altLang="en-US" sz="1800" dirty="0">
                <a:latin typeface="Times New Roman" panose="02020603050405020304" pitchFamily="18" charset="0"/>
                <a:cs typeface="Times New Roman" panose="02020603050405020304" pitchFamily="18" charset="0"/>
              </a:rPr>
              <a:t>值长度的选择基于收集数据的大小；在客户端算法中，将</a:t>
            </a:r>
            <a:r>
              <a:rPr lang="en-US" altLang="zh-CN" sz="1800" dirty="0">
                <a:latin typeface="Times New Roman" panose="02020603050405020304" pitchFamily="18" charset="0"/>
                <a:cs typeface="Times New Roman" panose="02020603050405020304" pitchFamily="18" charset="0"/>
              </a:rPr>
              <a:t>Privacy</a:t>
            </a:r>
            <a:r>
              <a:rPr lang="zh-CN" altLang="en-US" sz="1800" dirty="0">
                <a:latin typeface="Times New Roman" panose="02020603050405020304" pitchFamily="18" charset="0"/>
                <a:cs typeface="Times New Roman" panose="02020603050405020304" pitchFamily="18" charset="0"/>
              </a:rPr>
              <a:t>数据</a:t>
            </a:r>
            <a:r>
              <a:rPr lang="en-US" altLang="zh-CN" sz="1800" dirty="0">
                <a:latin typeface="Times New Roman" panose="02020603050405020304" pitchFamily="18" charset="0"/>
                <a:cs typeface="Times New Roman" panose="02020603050405020304" pitchFamily="18" charset="0"/>
              </a:rPr>
              <a:t>hash</a:t>
            </a:r>
            <a:r>
              <a:rPr lang="zh-CN" altLang="en-US" sz="1800" dirty="0">
                <a:latin typeface="Times New Roman" panose="02020603050405020304" pitchFamily="18" charset="0"/>
                <a:cs typeface="Times New Roman" panose="02020603050405020304" pitchFamily="18" charset="0"/>
              </a:rPr>
              <a:t>之后添加了适当的</a:t>
            </a:r>
            <a:r>
              <a:rPr lang="en-US" altLang="zh-CN" sz="1800" dirty="0">
                <a:latin typeface="Times New Roman" panose="02020603050405020304" pitchFamily="18" charset="0"/>
                <a:cs typeface="Times New Roman" panose="02020603050405020304" pitchFamily="18" charset="0"/>
              </a:rPr>
              <a:t>Laplace</a:t>
            </a:r>
            <a:r>
              <a:rPr lang="zh-CN" altLang="en-US" sz="1800" dirty="0">
                <a:latin typeface="Times New Roman" panose="02020603050405020304" pitchFamily="18" charset="0"/>
                <a:cs typeface="Times New Roman" panose="02020603050405020304" pitchFamily="18" charset="0"/>
              </a:rPr>
              <a:t>噪声，即提出了</a:t>
            </a:r>
            <a:r>
              <a:rPr lang="en-US" altLang="zh-CN" sz="1800" dirty="0">
                <a:latin typeface="Times New Roman" panose="02020603050405020304" pitchFamily="18" charset="0"/>
                <a:cs typeface="Times New Roman" panose="02020603050405020304" pitchFamily="18" charset="0"/>
              </a:rPr>
              <a:t>Laplace Count Sketch</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LCS</a:t>
            </a:r>
            <a:r>
              <a:rPr lang="zh-CN" altLang="en-US" sz="1800" dirty="0">
                <a:latin typeface="Times New Roman" panose="02020603050405020304" pitchFamily="18" charset="0"/>
                <a:cs typeface="Times New Roman" panose="02020603050405020304" pitchFamily="18" charset="0"/>
              </a:rPr>
              <a:t>）算法。解决了当前</a:t>
            </a:r>
            <a:r>
              <a:rPr lang="en-US" altLang="zh-CN" sz="1800" dirty="0">
                <a:latin typeface="Times New Roman" panose="02020603050405020304" pitchFamily="18" charset="0"/>
                <a:cs typeface="Times New Roman" panose="02020603050405020304" pitchFamily="18" charset="0"/>
              </a:rPr>
              <a:t>LDP</a:t>
            </a:r>
            <a:r>
              <a:rPr lang="zh-CN" altLang="en-US" sz="1800" dirty="0">
                <a:latin typeface="Times New Roman" panose="02020603050405020304" pitchFamily="18" charset="0"/>
                <a:cs typeface="Times New Roman" panose="02020603050405020304" pitchFamily="18" charset="0"/>
              </a:rPr>
              <a:t>算法的低效用性、对收集数据大小有严格要求的局限性。</a:t>
            </a:r>
            <a:endParaRPr lang="en-US" altLang="zh-CN" sz="1600" i="0" dirty="0">
              <a:solidFill>
                <a:schemeClr val="tx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62934629-E75E-4984-8534-1AE6AD4CB998}"/>
              </a:ext>
            </a:extLst>
          </p:cNvPr>
          <p:cNvSpPr txBox="1"/>
          <p:nvPr/>
        </p:nvSpPr>
        <p:spPr>
          <a:xfrm>
            <a:off x="1371980" y="5814765"/>
            <a:ext cx="9706276" cy="923330"/>
          </a:xfrm>
          <a:prstGeom prst="rect">
            <a:avLst/>
          </a:prstGeom>
          <a:noFill/>
          <a:ln>
            <a:noFill/>
          </a:ln>
        </p:spPr>
        <p:txBody>
          <a:bodyPr wrap="square" rtlCol="0">
            <a:spAutoFit/>
          </a:bodyPr>
          <a:lstStyle/>
          <a:p>
            <a:pPr algn="just"/>
            <a:r>
              <a:rPr lang="zh-CN" altLang="en-US" dirty="0">
                <a:solidFill>
                  <a:srgbClr val="0070C0"/>
                </a:solidFill>
                <a:latin typeface="宋体" panose="02010600030101010101" pitchFamily="2" charset="-122"/>
                <a:ea typeface="宋体" panose="02010600030101010101" pitchFamily="2" charset="-122"/>
                <a:cs typeface="Times New Roman" panose="02020603050405020304" pitchFamily="18" charset="0"/>
              </a:rPr>
              <a:t>☉ </a:t>
            </a:r>
            <a:r>
              <a:rPr lang="en-US" altLang="zh-CN" dirty="0" err="1">
                <a:solidFill>
                  <a:srgbClr val="0070C0"/>
                </a:solidFill>
                <a:latin typeface="Times New Roman" panose="02020603050405020304" pitchFamily="18" charset="0"/>
                <a:cs typeface="Times New Roman" panose="02020603050405020304" pitchFamily="18" charset="0"/>
              </a:rPr>
              <a:t>Xianjin</a:t>
            </a:r>
            <a:r>
              <a:rPr lang="en-US" altLang="zh-CN" dirty="0">
                <a:solidFill>
                  <a:srgbClr val="0070C0"/>
                </a:solidFill>
                <a:latin typeface="Times New Roman" panose="02020603050405020304" pitchFamily="18" charset="0"/>
                <a:cs typeface="Times New Roman" panose="02020603050405020304" pitchFamily="18" charset="0"/>
              </a:rPr>
              <a:t> Fang, </a:t>
            </a:r>
            <a:r>
              <a:rPr lang="en-US" altLang="zh-CN" dirty="0" err="1">
                <a:solidFill>
                  <a:srgbClr val="0070C0"/>
                </a:solidFill>
                <a:latin typeface="Times New Roman" panose="02020603050405020304" pitchFamily="18" charset="0"/>
                <a:cs typeface="Times New Roman" panose="02020603050405020304" pitchFamily="18" charset="0"/>
              </a:rPr>
              <a:t>Qingkui</a:t>
            </a:r>
            <a:r>
              <a:rPr lang="en-US" altLang="zh-CN" dirty="0">
                <a:solidFill>
                  <a:srgbClr val="0070C0"/>
                </a:solidFill>
                <a:latin typeface="Times New Roman" panose="02020603050405020304" pitchFamily="18" charset="0"/>
                <a:cs typeface="Times New Roman" panose="02020603050405020304" pitchFamily="18" charset="0"/>
              </a:rPr>
              <a:t> Zeng, and </a:t>
            </a:r>
            <a:r>
              <a:rPr lang="en-US" altLang="zh-CN" dirty="0" err="1">
                <a:solidFill>
                  <a:srgbClr val="0070C0"/>
                </a:solidFill>
                <a:latin typeface="Times New Roman" panose="02020603050405020304" pitchFamily="18" charset="0"/>
                <a:cs typeface="Times New Roman" panose="02020603050405020304" pitchFamily="18" charset="0"/>
              </a:rPr>
              <a:t>Gaoming</a:t>
            </a:r>
            <a:r>
              <a:rPr lang="en-US" altLang="zh-CN" dirty="0">
                <a:solidFill>
                  <a:srgbClr val="0070C0"/>
                </a:solidFill>
                <a:latin typeface="Times New Roman" panose="02020603050405020304" pitchFamily="18" charset="0"/>
                <a:cs typeface="Times New Roman" panose="02020603050405020304" pitchFamily="18" charset="0"/>
              </a:rPr>
              <a:t> Yang, </a:t>
            </a:r>
            <a:r>
              <a:rPr lang="en-US" altLang="zh-CN" i="1" dirty="0">
                <a:solidFill>
                  <a:srgbClr val="0070C0"/>
                </a:solidFill>
                <a:latin typeface="Times New Roman" panose="02020603050405020304" pitchFamily="18" charset="0"/>
                <a:cs typeface="Times New Roman" panose="02020603050405020304" pitchFamily="18" charset="0"/>
              </a:rPr>
              <a:t>Local differential privacy for human-centered computing</a:t>
            </a:r>
            <a:r>
              <a:rPr lang="en-US" altLang="zh-CN" dirty="0">
                <a:solidFill>
                  <a:srgbClr val="0070C0"/>
                </a:solidFill>
                <a:latin typeface="Times New Roman" panose="02020603050405020304" pitchFamily="18" charset="0"/>
                <a:cs typeface="Times New Roman" panose="02020603050405020304" pitchFamily="18" charset="0"/>
              </a:rPr>
              <a:t>. EURASIP Journal on Wireless Communications and Networking, 2020. 2020(1): p. 65. </a:t>
            </a:r>
            <a:r>
              <a:rPr lang="zh-CN" altLang="en-US" dirty="0">
                <a:solidFill>
                  <a:srgbClr val="0070C0"/>
                </a:solidFill>
                <a:latin typeface="Times New Roman" panose="02020603050405020304" pitchFamily="18" charset="0"/>
                <a:cs typeface="Times New Roman" panose="02020603050405020304" pitchFamily="18" charset="0"/>
              </a:rPr>
              <a:t>（</a:t>
            </a:r>
            <a:r>
              <a:rPr lang="en-US" altLang="zh-CN" dirty="0">
                <a:solidFill>
                  <a:srgbClr val="0070C0"/>
                </a:solidFill>
                <a:latin typeface="Times New Roman" panose="02020603050405020304" pitchFamily="18" charset="0"/>
                <a:cs typeface="Times New Roman" panose="02020603050405020304" pitchFamily="18" charset="0"/>
              </a:rPr>
              <a:t>SCI Q4</a:t>
            </a:r>
            <a:r>
              <a:rPr lang="zh-CN" altLang="en-US" dirty="0">
                <a:solidFill>
                  <a:srgbClr val="0070C0"/>
                </a:solidFill>
                <a:latin typeface="Times New Roman" panose="02020603050405020304" pitchFamily="18" charset="0"/>
                <a:cs typeface="Times New Roman" panose="02020603050405020304" pitchFamily="18" charset="0"/>
              </a:rPr>
              <a:t>）</a:t>
            </a:r>
          </a:p>
        </p:txBody>
      </p:sp>
      <p:pic>
        <p:nvPicPr>
          <p:cNvPr id="1026" name="Picture 2" descr="Fig. 4">
            <a:extLst>
              <a:ext uri="{FF2B5EF4-FFF2-40B4-BE49-F238E27FC236}">
                <a16:creationId xmlns:a16="http://schemas.microsoft.com/office/drawing/2014/main" id="{D9F3EE6E-442C-4541-BF54-D1D31DA2D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852"/>
          <a:stretch/>
        </p:blipFill>
        <p:spPr bwMode="auto">
          <a:xfrm>
            <a:off x="1662387" y="3050820"/>
            <a:ext cx="2903195" cy="2584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 4">
            <a:extLst>
              <a:ext uri="{FF2B5EF4-FFF2-40B4-BE49-F238E27FC236}">
                <a16:creationId xmlns:a16="http://schemas.microsoft.com/office/drawing/2014/main" id="{A4C42B49-E9CB-4214-91D9-097DB19C6C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944183" y="3050820"/>
            <a:ext cx="2913430" cy="25846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 6">
            <a:extLst>
              <a:ext uri="{FF2B5EF4-FFF2-40B4-BE49-F238E27FC236}">
                <a16:creationId xmlns:a16="http://schemas.microsoft.com/office/drawing/2014/main" id="{F4E53E93-CFD2-4B09-B72C-8696C46A0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657" y="3050820"/>
            <a:ext cx="2719599" cy="2584656"/>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C3F98C01-F696-4B0E-B04F-A756D16FA53D}"/>
              </a:ext>
            </a:extLst>
          </p:cNvPr>
          <p:cNvSpPr txBox="1"/>
          <p:nvPr/>
        </p:nvSpPr>
        <p:spPr>
          <a:xfrm>
            <a:off x="1322820" y="1950954"/>
            <a:ext cx="4645380" cy="523220"/>
          </a:xfrm>
          <a:prstGeom prst="rect">
            <a:avLst/>
          </a:prstGeom>
          <a:noFill/>
        </p:spPr>
        <p:txBody>
          <a:bodyPr wrap="square" rtlCol="0">
            <a:spAutoFit/>
          </a:bodyPr>
          <a:lstStyle/>
          <a:p>
            <a:pPr algn="just"/>
            <a:r>
              <a:rPr lang="en-US" altLang="zh-CN" sz="1400" dirty="0">
                <a:latin typeface="Times New Roman" panose="02020603050405020304" pitchFamily="18" charset="0"/>
                <a:cs typeface="Times New Roman" panose="02020603050405020304" pitchFamily="18" charset="0"/>
              </a:rPr>
              <a:t>The related error is the absolute value of the predicted value minus the real value divided by the real value.</a:t>
            </a:r>
            <a:endParaRPr lang="zh-CN" altLang="en-US" sz="1400"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9E77FB5B-7FC4-41F9-B707-074A2763CB6B}"/>
              </a:ext>
            </a:extLst>
          </p:cNvPr>
          <p:cNvPicPr>
            <a:picLocks noChangeAspect="1"/>
          </p:cNvPicPr>
          <p:nvPr/>
        </p:nvPicPr>
        <p:blipFill>
          <a:blip r:embed="rId5"/>
          <a:stretch>
            <a:fillRect/>
          </a:stretch>
        </p:blipFill>
        <p:spPr>
          <a:xfrm>
            <a:off x="2049113" y="2476737"/>
            <a:ext cx="2129742" cy="462987"/>
          </a:xfrm>
          <a:prstGeom prst="rect">
            <a:avLst/>
          </a:prstGeom>
        </p:spPr>
      </p:pic>
      <p:sp>
        <p:nvSpPr>
          <p:cNvPr id="12" name="文本框 11">
            <a:extLst>
              <a:ext uri="{FF2B5EF4-FFF2-40B4-BE49-F238E27FC236}">
                <a16:creationId xmlns:a16="http://schemas.microsoft.com/office/drawing/2014/main" id="{0ED04F5E-24E9-47D2-A20E-681EDB4AB08B}"/>
              </a:ext>
            </a:extLst>
          </p:cNvPr>
          <p:cNvSpPr txBox="1"/>
          <p:nvPr/>
        </p:nvSpPr>
        <p:spPr>
          <a:xfrm>
            <a:off x="6174642" y="1801715"/>
            <a:ext cx="4903614" cy="954107"/>
          </a:xfrm>
          <a:prstGeom prst="rect">
            <a:avLst/>
          </a:prstGeom>
          <a:noFill/>
        </p:spPr>
        <p:txBody>
          <a:bodyPr wrap="square" rtlCol="0">
            <a:spAutoFit/>
          </a:bodyPr>
          <a:lstStyle/>
          <a:p>
            <a:pPr algn="just"/>
            <a:r>
              <a:rPr lang="en-US" altLang="zh-CN" sz="1400" dirty="0">
                <a:latin typeface="Times New Roman" panose="02020603050405020304" pitchFamily="18" charset="0"/>
                <a:cs typeface="Times New Roman" panose="02020603050405020304" pitchFamily="18" charset="0"/>
              </a:rPr>
              <a:t>the MAPE is the absolute value between the estimated and true frequency, divide the absolute value by the true frequency, then cumulate these values and divide by the size of the data value domain.</a:t>
            </a:r>
            <a:endParaRPr lang="zh-CN" altLang="en-US" sz="14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7A9EA924-7242-4CDE-B628-05FEE14AAA30}"/>
              </a:ext>
            </a:extLst>
          </p:cNvPr>
          <p:cNvPicPr>
            <a:picLocks noChangeAspect="1"/>
          </p:cNvPicPr>
          <p:nvPr/>
        </p:nvPicPr>
        <p:blipFill>
          <a:blip r:embed="rId6"/>
          <a:stretch>
            <a:fillRect/>
          </a:stretch>
        </p:blipFill>
        <p:spPr>
          <a:xfrm>
            <a:off x="7348094" y="2492498"/>
            <a:ext cx="1805651" cy="526648"/>
          </a:xfrm>
          <a:prstGeom prst="rect">
            <a:avLst/>
          </a:prstGeom>
        </p:spPr>
      </p:pic>
    </p:spTree>
    <p:extLst>
      <p:ext uri="{BB962C8B-B14F-4D97-AF65-F5344CB8AC3E}">
        <p14:creationId xmlns:p14="http://schemas.microsoft.com/office/powerpoint/2010/main" val="3027212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8C7ACE9-C894-41BC-BA75-DFB0178FBC90}"/>
              </a:ext>
            </a:extLst>
          </p:cNvPr>
          <p:cNvSpPr>
            <a:spLocks noGrp="1"/>
          </p:cNvSpPr>
          <p:nvPr>
            <p:ph idx="1"/>
          </p:nvPr>
        </p:nvSpPr>
        <p:spPr>
          <a:xfrm>
            <a:off x="1086022" y="754326"/>
            <a:ext cx="10743426" cy="1624408"/>
          </a:xfrm>
        </p:spPr>
        <p:txBody>
          <a:bodyPr>
            <a:noAutofit/>
          </a:bodyPr>
          <a:lstStyle/>
          <a:p>
            <a:pPr marL="0" indent="0" algn="just">
              <a:buNone/>
            </a:pPr>
            <a:r>
              <a:rPr lang="zh-CN" altLang="en-US" sz="1800" dirty="0">
                <a:solidFill>
                  <a:schemeClr val="tx1"/>
                </a:solidFill>
                <a:latin typeface="Times New Roman" panose="02020603050405020304" pitchFamily="18" charset="0"/>
                <a:cs typeface="Times New Roman" panose="02020603050405020304" pitchFamily="18" charset="0"/>
              </a:rPr>
              <a:t>首次利用</a:t>
            </a:r>
            <a:r>
              <a:rPr lang="en-US" altLang="zh-CN" sz="1800" i="1" dirty="0">
                <a:solidFill>
                  <a:schemeClr val="tx1"/>
                </a:solidFill>
                <a:latin typeface="Times New Roman" panose="02020603050405020304" pitchFamily="18" charset="0"/>
                <a:cs typeface="Times New Roman" panose="02020603050405020304" pitchFamily="18" charset="0"/>
              </a:rPr>
              <a:t>LDP</a:t>
            </a:r>
            <a:r>
              <a:rPr lang="zh-CN" altLang="en-US" sz="1800" dirty="0">
                <a:solidFill>
                  <a:schemeClr val="tx1"/>
                </a:solidFill>
                <a:latin typeface="Times New Roman" panose="02020603050405020304" pitchFamily="18" charset="0"/>
                <a:cs typeface="Times New Roman" panose="02020603050405020304" pitchFamily="18" charset="0"/>
              </a:rPr>
              <a:t>对</a:t>
            </a:r>
            <a:r>
              <a:rPr lang="zh-CN" altLang="en-US" sz="1800" i="0" dirty="0">
                <a:solidFill>
                  <a:srgbClr val="0070C0"/>
                </a:solidFill>
                <a:latin typeface="Times New Roman" panose="02020603050405020304" pitchFamily="18" charset="0"/>
                <a:cs typeface="Times New Roman" panose="02020603050405020304" pitchFamily="18" charset="0"/>
              </a:rPr>
              <a:t>实时流数据（</a:t>
            </a:r>
            <a:r>
              <a:rPr lang="en-US" altLang="zh-CN" sz="1800" i="0" dirty="0">
                <a:solidFill>
                  <a:srgbClr val="0070C0"/>
                </a:solidFill>
                <a:latin typeface="Times New Roman" panose="02020603050405020304" pitchFamily="18" charset="0"/>
                <a:cs typeface="Times New Roman" panose="02020603050405020304" pitchFamily="18" charset="0"/>
              </a:rPr>
              <a:t> </a:t>
            </a:r>
            <a:r>
              <a:rPr lang="en-US" altLang="zh-CN" sz="1800" dirty="0">
                <a:solidFill>
                  <a:srgbClr val="0070C0"/>
                </a:solidFill>
                <a:latin typeface="Times New Roman" panose="02020603050405020304" pitchFamily="18" charset="0"/>
                <a:cs typeface="Times New Roman" panose="02020603050405020304" pitchFamily="18" charset="0"/>
              </a:rPr>
              <a:t>stream data</a:t>
            </a:r>
            <a:r>
              <a:rPr lang="zh-CN" altLang="en-US" sz="1800" i="0" dirty="0">
                <a:solidFill>
                  <a:srgbClr val="0070C0"/>
                </a:solidFill>
                <a:latin typeface="Times New Roman" panose="02020603050405020304" pitchFamily="18" charset="0"/>
                <a:cs typeface="Times New Roman" panose="02020603050405020304" pitchFamily="18" charset="0"/>
              </a:rPr>
              <a:t>）</a:t>
            </a:r>
            <a:r>
              <a:rPr lang="zh-CN" altLang="en-US" sz="1800" dirty="0">
                <a:solidFill>
                  <a:schemeClr val="tx1"/>
                </a:solidFill>
                <a:latin typeface="Times New Roman" panose="02020603050405020304" pitchFamily="18" charset="0"/>
                <a:cs typeface="Times New Roman" panose="02020603050405020304" pitchFamily="18" charset="0"/>
              </a:rPr>
              <a:t>的</a:t>
            </a:r>
            <a:r>
              <a:rPr lang="zh-CN" altLang="en-US" sz="1800" dirty="0">
                <a:solidFill>
                  <a:srgbClr val="0070C0"/>
                </a:solidFill>
                <a:latin typeface="Times New Roman" panose="02020603050405020304" pitchFamily="18" charset="0"/>
                <a:cs typeface="Times New Roman" panose="02020603050405020304" pitchFamily="18" charset="0"/>
              </a:rPr>
              <a:t>采集、统计分析</a:t>
            </a:r>
            <a:r>
              <a:rPr lang="zh-CN" altLang="en-US" sz="1800" dirty="0">
                <a:solidFill>
                  <a:schemeClr val="tx1"/>
                </a:solidFill>
                <a:latin typeface="Times New Roman" panose="02020603050405020304" pitchFamily="18" charset="0"/>
                <a:cs typeface="Times New Roman" panose="02020603050405020304" pitchFamily="18" charset="0"/>
              </a:rPr>
              <a:t>。</a:t>
            </a:r>
            <a:r>
              <a:rPr lang="zh-CN" altLang="en-US" sz="1800" i="0" dirty="0">
                <a:solidFill>
                  <a:schemeClr val="tx1"/>
                </a:solidFill>
                <a:latin typeface="Times New Roman" panose="02020603050405020304" pitchFamily="18" charset="0"/>
                <a:cs typeface="Times New Roman" panose="02020603050405020304" pitchFamily="18" charset="0"/>
              </a:rPr>
              <a:t>动态数据流庞大的数据量和复杂的结构使得实时分析和保护非常困难。传统的隐私保护模式依赖于可信的第三方服务提供者，这将增加保护数据流隐私的难度。本文提出了一种新的</a:t>
            </a:r>
            <a:r>
              <a:rPr lang="zh-CN" altLang="en-US" sz="1800" i="0" dirty="0">
                <a:solidFill>
                  <a:srgbClr val="0070C0"/>
                </a:solidFill>
                <a:latin typeface="Times New Roman" panose="02020603050405020304" pitchFamily="18" charset="0"/>
                <a:cs typeface="Times New Roman" panose="02020603050405020304" pitchFamily="18" charset="0"/>
              </a:rPr>
              <a:t>数据流隐私保护协议</a:t>
            </a:r>
            <a:r>
              <a:rPr lang="zh-CN" altLang="en-US" sz="1800" i="0" dirty="0">
                <a:solidFill>
                  <a:schemeClr val="tx1"/>
                </a:solidFill>
                <a:latin typeface="Times New Roman" panose="02020603050405020304" pitchFamily="18" charset="0"/>
                <a:cs typeface="Times New Roman" panose="02020603050405020304" pitchFamily="18" charset="0"/>
              </a:rPr>
              <a:t>，在</a:t>
            </a:r>
            <a:r>
              <a:rPr lang="zh-CN" altLang="en-US" sz="1800" i="0" dirty="0">
                <a:solidFill>
                  <a:srgbClr val="0070C0"/>
                </a:solidFill>
                <a:latin typeface="Times New Roman" panose="02020603050405020304" pitchFamily="18" charset="0"/>
                <a:cs typeface="Times New Roman" panose="02020603050405020304" pitchFamily="18" charset="0"/>
              </a:rPr>
              <a:t>局部差分隐私</a:t>
            </a:r>
            <a:r>
              <a:rPr lang="zh-CN" altLang="en-US" sz="1800" dirty="0">
                <a:solidFill>
                  <a:srgbClr val="0070C0"/>
                </a:solidFill>
                <a:latin typeface="Times New Roman" panose="02020603050405020304" pitchFamily="18" charset="0"/>
                <a:cs typeface="Times New Roman" panose="02020603050405020304" pitchFamily="18" charset="0"/>
              </a:rPr>
              <a:t>（</a:t>
            </a:r>
            <a:r>
              <a:rPr lang="en-US" altLang="zh-CN" sz="1800" dirty="0">
                <a:solidFill>
                  <a:srgbClr val="0070C0"/>
                </a:solidFill>
                <a:latin typeface="Times New Roman" panose="02020603050405020304" pitchFamily="18" charset="0"/>
                <a:cs typeface="Times New Roman" panose="02020603050405020304" pitchFamily="18" charset="0"/>
              </a:rPr>
              <a:t>LDP</a:t>
            </a:r>
            <a:r>
              <a:rPr lang="zh-CN" altLang="en-US" sz="1800" dirty="0">
                <a:solidFill>
                  <a:srgbClr val="0070C0"/>
                </a:solidFill>
                <a:latin typeface="Times New Roman" panose="02020603050405020304" pitchFamily="18" charset="0"/>
                <a:cs typeface="Times New Roman" panose="02020603050405020304" pitchFamily="18" charset="0"/>
              </a:rPr>
              <a:t>）</a:t>
            </a:r>
            <a:r>
              <a:rPr lang="zh-CN" altLang="en-US" sz="1800" i="0" dirty="0">
                <a:solidFill>
                  <a:srgbClr val="0070C0"/>
                </a:solidFill>
                <a:latin typeface="Times New Roman" panose="02020603050405020304" pitchFamily="18" charset="0"/>
                <a:cs typeface="Times New Roman" panose="02020603050405020304" pitchFamily="18" charset="0"/>
              </a:rPr>
              <a:t>和</a:t>
            </a:r>
            <a:r>
              <a:rPr lang="en-US" altLang="zh-CN" sz="1800" i="0" dirty="0">
                <a:solidFill>
                  <a:srgbClr val="0070C0"/>
                </a:solidFill>
                <a:latin typeface="Times New Roman" panose="02020603050405020304" pitchFamily="18" charset="0"/>
                <a:cs typeface="Times New Roman" panose="02020603050405020304" pitchFamily="18" charset="0"/>
              </a:rPr>
              <a:t>w</a:t>
            </a:r>
            <a:r>
              <a:rPr lang="zh-CN" altLang="en-US" sz="1800" i="0" dirty="0">
                <a:solidFill>
                  <a:srgbClr val="0070C0"/>
                </a:solidFill>
                <a:latin typeface="Times New Roman" panose="02020603050405020304" pitchFamily="18" charset="0"/>
                <a:cs typeface="Times New Roman" panose="02020603050405020304" pitchFamily="18" charset="0"/>
              </a:rPr>
              <a:t>事件隐私（</a:t>
            </a:r>
            <a:r>
              <a:rPr lang="en-US" altLang="zh-CN" sz="1800" i="0" dirty="0">
                <a:solidFill>
                  <a:srgbClr val="0070C0"/>
                </a:solidFill>
                <a:latin typeface="Times New Roman" panose="02020603050405020304" pitchFamily="18" charset="0"/>
                <a:cs typeface="Times New Roman" panose="02020603050405020304" pitchFamily="18" charset="0"/>
              </a:rPr>
              <a:t>w-event privacy</a:t>
            </a:r>
            <a:r>
              <a:rPr lang="zh-CN" altLang="en-US" sz="1800" i="0" dirty="0">
                <a:solidFill>
                  <a:srgbClr val="0070C0"/>
                </a:solidFill>
                <a:latin typeface="Times New Roman" panose="02020603050405020304" pitchFamily="18" charset="0"/>
                <a:cs typeface="Times New Roman" panose="02020603050405020304" pitchFamily="18" charset="0"/>
              </a:rPr>
              <a:t>）</a:t>
            </a:r>
            <a:r>
              <a:rPr lang="zh-CN" altLang="en-US" sz="1800" i="0" dirty="0">
                <a:solidFill>
                  <a:schemeClr val="tx1"/>
                </a:solidFill>
                <a:latin typeface="Times New Roman" panose="02020603050405020304" pitchFamily="18" charset="0"/>
                <a:cs typeface="Times New Roman" panose="02020603050405020304" pitchFamily="18" charset="0"/>
              </a:rPr>
              <a:t>的保护下，使得数据流在不可信第三方服务器收集场景下仍可实时提供最新统计信息。利用滑动窗口实时数据收集，侦测显著变化点的出现，捕捉最新的数据分布趋势，及时发布扰动后的数据流。该协议提供了可证明的隐私保障，降低了计算和存储成本，并提供了有价值的统计信息。</a:t>
            </a:r>
            <a:endParaRPr lang="en-US" altLang="zh-CN" sz="1600" i="0" dirty="0">
              <a:solidFill>
                <a:schemeClr val="tx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62934629-E75E-4984-8534-1AE6AD4CB998}"/>
              </a:ext>
            </a:extLst>
          </p:cNvPr>
          <p:cNvSpPr txBox="1"/>
          <p:nvPr/>
        </p:nvSpPr>
        <p:spPr>
          <a:xfrm>
            <a:off x="1089566" y="5553498"/>
            <a:ext cx="10820429" cy="830997"/>
          </a:xfrm>
          <a:prstGeom prst="rect">
            <a:avLst/>
          </a:prstGeom>
          <a:noFill/>
        </p:spPr>
        <p:txBody>
          <a:bodyPr wrap="square" rtlCol="0">
            <a:spAutoFit/>
          </a:bodyPr>
          <a:lstStyle/>
          <a:p>
            <a:pPr algn="just"/>
            <a:r>
              <a:rPr lang="zh-CN" altLang="en-US" sz="1600" dirty="0">
                <a:solidFill>
                  <a:srgbClr val="0070C0"/>
                </a:solidFill>
                <a:latin typeface="宋体" panose="02010600030101010101" pitchFamily="2" charset="-122"/>
                <a:ea typeface="宋体" panose="02010600030101010101" pitchFamily="2" charset="-122"/>
                <a:cs typeface="Times New Roman" panose="02020603050405020304" pitchFamily="18" charset="0"/>
              </a:rPr>
              <a:t>☉ </a:t>
            </a:r>
            <a:r>
              <a:rPr lang="en-US" altLang="zh-CN" sz="1600" dirty="0">
                <a:solidFill>
                  <a:srgbClr val="0070C0"/>
                </a:solidFill>
                <a:latin typeface="Times New Roman" panose="02020603050405020304" pitchFamily="18" charset="0"/>
                <a:cs typeface="Times New Roman" panose="02020603050405020304" pitchFamily="18" charset="0"/>
              </a:rPr>
              <a:t>Fang, </a:t>
            </a:r>
            <a:r>
              <a:rPr lang="en-US" altLang="zh-CN" sz="1600" dirty="0" err="1">
                <a:solidFill>
                  <a:srgbClr val="0070C0"/>
                </a:solidFill>
                <a:latin typeface="Times New Roman" panose="02020603050405020304" pitchFamily="18" charset="0"/>
                <a:cs typeface="Times New Roman" panose="02020603050405020304" pitchFamily="18" charset="0"/>
              </a:rPr>
              <a:t>Xianjin</a:t>
            </a:r>
            <a:r>
              <a:rPr lang="en-US" altLang="zh-CN" sz="1600" dirty="0">
                <a:solidFill>
                  <a:srgbClr val="0070C0"/>
                </a:solidFill>
                <a:latin typeface="Times New Roman" panose="02020603050405020304" pitchFamily="18" charset="0"/>
                <a:cs typeface="Times New Roman" panose="02020603050405020304" pitchFamily="18" charset="0"/>
              </a:rPr>
              <a:t>, </a:t>
            </a:r>
            <a:r>
              <a:rPr lang="en-US" altLang="zh-CN" sz="1600" dirty="0" err="1">
                <a:solidFill>
                  <a:srgbClr val="0070C0"/>
                </a:solidFill>
                <a:latin typeface="Times New Roman" panose="02020603050405020304" pitchFamily="18" charset="0"/>
                <a:cs typeface="Times New Roman" panose="02020603050405020304" pitchFamily="18" charset="0"/>
              </a:rPr>
              <a:t>Qingkui</a:t>
            </a:r>
            <a:r>
              <a:rPr lang="en-US" altLang="zh-CN" sz="1600" dirty="0">
                <a:solidFill>
                  <a:srgbClr val="0070C0"/>
                </a:solidFill>
                <a:latin typeface="Times New Roman" panose="02020603050405020304" pitchFamily="18" charset="0"/>
                <a:cs typeface="Times New Roman" panose="02020603050405020304" pitchFamily="18" charset="0"/>
              </a:rPr>
              <a:t> Zeng, and </a:t>
            </a:r>
            <a:r>
              <a:rPr lang="en-US" altLang="zh-CN" sz="1600" dirty="0" err="1">
                <a:solidFill>
                  <a:srgbClr val="0070C0"/>
                </a:solidFill>
                <a:latin typeface="Times New Roman" panose="02020603050405020304" pitchFamily="18" charset="0"/>
                <a:cs typeface="Times New Roman" panose="02020603050405020304" pitchFamily="18" charset="0"/>
              </a:rPr>
              <a:t>Gaoming</a:t>
            </a:r>
            <a:r>
              <a:rPr lang="en-US" altLang="zh-CN" sz="1600" dirty="0">
                <a:solidFill>
                  <a:srgbClr val="0070C0"/>
                </a:solidFill>
                <a:latin typeface="Times New Roman" panose="02020603050405020304" pitchFamily="18" charset="0"/>
                <a:cs typeface="Times New Roman" panose="02020603050405020304" pitchFamily="18" charset="0"/>
              </a:rPr>
              <a:t> Yang (2020).</a:t>
            </a:r>
            <a:r>
              <a:rPr lang="zh-CN" altLang="en-US" sz="1600" dirty="0">
                <a:solidFill>
                  <a:srgbClr val="0070C0"/>
                </a:solidFill>
                <a:latin typeface="Times New Roman" panose="02020603050405020304" pitchFamily="18" charset="0"/>
                <a:cs typeface="Times New Roman" panose="02020603050405020304" pitchFamily="18" charset="0"/>
              </a:rPr>
              <a:t> </a:t>
            </a:r>
            <a:r>
              <a:rPr lang="en-US" altLang="zh-CN" sz="1600" i="1" dirty="0">
                <a:solidFill>
                  <a:srgbClr val="0070C0"/>
                </a:solidFill>
                <a:latin typeface="Times New Roman" panose="02020603050405020304" pitchFamily="18" charset="0"/>
                <a:cs typeface="Times New Roman" panose="02020603050405020304" pitchFamily="18" charset="0"/>
              </a:rPr>
              <a:t>Local Differential Privacy for Data Streams</a:t>
            </a:r>
            <a:r>
              <a:rPr lang="en-US" altLang="zh-CN" sz="1600" dirty="0">
                <a:solidFill>
                  <a:srgbClr val="0070C0"/>
                </a:solidFill>
                <a:latin typeface="Times New Roman" panose="02020603050405020304" pitchFamily="18" charset="0"/>
                <a:cs typeface="Times New Roman" panose="02020603050405020304" pitchFamily="18" charset="0"/>
              </a:rPr>
              <a:t>. In: Yu S., Mueller P., Qian J. (eds) Security and Privacy in Digital Economy. SPDE 2020. Communications in Computer and Information Science, vol 1268. Springer, Singapore. https://doi.org/10.1007/978-981-15-9129-7_11  </a:t>
            </a:r>
            <a:r>
              <a:rPr lang="zh-CN" altLang="en-US" sz="1600" dirty="0">
                <a:solidFill>
                  <a:srgbClr val="0070C0"/>
                </a:solidFill>
                <a:latin typeface="Times New Roman" panose="02020603050405020304" pitchFamily="18" charset="0"/>
                <a:cs typeface="Times New Roman" panose="02020603050405020304" pitchFamily="18" charset="0"/>
              </a:rPr>
              <a:t>（</a:t>
            </a:r>
            <a:r>
              <a:rPr lang="en-US" altLang="zh-CN" sz="1600" dirty="0">
                <a:solidFill>
                  <a:srgbClr val="0070C0"/>
                </a:solidFill>
                <a:latin typeface="Times New Roman" panose="02020603050405020304" pitchFamily="18" charset="0"/>
                <a:cs typeface="Times New Roman" panose="02020603050405020304" pitchFamily="18" charset="0"/>
              </a:rPr>
              <a:t>EI</a:t>
            </a:r>
            <a:r>
              <a:rPr lang="zh-CN" altLang="en-US" sz="1600" dirty="0">
                <a:solidFill>
                  <a:srgbClr val="0070C0"/>
                </a:solidFill>
                <a:latin typeface="Times New Roman" panose="02020603050405020304" pitchFamily="18" charset="0"/>
                <a:cs typeface="Times New Roman" panose="02020603050405020304" pitchFamily="18" charset="0"/>
              </a:rPr>
              <a:t>，</a:t>
            </a:r>
            <a:r>
              <a:rPr lang="en-US" altLang="zh-CN" sz="1600" dirty="0">
                <a:solidFill>
                  <a:srgbClr val="0070C0"/>
                </a:solidFill>
                <a:latin typeface="Times New Roman" panose="02020603050405020304" pitchFamily="18" charset="0"/>
                <a:cs typeface="Times New Roman" panose="02020603050405020304" pitchFamily="18" charset="0"/>
              </a:rPr>
              <a:t>CA</a:t>
            </a:r>
            <a:r>
              <a:rPr lang="zh-CN" altLang="en-US" sz="1600" dirty="0">
                <a:solidFill>
                  <a:srgbClr val="0070C0"/>
                </a:solidFill>
                <a:latin typeface="Times New Roman" panose="02020603050405020304" pitchFamily="18" charset="0"/>
                <a:cs typeface="Times New Roman" panose="02020603050405020304" pitchFamily="18" charset="0"/>
              </a:rPr>
              <a:t>）</a:t>
            </a:r>
            <a:endParaRPr lang="en-US" altLang="zh-CN" sz="1600" dirty="0">
              <a:solidFill>
                <a:srgbClr val="0070C0"/>
              </a:solidFill>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4C3CBD38-4BF9-4344-8DC3-0EC6717B0212}"/>
              </a:ext>
            </a:extLst>
          </p:cNvPr>
          <p:cNvPicPr>
            <a:picLocks noChangeAspect="1"/>
          </p:cNvPicPr>
          <p:nvPr/>
        </p:nvPicPr>
        <p:blipFill>
          <a:blip r:embed="rId3"/>
          <a:stretch>
            <a:fillRect/>
          </a:stretch>
        </p:blipFill>
        <p:spPr>
          <a:xfrm>
            <a:off x="3125208" y="2438141"/>
            <a:ext cx="6410632" cy="2993751"/>
          </a:xfrm>
          <a:prstGeom prst="rect">
            <a:avLst/>
          </a:prstGeom>
        </p:spPr>
      </p:pic>
      <p:sp>
        <p:nvSpPr>
          <p:cNvPr id="8" name="标题 1">
            <a:extLst>
              <a:ext uri="{FF2B5EF4-FFF2-40B4-BE49-F238E27FC236}">
                <a16:creationId xmlns:a16="http://schemas.microsoft.com/office/drawing/2014/main" id="{9EB00BE8-DC45-4AF0-A2C0-27957DF2258E}"/>
              </a:ext>
            </a:extLst>
          </p:cNvPr>
          <p:cNvSpPr>
            <a:spLocks noGrp="1"/>
          </p:cNvSpPr>
          <p:nvPr>
            <p:ph type="title"/>
          </p:nvPr>
        </p:nvSpPr>
        <p:spPr>
          <a:xfrm>
            <a:off x="1295400" y="108284"/>
            <a:ext cx="9601200" cy="739877"/>
          </a:xfrm>
        </p:spPr>
        <p:txBody>
          <a:bodyPr/>
          <a:lstStyle/>
          <a:p>
            <a:r>
              <a:rPr lang="zh-CN" altLang="en-US" dirty="0">
                <a:latin typeface="Times New Roman" panose="02020603050405020304" pitchFamily="18" charset="0"/>
                <a:cs typeface="Times New Roman" panose="02020603050405020304" pitchFamily="18" charset="0"/>
              </a:rPr>
              <a:t>我们所做的工作</a:t>
            </a:r>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872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D658-859C-44BF-BFF6-F85F1B39CF72}"/>
              </a:ext>
            </a:extLst>
          </p:cNvPr>
          <p:cNvSpPr>
            <a:spLocks noGrp="1"/>
          </p:cNvSpPr>
          <p:nvPr>
            <p:ph type="title"/>
          </p:nvPr>
        </p:nvSpPr>
        <p:spPr>
          <a:xfrm>
            <a:off x="1371600" y="685800"/>
            <a:ext cx="9601200" cy="742950"/>
          </a:xfrm>
        </p:spPr>
        <p:txBody>
          <a:bodyPr/>
          <a:lstStyle/>
          <a:p>
            <a:r>
              <a:rPr lang="en-US" altLang="zh-CN" dirty="0"/>
              <a:t>2.</a:t>
            </a:r>
            <a:r>
              <a:rPr lang="zh-CN" altLang="en-US" dirty="0"/>
              <a:t>差分隐私数据挖掘</a:t>
            </a:r>
          </a:p>
        </p:txBody>
      </p:sp>
      <p:sp>
        <p:nvSpPr>
          <p:cNvPr id="3" name="内容占位符 2">
            <a:extLst>
              <a:ext uri="{FF2B5EF4-FFF2-40B4-BE49-F238E27FC236}">
                <a16:creationId xmlns:a16="http://schemas.microsoft.com/office/drawing/2014/main" id="{B8C7ACE9-C894-41BC-BA75-DFB0178FBC90}"/>
              </a:ext>
            </a:extLst>
          </p:cNvPr>
          <p:cNvSpPr>
            <a:spLocks noGrp="1"/>
          </p:cNvSpPr>
          <p:nvPr>
            <p:ph idx="1"/>
          </p:nvPr>
        </p:nvSpPr>
        <p:spPr>
          <a:xfrm>
            <a:off x="1449658" y="1428750"/>
            <a:ext cx="9886931" cy="1611351"/>
          </a:xfrm>
        </p:spPr>
        <p:txBody>
          <a:bodyPr>
            <a:noAutofit/>
          </a:bodyPr>
          <a:lstStyle/>
          <a:p>
            <a:pPr marL="0" indent="0">
              <a:buNone/>
            </a:pPr>
            <a:r>
              <a:rPr lang="zh-CN" altLang="en-US" sz="2400" dirty="0">
                <a:latin typeface="Times New Roman" panose="02020603050405020304" pitchFamily="18" charset="0"/>
                <a:cs typeface="Times New Roman" panose="02020603050405020304" pitchFamily="18" charset="0"/>
              </a:rPr>
              <a:t>隐私保护数据挖掘（</a:t>
            </a:r>
            <a:r>
              <a:rPr lang="en-US" altLang="zh-CN" sz="2400" dirty="0">
                <a:latin typeface="Times New Roman" panose="02020603050405020304" pitchFamily="18" charset="0"/>
                <a:cs typeface="Times New Roman" panose="02020603050405020304" pitchFamily="18" charset="0"/>
              </a:rPr>
              <a:t>Privacy Preserving Data Mining, PPDM</a:t>
            </a:r>
            <a:r>
              <a:rPr lang="zh-CN" altLang="en-US" sz="2400" dirty="0">
                <a:latin typeface="Times New Roman" panose="02020603050405020304" pitchFamily="18" charset="0"/>
                <a:cs typeface="Times New Roman" panose="02020603050405020304" pitchFamily="18" charset="0"/>
              </a:rPr>
              <a:t>）研究的问题是如何在保证数据集隐私安全的前提下获取性能最优的数据挖掘模型。其研究通常面向数据挖掘领域的具体算法，通过对已有算法的调整和对挖掘结果的性能评估，来寻求</a:t>
            </a:r>
            <a:r>
              <a:rPr lang="zh-CN" altLang="en-US" sz="2400" b="1" dirty="0">
                <a:solidFill>
                  <a:srgbClr val="0070C0"/>
                </a:solidFill>
                <a:latin typeface="Times New Roman" panose="02020603050405020304" pitchFamily="18" charset="0"/>
                <a:cs typeface="Times New Roman" panose="02020603050405020304" pitchFamily="18" charset="0"/>
              </a:rPr>
              <a:t>数据安全性和模型可用性</a:t>
            </a:r>
            <a:r>
              <a:rPr lang="zh-CN" altLang="en-US" sz="2400" dirty="0">
                <a:latin typeface="Times New Roman" panose="02020603050405020304" pitchFamily="18" charset="0"/>
                <a:cs typeface="Times New Roman" panose="02020603050405020304" pitchFamily="18" charset="0"/>
              </a:rPr>
              <a:t>的平衡。</a:t>
            </a:r>
            <a:endParaRPr lang="en-US" altLang="zh-CN" i="0" dirty="0">
              <a:latin typeface="Times New Roman" panose="02020603050405020304" pitchFamily="18" charset="0"/>
              <a:cs typeface="Times New Roman" panose="02020603050405020304" pitchFamily="18" charset="0"/>
            </a:endParaRPr>
          </a:p>
        </p:txBody>
      </p:sp>
      <p:grpSp>
        <p:nvGrpSpPr>
          <p:cNvPr id="34" name="组合 33">
            <a:extLst>
              <a:ext uri="{FF2B5EF4-FFF2-40B4-BE49-F238E27FC236}">
                <a16:creationId xmlns:a16="http://schemas.microsoft.com/office/drawing/2014/main" id="{158A6399-C65B-473A-BD50-63AE8923E201}"/>
              </a:ext>
            </a:extLst>
          </p:cNvPr>
          <p:cNvGrpSpPr/>
          <p:nvPr/>
        </p:nvGrpSpPr>
        <p:grpSpPr>
          <a:xfrm>
            <a:off x="2655440" y="3429000"/>
            <a:ext cx="7737829" cy="1854952"/>
            <a:chOff x="1514893" y="3068313"/>
            <a:chExt cx="7737829" cy="1854952"/>
          </a:xfrm>
        </p:grpSpPr>
        <p:grpSp>
          <p:nvGrpSpPr>
            <p:cNvPr id="4" name="组合 3">
              <a:extLst>
                <a:ext uri="{FF2B5EF4-FFF2-40B4-BE49-F238E27FC236}">
                  <a16:creationId xmlns:a16="http://schemas.microsoft.com/office/drawing/2014/main" id="{8C01A6BE-7F47-4636-BD15-329863BAE23F}"/>
                </a:ext>
              </a:extLst>
            </p:cNvPr>
            <p:cNvGrpSpPr/>
            <p:nvPr/>
          </p:nvGrpSpPr>
          <p:grpSpPr>
            <a:xfrm>
              <a:off x="1514893" y="3068313"/>
              <a:ext cx="3960355" cy="1854952"/>
              <a:chOff x="1517689" y="2754352"/>
              <a:chExt cx="3960355" cy="1854952"/>
            </a:xfrm>
          </p:grpSpPr>
          <p:sp>
            <p:nvSpPr>
              <p:cNvPr id="5" name="圆柱体 4">
                <a:extLst>
                  <a:ext uri="{FF2B5EF4-FFF2-40B4-BE49-F238E27FC236}">
                    <a16:creationId xmlns:a16="http://schemas.microsoft.com/office/drawing/2014/main" id="{439929D6-DB17-4650-81E6-3736BE7891FB}"/>
                  </a:ext>
                </a:extLst>
              </p:cNvPr>
              <p:cNvSpPr/>
              <p:nvPr/>
            </p:nvSpPr>
            <p:spPr>
              <a:xfrm>
                <a:off x="1517689" y="2913257"/>
                <a:ext cx="1002490" cy="1182029"/>
              </a:xfrm>
              <a:prstGeom prst="can">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rPr>
                  <a:t>原始</a:t>
                </a:r>
                <a:r>
                  <a:rPr lang="en-US" altLang="zh-CN" dirty="0">
                    <a:solidFill>
                      <a:schemeClr val="tx1"/>
                    </a:solidFill>
                    <a:latin typeface="Times New Roman" panose="02020603050405020304" pitchFamily="18" charset="0"/>
                    <a:cs typeface="Times New Roman" panose="02020603050405020304" pitchFamily="18" charset="0"/>
                  </a:rPr>
                  <a:t>Dataset</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6" name="箭头: 左右 5">
                <a:extLst>
                  <a:ext uri="{FF2B5EF4-FFF2-40B4-BE49-F238E27FC236}">
                    <a16:creationId xmlns:a16="http://schemas.microsoft.com/office/drawing/2014/main" id="{B42A8CFE-BD1C-40D0-9AFD-56568AD65294}"/>
                  </a:ext>
                </a:extLst>
              </p:cNvPr>
              <p:cNvSpPr/>
              <p:nvPr/>
            </p:nvSpPr>
            <p:spPr>
              <a:xfrm>
                <a:off x="2520180" y="3306337"/>
                <a:ext cx="674648" cy="362414"/>
              </a:xfrm>
              <a:prstGeom prst="leftRightArrow">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六边形 6">
                <a:extLst>
                  <a:ext uri="{FF2B5EF4-FFF2-40B4-BE49-F238E27FC236}">
                    <a16:creationId xmlns:a16="http://schemas.microsoft.com/office/drawing/2014/main" id="{D1C3E6EF-B1D6-476B-959E-A253EB43DA1E}"/>
                  </a:ext>
                </a:extLst>
              </p:cNvPr>
              <p:cNvSpPr/>
              <p:nvPr/>
            </p:nvSpPr>
            <p:spPr>
              <a:xfrm>
                <a:off x="3178102" y="3028950"/>
                <a:ext cx="1092819" cy="950642"/>
              </a:xfrm>
              <a:prstGeom prst="hexagon">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DP </a:t>
                </a:r>
                <a:r>
                  <a:rPr lang="zh-CN" altLang="en-US" dirty="0">
                    <a:solidFill>
                      <a:schemeClr val="tx1"/>
                    </a:solidFill>
                    <a:latin typeface="Times New Roman" panose="02020603050405020304" pitchFamily="18" charset="0"/>
                    <a:cs typeface="Times New Roman" panose="02020603050405020304" pitchFamily="18" charset="0"/>
                  </a:rPr>
                  <a:t>算法</a:t>
                </a:r>
              </a:p>
            </p:txBody>
          </p:sp>
          <p:cxnSp>
            <p:nvCxnSpPr>
              <p:cNvPr id="8" name="直接连接符 7">
                <a:extLst>
                  <a:ext uri="{FF2B5EF4-FFF2-40B4-BE49-F238E27FC236}">
                    <a16:creationId xmlns:a16="http://schemas.microsoft.com/office/drawing/2014/main" id="{6624AB31-2F9D-4FB8-9329-EB61465BB92C}"/>
                  </a:ext>
                </a:extLst>
              </p:cNvPr>
              <p:cNvCxnSpPr/>
              <p:nvPr/>
            </p:nvCxnSpPr>
            <p:spPr>
              <a:xfrm>
                <a:off x="4755999" y="2754352"/>
                <a:ext cx="0" cy="158347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88A9726D-71E1-4106-A71B-551464D48610}"/>
                  </a:ext>
                </a:extLst>
              </p:cNvPr>
              <p:cNvSpPr txBox="1"/>
              <p:nvPr/>
            </p:nvSpPr>
            <p:spPr>
              <a:xfrm>
                <a:off x="4209592" y="4239972"/>
                <a:ext cx="1268452" cy="369332"/>
              </a:xfrm>
              <a:prstGeom prst="rect">
                <a:avLst/>
              </a:prstGeom>
              <a:noFill/>
              <a:ln>
                <a:noFill/>
              </a:ln>
            </p:spPr>
            <p:txBody>
              <a:bodyPr wrap="square" rtlCol="0">
                <a:spAutoFit/>
              </a:bodyPr>
              <a:lstStyle/>
              <a:p>
                <a:r>
                  <a:rPr lang="zh-CN" altLang="en-US" dirty="0">
                    <a:latin typeface="Times New Roman" panose="02020603050405020304" pitchFamily="18" charset="0"/>
                    <a:cs typeface="Times New Roman" panose="02020603050405020304" pitchFamily="18" charset="0"/>
                  </a:rPr>
                  <a:t>信任边界</a:t>
                </a:r>
              </a:p>
            </p:txBody>
          </p:sp>
        </p:grpSp>
        <p:grpSp>
          <p:nvGrpSpPr>
            <p:cNvPr id="22" name="组合 21">
              <a:extLst>
                <a:ext uri="{FF2B5EF4-FFF2-40B4-BE49-F238E27FC236}">
                  <a16:creationId xmlns:a16="http://schemas.microsoft.com/office/drawing/2014/main" id="{100D0121-6C6A-4235-92F3-452DD295D656}"/>
                </a:ext>
              </a:extLst>
            </p:cNvPr>
            <p:cNvGrpSpPr/>
            <p:nvPr/>
          </p:nvGrpSpPr>
          <p:grpSpPr>
            <a:xfrm>
              <a:off x="5299611" y="3135432"/>
              <a:ext cx="2015588" cy="1295238"/>
              <a:chOff x="5299611" y="3135432"/>
              <a:chExt cx="2015588" cy="1295238"/>
            </a:xfrm>
          </p:grpSpPr>
          <p:pic>
            <p:nvPicPr>
              <p:cNvPr id="20" name="图片 19">
                <a:extLst>
                  <a:ext uri="{FF2B5EF4-FFF2-40B4-BE49-F238E27FC236}">
                    <a16:creationId xmlns:a16="http://schemas.microsoft.com/office/drawing/2014/main" id="{ECEAC2D3-0625-4EA6-9689-0D6A028E96B7}"/>
                  </a:ext>
                </a:extLst>
              </p:cNvPr>
              <p:cNvPicPr>
                <a:picLocks noChangeAspect="1"/>
              </p:cNvPicPr>
              <p:nvPr/>
            </p:nvPicPr>
            <p:blipFill>
              <a:blip r:embed="rId2"/>
              <a:stretch>
                <a:fillRect/>
              </a:stretch>
            </p:blipFill>
            <p:spPr>
              <a:xfrm>
                <a:off x="5299611" y="3135432"/>
                <a:ext cx="2015588" cy="1295238"/>
              </a:xfrm>
              <a:prstGeom prst="rect">
                <a:avLst/>
              </a:prstGeom>
            </p:spPr>
          </p:pic>
          <p:sp>
            <p:nvSpPr>
              <p:cNvPr id="21" name="文本框 20">
                <a:extLst>
                  <a:ext uri="{FF2B5EF4-FFF2-40B4-BE49-F238E27FC236}">
                    <a16:creationId xmlns:a16="http://schemas.microsoft.com/office/drawing/2014/main" id="{05B62F35-F43F-4B91-A24E-F0085F5225A8}"/>
                  </a:ext>
                </a:extLst>
              </p:cNvPr>
              <p:cNvSpPr txBox="1"/>
              <p:nvPr/>
            </p:nvSpPr>
            <p:spPr>
              <a:xfrm>
                <a:off x="5377676" y="3644158"/>
                <a:ext cx="1937523" cy="338554"/>
              </a:xfrm>
              <a:prstGeom prst="rect">
                <a:avLst/>
              </a:prstGeom>
              <a:noFill/>
            </p:spPr>
            <p:txBody>
              <a:bodyPr wrap="square" rtlCol="0">
                <a:spAutoFit/>
              </a:bodyPr>
              <a:lstStyle/>
              <a:p>
                <a:r>
                  <a:rPr lang="en-US" altLang="zh-CN" sz="1600" dirty="0">
                    <a:latin typeface="Cooper Black" panose="0208090404030B020404" pitchFamily="18" charset="0"/>
                  </a:rPr>
                  <a:t>DATA ,MINING</a:t>
                </a:r>
                <a:endParaRPr lang="zh-CN" altLang="en-US" sz="1600" dirty="0">
                  <a:latin typeface="Cooper Black" panose="0208090404030B020404" pitchFamily="18" charset="0"/>
                </a:endParaRPr>
              </a:p>
            </p:txBody>
          </p:sp>
        </p:grpSp>
        <p:sp>
          <p:nvSpPr>
            <p:cNvPr id="23" name="箭头: 右 22">
              <a:extLst>
                <a:ext uri="{FF2B5EF4-FFF2-40B4-BE49-F238E27FC236}">
                  <a16:creationId xmlns:a16="http://schemas.microsoft.com/office/drawing/2014/main" id="{6B633F33-2E72-4921-83A5-2935E714E124}"/>
                </a:ext>
              </a:extLst>
            </p:cNvPr>
            <p:cNvSpPr/>
            <p:nvPr/>
          </p:nvSpPr>
          <p:spPr>
            <a:xfrm>
              <a:off x="7315199" y="3697187"/>
              <a:ext cx="766917" cy="216078"/>
            </a:xfrm>
            <a:prstGeom prst="rightArrow">
              <a:avLst/>
            </a:prstGeom>
            <a:solidFill>
              <a:schemeClr val="bg1">
                <a:lumMod val="6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2EA3AB07-D0F5-4C50-93E4-D55A6CB4EB07}"/>
                </a:ext>
              </a:extLst>
            </p:cNvPr>
            <p:cNvPicPr>
              <a:picLocks noChangeAspect="1"/>
            </p:cNvPicPr>
            <p:nvPr/>
          </p:nvPicPr>
          <p:blipFill>
            <a:blip r:embed="rId3"/>
            <a:stretch>
              <a:fillRect/>
            </a:stretch>
          </p:blipFill>
          <p:spPr>
            <a:xfrm>
              <a:off x="8128772" y="3539567"/>
              <a:ext cx="1123950" cy="523875"/>
            </a:xfrm>
            <a:prstGeom prst="rect">
              <a:avLst/>
            </a:prstGeom>
          </p:spPr>
        </p:pic>
        <p:sp>
          <p:nvSpPr>
            <p:cNvPr id="33" name="文本框 32">
              <a:extLst>
                <a:ext uri="{FF2B5EF4-FFF2-40B4-BE49-F238E27FC236}">
                  <a16:creationId xmlns:a16="http://schemas.microsoft.com/office/drawing/2014/main" id="{6DC7BF67-DCB2-4715-B4BF-41844ED43681}"/>
                </a:ext>
              </a:extLst>
            </p:cNvPr>
            <p:cNvSpPr txBox="1"/>
            <p:nvPr/>
          </p:nvSpPr>
          <p:spPr>
            <a:xfrm>
              <a:off x="8126314" y="4184601"/>
              <a:ext cx="1123946" cy="369332"/>
            </a:xfrm>
            <a:prstGeom prst="rect">
              <a:avLst/>
            </a:prstGeom>
            <a:noFill/>
            <a:ln>
              <a:noFill/>
            </a:ln>
          </p:spPr>
          <p:txBody>
            <a:bodyPr wrap="square" rtlCol="0">
              <a:spAutoFit/>
            </a:bodyPr>
            <a:lstStyle/>
            <a:p>
              <a:pPr algn="ctr"/>
              <a:r>
                <a:rPr lang="zh-CN" altLang="en-US" dirty="0">
                  <a:latin typeface="Times New Roman" panose="02020603050405020304" pitchFamily="18" charset="0"/>
                  <a:cs typeface="Times New Roman" panose="02020603050405020304" pitchFamily="18" charset="0"/>
                </a:rPr>
                <a:t>模型</a:t>
              </a:r>
            </a:p>
          </p:txBody>
        </p:sp>
        <p:cxnSp>
          <p:nvCxnSpPr>
            <p:cNvPr id="32" name="直接连接符 31">
              <a:extLst>
                <a:ext uri="{FF2B5EF4-FFF2-40B4-BE49-F238E27FC236}">
                  <a16:creationId xmlns:a16="http://schemas.microsoft.com/office/drawing/2014/main" id="{71B546FC-9A93-491A-B0B1-0A68A5F8A5AB}"/>
                </a:ext>
              </a:extLst>
            </p:cNvPr>
            <p:cNvCxnSpPr>
              <a:stCxn id="7" idx="0"/>
              <a:endCxn id="21" idx="1"/>
            </p:cNvCxnSpPr>
            <p:nvPr/>
          </p:nvCxnSpPr>
          <p:spPr>
            <a:xfrm flipV="1">
              <a:off x="4268125" y="3813435"/>
              <a:ext cx="1109551" cy="4797"/>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465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85373BC-39D0-498F-AEE9-A12C34557871}"/>
              </a:ext>
            </a:extLst>
          </p:cNvPr>
          <p:cNvPicPr>
            <a:picLocks noChangeAspect="1"/>
          </p:cNvPicPr>
          <p:nvPr/>
        </p:nvPicPr>
        <p:blipFill>
          <a:blip r:embed="rId2"/>
          <a:stretch>
            <a:fillRect/>
          </a:stretch>
        </p:blipFill>
        <p:spPr>
          <a:xfrm>
            <a:off x="1804987" y="1333499"/>
            <a:ext cx="9282113" cy="4814887"/>
          </a:xfrm>
          <a:prstGeom prst="rect">
            <a:avLst/>
          </a:prstGeom>
        </p:spPr>
      </p:pic>
      <p:sp>
        <p:nvSpPr>
          <p:cNvPr id="6" name="文本框 5">
            <a:extLst>
              <a:ext uri="{FF2B5EF4-FFF2-40B4-BE49-F238E27FC236}">
                <a16:creationId xmlns:a16="http://schemas.microsoft.com/office/drawing/2014/main" id="{A94FF734-A25C-4502-A099-C80C65E25FE6}"/>
              </a:ext>
            </a:extLst>
          </p:cNvPr>
          <p:cNvSpPr txBox="1"/>
          <p:nvPr/>
        </p:nvSpPr>
        <p:spPr>
          <a:xfrm>
            <a:off x="1657351" y="747264"/>
            <a:ext cx="9677400"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Source</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https</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//www.statista.com/statistics/638593/worldwide-data-center-storage-capacity-cloud-vs-traditional/</a:t>
            </a:r>
            <a:endParaRPr lang="zh-CN" altLang="en-US"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38DD4CD6-5796-4970-A0A4-062E25A46835}"/>
              </a:ext>
            </a:extLst>
          </p:cNvPr>
          <p:cNvSpPr txBox="1"/>
          <p:nvPr/>
        </p:nvSpPr>
        <p:spPr>
          <a:xfrm>
            <a:off x="1747837" y="6281383"/>
            <a:ext cx="9677400" cy="369332"/>
          </a:xfrm>
          <a:prstGeom prst="rect">
            <a:avLst/>
          </a:prstGeom>
          <a:noFill/>
        </p:spPr>
        <p:txBody>
          <a:bodyPr wrap="square">
            <a:spAutoFit/>
          </a:bodyPr>
          <a:lstStyle/>
          <a:p>
            <a:pPr marL="285750" indent="-285750">
              <a:buFont typeface="Wingdings" panose="05000000000000000000" pitchFamily="2" charset="2"/>
              <a:buChar char="n"/>
            </a:pPr>
            <a:r>
              <a:rPr lang="zh-CN" altLang="en-US" b="1" dirty="0"/>
              <a:t>数据产生价值，没有数据就没有价值。</a:t>
            </a:r>
            <a:r>
              <a:rPr lang="zh-CN" altLang="en-US" b="1" dirty="0">
                <a:solidFill>
                  <a:srgbClr val="0070C0"/>
                </a:solidFill>
              </a:rPr>
              <a:t>手段：数据统计、分析、推理、数据挖掘、机器学习</a:t>
            </a:r>
          </a:p>
        </p:txBody>
      </p:sp>
      <p:sp>
        <p:nvSpPr>
          <p:cNvPr id="12" name="标题 1">
            <a:extLst>
              <a:ext uri="{FF2B5EF4-FFF2-40B4-BE49-F238E27FC236}">
                <a16:creationId xmlns:a16="http://schemas.microsoft.com/office/drawing/2014/main" id="{311DF736-2BDF-466B-9B06-12049FA22C08}"/>
              </a:ext>
            </a:extLst>
          </p:cNvPr>
          <p:cNvSpPr>
            <a:spLocks noGrp="1"/>
          </p:cNvSpPr>
          <p:nvPr>
            <p:ph type="title"/>
          </p:nvPr>
        </p:nvSpPr>
        <p:spPr>
          <a:xfrm>
            <a:off x="1371600" y="238125"/>
            <a:ext cx="9601200" cy="657225"/>
          </a:xfrm>
        </p:spPr>
        <p:txBody>
          <a:bodyPr>
            <a:normAutofit fontScale="90000"/>
          </a:bodyPr>
          <a:lstStyle/>
          <a:p>
            <a:r>
              <a:rPr lang="zh-CN" altLang="en-US" dirty="0"/>
              <a:t>背景</a:t>
            </a:r>
          </a:p>
        </p:txBody>
      </p:sp>
      <p:sp>
        <p:nvSpPr>
          <p:cNvPr id="2" name="文本框 1">
            <a:extLst>
              <a:ext uri="{FF2B5EF4-FFF2-40B4-BE49-F238E27FC236}">
                <a16:creationId xmlns:a16="http://schemas.microsoft.com/office/drawing/2014/main" id="{735C28E0-DBE9-419B-988F-DD925F139535}"/>
              </a:ext>
            </a:extLst>
          </p:cNvPr>
          <p:cNvSpPr txBox="1"/>
          <p:nvPr/>
        </p:nvSpPr>
        <p:spPr>
          <a:xfrm>
            <a:off x="11087100" y="2336900"/>
            <a:ext cx="1104900" cy="2585323"/>
          </a:xfrm>
          <a:prstGeom prst="rect">
            <a:avLst/>
          </a:prstGeom>
          <a:noFill/>
        </p:spPr>
        <p:txBody>
          <a:bodyPr wrap="square" rtlCol="0">
            <a:spAutoFit/>
          </a:bodyPr>
          <a:lstStyle/>
          <a:p>
            <a:pPr algn="just"/>
            <a:r>
              <a:rPr lang="zh-CN" altLang="en-US" dirty="0"/>
              <a:t>数据存储的单位也从我们熟悉的</a:t>
            </a:r>
            <a:r>
              <a:rPr lang="en-US" altLang="zh-CN" dirty="0"/>
              <a:t>GB,TB</a:t>
            </a:r>
            <a:r>
              <a:rPr lang="zh-CN" altLang="en-US" dirty="0"/>
              <a:t>到</a:t>
            </a:r>
            <a:r>
              <a:rPr lang="en-US" altLang="zh-CN" dirty="0"/>
              <a:t>PB,</a:t>
            </a:r>
            <a:r>
              <a:rPr lang="zh-CN" altLang="en-US" dirty="0"/>
              <a:t> </a:t>
            </a:r>
            <a:r>
              <a:rPr lang="en-US" altLang="zh-CN" dirty="0"/>
              <a:t>EB, ZB, YB,  BB, </a:t>
            </a:r>
            <a:r>
              <a:rPr lang="zh-CN" altLang="en-US" dirty="0"/>
              <a:t>还有</a:t>
            </a:r>
            <a:r>
              <a:rPr lang="en-US" altLang="zh-CN" dirty="0"/>
              <a:t>NB, DB</a:t>
            </a:r>
            <a:endParaRPr lang="zh-CN" altLang="en-US" dirty="0"/>
          </a:p>
        </p:txBody>
      </p:sp>
    </p:spTree>
    <p:extLst>
      <p:ext uri="{BB962C8B-B14F-4D97-AF65-F5344CB8AC3E}">
        <p14:creationId xmlns:p14="http://schemas.microsoft.com/office/powerpoint/2010/main" val="1044980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8C7ACE9-C894-41BC-BA75-DFB0178FBC90}"/>
              </a:ext>
            </a:extLst>
          </p:cNvPr>
          <p:cNvSpPr>
            <a:spLocks noGrp="1"/>
          </p:cNvSpPr>
          <p:nvPr>
            <p:ph idx="1"/>
          </p:nvPr>
        </p:nvSpPr>
        <p:spPr>
          <a:xfrm>
            <a:off x="1295400" y="978310"/>
            <a:ext cx="10188677" cy="5255342"/>
          </a:xfrm>
        </p:spPr>
        <p:txBody>
          <a:bodyPr anchor="ctr">
            <a:noAutofit/>
          </a:bodyPr>
          <a:lstStyle/>
          <a:p>
            <a:pPr marL="0" indent="0" algn="just">
              <a:buNone/>
            </a:pPr>
            <a:r>
              <a:rPr lang="zh-CN" altLang="en-US" sz="1800" dirty="0">
                <a:latin typeface="Times New Roman" panose="02020603050405020304" pitchFamily="18" charset="0"/>
                <a:cs typeface="Times New Roman" panose="02020603050405020304" pitchFamily="18" charset="0"/>
              </a:rPr>
              <a:t>一些研究表明，直接发布</a:t>
            </a:r>
            <a:r>
              <a:rPr lang="zh-CN" altLang="en-US" sz="1800" dirty="0">
                <a:solidFill>
                  <a:srgbClr val="0070C0"/>
                </a:solidFill>
                <a:latin typeface="Times New Roman" panose="02020603050405020304" pitchFamily="18" charset="0"/>
                <a:cs typeface="Times New Roman" panose="02020603050405020304" pitchFamily="18" charset="0"/>
              </a:rPr>
              <a:t>回归模型</a:t>
            </a:r>
            <a:r>
              <a:rPr lang="zh-CN" altLang="en-US" sz="1800" dirty="0">
                <a:latin typeface="Times New Roman" panose="02020603050405020304" pitchFamily="18" charset="0"/>
                <a:cs typeface="Times New Roman" panose="02020603050405020304" pitchFamily="18" charset="0"/>
              </a:rPr>
              <a:t>的方式存在隐私泄漏的风险。一方面，攻击者在掌握一定背景知识的情况下，可以利用已发布的回归模型推断出其训练数据中包含的个体敏感信息（</a:t>
            </a:r>
            <a:r>
              <a:rPr lang="en-US" altLang="zh-CN" sz="1800" dirty="0">
                <a:latin typeface="Times New Roman" panose="02020603050405020304" pitchFamily="18" charset="0"/>
                <a:cs typeface="Times New Roman" panose="02020603050405020304" pitchFamily="18" charset="0"/>
              </a:rPr>
              <a:t>MODEL INVERSION ATTACK</a:t>
            </a:r>
            <a:r>
              <a:rPr lang="zh-CN" altLang="en-US" sz="1800" dirty="0">
                <a:latin typeface="Times New Roman" panose="02020603050405020304" pitchFamily="18" charset="0"/>
                <a:cs typeface="Times New Roman" panose="02020603050405020304" pitchFamily="18" charset="0"/>
              </a:rPr>
              <a:t>）；另一方面，回归模型所具有的发现数据之间潜在关系的能力为攻击者获取特定个体的敏感信息提供了机会。</a:t>
            </a:r>
            <a:endParaRPr lang="en-US" altLang="zh-CN" sz="1800" dirty="0">
              <a:latin typeface="Times New Roman" panose="02020603050405020304" pitchFamily="18" charset="0"/>
              <a:cs typeface="Times New Roman" panose="02020603050405020304" pitchFamily="18" charset="0"/>
            </a:endParaRPr>
          </a:p>
          <a:p>
            <a:pPr marL="0" indent="0" algn="just">
              <a:buNone/>
            </a:pPr>
            <a:r>
              <a:rPr lang="zh-CN" altLang="en-US" sz="1800" dirty="0">
                <a:latin typeface="Times New Roman" panose="02020603050405020304" pitchFamily="18" charset="0"/>
                <a:cs typeface="Times New Roman" panose="02020603050405020304" pitchFamily="18" charset="0"/>
              </a:rPr>
              <a:t>为了应对回归模型暴露出的隐私泄漏问题，研究人员尝试通过差分隐私和回归分析结合的方式来解决。差分隐私的优势在于其建立在坚实的数学基础之上，对隐私保护进行了严格的定义并提供了量化评估。并且，差分隐私假设攻击者获得了最大背景知识，无需在针对特定场景对攻击者的背景知识进行假设。目前较为成功的基于差分隐私的回归分析算法是函数机制，但是仍然存在以下问题：</a:t>
            </a:r>
            <a:endParaRPr lang="en-US" altLang="zh-CN" sz="1800" dirty="0">
              <a:latin typeface="Times New Roman" panose="02020603050405020304" pitchFamily="18" charset="0"/>
              <a:cs typeface="Times New Roman" panose="02020603050405020304" pitchFamily="18" charset="0"/>
            </a:endParaRPr>
          </a:p>
          <a:p>
            <a:pPr marL="0" indent="0" algn="just">
              <a:buNone/>
            </a:pP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a:t>
            </a:r>
            <a:r>
              <a:rPr lang="zh-CN" altLang="en-US" sz="1800" b="1" dirty="0">
                <a:latin typeface="Times New Roman" panose="02020603050405020304" pitchFamily="18" charset="0"/>
                <a:cs typeface="Times New Roman" panose="02020603050405020304" pitchFamily="18" charset="0"/>
              </a:rPr>
              <a:t>差分隐私机制所添加的噪声会对回归模型的预测结果造成影响</a:t>
            </a:r>
            <a:r>
              <a:rPr lang="zh-CN" altLang="en-US" sz="1800" dirty="0">
                <a:latin typeface="Times New Roman" panose="02020603050405020304" pitchFamily="18" charset="0"/>
                <a:cs typeface="Times New Roman" panose="02020603050405020304" pitchFamily="18" charset="0"/>
              </a:rPr>
              <a:t>，对于函数机制而言，其噪声的分配方式需要进行优化，以进一步提高回归模型的预测准确率；（</a:t>
            </a:r>
            <a:r>
              <a:rPr lang="en-US" altLang="zh-CN" sz="1800" dirty="0">
                <a:latin typeface="Times New Roman" panose="02020603050405020304" pitchFamily="18" charset="0"/>
                <a:cs typeface="Times New Roman" panose="02020603050405020304" pitchFamily="18" charset="0"/>
              </a:rPr>
              <a:t>2</a:t>
            </a:r>
            <a:r>
              <a:rPr lang="zh-CN" altLang="en-US" sz="1800" dirty="0">
                <a:latin typeface="Times New Roman" panose="02020603050405020304" pitchFamily="18" charset="0"/>
                <a:cs typeface="Times New Roman" panose="02020603050405020304" pitchFamily="18" charset="0"/>
              </a:rPr>
              <a:t>）</a:t>
            </a:r>
            <a:r>
              <a:rPr lang="zh-CN" altLang="en-US" sz="1800" b="1" dirty="0">
                <a:latin typeface="Times New Roman" panose="02020603050405020304" pitchFamily="18" charset="0"/>
                <a:cs typeface="Times New Roman" panose="02020603050405020304" pitchFamily="18" charset="0"/>
              </a:rPr>
              <a:t>函数机制难以防御模型反转攻击</a:t>
            </a:r>
            <a:r>
              <a:rPr lang="zh-CN" altLang="en-US" sz="1800" dirty="0">
                <a:latin typeface="Times New Roman" panose="02020603050405020304" pitchFamily="18" charset="0"/>
                <a:cs typeface="Times New Roman" panose="02020603050405020304" pitchFamily="18" charset="0"/>
              </a:rPr>
              <a:t>，攻击者依然可以利用具有隐私保护的回归模型来获取敏感信息。</a:t>
            </a:r>
            <a:r>
              <a:rPr lang="zh-CN" altLang="en-US" sz="1800" b="1" dirty="0">
                <a:solidFill>
                  <a:srgbClr val="0070C0"/>
                </a:solidFill>
                <a:latin typeface="Times New Roman" panose="02020603050405020304" pitchFamily="18" charset="0"/>
                <a:cs typeface="Times New Roman" panose="02020603050405020304" pitchFamily="18" charset="0"/>
              </a:rPr>
              <a:t>通过优化函数机制内部隐私预算的分配方式可以很大程度提高模型的预测准确率。</a:t>
            </a:r>
            <a:endParaRPr lang="en-US" altLang="zh-CN" sz="1800" b="1" dirty="0">
              <a:solidFill>
                <a:srgbClr val="0070C0"/>
              </a:solidFill>
              <a:latin typeface="Times New Roman" panose="02020603050405020304" pitchFamily="18" charset="0"/>
              <a:cs typeface="Times New Roman" panose="02020603050405020304" pitchFamily="18" charset="0"/>
            </a:endParaRPr>
          </a:p>
          <a:p>
            <a:pPr marL="0" indent="0" algn="just">
              <a:buNone/>
            </a:pPr>
            <a:r>
              <a:rPr lang="zh-CN" altLang="en-US" sz="1800" dirty="0">
                <a:latin typeface="Times New Roman" panose="02020603050405020304" pitchFamily="18" charset="0"/>
                <a:cs typeface="Times New Roman" panose="02020603050405020304" pitchFamily="18" charset="0"/>
              </a:rPr>
              <a:t>在此基础上，我们构建了新的</a:t>
            </a:r>
            <a:r>
              <a:rPr lang="zh-CN" altLang="en-US" sz="1800" dirty="0">
                <a:solidFill>
                  <a:srgbClr val="0070C0"/>
                </a:solidFill>
                <a:latin typeface="Times New Roman" panose="02020603050405020304" pitchFamily="18" charset="0"/>
                <a:cs typeface="Times New Roman" panose="02020603050405020304" pitchFamily="18" charset="0"/>
              </a:rPr>
              <a:t>差分隐私回归分析算法</a:t>
            </a:r>
            <a:r>
              <a:rPr lang="en-US" altLang="zh-CN" sz="1800" dirty="0">
                <a:solidFill>
                  <a:srgbClr val="0070C0"/>
                </a:solidFill>
                <a:latin typeface="Times New Roman" panose="02020603050405020304" pitchFamily="18" charset="0"/>
                <a:cs typeface="Times New Roman" panose="02020603050405020304" pitchFamily="18" charset="0"/>
              </a:rPr>
              <a:t>DPBA</a:t>
            </a:r>
            <a:r>
              <a:rPr lang="zh-CN" altLang="en-US" sz="1800" dirty="0">
                <a:solidFill>
                  <a:srgbClr val="0070C0"/>
                </a:solidFill>
                <a:latin typeface="Times New Roman" panose="02020603050405020304" pitchFamily="18" charset="0"/>
                <a:cs typeface="Times New Roman" panose="02020603050405020304" pitchFamily="18" charset="0"/>
              </a:rPr>
              <a:t>，可以同时应用于线性回归和逻辑回归</a:t>
            </a:r>
            <a:r>
              <a:rPr lang="zh-CN" altLang="en-US" sz="1800" dirty="0">
                <a:latin typeface="Times New Roman" panose="02020603050405020304" pitchFamily="18" charset="0"/>
                <a:cs typeface="Times New Roman" panose="02020603050405020304" pitchFamily="18" charset="0"/>
              </a:rPr>
              <a:t>，制定了更为合理的隐私预算分配机制并通过理论进行验证。在通用数据集上进行测试的表明，在相同隐私预算情况下，</a:t>
            </a:r>
            <a:r>
              <a:rPr lang="en-US" altLang="zh-CN" sz="1800" dirty="0">
                <a:latin typeface="Times New Roman" panose="02020603050405020304" pitchFamily="18" charset="0"/>
                <a:cs typeface="Times New Roman" panose="02020603050405020304" pitchFamily="18" charset="0"/>
              </a:rPr>
              <a:t>DPBA</a:t>
            </a:r>
            <a:r>
              <a:rPr lang="zh-CN" altLang="en-US" sz="1800" dirty="0">
                <a:latin typeface="Times New Roman" panose="02020603050405020304" pitchFamily="18" charset="0"/>
                <a:cs typeface="Times New Roman" panose="02020603050405020304" pitchFamily="18" charset="0"/>
              </a:rPr>
              <a:t>在预测准确率、</a:t>
            </a:r>
            <a:r>
              <a:rPr lang="en-US" altLang="zh-CN" sz="1800" dirty="0">
                <a:latin typeface="Times New Roman" panose="02020603050405020304" pitchFamily="18" charset="0"/>
                <a:cs typeface="Times New Roman" panose="02020603050405020304" pitchFamily="18" charset="0"/>
              </a:rPr>
              <a:t>ROC</a:t>
            </a:r>
            <a:r>
              <a:rPr lang="zh-CN" altLang="en-US" sz="1800" dirty="0">
                <a:latin typeface="Times New Roman" panose="02020603050405020304" pitchFamily="18" charset="0"/>
                <a:cs typeface="Times New Roman" panose="02020603050405020304" pitchFamily="18" charset="0"/>
              </a:rPr>
              <a:t>等多项指标上均优于其他隐私保护算法。除此之外，由于优化的隐私预算分配机制增加了算法的随机性，使得其能有效的抵御模型反转攻击，相关实验也证明了我们的算法在抵御模型反转攻击上的有效性。</a:t>
            </a:r>
            <a:endParaRPr lang="en-US" altLang="zh-CN" sz="1600" i="0" dirty="0">
              <a:latin typeface="Times New Roman" panose="02020603050405020304" pitchFamily="18" charset="0"/>
              <a:cs typeface="Times New Roman" panose="02020603050405020304" pitchFamily="18" charset="0"/>
            </a:endParaRPr>
          </a:p>
        </p:txBody>
      </p:sp>
      <p:sp>
        <p:nvSpPr>
          <p:cNvPr id="24" name="标题 1">
            <a:extLst>
              <a:ext uri="{FF2B5EF4-FFF2-40B4-BE49-F238E27FC236}">
                <a16:creationId xmlns:a16="http://schemas.microsoft.com/office/drawing/2014/main" id="{C2D12A19-7F17-4385-B5E2-BC1E67148779}"/>
              </a:ext>
            </a:extLst>
          </p:cNvPr>
          <p:cNvSpPr>
            <a:spLocks noGrp="1"/>
          </p:cNvSpPr>
          <p:nvPr>
            <p:ph type="title"/>
          </p:nvPr>
        </p:nvSpPr>
        <p:spPr>
          <a:xfrm>
            <a:off x="854178" y="280220"/>
            <a:ext cx="8353617" cy="698090"/>
          </a:xfrm>
        </p:spPr>
        <p:txBody>
          <a:bodyPr>
            <a:normAutofit fontScale="90000"/>
          </a:bodyPr>
          <a:lstStyle/>
          <a:p>
            <a:pPr algn="ctr"/>
            <a:r>
              <a:rPr lang="zh-CN" altLang="en-US" sz="4000" dirty="0"/>
              <a:t>我们所做的工作</a:t>
            </a:r>
            <a:r>
              <a:rPr lang="en-US" altLang="zh-CN" sz="4000" dirty="0"/>
              <a:t>——</a:t>
            </a:r>
            <a:r>
              <a:rPr lang="zh-CN" altLang="en-US" sz="4000" dirty="0"/>
              <a:t>差分隐私回归分析</a:t>
            </a:r>
          </a:p>
        </p:txBody>
      </p:sp>
    </p:spTree>
    <p:extLst>
      <p:ext uri="{BB962C8B-B14F-4D97-AF65-F5344CB8AC3E}">
        <p14:creationId xmlns:p14="http://schemas.microsoft.com/office/powerpoint/2010/main" val="15821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24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6D43D87-7BF0-41A4-A19D-FCD705CA2107}"/>
              </a:ext>
            </a:extLst>
          </p:cNvPr>
          <p:cNvPicPr>
            <a:picLocks noChangeAspect="1"/>
          </p:cNvPicPr>
          <p:nvPr/>
        </p:nvPicPr>
        <p:blipFill>
          <a:blip r:embed="rId3"/>
          <a:stretch>
            <a:fillRect/>
          </a:stretch>
        </p:blipFill>
        <p:spPr>
          <a:xfrm>
            <a:off x="1101214" y="752792"/>
            <a:ext cx="4719484" cy="5648632"/>
          </a:xfrm>
          <a:prstGeom prst="rect">
            <a:avLst/>
          </a:prstGeom>
        </p:spPr>
      </p:pic>
      <p:pic>
        <p:nvPicPr>
          <p:cNvPr id="4" name="图片 3">
            <a:extLst>
              <a:ext uri="{FF2B5EF4-FFF2-40B4-BE49-F238E27FC236}">
                <a16:creationId xmlns:a16="http://schemas.microsoft.com/office/drawing/2014/main" id="{F787ABE2-8FAD-46EE-ADE1-E3DDAB220082}"/>
              </a:ext>
            </a:extLst>
          </p:cNvPr>
          <p:cNvPicPr>
            <a:picLocks noChangeAspect="1"/>
          </p:cNvPicPr>
          <p:nvPr/>
        </p:nvPicPr>
        <p:blipFill>
          <a:blip r:embed="rId4"/>
          <a:stretch>
            <a:fillRect/>
          </a:stretch>
        </p:blipFill>
        <p:spPr>
          <a:xfrm>
            <a:off x="6371303" y="73742"/>
            <a:ext cx="5506065" cy="2782529"/>
          </a:xfrm>
          <a:prstGeom prst="rect">
            <a:avLst/>
          </a:prstGeom>
        </p:spPr>
      </p:pic>
      <p:pic>
        <p:nvPicPr>
          <p:cNvPr id="6" name="图片 5">
            <a:extLst>
              <a:ext uri="{FF2B5EF4-FFF2-40B4-BE49-F238E27FC236}">
                <a16:creationId xmlns:a16="http://schemas.microsoft.com/office/drawing/2014/main" id="{1BBB4DFA-2512-4FF8-BCBF-BDCB6F8D92EB}"/>
              </a:ext>
            </a:extLst>
          </p:cNvPr>
          <p:cNvPicPr>
            <a:picLocks noChangeAspect="1"/>
          </p:cNvPicPr>
          <p:nvPr/>
        </p:nvPicPr>
        <p:blipFill>
          <a:blip r:embed="rId5"/>
          <a:stretch>
            <a:fillRect/>
          </a:stretch>
        </p:blipFill>
        <p:spPr>
          <a:xfrm>
            <a:off x="6371303" y="2930014"/>
            <a:ext cx="5506065" cy="3028335"/>
          </a:xfrm>
          <a:prstGeom prst="rect">
            <a:avLst/>
          </a:prstGeom>
        </p:spPr>
      </p:pic>
      <p:sp>
        <p:nvSpPr>
          <p:cNvPr id="8" name="文本框 7">
            <a:extLst>
              <a:ext uri="{FF2B5EF4-FFF2-40B4-BE49-F238E27FC236}">
                <a16:creationId xmlns:a16="http://schemas.microsoft.com/office/drawing/2014/main" id="{D274AE18-1169-46EB-A9A9-455D1EDA082D}"/>
              </a:ext>
            </a:extLst>
          </p:cNvPr>
          <p:cNvSpPr txBox="1"/>
          <p:nvPr/>
        </p:nvSpPr>
        <p:spPr>
          <a:xfrm>
            <a:off x="6096001" y="6032092"/>
            <a:ext cx="5781368" cy="738664"/>
          </a:xfrm>
          <a:prstGeom prst="rect">
            <a:avLst/>
          </a:prstGeom>
          <a:noFill/>
        </p:spPr>
        <p:txBody>
          <a:bodyPr wrap="square" rtlCol="0">
            <a:spAutoFit/>
          </a:bodyPr>
          <a:lstStyle/>
          <a:p>
            <a:pPr algn="just"/>
            <a:r>
              <a:rPr lang="en-US" altLang="zh-CN" sz="1400" dirty="0">
                <a:solidFill>
                  <a:srgbClr val="0070C0"/>
                </a:solidFill>
                <a:latin typeface="Times New Roman" panose="02020603050405020304" pitchFamily="18" charset="0"/>
                <a:cs typeface="Times New Roman" panose="02020603050405020304" pitchFamily="18" charset="0"/>
              </a:rPr>
              <a:t>Fang, </a:t>
            </a:r>
            <a:r>
              <a:rPr lang="en-US" altLang="zh-CN" sz="1400" dirty="0" err="1">
                <a:solidFill>
                  <a:srgbClr val="0070C0"/>
                </a:solidFill>
                <a:latin typeface="Times New Roman" panose="02020603050405020304" pitchFamily="18" charset="0"/>
                <a:cs typeface="Times New Roman" panose="02020603050405020304" pitchFamily="18" charset="0"/>
              </a:rPr>
              <a:t>Xianjin</a:t>
            </a:r>
            <a:r>
              <a:rPr lang="en-US" altLang="zh-CN" sz="1400" dirty="0">
                <a:solidFill>
                  <a:srgbClr val="0070C0"/>
                </a:solidFill>
                <a:latin typeface="Times New Roman" panose="02020603050405020304" pitchFamily="18" charset="0"/>
                <a:cs typeface="Times New Roman" panose="02020603050405020304" pitchFamily="18" charset="0"/>
              </a:rPr>
              <a:t>; Yu, </a:t>
            </a:r>
            <a:r>
              <a:rPr lang="en-US" altLang="zh-CN" sz="1400" dirty="0" err="1">
                <a:solidFill>
                  <a:srgbClr val="0070C0"/>
                </a:solidFill>
                <a:latin typeface="Times New Roman" panose="02020603050405020304" pitchFamily="18" charset="0"/>
                <a:cs typeface="Times New Roman" panose="02020603050405020304" pitchFamily="18" charset="0"/>
              </a:rPr>
              <a:t>Fangchao</a:t>
            </a:r>
            <a:r>
              <a:rPr lang="en-US" altLang="zh-CN" sz="1400" dirty="0">
                <a:solidFill>
                  <a:srgbClr val="0070C0"/>
                </a:solidFill>
                <a:latin typeface="Times New Roman" panose="02020603050405020304" pitchFamily="18" charset="0"/>
                <a:cs typeface="Times New Roman" panose="02020603050405020304" pitchFamily="18" charset="0"/>
              </a:rPr>
              <a:t>; Yang, </a:t>
            </a:r>
            <a:r>
              <a:rPr lang="en-US" altLang="zh-CN" sz="1400" dirty="0" err="1">
                <a:solidFill>
                  <a:srgbClr val="0070C0"/>
                </a:solidFill>
                <a:latin typeface="Times New Roman" panose="02020603050405020304" pitchFamily="18" charset="0"/>
                <a:cs typeface="Times New Roman" panose="02020603050405020304" pitchFamily="18" charset="0"/>
              </a:rPr>
              <a:t>Gaoming</a:t>
            </a:r>
            <a:r>
              <a:rPr lang="en-US" altLang="zh-CN" sz="1400" dirty="0">
                <a:solidFill>
                  <a:srgbClr val="0070C0"/>
                </a:solidFill>
                <a:latin typeface="Times New Roman" panose="02020603050405020304" pitchFamily="18" charset="0"/>
                <a:cs typeface="Times New Roman" panose="02020603050405020304" pitchFamily="18" charset="0"/>
              </a:rPr>
              <a:t>; Qu, </a:t>
            </a:r>
            <a:r>
              <a:rPr lang="en-US" altLang="zh-CN" sz="1400" dirty="0" err="1">
                <a:solidFill>
                  <a:srgbClr val="0070C0"/>
                </a:solidFill>
                <a:latin typeface="Times New Roman" panose="02020603050405020304" pitchFamily="18" charset="0"/>
                <a:cs typeface="Times New Roman" panose="02020603050405020304" pitchFamily="18" charset="0"/>
              </a:rPr>
              <a:t>Youyang</a:t>
            </a:r>
            <a:r>
              <a:rPr lang="en-US" altLang="zh-CN" sz="1400" dirty="0">
                <a:solidFill>
                  <a:srgbClr val="0070C0"/>
                </a:solidFill>
                <a:latin typeface="Times New Roman" panose="02020603050405020304" pitchFamily="18" charset="0"/>
                <a:cs typeface="Times New Roman" panose="02020603050405020304" pitchFamily="18" charset="0"/>
              </a:rPr>
              <a:t>. </a:t>
            </a:r>
            <a:r>
              <a:rPr lang="en-US" altLang="zh-CN" sz="1400" i="1" dirty="0">
                <a:solidFill>
                  <a:srgbClr val="0070C0"/>
                </a:solidFill>
                <a:latin typeface="Times New Roman" panose="02020603050405020304" pitchFamily="18" charset="0"/>
                <a:cs typeface="Times New Roman" panose="02020603050405020304" pitchFamily="18" charset="0"/>
              </a:rPr>
              <a:t>Regression Analysis with Differential Privacy Preserving</a:t>
            </a:r>
            <a:r>
              <a:rPr lang="en-US" altLang="zh-CN" sz="1400" dirty="0">
                <a:solidFill>
                  <a:srgbClr val="0070C0"/>
                </a:solidFill>
                <a:latin typeface="Times New Roman" panose="02020603050405020304" pitchFamily="18" charset="0"/>
                <a:cs typeface="Times New Roman" panose="02020603050405020304" pitchFamily="18" charset="0"/>
              </a:rPr>
              <a:t>. IEEE Access, vol. 7, pp. 129353-129361, 2019, </a:t>
            </a:r>
            <a:r>
              <a:rPr lang="en-US" altLang="zh-CN" sz="1400" dirty="0" err="1">
                <a:solidFill>
                  <a:srgbClr val="0070C0"/>
                </a:solidFill>
                <a:latin typeface="Times New Roman" panose="02020603050405020304" pitchFamily="18" charset="0"/>
                <a:cs typeface="Times New Roman" panose="02020603050405020304" pitchFamily="18" charset="0"/>
              </a:rPr>
              <a:t>doi</a:t>
            </a:r>
            <a:r>
              <a:rPr lang="en-US" altLang="zh-CN" sz="1400" dirty="0">
                <a:solidFill>
                  <a:srgbClr val="0070C0"/>
                </a:solidFill>
                <a:latin typeface="Times New Roman" panose="02020603050405020304" pitchFamily="18" charset="0"/>
                <a:cs typeface="Times New Roman" panose="02020603050405020304" pitchFamily="18" charset="0"/>
              </a:rPr>
              <a:t>: 10.1109/ACCESS.2019.2940714.  </a:t>
            </a:r>
            <a:r>
              <a:rPr lang="zh-CN" altLang="en-US" sz="1400" dirty="0">
                <a:solidFill>
                  <a:srgbClr val="0070C0"/>
                </a:solidFill>
                <a:latin typeface="Times New Roman" panose="02020603050405020304" pitchFamily="18" charset="0"/>
                <a:cs typeface="Times New Roman" panose="02020603050405020304" pitchFamily="18" charset="0"/>
              </a:rPr>
              <a:t>（</a:t>
            </a:r>
            <a:r>
              <a:rPr lang="en-US" altLang="zh-CN" sz="1400" dirty="0">
                <a:solidFill>
                  <a:srgbClr val="0070C0"/>
                </a:solidFill>
                <a:latin typeface="Times New Roman" panose="02020603050405020304" pitchFamily="18" charset="0"/>
                <a:cs typeface="Times New Roman" panose="02020603050405020304" pitchFamily="18" charset="0"/>
              </a:rPr>
              <a:t>SCI Q2</a:t>
            </a:r>
            <a:r>
              <a:rPr lang="zh-CN" altLang="en-US" sz="1400" dirty="0">
                <a:solidFill>
                  <a:srgbClr val="0070C0"/>
                </a:solidFill>
                <a:latin typeface="Times New Roman" panose="02020603050405020304" pitchFamily="18" charset="0"/>
                <a:cs typeface="Times New Roman" panose="02020603050405020304" pitchFamily="18" charset="0"/>
              </a:rPr>
              <a:t>）</a:t>
            </a:r>
          </a:p>
        </p:txBody>
      </p:sp>
      <p:sp>
        <p:nvSpPr>
          <p:cNvPr id="9" name="标题 1">
            <a:extLst>
              <a:ext uri="{FF2B5EF4-FFF2-40B4-BE49-F238E27FC236}">
                <a16:creationId xmlns:a16="http://schemas.microsoft.com/office/drawing/2014/main" id="{F89E9AC9-CE52-46D9-B36A-13D1FF6836BB}"/>
              </a:ext>
            </a:extLst>
          </p:cNvPr>
          <p:cNvSpPr>
            <a:spLocks noGrp="1"/>
          </p:cNvSpPr>
          <p:nvPr>
            <p:ph type="title"/>
          </p:nvPr>
        </p:nvSpPr>
        <p:spPr>
          <a:xfrm>
            <a:off x="751397" y="212600"/>
            <a:ext cx="5344603" cy="389631"/>
          </a:xfrm>
        </p:spPr>
        <p:txBody>
          <a:bodyPr>
            <a:noAutofit/>
          </a:bodyPr>
          <a:lstStyle/>
          <a:p>
            <a:pPr algn="ctr"/>
            <a:r>
              <a:rPr lang="zh-CN" altLang="en-US" sz="2400" dirty="0"/>
              <a:t>我们所做的工作</a:t>
            </a:r>
            <a:r>
              <a:rPr lang="en-US" altLang="zh-CN" sz="2400" dirty="0"/>
              <a:t>——</a:t>
            </a:r>
            <a:r>
              <a:rPr lang="zh-CN" altLang="en-US" sz="2400" dirty="0"/>
              <a:t>差分隐私回归分析</a:t>
            </a:r>
          </a:p>
        </p:txBody>
      </p:sp>
    </p:spTree>
    <p:extLst>
      <p:ext uri="{BB962C8B-B14F-4D97-AF65-F5344CB8AC3E}">
        <p14:creationId xmlns:p14="http://schemas.microsoft.com/office/powerpoint/2010/main" val="219091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D658-859C-44BF-BFF6-F85F1B39CF72}"/>
              </a:ext>
            </a:extLst>
          </p:cNvPr>
          <p:cNvSpPr>
            <a:spLocks noGrp="1"/>
          </p:cNvSpPr>
          <p:nvPr>
            <p:ph type="title"/>
          </p:nvPr>
        </p:nvSpPr>
        <p:spPr>
          <a:xfrm>
            <a:off x="1371600" y="685800"/>
            <a:ext cx="9601200" cy="785072"/>
          </a:xfrm>
        </p:spPr>
        <p:txBody>
          <a:bodyPr>
            <a:normAutofit/>
          </a:bodyPr>
          <a:lstStyle/>
          <a:p>
            <a:r>
              <a:rPr lang="en-US" altLang="zh-CN" dirty="0">
                <a:latin typeface="Times New Roman" panose="02020603050405020304" pitchFamily="18" charset="0"/>
                <a:cs typeface="Times New Roman" panose="02020603050405020304" pitchFamily="18" charset="0"/>
              </a:rPr>
              <a:t>3.</a:t>
            </a:r>
            <a:r>
              <a:rPr lang="zh-CN" altLang="en-US" dirty="0">
                <a:latin typeface="Times New Roman" panose="02020603050405020304" pitchFamily="18" charset="0"/>
                <a:cs typeface="Times New Roman" panose="02020603050405020304" pitchFamily="18" charset="0"/>
              </a:rPr>
              <a:t>深度学习安全与隐私保护</a:t>
            </a:r>
          </a:p>
        </p:txBody>
      </p:sp>
      <p:sp>
        <p:nvSpPr>
          <p:cNvPr id="3" name="íŝļiḓè">
            <a:extLst>
              <a:ext uri="{FF2B5EF4-FFF2-40B4-BE49-F238E27FC236}">
                <a16:creationId xmlns:a16="http://schemas.microsoft.com/office/drawing/2014/main" id="{AD30757F-FB88-4D99-9B78-AFA2B74D2B40}"/>
              </a:ext>
            </a:extLst>
          </p:cNvPr>
          <p:cNvSpPr/>
          <p:nvPr/>
        </p:nvSpPr>
        <p:spPr bwMode="auto">
          <a:xfrm>
            <a:off x="1567128" y="4062782"/>
            <a:ext cx="2869596" cy="176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fontScale="925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spcBef>
                <a:spcPct val="0"/>
              </a:spcBef>
              <a:spcAft>
                <a:spcPct val="0"/>
              </a:spcAft>
              <a:defRPr/>
            </a:pPr>
            <a:r>
              <a:rPr lang="zh-CN" altLang="en-US" sz="2000" dirty="0">
                <a:solidFill>
                  <a:srgbClr val="7030A0"/>
                </a:solidFill>
                <a:latin typeface="黑体" panose="02010609060101010101" pitchFamily="49" charset="-122"/>
                <a:ea typeface="黑体" panose="02010609060101010101" pitchFamily="49" charset="-122"/>
                <a:cs typeface="+mn-ea"/>
                <a:sym typeface="+mn-lt"/>
              </a:rPr>
              <a:t>算法层面</a:t>
            </a:r>
            <a:endParaRPr lang="en-US" altLang="zh-CN" sz="2000" dirty="0">
              <a:solidFill>
                <a:srgbClr val="7030A0"/>
              </a:solidFill>
              <a:latin typeface="黑体" panose="02010609060101010101" pitchFamily="49" charset="-122"/>
              <a:ea typeface="黑体" panose="02010609060101010101" pitchFamily="49" charset="-122"/>
              <a:cs typeface="+mn-ea"/>
              <a:sym typeface="+mn-lt"/>
            </a:endParaRPr>
          </a:p>
          <a:p>
            <a:pPr algn="just">
              <a:lnSpc>
                <a:spcPct val="130000"/>
              </a:lnSpc>
              <a:spcBef>
                <a:spcPct val="0"/>
              </a:spcBef>
              <a:spcAft>
                <a:spcPct val="0"/>
              </a:spcAft>
              <a:defRPr/>
            </a:pPr>
            <a:r>
              <a:rPr lang="zh-CN" altLang="en-US" sz="2000" dirty="0">
                <a:solidFill>
                  <a:srgbClr val="000000"/>
                </a:solidFill>
                <a:cs typeface="+mn-ea"/>
                <a:sym typeface="+mn-lt"/>
              </a:rPr>
              <a:t>深度学习的不可解释性可能会导致很多潜在的漏洞，</a:t>
            </a:r>
          </a:p>
          <a:p>
            <a:pPr algn="just">
              <a:lnSpc>
                <a:spcPct val="130000"/>
              </a:lnSpc>
              <a:spcBef>
                <a:spcPct val="0"/>
              </a:spcBef>
              <a:spcAft>
                <a:spcPct val="0"/>
              </a:spcAft>
              <a:defRPr/>
            </a:pPr>
            <a:r>
              <a:rPr lang="zh-CN" altLang="en-US" sz="2000" dirty="0">
                <a:solidFill>
                  <a:srgbClr val="000000"/>
                </a:solidFill>
                <a:cs typeface="+mn-ea"/>
                <a:sym typeface="+mn-lt"/>
              </a:rPr>
              <a:t>从而衍生出更多的攻击手段。</a:t>
            </a:r>
            <a:endParaRPr kumimoji="0" lang="en-US" altLang="zh-CN" sz="2000" b="0" i="0" u="none" strike="noStrike" kern="1200" cap="none" spc="0" normalizeH="0" baseline="0" noProof="0" dirty="0">
              <a:ln>
                <a:noFill/>
              </a:ln>
              <a:solidFill>
                <a:srgbClr val="000000"/>
              </a:solidFill>
              <a:effectLst/>
              <a:uLnTx/>
              <a:uFillTx/>
              <a:cs typeface="+mn-ea"/>
              <a:sym typeface="+mn-lt"/>
            </a:endParaRPr>
          </a:p>
        </p:txBody>
      </p:sp>
      <p:sp>
        <p:nvSpPr>
          <p:cNvPr id="4" name="íŝļiḓè">
            <a:extLst>
              <a:ext uri="{FF2B5EF4-FFF2-40B4-BE49-F238E27FC236}">
                <a16:creationId xmlns:a16="http://schemas.microsoft.com/office/drawing/2014/main" id="{261DC33F-DE5E-4AE1-BF2C-79FA20F99EBB}"/>
              </a:ext>
            </a:extLst>
          </p:cNvPr>
          <p:cNvSpPr/>
          <p:nvPr/>
        </p:nvSpPr>
        <p:spPr bwMode="auto">
          <a:xfrm>
            <a:off x="1667157" y="1662326"/>
            <a:ext cx="2869596"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t"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spcBef>
                <a:spcPct val="0"/>
              </a:spcBef>
              <a:spcAft>
                <a:spcPct val="0"/>
              </a:spcAft>
              <a:defRPr/>
            </a:pPr>
            <a:r>
              <a:rPr lang="zh-CN" altLang="en-US" sz="2000" dirty="0">
                <a:solidFill>
                  <a:srgbClr val="00B050"/>
                </a:solidFill>
                <a:latin typeface="黑体" panose="02010609060101010101" pitchFamily="49" charset="-122"/>
                <a:ea typeface="黑体" panose="02010609060101010101" pitchFamily="49" charset="-122"/>
                <a:cs typeface="+mn-ea"/>
                <a:sym typeface="+mn-lt"/>
              </a:rPr>
              <a:t>数据层面</a:t>
            </a:r>
            <a:endParaRPr lang="en-US" altLang="zh-CN" sz="2000" dirty="0">
              <a:solidFill>
                <a:srgbClr val="00B050"/>
              </a:solidFill>
              <a:latin typeface="黑体" panose="02010609060101010101" pitchFamily="49" charset="-122"/>
              <a:ea typeface="黑体" panose="02010609060101010101" pitchFamily="49" charset="-122"/>
              <a:cs typeface="+mn-ea"/>
              <a:sym typeface="+mn-lt"/>
            </a:endParaRPr>
          </a:p>
          <a:p>
            <a:pPr lvl="0" algn="just">
              <a:lnSpc>
                <a:spcPct val="130000"/>
              </a:lnSpc>
              <a:spcBef>
                <a:spcPct val="0"/>
              </a:spcBef>
              <a:spcAft>
                <a:spcPct val="0"/>
              </a:spcAft>
              <a:defRPr/>
            </a:pPr>
            <a:r>
              <a:rPr lang="zh-CN" altLang="en-US" sz="2000" dirty="0">
                <a:solidFill>
                  <a:srgbClr val="000000"/>
                </a:solidFill>
                <a:latin typeface="+mn-ea"/>
                <a:cs typeface="+mn-ea"/>
                <a:sym typeface="+mn-lt"/>
              </a:rPr>
              <a:t>深度学习模型对数据的高度依赖；数据集合中可能包含恶意数据，数据的清洗和筛选困难。</a:t>
            </a:r>
            <a:endParaRPr kumimoji="0" lang="en-US" altLang="zh-CN" sz="2000" b="0" i="0" u="none" strike="noStrike" kern="1200" cap="none" spc="0" normalizeH="0" baseline="0" noProof="0" dirty="0">
              <a:ln>
                <a:noFill/>
              </a:ln>
              <a:solidFill>
                <a:srgbClr val="000000"/>
              </a:solidFill>
              <a:effectLst/>
              <a:uLnTx/>
              <a:uFillTx/>
              <a:latin typeface="+mn-ea"/>
              <a:cs typeface="+mn-ea"/>
              <a:sym typeface="+mn-lt"/>
            </a:endParaRPr>
          </a:p>
        </p:txBody>
      </p:sp>
      <p:graphicFrame>
        <p:nvGraphicFramePr>
          <p:cNvPr id="5" name="图表 4">
            <a:extLst>
              <a:ext uri="{FF2B5EF4-FFF2-40B4-BE49-F238E27FC236}">
                <a16:creationId xmlns:a16="http://schemas.microsoft.com/office/drawing/2014/main" id="{36B719A3-6D5A-461C-963E-99193432FA11}"/>
              </a:ext>
            </a:extLst>
          </p:cNvPr>
          <p:cNvGraphicFramePr/>
          <p:nvPr>
            <p:extLst>
              <p:ext uri="{D42A27DB-BD31-4B8C-83A1-F6EECF244321}">
                <p14:modId xmlns:p14="http://schemas.microsoft.com/office/powerpoint/2010/main" val="909674842"/>
              </p:ext>
            </p:extLst>
          </p:nvPr>
        </p:nvGraphicFramePr>
        <p:xfrm>
          <a:off x="3525805" y="2070719"/>
          <a:ext cx="5140389" cy="3426926"/>
        </p:xfrm>
        <a:graphic>
          <a:graphicData uri="http://schemas.openxmlformats.org/drawingml/2006/chart">
            <c:chart xmlns:c="http://schemas.openxmlformats.org/drawingml/2006/chart" xmlns:r="http://schemas.openxmlformats.org/officeDocument/2006/relationships" r:id="rId2"/>
          </a:graphicData>
        </a:graphic>
      </p:graphicFrame>
      <p:sp>
        <p:nvSpPr>
          <p:cNvPr id="6" name="íŝļiḓè">
            <a:extLst>
              <a:ext uri="{FF2B5EF4-FFF2-40B4-BE49-F238E27FC236}">
                <a16:creationId xmlns:a16="http://schemas.microsoft.com/office/drawing/2014/main" id="{76C6B05C-D72D-4F68-8922-1EA2294E40BF}"/>
              </a:ext>
            </a:extLst>
          </p:cNvPr>
          <p:cNvSpPr/>
          <p:nvPr/>
        </p:nvSpPr>
        <p:spPr bwMode="auto">
          <a:xfrm>
            <a:off x="7755277" y="2021722"/>
            <a:ext cx="2892351" cy="352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20" rIns="0" bIns="45720" anchor="ctr" anchorCtr="0">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30000"/>
              </a:lnSpc>
              <a:spcBef>
                <a:spcPct val="0"/>
              </a:spcBef>
              <a:spcAft>
                <a:spcPct val="0"/>
              </a:spcAft>
              <a:defRPr/>
            </a:pPr>
            <a:r>
              <a:rPr lang="zh-CN" altLang="en-US" sz="2000" dirty="0">
                <a:solidFill>
                  <a:srgbClr val="0070C0"/>
                </a:solidFill>
                <a:latin typeface="黑体" panose="02010609060101010101" pitchFamily="49" charset="-122"/>
                <a:ea typeface="黑体" panose="02010609060101010101" pitchFamily="49" charset="-122"/>
                <a:cs typeface="+mn-ea"/>
                <a:sym typeface="+mn-lt"/>
              </a:rPr>
              <a:t>模型层面</a:t>
            </a:r>
            <a:endParaRPr lang="en-US" altLang="zh-CN" sz="2000" dirty="0">
              <a:solidFill>
                <a:srgbClr val="0070C0"/>
              </a:solidFill>
              <a:latin typeface="黑体" panose="02010609060101010101" pitchFamily="49" charset="-122"/>
              <a:ea typeface="黑体" panose="02010609060101010101" pitchFamily="49" charset="-122"/>
              <a:cs typeface="+mn-ea"/>
              <a:sym typeface="+mn-lt"/>
            </a:endParaRPr>
          </a:p>
          <a:p>
            <a:pPr lvl="0" algn="just">
              <a:lnSpc>
                <a:spcPct val="130000"/>
              </a:lnSpc>
              <a:spcBef>
                <a:spcPct val="0"/>
              </a:spcBef>
              <a:spcAft>
                <a:spcPct val="0"/>
              </a:spcAft>
              <a:defRPr/>
            </a:pPr>
            <a:r>
              <a:rPr kumimoji="0" lang="zh-CN" altLang="en-US" sz="2000" b="0" i="0" u="none" strike="noStrike" kern="1200" cap="none" spc="0" normalizeH="0" baseline="0" noProof="0" dirty="0">
                <a:ln>
                  <a:noFill/>
                </a:ln>
                <a:effectLst/>
                <a:uLnTx/>
                <a:uFillTx/>
                <a:latin typeface="+mn-ea"/>
                <a:cs typeface="+mn-ea"/>
                <a:sym typeface="+mn-lt"/>
              </a:rPr>
              <a:t>深度学习模型所具有的发现数据之间潜在关系的能力为攻击者获取敏感信息提供了机会；深度神经网络具有大量的隐藏层，足以将某些数据的细节编码为模型参数，甚至记忆整个数据集。</a:t>
            </a:r>
            <a:endParaRPr kumimoji="0" lang="en-US" altLang="zh-CN" sz="2000" b="0" i="0" u="none" strike="noStrike" kern="1200" cap="none" spc="0" normalizeH="0" baseline="0" noProof="0" dirty="0">
              <a:ln>
                <a:noFill/>
              </a:ln>
              <a:effectLst/>
              <a:uLnTx/>
              <a:uFillTx/>
              <a:latin typeface="+mn-ea"/>
              <a:cs typeface="+mn-ea"/>
              <a:sym typeface="+mn-lt"/>
            </a:endParaRPr>
          </a:p>
        </p:txBody>
      </p:sp>
    </p:spTree>
    <p:extLst>
      <p:ext uri="{BB962C8B-B14F-4D97-AF65-F5344CB8AC3E}">
        <p14:creationId xmlns:p14="http://schemas.microsoft.com/office/powerpoint/2010/main" val="3704572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E996328C-FC92-43BC-8EE8-8EA4ACA7102C}"/>
              </a:ext>
            </a:extLst>
          </p:cNvPr>
          <p:cNvSpPr/>
          <p:nvPr/>
        </p:nvSpPr>
        <p:spPr>
          <a:xfrm>
            <a:off x="1091255" y="1198769"/>
            <a:ext cx="10616078" cy="1182849"/>
          </a:xfrm>
          <a:prstGeom prst="rect">
            <a:avLst/>
          </a:prstGeom>
          <a:noFill/>
        </p:spPr>
        <p:txBody>
          <a:bodyPr wrap="square" lIns="0" rIns="0">
            <a:noAutofit/>
          </a:bodyPr>
          <a:lstStyle/>
          <a:p>
            <a:pPr algn="just">
              <a:lnSpc>
                <a:spcPct val="130000"/>
              </a:lnSpc>
            </a:pPr>
            <a:r>
              <a:rPr lang="zh-CN" altLang="en-US" sz="2000" dirty="0">
                <a:latin typeface="+mn-ea"/>
                <a:cs typeface="+mn-ea"/>
                <a:sym typeface="+mn-lt"/>
              </a:rPr>
              <a:t>       根据深度学习模型生命周期的不同阶段，对当前已知的安全和隐私攻击方法进行划分。在</a:t>
            </a:r>
            <a:r>
              <a:rPr lang="zh-CN" altLang="en-US" sz="2000" b="1" dirty="0">
                <a:solidFill>
                  <a:srgbClr val="0070C0"/>
                </a:solidFill>
                <a:latin typeface="+mn-ea"/>
                <a:cs typeface="+mn-ea"/>
                <a:sym typeface="+mn-lt"/>
              </a:rPr>
              <a:t>训练阶段</a:t>
            </a:r>
            <a:r>
              <a:rPr lang="zh-CN" altLang="en-US" sz="2000" dirty="0">
                <a:latin typeface="+mn-ea"/>
                <a:cs typeface="+mn-ea"/>
                <a:sym typeface="+mn-lt"/>
              </a:rPr>
              <a:t>，常见的攻击方式主要包括</a:t>
            </a:r>
            <a:r>
              <a:rPr lang="zh-CN" altLang="en-US" sz="2000" b="1" dirty="0">
                <a:solidFill>
                  <a:srgbClr val="0070C0"/>
                </a:solidFill>
                <a:latin typeface="+mn-ea"/>
                <a:cs typeface="+mn-ea"/>
                <a:sym typeface="+mn-lt"/>
              </a:rPr>
              <a:t>投毒攻击</a:t>
            </a:r>
            <a:r>
              <a:rPr lang="zh-CN" altLang="en-US" sz="2000" dirty="0">
                <a:latin typeface="+mn-ea"/>
                <a:cs typeface="+mn-ea"/>
                <a:sym typeface="+mn-lt"/>
              </a:rPr>
              <a:t>。在</a:t>
            </a:r>
            <a:r>
              <a:rPr lang="zh-CN" altLang="en-US" sz="2000" b="1" dirty="0">
                <a:solidFill>
                  <a:srgbClr val="0070C0"/>
                </a:solidFill>
                <a:latin typeface="+mn-ea"/>
                <a:cs typeface="+mn-ea"/>
                <a:sym typeface="+mn-lt"/>
              </a:rPr>
              <a:t>预测阶段</a:t>
            </a:r>
            <a:r>
              <a:rPr lang="zh-CN" altLang="en-US" sz="2000" dirty="0">
                <a:latin typeface="+mn-ea"/>
                <a:cs typeface="+mn-ea"/>
                <a:sym typeface="+mn-lt"/>
              </a:rPr>
              <a:t>，常见的攻击方式主要包括</a:t>
            </a:r>
            <a:r>
              <a:rPr lang="zh-CN" altLang="en-US" sz="2000" b="1" dirty="0">
                <a:solidFill>
                  <a:srgbClr val="0070C0"/>
                </a:solidFill>
                <a:latin typeface="+mn-ea"/>
                <a:cs typeface="+mn-ea"/>
                <a:sym typeface="+mn-lt"/>
              </a:rPr>
              <a:t>属性推断攻击、模型窃取攻击、对抗样本攻击。</a:t>
            </a:r>
            <a:endParaRPr lang="en-US" altLang="zh-CN" sz="2000" b="1" dirty="0">
              <a:solidFill>
                <a:srgbClr val="0070C0"/>
              </a:solidFill>
              <a:latin typeface="+mn-ea"/>
              <a:cs typeface="+mn-ea"/>
              <a:sym typeface="+mn-lt"/>
            </a:endParaRPr>
          </a:p>
        </p:txBody>
      </p:sp>
      <p:sp>
        <p:nvSpPr>
          <p:cNvPr id="5" name="标题 1">
            <a:extLst>
              <a:ext uri="{FF2B5EF4-FFF2-40B4-BE49-F238E27FC236}">
                <a16:creationId xmlns:a16="http://schemas.microsoft.com/office/drawing/2014/main" id="{B5C6E30E-190B-41FD-8B29-6D4B0FC18E70}"/>
              </a:ext>
            </a:extLst>
          </p:cNvPr>
          <p:cNvSpPr>
            <a:spLocks noGrp="1"/>
          </p:cNvSpPr>
          <p:nvPr>
            <p:ph type="title"/>
          </p:nvPr>
        </p:nvSpPr>
        <p:spPr>
          <a:xfrm>
            <a:off x="1091255" y="237834"/>
            <a:ext cx="8168208" cy="790865"/>
          </a:xfrm>
        </p:spPr>
        <p:txBody>
          <a:bodyPr/>
          <a:lstStyle/>
          <a:p>
            <a:r>
              <a:rPr lang="en-US" altLang="zh-CN" dirty="0">
                <a:latin typeface="Times New Roman" panose="02020603050405020304" pitchFamily="18" charset="0"/>
                <a:cs typeface="Times New Roman" panose="02020603050405020304" pitchFamily="18" charset="0"/>
                <a:sym typeface="+mn-lt"/>
              </a:rPr>
              <a:t>Security in Deep Learning</a:t>
            </a:r>
            <a:endParaRPr lang="zh-CN" altLang="en-US" dirty="0">
              <a:latin typeface="Times New Roman" panose="02020603050405020304" pitchFamily="18" charset="0"/>
              <a:cs typeface="Times New Roman" panose="02020603050405020304" pitchFamily="18" charset="0"/>
              <a:sym typeface="+mn-lt"/>
            </a:endParaRPr>
          </a:p>
        </p:txBody>
      </p:sp>
      <p:pic>
        <p:nvPicPr>
          <p:cNvPr id="6" name="图片 5">
            <a:extLst>
              <a:ext uri="{FF2B5EF4-FFF2-40B4-BE49-F238E27FC236}">
                <a16:creationId xmlns:a16="http://schemas.microsoft.com/office/drawing/2014/main" id="{5607992B-E96E-455E-8715-1F7EE667D25C}"/>
              </a:ext>
            </a:extLst>
          </p:cNvPr>
          <p:cNvPicPr>
            <a:picLocks noChangeAspect="1"/>
          </p:cNvPicPr>
          <p:nvPr/>
        </p:nvPicPr>
        <p:blipFill>
          <a:blip r:embed="rId2"/>
          <a:stretch>
            <a:fillRect/>
          </a:stretch>
        </p:blipFill>
        <p:spPr>
          <a:xfrm>
            <a:off x="2882331" y="2807639"/>
            <a:ext cx="6871704" cy="3118976"/>
          </a:xfrm>
          <a:prstGeom prst="rect">
            <a:avLst/>
          </a:prstGeom>
        </p:spPr>
      </p:pic>
    </p:spTree>
    <p:extLst>
      <p:ext uri="{BB962C8B-B14F-4D97-AF65-F5344CB8AC3E}">
        <p14:creationId xmlns:p14="http://schemas.microsoft.com/office/powerpoint/2010/main" val="4190326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927C316-F915-428C-9669-FA82786FA5F3}"/>
              </a:ext>
            </a:extLst>
          </p:cNvPr>
          <p:cNvSpPr>
            <a:spLocks noGrp="1"/>
          </p:cNvSpPr>
          <p:nvPr>
            <p:ph type="title"/>
          </p:nvPr>
        </p:nvSpPr>
        <p:spPr>
          <a:xfrm>
            <a:off x="1091255" y="237834"/>
            <a:ext cx="8168208" cy="790865"/>
          </a:xfrm>
        </p:spPr>
        <p:txBody>
          <a:bodyPr/>
          <a:lstStyle/>
          <a:p>
            <a:r>
              <a:rPr lang="zh-CN" altLang="en-US" dirty="0">
                <a:latin typeface="+mn-lt"/>
                <a:ea typeface="+mn-ea"/>
                <a:cs typeface="+mn-ea"/>
                <a:sym typeface="+mn-lt"/>
              </a:rPr>
              <a:t>投毒攻击</a:t>
            </a:r>
          </a:p>
        </p:txBody>
      </p:sp>
      <p:sp>
        <p:nvSpPr>
          <p:cNvPr id="5" name="矩形 4"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BAF1B307-E33A-4222-A903-682A9A65A64F}"/>
              </a:ext>
            </a:extLst>
          </p:cNvPr>
          <p:cNvSpPr/>
          <p:nvPr/>
        </p:nvSpPr>
        <p:spPr>
          <a:xfrm>
            <a:off x="1439152" y="3576808"/>
            <a:ext cx="3746500" cy="1962502"/>
          </a:xfrm>
          <a:prstGeom prst="rect">
            <a:avLst/>
          </a:prstGeom>
          <a:noFill/>
        </p:spPr>
        <p:txBody>
          <a:bodyPr wrap="square" lIns="0" rIns="0" anchor="ctr" anchorCtr="0">
            <a:noAutofit/>
          </a:bodyPr>
          <a:lstStyle/>
          <a:p>
            <a:pPr algn="just">
              <a:lnSpc>
                <a:spcPct val="130000"/>
              </a:lnSpc>
            </a:pPr>
            <a:r>
              <a:rPr lang="zh-CN" altLang="en-US" sz="2000" dirty="0">
                <a:cs typeface="+mn-ea"/>
                <a:sym typeface="+mn-lt"/>
              </a:rPr>
              <a:t>投毒攻击主要防御的主要思路是考虑</a:t>
            </a:r>
            <a:r>
              <a:rPr lang="zh-CN" altLang="en-US" sz="2000" dirty="0">
                <a:solidFill>
                  <a:srgbClr val="0070C0"/>
                </a:solidFill>
                <a:cs typeface="+mn-ea"/>
                <a:sym typeface="+mn-lt"/>
              </a:rPr>
              <a:t>污染数据和正常数据</a:t>
            </a:r>
            <a:r>
              <a:rPr lang="zh-CN" altLang="en-US" sz="2000" dirty="0">
                <a:cs typeface="+mn-ea"/>
                <a:sym typeface="+mn-lt"/>
              </a:rPr>
              <a:t>之间的分布差异，主要采用的方法包括鲁棒学习和数据清洗等。</a:t>
            </a:r>
          </a:p>
        </p:txBody>
      </p:sp>
      <p:sp>
        <p:nvSpPr>
          <p:cNvPr id="6" name="矩形 5"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0E243CA2-C9F0-435A-A282-BF4A43F0F652}"/>
              </a:ext>
            </a:extLst>
          </p:cNvPr>
          <p:cNvSpPr/>
          <p:nvPr/>
        </p:nvSpPr>
        <p:spPr>
          <a:xfrm>
            <a:off x="1490938" y="1123633"/>
            <a:ext cx="3642927" cy="2358241"/>
          </a:xfrm>
          <a:prstGeom prst="rect">
            <a:avLst/>
          </a:prstGeom>
          <a:noFill/>
        </p:spPr>
        <p:txBody>
          <a:bodyPr wrap="square" lIns="0" rIns="0" anchor="ctr" anchorCtr="0">
            <a:noAutofit/>
          </a:bodyPr>
          <a:lstStyle/>
          <a:p>
            <a:pPr algn="just">
              <a:lnSpc>
                <a:spcPct val="130000"/>
              </a:lnSpc>
            </a:pPr>
            <a:r>
              <a:rPr lang="zh-CN" altLang="en-US" sz="2000" dirty="0">
                <a:cs typeface="+mn-ea"/>
                <a:sym typeface="+mn-lt"/>
              </a:rPr>
              <a:t>攻击者通过在模型的训练集中加入少量精心构造的</a:t>
            </a:r>
            <a:r>
              <a:rPr lang="zh-CN" altLang="en-US" sz="2000" dirty="0">
                <a:solidFill>
                  <a:srgbClr val="0070C0"/>
                </a:solidFill>
                <a:cs typeface="+mn-ea"/>
                <a:sym typeface="+mn-lt"/>
              </a:rPr>
              <a:t>毒化数据</a:t>
            </a:r>
            <a:r>
              <a:rPr lang="zh-CN" altLang="en-US" sz="2000" dirty="0">
                <a:cs typeface="+mn-ea"/>
                <a:sym typeface="+mn-lt"/>
              </a:rPr>
              <a:t>，使得模型的分类边界发生改变，导致其在测试阶段无法正常使用或者协助攻击者在没有破坏模型准确率的情况下入侵模型。</a:t>
            </a:r>
          </a:p>
        </p:txBody>
      </p:sp>
      <p:pic>
        <p:nvPicPr>
          <p:cNvPr id="7" name="图片 6">
            <a:extLst>
              <a:ext uri="{FF2B5EF4-FFF2-40B4-BE49-F238E27FC236}">
                <a16:creationId xmlns:a16="http://schemas.microsoft.com/office/drawing/2014/main" id="{B3C263C0-A6D4-4B9A-8B36-66837769EF99}"/>
              </a:ext>
            </a:extLst>
          </p:cNvPr>
          <p:cNvPicPr>
            <a:picLocks noChangeAspect="1"/>
          </p:cNvPicPr>
          <p:nvPr/>
        </p:nvPicPr>
        <p:blipFill rotWithShape="1">
          <a:blip r:embed="rId2">
            <a:extLst>
              <a:ext uri="{28A0092B-C50C-407E-A947-70E740481C1C}">
                <a14:useLocalDpi xmlns:a14="http://schemas.microsoft.com/office/drawing/2010/main" val="0"/>
              </a:ext>
            </a:extLst>
          </a:blip>
          <a:srcRect b="16818"/>
          <a:stretch/>
        </p:blipFill>
        <p:spPr>
          <a:xfrm>
            <a:off x="5705195" y="1828965"/>
            <a:ext cx="5867366" cy="2867772"/>
          </a:xfrm>
          <a:prstGeom prst="rect">
            <a:avLst/>
          </a:prstGeom>
        </p:spPr>
      </p:pic>
      <p:sp>
        <p:nvSpPr>
          <p:cNvPr id="8" name="have-an-idea_65779">
            <a:extLst>
              <a:ext uri="{FF2B5EF4-FFF2-40B4-BE49-F238E27FC236}">
                <a16:creationId xmlns:a16="http://schemas.microsoft.com/office/drawing/2014/main" id="{1A13ACEA-B0F1-4CB1-A0D4-F2489B0B44D9}"/>
              </a:ext>
            </a:extLst>
          </p:cNvPr>
          <p:cNvSpPr>
            <a:spLocks noChangeAspect="1"/>
          </p:cNvSpPr>
          <p:nvPr/>
        </p:nvSpPr>
        <p:spPr bwMode="auto">
          <a:xfrm>
            <a:off x="957463" y="3853981"/>
            <a:ext cx="484991" cy="504000"/>
          </a:xfrm>
          <a:custGeom>
            <a:avLst/>
            <a:gdLst>
              <a:gd name="T0" fmla="*/ 295 w 589"/>
              <a:gd name="T1" fmla="*/ 0 h 613"/>
              <a:gd name="T2" fmla="*/ 295 w 589"/>
              <a:gd name="T3" fmla="*/ 0 h 613"/>
              <a:gd name="T4" fmla="*/ 0 w 589"/>
              <a:gd name="T5" fmla="*/ 295 h 613"/>
              <a:gd name="T6" fmla="*/ 139 w 589"/>
              <a:gd name="T7" fmla="*/ 545 h 613"/>
              <a:gd name="T8" fmla="*/ 125 w 589"/>
              <a:gd name="T9" fmla="*/ 571 h 613"/>
              <a:gd name="T10" fmla="*/ 125 w 589"/>
              <a:gd name="T11" fmla="*/ 599 h 613"/>
              <a:gd name="T12" fmla="*/ 149 w 589"/>
              <a:gd name="T13" fmla="*/ 613 h 613"/>
              <a:gd name="T14" fmla="*/ 383 w 589"/>
              <a:gd name="T15" fmla="*/ 613 h 613"/>
              <a:gd name="T16" fmla="*/ 408 w 589"/>
              <a:gd name="T17" fmla="*/ 599 h 613"/>
              <a:gd name="T18" fmla="*/ 432 w 589"/>
              <a:gd name="T19" fmla="*/ 555 h 613"/>
              <a:gd name="T20" fmla="*/ 511 w 589"/>
              <a:gd name="T21" fmla="*/ 494 h 613"/>
              <a:gd name="T22" fmla="*/ 519 w 589"/>
              <a:gd name="T23" fmla="*/ 475 h 613"/>
              <a:gd name="T24" fmla="*/ 519 w 589"/>
              <a:gd name="T25" fmla="*/ 387 h 613"/>
              <a:gd name="T26" fmla="*/ 553 w 589"/>
              <a:gd name="T27" fmla="*/ 387 h 613"/>
              <a:gd name="T28" fmla="*/ 581 w 589"/>
              <a:gd name="T29" fmla="*/ 365 h 613"/>
              <a:gd name="T30" fmla="*/ 589 w 589"/>
              <a:gd name="T31" fmla="*/ 295 h 613"/>
              <a:gd name="T32" fmla="*/ 295 w 589"/>
              <a:gd name="T33" fmla="*/ 0 h 613"/>
              <a:gd name="T34" fmla="*/ 419 w 589"/>
              <a:gd name="T35" fmla="*/ 284 h 613"/>
              <a:gd name="T36" fmla="*/ 380 w 589"/>
              <a:gd name="T37" fmla="*/ 284 h 613"/>
              <a:gd name="T38" fmla="*/ 342 w 589"/>
              <a:gd name="T39" fmla="*/ 349 h 613"/>
              <a:gd name="T40" fmla="*/ 342 w 589"/>
              <a:gd name="T41" fmla="*/ 359 h 613"/>
              <a:gd name="T42" fmla="*/ 323 w 589"/>
              <a:gd name="T43" fmla="*/ 394 h 613"/>
              <a:gd name="T44" fmla="*/ 323 w 589"/>
              <a:gd name="T45" fmla="*/ 434 h 613"/>
              <a:gd name="T46" fmla="*/ 302 w 589"/>
              <a:gd name="T47" fmla="*/ 455 h 613"/>
              <a:gd name="T48" fmla="*/ 234 w 589"/>
              <a:gd name="T49" fmla="*/ 455 h 613"/>
              <a:gd name="T50" fmla="*/ 213 w 589"/>
              <a:gd name="T51" fmla="*/ 434 h 613"/>
              <a:gd name="T52" fmla="*/ 213 w 589"/>
              <a:gd name="T53" fmla="*/ 394 h 613"/>
              <a:gd name="T54" fmla="*/ 194 w 589"/>
              <a:gd name="T55" fmla="*/ 359 h 613"/>
              <a:gd name="T56" fmla="*/ 194 w 589"/>
              <a:gd name="T57" fmla="*/ 349 h 613"/>
              <a:gd name="T58" fmla="*/ 156 w 589"/>
              <a:gd name="T59" fmla="*/ 284 h 613"/>
              <a:gd name="T60" fmla="*/ 117 w 589"/>
              <a:gd name="T61" fmla="*/ 284 h 613"/>
              <a:gd name="T62" fmla="*/ 96 w 589"/>
              <a:gd name="T63" fmla="*/ 263 h 613"/>
              <a:gd name="T64" fmla="*/ 117 w 589"/>
              <a:gd name="T65" fmla="*/ 242 h 613"/>
              <a:gd name="T66" fmla="*/ 156 w 589"/>
              <a:gd name="T67" fmla="*/ 242 h 613"/>
              <a:gd name="T68" fmla="*/ 174 w 589"/>
              <a:gd name="T69" fmla="*/ 199 h 613"/>
              <a:gd name="T70" fmla="*/ 147 w 589"/>
              <a:gd name="T71" fmla="*/ 171 h 613"/>
              <a:gd name="T72" fmla="*/ 147 w 589"/>
              <a:gd name="T73" fmla="*/ 142 h 613"/>
              <a:gd name="T74" fmla="*/ 176 w 589"/>
              <a:gd name="T75" fmla="*/ 142 h 613"/>
              <a:gd name="T76" fmla="*/ 204 w 589"/>
              <a:gd name="T77" fmla="*/ 170 h 613"/>
              <a:gd name="T78" fmla="*/ 247 w 589"/>
              <a:gd name="T79" fmla="*/ 152 h 613"/>
              <a:gd name="T80" fmla="*/ 247 w 589"/>
              <a:gd name="T81" fmla="*/ 112 h 613"/>
              <a:gd name="T82" fmla="*/ 268 w 589"/>
              <a:gd name="T83" fmla="*/ 92 h 613"/>
              <a:gd name="T84" fmla="*/ 289 w 589"/>
              <a:gd name="T85" fmla="*/ 112 h 613"/>
              <a:gd name="T86" fmla="*/ 289 w 589"/>
              <a:gd name="T87" fmla="*/ 152 h 613"/>
              <a:gd name="T88" fmla="*/ 332 w 589"/>
              <a:gd name="T89" fmla="*/ 170 h 613"/>
              <a:gd name="T90" fmla="*/ 360 w 589"/>
              <a:gd name="T91" fmla="*/ 142 h 613"/>
              <a:gd name="T92" fmla="*/ 389 w 589"/>
              <a:gd name="T93" fmla="*/ 142 h 613"/>
              <a:gd name="T94" fmla="*/ 389 w 589"/>
              <a:gd name="T95" fmla="*/ 171 h 613"/>
              <a:gd name="T96" fmla="*/ 362 w 589"/>
              <a:gd name="T97" fmla="*/ 199 h 613"/>
              <a:gd name="T98" fmla="*/ 380 w 589"/>
              <a:gd name="T99" fmla="*/ 242 h 613"/>
              <a:gd name="T100" fmla="*/ 419 w 589"/>
              <a:gd name="T101" fmla="*/ 242 h 613"/>
              <a:gd name="T102" fmla="*/ 440 w 589"/>
              <a:gd name="T103" fmla="*/ 263 h 613"/>
              <a:gd name="T104" fmla="*/ 419 w 589"/>
              <a:gd name="T105" fmla="*/ 284 h 613"/>
              <a:gd name="T106" fmla="*/ 340 w 589"/>
              <a:gd name="T107" fmla="*/ 263 h 613"/>
              <a:gd name="T108" fmla="*/ 301 w 589"/>
              <a:gd name="T109" fmla="*/ 327 h 613"/>
              <a:gd name="T110" fmla="*/ 301 w 589"/>
              <a:gd name="T111" fmla="*/ 359 h 613"/>
              <a:gd name="T112" fmla="*/ 235 w 589"/>
              <a:gd name="T113" fmla="*/ 359 h 613"/>
              <a:gd name="T114" fmla="*/ 235 w 589"/>
              <a:gd name="T115" fmla="*/ 327 h 613"/>
              <a:gd name="T116" fmla="*/ 196 w 589"/>
              <a:gd name="T117" fmla="*/ 263 h 613"/>
              <a:gd name="T118" fmla="*/ 268 w 589"/>
              <a:gd name="T119" fmla="*/ 191 h 613"/>
              <a:gd name="T120" fmla="*/ 340 w 589"/>
              <a:gd name="T121" fmla="*/ 2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613">
                <a:moveTo>
                  <a:pt x="295" y="0"/>
                </a:moveTo>
                <a:lnTo>
                  <a:pt x="295" y="0"/>
                </a:lnTo>
                <a:cubicBezTo>
                  <a:pt x="132" y="0"/>
                  <a:pt x="0" y="132"/>
                  <a:pt x="0" y="295"/>
                </a:cubicBezTo>
                <a:cubicBezTo>
                  <a:pt x="0" y="398"/>
                  <a:pt x="53" y="491"/>
                  <a:pt x="139" y="545"/>
                </a:cubicBezTo>
                <a:lnTo>
                  <a:pt x="125" y="571"/>
                </a:lnTo>
                <a:cubicBezTo>
                  <a:pt x="120" y="580"/>
                  <a:pt x="120" y="591"/>
                  <a:pt x="125" y="599"/>
                </a:cubicBezTo>
                <a:cubicBezTo>
                  <a:pt x="130" y="608"/>
                  <a:pt x="139" y="613"/>
                  <a:pt x="149" y="613"/>
                </a:cubicBezTo>
                <a:lnTo>
                  <a:pt x="383" y="613"/>
                </a:lnTo>
                <a:cubicBezTo>
                  <a:pt x="393" y="613"/>
                  <a:pt x="403" y="608"/>
                  <a:pt x="408" y="599"/>
                </a:cubicBezTo>
                <a:lnTo>
                  <a:pt x="432" y="555"/>
                </a:lnTo>
                <a:cubicBezTo>
                  <a:pt x="462" y="540"/>
                  <a:pt x="488" y="519"/>
                  <a:pt x="511" y="494"/>
                </a:cubicBezTo>
                <a:cubicBezTo>
                  <a:pt x="516" y="489"/>
                  <a:pt x="519" y="482"/>
                  <a:pt x="519" y="475"/>
                </a:cubicBezTo>
                <a:lnTo>
                  <a:pt x="519" y="387"/>
                </a:lnTo>
                <a:lnTo>
                  <a:pt x="553" y="387"/>
                </a:lnTo>
                <a:cubicBezTo>
                  <a:pt x="566" y="387"/>
                  <a:pt x="578" y="378"/>
                  <a:pt x="581" y="365"/>
                </a:cubicBezTo>
                <a:cubicBezTo>
                  <a:pt x="587" y="342"/>
                  <a:pt x="589" y="318"/>
                  <a:pt x="589" y="295"/>
                </a:cubicBezTo>
                <a:cubicBezTo>
                  <a:pt x="589" y="132"/>
                  <a:pt x="457" y="0"/>
                  <a:pt x="295" y="0"/>
                </a:cubicBezTo>
                <a:close/>
                <a:moveTo>
                  <a:pt x="419" y="284"/>
                </a:moveTo>
                <a:lnTo>
                  <a:pt x="380" y="284"/>
                </a:lnTo>
                <a:cubicBezTo>
                  <a:pt x="375" y="310"/>
                  <a:pt x="362" y="333"/>
                  <a:pt x="342" y="349"/>
                </a:cubicBezTo>
                <a:lnTo>
                  <a:pt x="342" y="359"/>
                </a:lnTo>
                <a:cubicBezTo>
                  <a:pt x="342" y="374"/>
                  <a:pt x="334" y="387"/>
                  <a:pt x="323" y="394"/>
                </a:cubicBezTo>
                <a:lnTo>
                  <a:pt x="323" y="434"/>
                </a:lnTo>
                <a:cubicBezTo>
                  <a:pt x="323" y="446"/>
                  <a:pt x="313" y="455"/>
                  <a:pt x="302" y="455"/>
                </a:cubicBezTo>
                <a:lnTo>
                  <a:pt x="234" y="455"/>
                </a:lnTo>
                <a:cubicBezTo>
                  <a:pt x="223" y="455"/>
                  <a:pt x="213" y="446"/>
                  <a:pt x="213" y="434"/>
                </a:cubicBezTo>
                <a:lnTo>
                  <a:pt x="213" y="394"/>
                </a:lnTo>
                <a:cubicBezTo>
                  <a:pt x="202" y="387"/>
                  <a:pt x="194" y="374"/>
                  <a:pt x="194" y="359"/>
                </a:cubicBezTo>
                <a:lnTo>
                  <a:pt x="194" y="349"/>
                </a:lnTo>
                <a:cubicBezTo>
                  <a:pt x="174" y="333"/>
                  <a:pt x="161" y="310"/>
                  <a:pt x="156" y="284"/>
                </a:cubicBezTo>
                <a:lnTo>
                  <a:pt x="117" y="284"/>
                </a:lnTo>
                <a:cubicBezTo>
                  <a:pt x="106" y="284"/>
                  <a:pt x="96" y="275"/>
                  <a:pt x="96" y="263"/>
                </a:cubicBezTo>
                <a:cubicBezTo>
                  <a:pt x="96" y="252"/>
                  <a:pt x="106" y="242"/>
                  <a:pt x="117" y="242"/>
                </a:cubicBezTo>
                <a:lnTo>
                  <a:pt x="156" y="242"/>
                </a:lnTo>
                <a:cubicBezTo>
                  <a:pt x="159" y="226"/>
                  <a:pt x="166" y="212"/>
                  <a:pt x="174" y="199"/>
                </a:cubicBezTo>
                <a:lnTo>
                  <a:pt x="147" y="171"/>
                </a:lnTo>
                <a:cubicBezTo>
                  <a:pt x="139" y="163"/>
                  <a:pt x="139" y="150"/>
                  <a:pt x="147" y="142"/>
                </a:cubicBezTo>
                <a:cubicBezTo>
                  <a:pt x="155" y="134"/>
                  <a:pt x="168" y="134"/>
                  <a:pt x="176" y="142"/>
                </a:cubicBezTo>
                <a:lnTo>
                  <a:pt x="204" y="170"/>
                </a:lnTo>
                <a:cubicBezTo>
                  <a:pt x="217" y="161"/>
                  <a:pt x="231" y="155"/>
                  <a:pt x="247" y="152"/>
                </a:cubicBezTo>
                <a:lnTo>
                  <a:pt x="247" y="112"/>
                </a:lnTo>
                <a:cubicBezTo>
                  <a:pt x="247" y="101"/>
                  <a:pt x="257" y="92"/>
                  <a:pt x="268" y="92"/>
                </a:cubicBezTo>
                <a:cubicBezTo>
                  <a:pt x="280" y="92"/>
                  <a:pt x="289" y="101"/>
                  <a:pt x="289" y="112"/>
                </a:cubicBezTo>
                <a:lnTo>
                  <a:pt x="289" y="152"/>
                </a:lnTo>
                <a:cubicBezTo>
                  <a:pt x="305" y="155"/>
                  <a:pt x="319" y="161"/>
                  <a:pt x="332" y="170"/>
                </a:cubicBezTo>
                <a:lnTo>
                  <a:pt x="360" y="142"/>
                </a:lnTo>
                <a:cubicBezTo>
                  <a:pt x="368" y="134"/>
                  <a:pt x="381" y="134"/>
                  <a:pt x="389" y="142"/>
                </a:cubicBezTo>
                <a:cubicBezTo>
                  <a:pt x="398" y="150"/>
                  <a:pt x="398" y="163"/>
                  <a:pt x="389" y="171"/>
                </a:cubicBezTo>
                <a:lnTo>
                  <a:pt x="362" y="199"/>
                </a:lnTo>
                <a:cubicBezTo>
                  <a:pt x="371" y="212"/>
                  <a:pt x="377" y="226"/>
                  <a:pt x="380" y="242"/>
                </a:cubicBezTo>
                <a:lnTo>
                  <a:pt x="419" y="242"/>
                </a:lnTo>
                <a:cubicBezTo>
                  <a:pt x="430" y="242"/>
                  <a:pt x="440" y="252"/>
                  <a:pt x="440" y="263"/>
                </a:cubicBezTo>
                <a:cubicBezTo>
                  <a:pt x="440" y="275"/>
                  <a:pt x="430" y="284"/>
                  <a:pt x="419" y="284"/>
                </a:cubicBezTo>
                <a:close/>
                <a:moveTo>
                  <a:pt x="340" y="263"/>
                </a:moveTo>
                <a:cubicBezTo>
                  <a:pt x="340" y="291"/>
                  <a:pt x="324" y="316"/>
                  <a:pt x="301" y="327"/>
                </a:cubicBezTo>
                <a:lnTo>
                  <a:pt x="301" y="359"/>
                </a:lnTo>
                <a:lnTo>
                  <a:pt x="235" y="359"/>
                </a:lnTo>
                <a:lnTo>
                  <a:pt x="235" y="327"/>
                </a:lnTo>
                <a:cubicBezTo>
                  <a:pt x="212" y="316"/>
                  <a:pt x="196" y="291"/>
                  <a:pt x="196" y="263"/>
                </a:cubicBezTo>
                <a:cubicBezTo>
                  <a:pt x="196" y="224"/>
                  <a:pt x="228" y="191"/>
                  <a:pt x="268" y="191"/>
                </a:cubicBezTo>
                <a:cubicBezTo>
                  <a:pt x="308" y="191"/>
                  <a:pt x="340" y="224"/>
                  <a:pt x="340" y="263"/>
                </a:cubicBezTo>
                <a:close/>
              </a:path>
            </a:pathLst>
          </a:custGeom>
          <a:solidFill>
            <a:srgbClr val="FFC000"/>
          </a:solidFill>
          <a:ln>
            <a:noFill/>
          </a:ln>
        </p:spPr>
        <p:txBody>
          <a:bodyPr/>
          <a:lstStyle/>
          <a:p>
            <a:pPr>
              <a:lnSpc>
                <a:spcPct val="130000"/>
              </a:lnSpc>
            </a:pPr>
            <a:endParaRPr lang="zh-CN" altLang="en-US">
              <a:cs typeface="+mn-ea"/>
              <a:sym typeface="+mn-lt"/>
            </a:endParaRPr>
          </a:p>
        </p:txBody>
      </p:sp>
      <p:sp>
        <p:nvSpPr>
          <p:cNvPr id="9" name="having-an-idea_4316">
            <a:extLst>
              <a:ext uri="{FF2B5EF4-FFF2-40B4-BE49-F238E27FC236}">
                <a16:creationId xmlns:a16="http://schemas.microsoft.com/office/drawing/2014/main" id="{12CA3A01-D4C8-414D-AE8A-0AA606E12FC1}"/>
              </a:ext>
            </a:extLst>
          </p:cNvPr>
          <p:cNvSpPr>
            <a:spLocks noChangeAspect="1"/>
          </p:cNvSpPr>
          <p:nvPr/>
        </p:nvSpPr>
        <p:spPr bwMode="auto">
          <a:xfrm>
            <a:off x="971787" y="126987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rgbClr val="7030A0"/>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1888875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F0920BA-B380-4820-9A26-350725E03994}"/>
              </a:ext>
            </a:extLst>
          </p:cNvPr>
          <p:cNvSpPr>
            <a:spLocks noGrp="1"/>
          </p:cNvSpPr>
          <p:nvPr>
            <p:ph type="title"/>
          </p:nvPr>
        </p:nvSpPr>
        <p:spPr>
          <a:xfrm>
            <a:off x="1280822" y="393948"/>
            <a:ext cx="8168208" cy="790865"/>
          </a:xfrm>
        </p:spPr>
        <p:txBody>
          <a:bodyPr/>
          <a:lstStyle/>
          <a:p>
            <a:r>
              <a:rPr lang="zh-CN" altLang="en-US" dirty="0">
                <a:sym typeface="+mn-lt"/>
              </a:rPr>
              <a:t>属性推断攻击</a:t>
            </a:r>
          </a:p>
        </p:txBody>
      </p:sp>
      <p:cxnSp>
        <p:nvCxnSpPr>
          <p:cNvPr id="5" name="直接连接符 4">
            <a:extLst>
              <a:ext uri="{FF2B5EF4-FFF2-40B4-BE49-F238E27FC236}">
                <a16:creationId xmlns:a16="http://schemas.microsoft.com/office/drawing/2014/main" id="{DB30296D-A31C-46C2-A8E9-0DD6CE88BE64}"/>
              </a:ext>
            </a:extLst>
          </p:cNvPr>
          <p:cNvCxnSpPr>
            <a:cxnSpLocks/>
          </p:cNvCxnSpPr>
          <p:nvPr/>
        </p:nvCxnSpPr>
        <p:spPr>
          <a:xfrm flipH="1">
            <a:off x="7977085" y="3152364"/>
            <a:ext cx="1" cy="150903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BE7837D5-38F7-40AC-8F01-6ECF2EFE0E9A}"/>
              </a:ext>
            </a:extLst>
          </p:cNvPr>
          <p:cNvGrpSpPr/>
          <p:nvPr/>
        </p:nvGrpSpPr>
        <p:grpSpPr>
          <a:xfrm>
            <a:off x="8159547" y="1613210"/>
            <a:ext cx="3816000" cy="4091679"/>
            <a:chOff x="7561673" y="1707979"/>
            <a:chExt cx="3816000" cy="4091679"/>
          </a:xfrm>
        </p:grpSpPr>
        <p:sp>
          <p:nvSpPr>
            <p:cNvPr id="7" name="矩形 6">
              <a:extLst>
                <a:ext uri="{FF2B5EF4-FFF2-40B4-BE49-F238E27FC236}">
                  <a16:creationId xmlns:a16="http://schemas.microsoft.com/office/drawing/2014/main" id="{71D03FCA-D500-4298-AAF1-F5EC2A53650A}"/>
                </a:ext>
              </a:extLst>
            </p:cNvPr>
            <p:cNvSpPr>
              <a:spLocks/>
            </p:cNvSpPr>
            <p:nvPr/>
          </p:nvSpPr>
          <p:spPr>
            <a:xfrm>
              <a:off x="7912114" y="2631122"/>
              <a:ext cx="3188779" cy="3168536"/>
            </a:xfrm>
            <a:prstGeom prst="rect">
              <a:avLst/>
            </a:prstGeom>
          </p:spPr>
          <p:txBody>
            <a:bodyPr wrap="square">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30000"/>
                </a:lnSpc>
                <a:spcAft>
                  <a:spcPts val="600"/>
                </a:spcAft>
                <a:defRPr/>
              </a:pPr>
              <a:r>
                <a:rPr kumimoji="0" lang="zh-CN" altLang="en-US" sz="2000" b="0" i="0" u="none" strike="noStrike" kern="1200" cap="none" spc="0" normalizeH="0" baseline="0" noProof="0" dirty="0">
                  <a:ln>
                    <a:noFill/>
                  </a:ln>
                  <a:solidFill>
                    <a:prstClr val="black"/>
                  </a:solidFill>
                  <a:effectLst/>
                  <a:uLnTx/>
                  <a:uFillTx/>
                  <a:cs typeface="+mn-ea"/>
                  <a:sym typeface="+mn-lt"/>
                </a:rPr>
                <a:t>给定一条数据，攻击者结合已发布的机器学习模型和相关的背景知识能够</a:t>
              </a:r>
              <a:r>
                <a:rPr kumimoji="0" lang="zh-CN" altLang="en-US" sz="2000" b="1" i="0" u="none" strike="noStrike" kern="1200" cap="none" spc="0" normalizeH="0" baseline="0" noProof="0" dirty="0">
                  <a:ln>
                    <a:noFill/>
                  </a:ln>
                  <a:solidFill>
                    <a:srgbClr val="0070C0"/>
                  </a:solidFill>
                  <a:effectLst/>
                  <a:uLnTx/>
                  <a:uFillTx/>
                  <a:cs typeface="+mn-ea"/>
                  <a:sym typeface="+mn-lt"/>
                </a:rPr>
                <a:t>推断出该数据是否存在于模型的训练数据当中。</a:t>
              </a:r>
            </a:p>
            <a:p>
              <a:pPr lvl="0" algn="just">
                <a:lnSpc>
                  <a:spcPct val="130000"/>
                </a:lnSpc>
                <a:spcAft>
                  <a:spcPts val="600"/>
                </a:spcAft>
                <a:defRPr/>
              </a:pPr>
              <a:r>
                <a:rPr lang="zh-CN" altLang="en-US" sz="2000" dirty="0">
                  <a:solidFill>
                    <a:prstClr val="black"/>
                  </a:solidFill>
                  <a:cs typeface="+mn-ea"/>
                  <a:sym typeface="+mn-lt"/>
                </a:rPr>
                <a:t>是由于</a:t>
              </a:r>
              <a:r>
                <a:rPr kumimoji="0" lang="zh-CN" altLang="en-US" sz="2000" b="0" i="0" u="none" strike="noStrike" kern="1200" cap="none" spc="0" normalizeH="0" baseline="0" noProof="0" dirty="0">
                  <a:ln>
                    <a:noFill/>
                  </a:ln>
                  <a:solidFill>
                    <a:prstClr val="black"/>
                  </a:solidFill>
                  <a:effectLst/>
                  <a:uLnTx/>
                  <a:uFillTx/>
                  <a:cs typeface="+mn-ea"/>
                  <a:sym typeface="+mn-lt"/>
                </a:rPr>
                <a:t>机器学习模型对于</a:t>
              </a:r>
              <a:r>
                <a:rPr kumimoji="0" lang="zh-CN" altLang="en-US" sz="2000" b="0" i="0" u="none" strike="noStrike" kern="1200" cap="none" spc="0" normalizeH="0" baseline="0" noProof="0" dirty="0">
                  <a:ln>
                    <a:noFill/>
                  </a:ln>
                  <a:solidFill>
                    <a:srgbClr val="0070C0"/>
                  </a:solidFill>
                  <a:effectLst/>
                  <a:uLnTx/>
                  <a:uFillTx/>
                  <a:cs typeface="+mn-ea"/>
                  <a:sym typeface="+mn-lt"/>
                </a:rPr>
                <a:t>训练数据和测试数据</a:t>
              </a:r>
              <a:r>
                <a:rPr kumimoji="0" lang="zh-CN" altLang="en-US" sz="2000" b="0" i="0" u="none" strike="noStrike" kern="1200" cap="none" spc="0" normalizeH="0" baseline="0" noProof="0" dirty="0">
                  <a:ln>
                    <a:noFill/>
                  </a:ln>
                  <a:solidFill>
                    <a:prstClr val="black"/>
                  </a:solidFill>
                  <a:effectLst/>
                  <a:uLnTx/>
                  <a:uFillTx/>
                  <a:cs typeface="+mn-ea"/>
                  <a:sym typeface="+mn-lt"/>
                </a:rPr>
                <a:t>敏感程度不同造成的，</a:t>
              </a:r>
              <a:r>
                <a:rPr kumimoji="0" lang="zh-CN" altLang="en-US" sz="2000" b="0" i="0" u="none" strike="noStrike" kern="1200" cap="none" spc="0" normalizeH="0" baseline="0" noProof="0" dirty="0">
                  <a:ln>
                    <a:noFill/>
                  </a:ln>
                  <a:effectLst/>
                  <a:uLnTx/>
                  <a:uFillTx/>
                  <a:cs typeface="+mn-ea"/>
                  <a:sym typeface="+mn-lt"/>
                </a:rPr>
                <a:t>即成员推断攻击与模型的过拟合有关。</a:t>
              </a:r>
            </a:p>
          </p:txBody>
        </p:sp>
        <p:grpSp>
          <p:nvGrpSpPr>
            <p:cNvPr id="8" name="组合 7">
              <a:extLst>
                <a:ext uri="{FF2B5EF4-FFF2-40B4-BE49-F238E27FC236}">
                  <a16:creationId xmlns:a16="http://schemas.microsoft.com/office/drawing/2014/main" id="{B5145DBC-36A3-409F-B92C-FC8E62C2EBF3}"/>
                </a:ext>
              </a:extLst>
            </p:cNvPr>
            <p:cNvGrpSpPr/>
            <p:nvPr/>
          </p:nvGrpSpPr>
          <p:grpSpPr>
            <a:xfrm>
              <a:off x="7561673" y="1707979"/>
              <a:ext cx="3816000" cy="4076241"/>
              <a:chOff x="7561673" y="1707979"/>
              <a:chExt cx="3816000" cy="4076241"/>
            </a:xfrm>
          </p:grpSpPr>
          <p:grpSp>
            <p:nvGrpSpPr>
              <p:cNvPr id="9" name="组合 8">
                <a:extLst>
                  <a:ext uri="{FF2B5EF4-FFF2-40B4-BE49-F238E27FC236}">
                    <a16:creationId xmlns:a16="http://schemas.microsoft.com/office/drawing/2014/main" id="{93B53FE8-C8AB-49D1-92F7-D0B7325A709B}"/>
                  </a:ext>
                </a:extLst>
              </p:cNvPr>
              <p:cNvGrpSpPr/>
              <p:nvPr/>
            </p:nvGrpSpPr>
            <p:grpSpPr>
              <a:xfrm>
                <a:off x="7561673" y="1707979"/>
                <a:ext cx="3816000" cy="4076241"/>
                <a:chOff x="7561673" y="1707979"/>
                <a:chExt cx="3816000" cy="4076241"/>
              </a:xfrm>
            </p:grpSpPr>
            <p:sp>
              <p:nvSpPr>
                <p:cNvPr id="11" name="矩形 10">
                  <a:extLst>
                    <a:ext uri="{FF2B5EF4-FFF2-40B4-BE49-F238E27FC236}">
                      <a16:creationId xmlns:a16="http://schemas.microsoft.com/office/drawing/2014/main" id="{3728BA07-26A0-4C5D-AD15-5AC12CEF704F}"/>
                    </a:ext>
                  </a:extLst>
                </p:cNvPr>
                <p:cNvSpPr>
                  <a:spLocks/>
                </p:cNvSpPr>
                <p:nvPr/>
              </p:nvSpPr>
              <p:spPr>
                <a:xfrm>
                  <a:off x="7583723" y="2083056"/>
                  <a:ext cx="3771900" cy="37011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箭头: 五边形 2">
                  <a:extLst>
                    <a:ext uri="{FF2B5EF4-FFF2-40B4-BE49-F238E27FC236}">
                      <a16:creationId xmlns:a16="http://schemas.microsoft.com/office/drawing/2014/main" id="{9D7F5384-3B56-4E1C-A464-524D171AC30E}"/>
                    </a:ext>
                  </a:extLst>
                </p:cNvPr>
                <p:cNvSpPr/>
                <p:nvPr/>
              </p:nvSpPr>
              <p:spPr>
                <a:xfrm rot="5400000">
                  <a:off x="9073673" y="195979"/>
                  <a:ext cx="792000" cy="3816000"/>
                </a:xfrm>
                <a:custGeom>
                  <a:avLst/>
                  <a:gdLst>
                    <a:gd name="connsiteX0" fmla="*/ 0 w 995932"/>
                    <a:gd name="connsiteY0" fmla="*/ 0 h 3756606"/>
                    <a:gd name="connsiteX1" fmla="*/ 497966 w 995932"/>
                    <a:gd name="connsiteY1" fmla="*/ 0 h 3756606"/>
                    <a:gd name="connsiteX2" fmla="*/ 995932 w 995932"/>
                    <a:gd name="connsiteY2" fmla="*/ 1878303 h 3756606"/>
                    <a:gd name="connsiteX3" fmla="*/ 497966 w 995932"/>
                    <a:gd name="connsiteY3" fmla="*/ 3756606 h 3756606"/>
                    <a:gd name="connsiteX4" fmla="*/ 0 w 995932"/>
                    <a:gd name="connsiteY4" fmla="*/ 3756606 h 3756606"/>
                    <a:gd name="connsiteX5" fmla="*/ 0 w 995932"/>
                    <a:gd name="connsiteY5" fmla="*/ 0 h 3756606"/>
                    <a:gd name="connsiteX0" fmla="*/ 0 w 995932"/>
                    <a:gd name="connsiteY0" fmla="*/ 0 h 3756606"/>
                    <a:gd name="connsiteX1" fmla="*/ 497966 w 995932"/>
                    <a:gd name="connsiteY1" fmla="*/ 0 h 3756606"/>
                    <a:gd name="connsiteX2" fmla="*/ 995932 w 995932"/>
                    <a:gd name="connsiteY2" fmla="*/ 1878303 h 3756606"/>
                    <a:gd name="connsiteX3" fmla="*/ 497966 w 995932"/>
                    <a:gd name="connsiteY3" fmla="*/ 3756606 h 3756606"/>
                    <a:gd name="connsiteX4" fmla="*/ 0 w 995932"/>
                    <a:gd name="connsiteY4" fmla="*/ 3756606 h 3756606"/>
                    <a:gd name="connsiteX5" fmla="*/ 0 w 995932"/>
                    <a:gd name="connsiteY5" fmla="*/ 0 h 3756606"/>
                    <a:gd name="connsiteX0" fmla="*/ 0 w 995932"/>
                    <a:gd name="connsiteY0" fmla="*/ 0 h 4118085"/>
                    <a:gd name="connsiteX1" fmla="*/ 497966 w 995932"/>
                    <a:gd name="connsiteY1" fmla="*/ 0 h 4118085"/>
                    <a:gd name="connsiteX2" fmla="*/ 995932 w 995932"/>
                    <a:gd name="connsiteY2" fmla="*/ 1878303 h 4118085"/>
                    <a:gd name="connsiteX3" fmla="*/ 497966 w 995932"/>
                    <a:gd name="connsiteY3" fmla="*/ 3756606 h 4118085"/>
                    <a:gd name="connsiteX4" fmla="*/ 0 w 995932"/>
                    <a:gd name="connsiteY4" fmla="*/ 3756606 h 4118085"/>
                    <a:gd name="connsiteX5" fmla="*/ 0 w 995932"/>
                    <a:gd name="connsiteY5" fmla="*/ 0 h 4118085"/>
                    <a:gd name="connsiteX0" fmla="*/ 0 w 995932"/>
                    <a:gd name="connsiteY0" fmla="*/ 0 h 4024530"/>
                    <a:gd name="connsiteX1" fmla="*/ 497966 w 995932"/>
                    <a:gd name="connsiteY1" fmla="*/ 0 h 4024530"/>
                    <a:gd name="connsiteX2" fmla="*/ 995932 w 995932"/>
                    <a:gd name="connsiteY2" fmla="*/ 1878303 h 4024530"/>
                    <a:gd name="connsiteX3" fmla="*/ 497966 w 995932"/>
                    <a:gd name="connsiteY3" fmla="*/ 3756606 h 4024530"/>
                    <a:gd name="connsiteX4" fmla="*/ 0 w 995932"/>
                    <a:gd name="connsiteY4" fmla="*/ 3756606 h 4024530"/>
                    <a:gd name="connsiteX5" fmla="*/ 0 w 995932"/>
                    <a:gd name="connsiteY5" fmla="*/ 0 h 4024530"/>
                    <a:gd name="connsiteX0" fmla="*/ 0 w 995932"/>
                    <a:gd name="connsiteY0" fmla="*/ 0 h 4118085"/>
                    <a:gd name="connsiteX1" fmla="*/ 497966 w 995932"/>
                    <a:gd name="connsiteY1" fmla="*/ 0 h 4118085"/>
                    <a:gd name="connsiteX2" fmla="*/ 995932 w 995932"/>
                    <a:gd name="connsiteY2" fmla="*/ 1878303 h 4118085"/>
                    <a:gd name="connsiteX3" fmla="*/ 497966 w 995932"/>
                    <a:gd name="connsiteY3" fmla="*/ 3756606 h 4118085"/>
                    <a:gd name="connsiteX4" fmla="*/ 0 w 995932"/>
                    <a:gd name="connsiteY4" fmla="*/ 3756606 h 4118085"/>
                    <a:gd name="connsiteX5" fmla="*/ 0 w 995932"/>
                    <a:gd name="connsiteY5" fmla="*/ 0 h 4118085"/>
                    <a:gd name="connsiteX0" fmla="*/ 0 w 995932"/>
                    <a:gd name="connsiteY0" fmla="*/ 0 h 3901351"/>
                    <a:gd name="connsiteX1" fmla="*/ 497966 w 995932"/>
                    <a:gd name="connsiteY1" fmla="*/ 0 h 3901351"/>
                    <a:gd name="connsiteX2" fmla="*/ 995932 w 995932"/>
                    <a:gd name="connsiteY2" fmla="*/ 1878303 h 3901351"/>
                    <a:gd name="connsiteX3" fmla="*/ 497966 w 995932"/>
                    <a:gd name="connsiteY3" fmla="*/ 3756606 h 3901351"/>
                    <a:gd name="connsiteX4" fmla="*/ 0 w 995932"/>
                    <a:gd name="connsiteY4" fmla="*/ 3756606 h 3901351"/>
                    <a:gd name="connsiteX5" fmla="*/ 0 w 995932"/>
                    <a:gd name="connsiteY5" fmla="*/ 0 h 3901351"/>
                    <a:gd name="connsiteX0" fmla="*/ 0 w 995932"/>
                    <a:gd name="connsiteY0" fmla="*/ 0 h 3901351"/>
                    <a:gd name="connsiteX1" fmla="*/ 497966 w 995932"/>
                    <a:gd name="connsiteY1" fmla="*/ 0 h 3901351"/>
                    <a:gd name="connsiteX2" fmla="*/ 995932 w 995932"/>
                    <a:gd name="connsiteY2" fmla="*/ 1878303 h 3901351"/>
                    <a:gd name="connsiteX3" fmla="*/ 497968 w 995932"/>
                    <a:gd name="connsiteY3" fmla="*/ 3756606 h 3901351"/>
                    <a:gd name="connsiteX4" fmla="*/ 0 w 995932"/>
                    <a:gd name="connsiteY4" fmla="*/ 3756606 h 3901351"/>
                    <a:gd name="connsiteX5" fmla="*/ 0 w 995932"/>
                    <a:gd name="connsiteY5" fmla="*/ 0 h 3901351"/>
                    <a:gd name="connsiteX0" fmla="*/ 0 w 995932"/>
                    <a:gd name="connsiteY0" fmla="*/ 0 h 3770764"/>
                    <a:gd name="connsiteX1" fmla="*/ 497966 w 995932"/>
                    <a:gd name="connsiteY1" fmla="*/ 0 h 3770764"/>
                    <a:gd name="connsiteX2" fmla="*/ 995932 w 995932"/>
                    <a:gd name="connsiteY2" fmla="*/ 1878303 h 3770764"/>
                    <a:gd name="connsiteX3" fmla="*/ 497968 w 995932"/>
                    <a:gd name="connsiteY3" fmla="*/ 3756606 h 3770764"/>
                    <a:gd name="connsiteX4" fmla="*/ 0 w 995932"/>
                    <a:gd name="connsiteY4" fmla="*/ 3756606 h 3770764"/>
                    <a:gd name="connsiteX5" fmla="*/ 0 w 995932"/>
                    <a:gd name="connsiteY5" fmla="*/ 0 h 3770764"/>
                    <a:gd name="connsiteX0" fmla="*/ 0 w 995932"/>
                    <a:gd name="connsiteY0" fmla="*/ 0 h 3770764"/>
                    <a:gd name="connsiteX1" fmla="*/ 497966 w 995932"/>
                    <a:gd name="connsiteY1" fmla="*/ 0 h 3770764"/>
                    <a:gd name="connsiteX2" fmla="*/ 995932 w 995932"/>
                    <a:gd name="connsiteY2" fmla="*/ 1878303 h 3770764"/>
                    <a:gd name="connsiteX3" fmla="*/ 497968 w 995932"/>
                    <a:gd name="connsiteY3" fmla="*/ 3756606 h 3770764"/>
                    <a:gd name="connsiteX4" fmla="*/ 0 w 995932"/>
                    <a:gd name="connsiteY4" fmla="*/ 3756606 h 3770764"/>
                    <a:gd name="connsiteX5" fmla="*/ 0 w 995932"/>
                    <a:gd name="connsiteY5" fmla="*/ 0 h 3770764"/>
                    <a:gd name="connsiteX0" fmla="*/ 0 w 995932"/>
                    <a:gd name="connsiteY0" fmla="*/ 361479 h 4132243"/>
                    <a:gd name="connsiteX1" fmla="*/ 497966 w 995932"/>
                    <a:gd name="connsiteY1" fmla="*/ 361479 h 4132243"/>
                    <a:gd name="connsiteX2" fmla="*/ 995932 w 995932"/>
                    <a:gd name="connsiteY2" fmla="*/ 2239782 h 4132243"/>
                    <a:gd name="connsiteX3" fmla="*/ 497968 w 995932"/>
                    <a:gd name="connsiteY3" fmla="*/ 4118085 h 4132243"/>
                    <a:gd name="connsiteX4" fmla="*/ 0 w 995932"/>
                    <a:gd name="connsiteY4" fmla="*/ 4118085 h 4132243"/>
                    <a:gd name="connsiteX5" fmla="*/ 0 w 995932"/>
                    <a:gd name="connsiteY5" fmla="*/ 361479 h 4132243"/>
                    <a:gd name="connsiteX0" fmla="*/ 0 w 995932"/>
                    <a:gd name="connsiteY0" fmla="*/ 361478 h 4132244"/>
                    <a:gd name="connsiteX1" fmla="*/ 497966 w 995932"/>
                    <a:gd name="connsiteY1" fmla="*/ 361480 h 4132244"/>
                    <a:gd name="connsiteX2" fmla="*/ 995932 w 995932"/>
                    <a:gd name="connsiteY2" fmla="*/ 2239783 h 4132244"/>
                    <a:gd name="connsiteX3" fmla="*/ 497968 w 995932"/>
                    <a:gd name="connsiteY3" fmla="*/ 4118086 h 4132244"/>
                    <a:gd name="connsiteX4" fmla="*/ 0 w 995932"/>
                    <a:gd name="connsiteY4" fmla="*/ 4118086 h 4132244"/>
                    <a:gd name="connsiteX5" fmla="*/ 0 w 995932"/>
                    <a:gd name="connsiteY5" fmla="*/ 361478 h 4132244"/>
                    <a:gd name="connsiteX0" fmla="*/ 0 w 995932"/>
                    <a:gd name="connsiteY0" fmla="*/ 139235 h 3910001"/>
                    <a:gd name="connsiteX1" fmla="*/ 497966 w 995932"/>
                    <a:gd name="connsiteY1" fmla="*/ 139237 h 3910001"/>
                    <a:gd name="connsiteX2" fmla="*/ 995932 w 995932"/>
                    <a:gd name="connsiteY2" fmla="*/ 2017540 h 3910001"/>
                    <a:gd name="connsiteX3" fmla="*/ 497968 w 995932"/>
                    <a:gd name="connsiteY3" fmla="*/ 3895843 h 3910001"/>
                    <a:gd name="connsiteX4" fmla="*/ 0 w 995932"/>
                    <a:gd name="connsiteY4" fmla="*/ 3895843 h 3910001"/>
                    <a:gd name="connsiteX5" fmla="*/ 0 w 995932"/>
                    <a:gd name="connsiteY5" fmla="*/ 139235 h 3910001"/>
                    <a:gd name="connsiteX0" fmla="*/ 0 w 995932"/>
                    <a:gd name="connsiteY0" fmla="*/ 139235 h 3910001"/>
                    <a:gd name="connsiteX1" fmla="*/ 497966 w 995932"/>
                    <a:gd name="connsiteY1" fmla="*/ 139237 h 3910001"/>
                    <a:gd name="connsiteX2" fmla="*/ 995932 w 995932"/>
                    <a:gd name="connsiteY2" fmla="*/ 2017540 h 3910001"/>
                    <a:gd name="connsiteX3" fmla="*/ 497968 w 995932"/>
                    <a:gd name="connsiteY3" fmla="*/ 3895843 h 3910001"/>
                    <a:gd name="connsiteX4" fmla="*/ 0 w 995932"/>
                    <a:gd name="connsiteY4" fmla="*/ 3895843 h 3910001"/>
                    <a:gd name="connsiteX5" fmla="*/ 0 w 995932"/>
                    <a:gd name="connsiteY5" fmla="*/ 139235 h 3910001"/>
                    <a:gd name="connsiteX0" fmla="*/ 0 w 995932"/>
                    <a:gd name="connsiteY0" fmla="*/ 10900 h 3781666"/>
                    <a:gd name="connsiteX1" fmla="*/ 497966 w 995932"/>
                    <a:gd name="connsiteY1" fmla="*/ 10902 h 3781666"/>
                    <a:gd name="connsiteX2" fmla="*/ 995932 w 995932"/>
                    <a:gd name="connsiteY2" fmla="*/ 1889205 h 3781666"/>
                    <a:gd name="connsiteX3" fmla="*/ 497968 w 995932"/>
                    <a:gd name="connsiteY3" fmla="*/ 3767508 h 3781666"/>
                    <a:gd name="connsiteX4" fmla="*/ 0 w 995932"/>
                    <a:gd name="connsiteY4" fmla="*/ 3767508 h 3781666"/>
                    <a:gd name="connsiteX5" fmla="*/ 0 w 995932"/>
                    <a:gd name="connsiteY5" fmla="*/ 10900 h 3781666"/>
                    <a:gd name="connsiteX0" fmla="*/ 0 w 995932"/>
                    <a:gd name="connsiteY0" fmla="*/ 10900 h 3781666"/>
                    <a:gd name="connsiteX1" fmla="*/ 497966 w 995932"/>
                    <a:gd name="connsiteY1" fmla="*/ 10902 h 3781666"/>
                    <a:gd name="connsiteX2" fmla="*/ 995932 w 995932"/>
                    <a:gd name="connsiteY2" fmla="*/ 1889205 h 3781666"/>
                    <a:gd name="connsiteX3" fmla="*/ 497968 w 995932"/>
                    <a:gd name="connsiteY3" fmla="*/ 3767508 h 3781666"/>
                    <a:gd name="connsiteX4" fmla="*/ 0 w 995932"/>
                    <a:gd name="connsiteY4" fmla="*/ 3767508 h 3781666"/>
                    <a:gd name="connsiteX5" fmla="*/ 0 w 995932"/>
                    <a:gd name="connsiteY5" fmla="*/ 10900 h 3781666"/>
                    <a:gd name="connsiteX0" fmla="*/ 0 w 995932"/>
                    <a:gd name="connsiteY0" fmla="*/ 10900 h 3781666"/>
                    <a:gd name="connsiteX1" fmla="*/ 497966 w 995932"/>
                    <a:gd name="connsiteY1" fmla="*/ 10902 h 3781666"/>
                    <a:gd name="connsiteX2" fmla="*/ 995932 w 995932"/>
                    <a:gd name="connsiteY2" fmla="*/ 1889205 h 3781666"/>
                    <a:gd name="connsiteX3" fmla="*/ 497968 w 995932"/>
                    <a:gd name="connsiteY3" fmla="*/ 3767508 h 3781666"/>
                    <a:gd name="connsiteX4" fmla="*/ 0 w 995932"/>
                    <a:gd name="connsiteY4" fmla="*/ 3767508 h 3781666"/>
                    <a:gd name="connsiteX5" fmla="*/ 0 w 995932"/>
                    <a:gd name="connsiteY5" fmla="*/ 10900 h 3781666"/>
                    <a:gd name="connsiteX0" fmla="*/ 0 w 995932"/>
                    <a:gd name="connsiteY0" fmla="*/ 10900 h 3781666"/>
                    <a:gd name="connsiteX1" fmla="*/ 497966 w 995932"/>
                    <a:gd name="connsiteY1" fmla="*/ 10902 h 3781666"/>
                    <a:gd name="connsiteX2" fmla="*/ 995932 w 995932"/>
                    <a:gd name="connsiteY2" fmla="*/ 1889205 h 3781666"/>
                    <a:gd name="connsiteX3" fmla="*/ 497968 w 995932"/>
                    <a:gd name="connsiteY3" fmla="*/ 3767508 h 3781666"/>
                    <a:gd name="connsiteX4" fmla="*/ 0 w 995932"/>
                    <a:gd name="connsiteY4" fmla="*/ 3767508 h 3781666"/>
                    <a:gd name="connsiteX5" fmla="*/ 0 w 995932"/>
                    <a:gd name="connsiteY5" fmla="*/ 10900 h 3781666"/>
                    <a:gd name="connsiteX0" fmla="*/ 0 w 995932"/>
                    <a:gd name="connsiteY0" fmla="*/ 10900 h 3912253"/>
                    <a:gd name="connsiteX1" fmla="*/ 497966 w 995932"/>
                    <a:gd name="connsiteY1" fmla="*/ 10902 h 3912253"/>
                    <a:gd name="connsiteX2" fmla="*/ 995932 w 995932"/>
                    <a:gd name="connsiteY2" fmla="*/ 1889205 h 3912253"/>
                    <a:gd name="connsiteX3" fmla="*/ 497968 w 995932"/>
                    <a:gd name="connsiteY3" fmla="*/ 3767508 h 3912253"/>
                    <a:gd name="connsiteX4" fmla="*/ 0 w 995932"/>
                    <a:gd name="connsiteY4" fmla="*/ 3767508 h 3912253"/>
                    <a:gd name="connsiteX5" fmla="*/ 0 w 995932"/>
                    <a:gd name="connsiteY5" fmla="*/ 10900 h 3912253"/>
                    <a:gd name="connsiteX0" fmla="*/ 0 w 995932"/>
                    <a:gd name="connsiteY0" fmla="*/ 10900 h 3906743"/>
                    <a:gd name="connsiteX1" fmla="*/ 497966 w 995932"/>
                    <a:gd name="connsiteY1" fmla="*/ 10902 h 3906743"/>
                    <a:gd name="connsiteX2" fmla="*/ 995932 w 995932"/>
                    <a:gd name="connsiteY2" fmla="*/ 1889205 h 3906743"/>
                    <a:gd name="connsiteX3" fmla="*/ 497968 w 995932"/>
                    <a:gd name="connsiteY3" fmla="*/ 3767508 h 3906743"/>
                    <a:gd name="connsiteX4" fmla="*/ 0 w 995932"/>
                    <a:gd name="connsiteY4" fmla="*/ 3767508 h 3906743"/>
                    <a:gd name="connsiteX5" fmla="*/ 0 w 995932"/>
                    <a:gd name="connsiteY5" fmla="*/ 10900 h 3906743"/>
                    <a:gd name="connsiteX0" fmla="*/ 0 w 995932"/>
                    <a:gd name="connsiteY0" fmla="*/ 10900 h 3906743"/>
                    <a:gd name="connsiteX1" fmla="*/ 497966 w 995932"/>
                    <a:gd name="connsiteY1" fmla="*/ 10902 h 3906743"/>
                    <a:gd name="connsiteX2" fmla="*/ 995932 w 995932"/>
                    <a:gd name="connsiteY2" fmla="*/ 1889205 h 3906743"/>
                    <a:gd name="connsiteX3" fmla="*/ 497970 w 995932"/>
                    <a:gd name="connsiteY3" fmla="*/ 3767508 h 3906743"/>
                    <a:gd name="connsiteX4" fmla="*/ 0 w 995932"/>
                    <a:gd name="connsiteY4" fmla="*/ 3767508 h 3906743"/>
                    <a:gd name="connsiteX5" fmla="*/ 0 w 995932"/>
                    <a:gd name="connsiteY5" fmla="*/ 10900 h 3906743"/>
                    <a:gd name="connsiteX0" fmla="*/ 0 w 997314"/>
                    <a:gd name="connsiteY0" fmla="*/ 10900 h 3767837"/>
                    <a:gd name="connsiteX1" fmla="*/ 497966 w 997314"/>
                    <a:gd name="connsiteY1" fmla="*/ 10902 h 3767837"/>
                    <a:gd name="connsiteX2" fmla="*/ 995932 w 997314"/>
                    <a:gd name="connsiteY2" fmla="*/ 1889205 h 3767837"/>
                    <a:gd name="connsiteX3" fmla="*/ 497970 w 997314"/>
                    <a:gd name="connsiteY3" fmla="*/ 3767508 h 3767837"/>
                    <a:gd name="connsiteX4" fmla="*/ 0 w 997314"/>
                    <a:gd name="connsiteY4" fmla="*/ 3767508 h 3767837"/>
                    <a:gd name="connsiteX5" fmla="*/ 0 w 997314"/>
                    <a:gd name="connsiteY5" fmla="*/ 10900 h 3767837"/>
                    <a:gd name="connsiteX0" fmla="*/ 0 w 995932"/>
                    <a:gd name="connsiteY0" fmla="*/ 10900 h 3906743"/>
                    <a:gd name="connsiteX1" fmla="*/ 497966 w 995932"/>
                    <a:gd name="connsiteY1" fmla="*/ 10902 h 3906743"/>
                    <a:gd name="connsiteX2" fmla="*/ 995932 w 995932"/>
                    <a:gd name="connsiteY2" fmla="*/ 1889205 h 3906743"/>
                    <a:gd name="connsiteX3" fmla="*/ 497970 w 995932"/>
                    <a:gd name="connsiteY3" fmla="*/ 3767508 h 3906743"/>
                    <a:gd name="connsiteX4" fmla="*/ 2 w 995932"/>
                    <a:gd name="connsiteY4" fmla="*/ 3767508 h 3906743"/>
                    <a:gd name="connsiteX5" fmla="*/ 0 w 995932"/>
                    <a:gd name="connsiteY5" fmla="*/ 10900 h 3906743"/>
                    <a:gd name="connsiteX0" fmla="*/ 0 w 995932"/>
                    <a:gd name="connsiteY0" fmla="*/ 10900 h 3906743"/>
                    <a:gd name="connsiteX1" fmla="*/ 497966 w 995932"/>
                    <a:gd name="connsiteY1" fmla="*/ 10902 h 3906743"/>
                    <a:gd name="connsiteX2" fmla="*/ 995932 w 995932"/>
                    <a:gd name="connsiteY2" fmla="*/ 1889205 h 3906743"/>
                    <a:gd name="connsiteX3" fmla="*/ 497972 w 995932"/>
                    <a:gd name="connsiteY3" fmla="*/ 3767508 h 3906743"/>
                    <a:gd name="connsiteX4" fmla="*/ 2 w 995932"/>
                    <a:gd name="connsiteY4" fmla="*/ 3767508 h 3906743"/>
                    <a:gd name="connsiteX5" fmla="*/ 0 w 995932"/>
                    <a:gd name="connsiteY5" fmla="*/ 10900 h 3906743"/>
                    <a:gd name="connsiteX0" fmla="*/ 0 w 995932"/>
                    <a:gd name="connsiteY0" fmla="*/ 10900 h 3767590"/>
                    <a:gd name="connsiteX1" fmla="*/ 497966 w 995932"/>
                    <a:gd name="connsiteY1" fmla="*/ 10902 h 3767590"/>
                    <a:gd name="connsiteX2" fmla="*/ 995932 w 995932"/>
                    <a:gd name="connsiteY2" fmla="*/ 1889205 h 3767590"/>
                    <a:gd name="connsiteX3" fmla="*/ 497972 w 995932"/>
                    <a:gd name="connsiteY3" fmla="*/ 3767508 h 3767590"/>
                    <a:gd name="connsiteX4" fmla="*/ 2 w 995932"/>
                    <a:gd name="connsiteY4" fmla="*/ 3767508 h 3767590"/>
                    <a:gd name="connsiteX5" fmla="*/ 0 w 995932"/>
                    <a:gd name="connsiteY5" fmla="*/ 10900 h 3767590"/>
                    <a:gd name="connsiteX0" fmla="*/ 0 w 995932"/>
                    <a:gd name="connsiteY0" fmla="*/ 139234 h 4035077"/>
                    <a:gd name="connsiteX1" fmla="*/ 497966 w 995932"/>
                    <a:gd name="connsiteY1" fmla="*/ 139236 h 4035077"/>
                    <a:gd name="connsiteX2" fmla="*/ 995932 w 995932"/>
                    <a:gd name="connsiteY2" fmla="*/ 2017539 h 4035077"/>
                    <a:gd name="connsiteX3" fmla="*/ 497972 w 995932"/>
                    <a:gd name="connsiteY3" fmla="*/ 3895842 h 4035077"/>
                    <a:gd name="connsiteX4" fmla="*/ 2 w 995932"/>
                    <a:gd name="connsiteY4" fmla="*/ 3895842 h 4035077"/>
                    <a:gd name="connsiteX5" fmla="*/ 0 w 995932"/>
                    <a:gd name="connsiteY5" fmla="*/ 139234 h 4035077"/>
                    <a:gd name="connsiteX0" fmla="*/ 0 w 995932"/>
                    <a:gd name="connsiteY0" fmla="*/ 139235 h 4035078"/>
                    <a:gd name="connsiteX1" fmla="*/ 497966 w 995932"/>
                    <a:gd name="connsiteY1" fmla="*/ 139235 h 4035078"/>
                    <a:gd name="connsiteX2" fmla="*/ 995932 w 995932"/>
                    <a:gd name="connsiteY2" fmla="*/ 2017540 h 4035078"/>
                    <a:gd name="connsiteX3" fmla="*/ 497972 w 995932"/>
                    <a:gd name="connsiteY3" fmla="*/ 3895843 h 4035078"/>
                    <a:gd name="connsiteX4" fmla="*/ 2 w 995932"/>
                    <a:gd name="connsiteY4" fmla="*/ 3895843 h 4035078"/>
                    <a:gd name="connsiteX5" fmla="*/ 0 w 995932"/>
                    <a:gd name="connsiteY5" fmla="*/ 139235 h 4035078"/>
                    <a:gd name="connsiteX0" fmla="*/ 0 w 995932"/>
                    <a:gd name="connsiteY0" fmla="*/ 16247 h 3912090"/>
                    <a:gd name="connsiteX1" fmla="*/ 497966 w 995932"/>
                    <a:gd name="connsiteY1" fmla="*/ 16247 h 3912090"/>
                    <a:gd name="connsiteX2" fmla="*/ 995932 w 995932"/>
                    <a:gd name="connsiteY2" fmla="*/ 1894552 h 3912090"/>
                    <a:gd name="connsiteX3" fmla="*/ 497972 w 995932"/>
                    <a:gd name="connsiteY3" fmla="*/ 3772855 h 3912090"/>
                    <a:gd name="connsiteX4" fmla="*/ 2 w 995932"/>
                    <a:gd name="connsiteY4" fmla="*/ 3772855 h 3912090"/>
                    <a:gd name="connsiteX5" fmla="*/ 0 w 995932"/>
                    <a:gd name="connsiteY5" fmla="*/ 16247 h 3912090"/>
                    <a:gd name="connsiteX0" fmla="*/ 0 w 995932"/>
                    <a:gd name="connsiteY0" fmla="*/ 16247 h 3912090"/>
                    <a:gd name="connsiteX1" fmla="*/ 497966 w 995932"/>
                    <a:gd name="connsiteY1" fmla="*/ 16247 h 3912090"/>
                    <a:gd name="connsiteX2" fmla="*/ 995932 w 995932"/>
                    <a:gd name="connsiteY2" fmla="*/ 1894552 h 3912090"/>
                    <a:gd name="connsiteX3" fmla="*/ 497972 w 995932"/>
                    <a:gd name="connsiteY3" fmla="*/ 3772855 h 3912090"/>
                    <a:gd name="connsiteX4" fmla="*/ 2 w 995932"/>
                    <a:gd name="connsiteY4" fmla="*/ 3772855 h 3912090"/>
                    <a:gd name="connsiteX5" fmla="*/ 0 w 995932"/>
                    <a:gd name="connsiteY5" fmla="*/ 16247 h 3912090"/>
                    <a:gd name="connsiteX0" fmla="*/ 0 w 995932"/>
                    <a:gd name="connsiteY0" fmla="*/ 16247 h 3912090"/>
                    <a:gd name="connsiteX1" fmla="*/ 497966 w 995932"/>
                    <a:gd name="connsiteY1" fmla="*/ 16247 h 3912090"/>
                    <a:gd name="connsiteX2" fmla="*/ 995932 w 995932"/>
                    <a:gd name="connsiteY2" fmla="*/ 1894552 h 3912090"/>
                    <a:gd name="connsiteX3" fmla="*/ 497972 w 995932"/>
                    <a:gd name="connsiteY3" fmla="*/ 3772855 h 3912090"/>
                    <a:gd name="connsiteX4" fmla="*/ 2 w 995932"/>
                    <a:gd name="connsiteY4" fmla="*/ 3772855 h 3912090"/>
                    <a:gd name="connsiteX5" fmla="*/ 0 w 995932"/>
                    <a:gd name="connsiteY5" fmla="*/ 16247 h 3912090"/>
                    <a:gd name="connsiteX0" fmla="*/ 0 w 995932"/>
                    <a:gd name="connsiteY0" fmla="*/ 5554 h 3901397"/>
                    <a:gd name="connsiteX1" fmla="*/ 497966 w 995932"/>
                    <a:gd name="connsiteY1" fmla="*/ 5554 h 3901397"/>
                    <a:gd name="connsiteX2" fmla="*/ 995932 w 995932"/>
                    <a:gd name="connsiteY2" fmla="*/ 1883859 h 3901397"/>
                    <a:gd name="connsiteX3" fmla="*/ 497972 w 995932"/>
                    <a:gd name="connsiteY3" fmla="*/ 3762162 h 3901397"/>
                    <a:gd name="connsiteX4" fmla="*/ 2 w 995932"/>
                    <a:gd name="connsiteY4" fmla="*/ 3762162 h 3901397"/>
                    <a:gd name="connsiteX5" fmla="*/ 0 w 995932"/>
                    <a:gd name="connsiteY5" fmla="*/ 5554 h 3901397"/>
                    <a:gd name="connsiteX0" fmla="*/ 0 w 995932"/>
                    <a:gd name="connsiteY0" fmla="*/ 5554 h 3901397"/>
                    <a:gd name="connsiteX1" fmla="*/ 497966 w 995932"/>
                    <a:gd name="connsiteY1" fmla="*/ 5554 h 3901397"/>
                    <a:gd name="connsiteX2" fmla="*/ 995932 w 995932"/>
                    <a:gd name="connsiteY2" fmla="*/ 1883859 h 3901397"/>
                    <a:gd name="connsiteX3" fmla="*/ 497972 w 995932"/>
                    <a:gd name="connsiteY3" fmla="*/ 3762162 h 3901397"/>
                    <a:gd name="connsiteX4" fmla="*/ 2 w 995932"/>
                    <a:gd name="connsiteY4" fmla="*/ 3762162 h 3901397"/>
                    <a:gd name="connsiteX5" fmla="*/ 0 w 995932"/>
                    <a:gd name="connsiteY5" fmla="*/ 5554 h 3901397"/>
                    <a:gd name="connsiteX0" fmla="*/ 0 w 995932"/>
                    <a:gd name="connsiteY0" fmla="*/ 5554 h 3901397"/>
                    <a:gd name="connsiteX1" fmla="*/ 497966 w 995932"/>
                    <a:gd name="connsiteY1" fmla="*/ 5554 h 3901397"/>
                    <a:gd name="connsiteX2" fmla="*/ 995932 w 995932"/>
                    <a:gd name="connsiteY2" fmla="*/ 1883859 h 3901397"/>
                    <a:gd name="connsiteX3" fmla="*/ 497972 w 995932"/>
                    <a:gd name="connsiteY3" fmla="*/ 3762162 h 3901397"/>
                    <a:gd name="connsiteX4" fmla="*/ 2 w 995932"/>
                    <a:gd name="connsiteY4" fmla="*/ 3762162 h 3901397"/>
                    <a:gd name="connsiteX5" fmla="*/ 0 w 995932"/>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778408"/>
                    <a:gd name="connsiteX1" fmla="*/ 497966 w 995935"/>
                    <a:gd name="connsiteY1" fmla="*/ 5554 h 3778408"/>
                    <a:gd name="connsiteX2" fmla="*/ 995935 w 995935"/>
                    <a:gd name="connsiteY2" fmla="*/ 1883859 h 3778408"/>
                    <a:gd name="connsiteX3" fmla="*/ 497972 w 995935"/>
                    <a:gd name="connsiteY3" fmla="*/ 3762162 h 3778408"/>
                    <a:gd name="connsiteX4" fmla="*/ 2 w 995935"/>
                    <a:gd name="connsiteY4" fmla="*/ 3762162 h 3778408"/>
                    <a:gd name="connsiteX5" fmla="*/ 0 w 995935"/>
                    <a:gd name="connsiteY5" fmla="*/ 5554 h 3778408"/>
                    <a:gd name="connsiteX0" fmla="*/ 0 w 995935"/>
                    <a:gd name="connsiteY0" fmla="*/ 5554 h 3778408"/>
                    <a:gd name="connsiteX1" fmla="*/ 497966 w 995935"/>
                    <a:gd name="connsiteY1" fmla="*/ 5554 h 3778408"/>
                    <a:gd name="connsiteX2" fmla="*/ 995935 w 995935"/>
                    <a:gd name="connsiteY2" fmla="*/ 1883859 h 3778408"/>
                    <a:gd name="connsiteX3" fmla="*/ 497972 w 995935"/>
                    <a:gd name="connsiteY3" fmla="*/ 3762162 h 3778408"/>
                    <a:gd name="connsiteX4" fmla="*/ 2 w 995935"/>
                    <a:gd name="connsiteY4" fmla="*/ 3762162 h 3778408"/>
                    <a:gd name="connsiteX5" fmla="*/ 0 w 995935"/>
                    <a:gd name="connsiteY5" fmla="*/ 5554 h 3778408"/>
                    <a:gd name="connsiteX0" fmla="*/ 0 w 995935"/>
                    <a:gd name="connsiteY0" fmla="*/ 5554 h 3778408"/>
                    <a:gd name="connsiteX1" fmla="*/ 497966 w 995935"/>
                    <a:gd name="connsiteY1" fmla="*/ 5554 h 3778408"/>
                    <a:gd name="connsiteX2" fmla="*/ 995935 w 995935"/>
                    <a:gd name="connsiteY2" fmla="*/ 1883859 h 3778408"/>
                    <a:gd name="connsiteX3" fmla="*/ 497972 w 995935"/>
                    <a:gd name="connsiteY3" fmla="*/ 3762162 h 3778408"/>
                    <a:gd name="connsiteX4" fmla="*/ 2 w 995935"/>
                    <a:gd name="connsiteY4" fmla="*/ 3762162 h 3778408"/>
                    <a:gd name="connsiteX5" fmla="*/ 0 w 995935"/>
                    <a:gd name="connsiteY5" fmla="*/ 5554 h 3778408"/>
                    <a:gd name="connsiteX0" fmla="*/ 0 w 995935"/>
                    <a:gd name="connsiteY0" fmla="*/ 5554 h 3778408"/>
                    <a:gd name="connsiteX1" fmla="*/ 497966 w 995935"/>
                    <a:gd name="connsiteY1" fmla="*/ 5554 h 3778408"/>
                    <a:gd name="connsiteX2" fmla="*/ 995935 w 995935"/>
                    <a:gd name="connsiteY2" fmla="*/ 1883859 h 3778408"/>
                    <a:gd name="connsiteX3" fmla="*/ 497972 w 995935"/>
                    <a:gd name="connsiteY3" fmla="*/ 3762162 h 3778408"/>
                    <a:gd name="connsiteX4" fmla="*/ 2 w 995935"/>
                    <a:gd name="connsiteY4" fmla="*/ 3762162 h 3778408"/>
                    <a:gd name="connsiteX5" fmla="*/ 0 w 995935"/>
                    <a:gd name="connsiteY5" fmla="*/ 5554 h 3778408"/>
                    <a:gd name="connsiteX0" fmla="*/ 0 w 995935"/>
                    <a:gd name="connsiteY0" fmla="*/ 5554 h 3762174"/>
                    <a:gd name="connsiteX1" fmla="*/ 497966 w 995935"/>
                    <a:gd name="connsiteY1" fmla="*/ 5554 h 3762174"/>
                    <a:gd name="connsiteX2" fmla="*/ 995935 w 995935"/>
                    <a:gd name="connsiteY2" fmla="*/ 1883859 h 3762174"/>
                    <a:gd name="connsiteX3" fmla="*/ 497972 w 995935"/>
                    <a:gd name="connsiteY3" fmla="*/ 3762162 h 3762174"/>
                    <a:gd name="connsiteX4" fmla="*/ 2 w 995935"/>
                    <a:gd name="connsiteY4" fmla="*/ 3762162 h 3762174"/>
                    <a:gd name="connsiteX5" fmla="*/ 0 w 995935"/>
                    <a:gd name="connsiteY5" fmla="*/ 5554 h 3762174"/>
                    <a:gd name="connsiteX0" fmla="*/ 0 w 995935"/>
                    <a:gd name="connsiteY0" fmla="*/ 5554 h 3762174"/>
                    <a:gd name="connsiteX1" fmla="*/ 497966 w 995935"/>
                    <a:gd name="connsiteY1" fmla="*/ 5554 h 3762174"/>
                    <a:gd name="connsiteX2" fmla="*/ 995935 w 995935"/>
                    <a:gd name="connsiteY2" fmla="*/ 1883859 h 3762174"/>
                    <a:gd name="connsiteX3" fmla="*/ 497972 w 995935"/>
                    <a:gd name="connsiteY3" fmla="*/ 3762162 h 3762174"/>
                    <a:gd name="connsiteX4" fmla="*/ 4 w 995935"/>
                    <a:gd name="connsiteY4" fmla="*/ 3762162 h 3762174"/>
                    <a:gd name="connsiteX5" fmla="*/ 0 w 995935"/>
                    <a:gd name="connsiteY5" fmla="*/ 5554 h 3762174"/>
                    <a:gd name="connsiteX0" fmla="*/ 0 w 995935"/>
                    <a:gd name="connsiteY0" fmla="*/ 5554 h 3762162"/>
                    <a:gd name="connsiteX1" fmla="*/ 497966 w 995935"/>
                    <a:gd name="connsiteY1" fmla="*/ 5554 h 3762162"/>
                    <a:gd name="connsiteX2" fmla="*/ 995935 w 995935"/>
                    <a:gd name="connsiteY2" fmla="*/ 1883859 h 3762162"/>
                    <a:gd name="connsiteX3" fmla="*/ 497972 w 995935"/>
                    <a:gd name="connsiteY3" fmla="*/ 3762162 h 3762162"/>
                    <a:gd name="connsiteX4" fmla="*/ 4 w 995935"/>
                    <a:gd name="connsiteY4" fmla="*/ 3762162 h 3762162"/>
                    <a:gd name="connsiteX5" fmla="*/ 0 w 995935"/>
                    <a:gd name="connsiteY5" fmla="*/ 5554 h 376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35" h="3762162">
                      <a:moveTo>
                        <a:pt x="0" y="5554"/>
                      </a:moveTo>
                      <a:cubicBezTo>
                        <a:pt x="480036" y="5095"/>
                        <a:pt x="103376" y="-6708"/>
                        <a:pt x="497966" y="5554"/>
                      </a:cubicBezTo>
                      <a:cubicBezTo>
                        <a:pt x="808336" y="727677"/>
                        <a:pt x="839524" y="1089316"/>
                        <a:pt x="995935" y="1883859"/>
                      </a:cubicBezTo>
                      <a:cubicBezTo>
                        <a:pt x="863588" y="2594181"/>
                        <a:pt x="772250" y="3160355"/>
                        <a:pt x="497972" y="3762162"/>
                      </a:cubicBezTo>
                      <a:cubicBezTo>
                        <a:pt x="43227" y="3750359"/>
                        <a:pt x="600362" y="3750589"/>
                        <a:pt x="4" y="3762162"/>
                      </a:cubicBezTo>
                      <a:cubicBezTo>
                        <a:pt x="3" y="2509959"/>
                        <a:pt x="1" y="1257757"/>
                        <a:pt x="0" y="555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0" name="矩形 9">
                <a:extLst>
                  <a:ext uri="{FF2B5EF4-FFF2-40B4-BE49-F238E27FC236}">
                    <a16:creationId xmlns:a16="http://schemas.microsoft.com/office/drawing/2014/main" id="{5DD30F27-AF9B-453E-B574-0854A61D2690}"/>
                  </a:ext>
                </a:extLst>
              </p:cNvPr>
              <p:cNvSpPr/>
              <p:nvPr/>
            </p:nvSpPr>
            <p:spPr>
              <a:xfrm>
                <a:off x="7838461" y="1718213"/>
                <a:ext cx="3262432" cy="453457"/>
              </a:xfrm>
              <a:prstGeom prst="rect">
                <a:avLst/>
              </a:prstGeom>
            </p:spPr>
            <p:txBody>
              <a:bodyPr wrap="none">
                <a:spAutoFit/>
              </a:bodyPr>
              <a:lstStyle/>
              <a:p>
                <a:pPr lvl="0" algn="just">
                  <a:lnSpc>
                    <a:spcPct val="130000"/>
                  </a:lnSpc>
                  <a:defRPr/>
                </a:pPr>
                <a:r>
                  <a:rPr lang="zh-CN" altLang="en-US" sz="2000" b="1" dirty="0">
                    <a:solidFill>
                      <a:prstClr val="white"/>
                    </a:solidFill>
                    <a:cs typeface="+mn-ea"/>
                    <a:sym typeface="+mn-lt"/>
                  </a:rPr>
                  <a:t>属性推断攻击中的成员推断</a:t>
                </a:r>
              </a:p>
            </p:txBody>
          </p:sp>
        </p:grpSp>
      </p:grpSp>
      <p:pic>
        <p:nvPicPr>
          <p:cNvPr id="13" name="内容占位符 9">
            <a:extLst>
              <a:ext uri="{FF2B5EF4-FFF2-40B4-BE49-F238E27FC236}">
                <a16:creationId xmlns:a16="http://schemas.microsoft.com/office/drawing/2014/main" id="{931F86BA-5324-4123-AC41-1CC62D6EB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39" y="1638882"/>
            <a:ext cx="6753666" cy="4066007"/>
          </a:xfrm>
          <a:prstGeom prst="rect">
            <a:avLst/>
          </a:prstGeom>
        </p:spPr>
      </p:pic>
    </p:spTree>
    <p:extLst>
      <p:ext uri="{BB962C8B-B14F-4D97-AF65-F5344CB8AC3E}">
        <p14:creationId xmlns:p14="http://schemas.microsoft.com/office/powerpoint/2010/main" val="612577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A294EAE-3430-45A4-862D-3BF7B3CA15DD}"/>
              </a:ext>
            </a:extLst>
          </p:cNvPr>
          <p:cNvSpPr>
            <a:spLocks noGrp="1"/>
          </p:cNvSpPr>
          <p:nvPr>
            <p:ph type="title"/>
          </p:nvPr>
        </p:nvSpPr>
        <p:spPr>
          <a:xfrm>
            <a:off x="1091255" y="237834"/>
            <a:ext cx="8168208" cy="790865"/>
          </a:xfrm>
        </p:spPr>
        <p:txBody>
          <a:bodyPr/>
          <a:lstStyle/>
          <a:p>
            <a:r>
              <a:rPr lang="zh-CN" altLang="en-US" dirty="0">
                <a:sym typeface="+mn-lt"/>
              </a:rPr>
              <a:t>模型窃取攻击</a:t>
            </a:r>
          </a:p>
        </p:txBody>
      </p:sp>
      <p:pic>
        <p:nvPicPr>
          <p:cNvPr id="5" name="图片 4">
            <a:extLst>
              <a:ext uri="{FF2B5EF4-FFF2-40B4-BE49-F238E27FC236}">
                <a16:creationId xmlns:a16="http://schemas.microsoft.com/office/drawing/2014/main" id="{97DC8DC7-9AAD-4E97-896D-1B21C744041D}"/>
              </a:ext>
            </a:extLst>
          </p:cNvPr>
          <p:cNvPicPr>
            <a:picLocks noChangeAspect="1"/>
          </p:cNvPicPr>
          <p:nvPr/>
        </p:nvPicPr>
        <p:blipFill rotWithShape="1">
          <a:blip r:embed="rId2">
            <a:extLst>
              <a:ext uri="{28A0092B-C50C-407E-A947-70E740481C1C}">
                <a14:useLocalDpi xmlns:a14="http://schemas.microsoft.com/office/drawing/2010/main" val="0"/>
              </a:ext>
            </a:extLst>
          </a:blip>
          <a:srcRect b="5523"/>
          <a:stretch/>
        </p:blipFill>
        <p:spPr>
          <a:xfrm>
            <a:off x="978044" y="1911355"/>
            <a:ext cx="6011166" cy="3488140"/>
          </a:xfrm>
          <a:prstGeom prst="rect">
            <a:avLst/>
          </a:prstGeom>
        </p:spPr>
      </p:pic>
      <p:grpSp>
        <p:nvGrpSpPr>
          <p:cNvPr id="7" name="组合 6">
            <a:extLst>
              <a:ext uri="{FF2B5EF4-FFF2-40B4-BE49-F238E27FC236}">
                <a16:creationId xmlns:a16="http://schemas.microsoft.com/office/drawing/2014/main" id="{CE4D41D9-2FD4-46DE-8D22-BD125C37454C}"/>
              </a:ext>
            </a:extLst>
          </p:cNvPr>
          <p:cNvGrpSpPr/>
          <p:nvPr/>
        </p:nvGrpSpPr>
        <p:grpSpPr>
          <a:xfrm>
            <a:off x="7532279" y="1566420"/>
            <a:ext cx="3890874" cy="4252207"/>
            <a:chOff x="7532279" y="1566420"/>
            <a:chExt cx="3890874" cy="4252207"/>
          </a:xfrm>
        </p:grpSpPr>
        <p:sp>
          <p:nvSpPr>
            <p:cNvPr id="8" name="矩形: 圆角 7">
              <a:extLst>
                <a:ext uri="{FF2B5EF4-FFF2-40B4-BE49-F238E27FC236}">
                  <a16:creationId xmlns:a16="http://schemas.microsoft.com/office/drawing/2014/main" id="{93808A4C-D329-4BD1-9116-50D81C807F2F}"/>
                </a:ext>
              </a:extLst>
            </p:cNvPr>
            <p:cNvSpPr/>
            <p:nvPr/>
          </p:nvSpPr>
          <p:spPr>
            <a:xfrm>
              <a:off x="7667183" y="1566420"/>
              <a:ext cx="3621066" cy="4032708"/>
            </a:xfrm>
            <a:prstGeom prst="roundRect">
              <a:avLst>
                <a:gd name="adj" fmla="val 3285"/>
              </a:avLst>
            </a:prstGeom>
            <a:solidFill>
              <a:schemeClr val="bg1"/>
            </a:solidFill>
            <a:ln>
              <a:noFill/>
            </a:ln>
            <a:effectLst>
              <a:outerShdw blurRad="190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a:extLst>
                <a:ext uri="{FF2B5EF4-FFF2-40B4-BE49-F238E27FC236}">
                  <a16:creationId xmlns:a16="http://schemas.microsoft.com/office/drawing/2014/main" id="{C6C88D68-9B8B-4344-BEAD-24A24C56869D}"/>
                </a:ext>
              </a:extLst>
            </p:cNvPr>
            <p:cNvSpPr/>
            <p:nvPr/>
          </p:nvSpPr>
          <p:spPr>
            <a:xfrm>
              <a:off x="7532279" y="1785919"/>
              <a:ext cx="3890874" cy="4032708"/>
            </a:xfrm>
            <a:prstGeom prst="roundRect">
              <a:avLst>
                <a:gd name="adj" fmla="val 3285"/>
              </a:avLst>
            </a:prstGeom>
            <a:solidFill>
              <a:schemeClr val="bg1"/>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0" name="文本框 9">
            <a:extLst>
              <a:ext uri="{FF2B5EF4-FFF2-40B4-BE49-F238E27FC236}">
                <a16:creationId xmlns:a16="http://schemas.microsoft.com/office/drawing/2014/main" id="{2D3F2449-57BF-4C51-B082-755A874938C0}"/>
              </a:ext>
            </a:extLst>
          </p:cNvPr>
          <p:cNvSpPr txBox="1"/>
          <p:nvPr/>
        </p:nvSpPr>
        <p:spPr>
          <a:xfrm>
            <a:off x="7802880" y="1992903"/>
            <a:ext cx="3299568" cy="3618741"/>
          </a:xfrm>
          <a:prstGeom prst="rect">
            <a:avLst/>
          </a:prstGeom>
          <a:noFill/>
          <a:ln>
            <a:noFill/>
            <a:prstDash val="lgDash"/>
          </a:ln>
        </p:spPr>
        <p:txBody>
          <a:bodyPr wrap="square" lIns="0" tIns="0" rIns="0" bIns="0" rtlCol="0" anchor="ctr" anchorCtr="0">
            <a:normAutofit fontScale="92500" lnSpcReduction="10000"/>
          </a:bodyPr>
          <a:lstStyle/>
          <a:p>
            <a:pPr algn="ctr">
              <a:lnSpc>
                <a:spcPct val="130000"/>
              </a:lnSpc>
              <a:spcAft>
                <a:spcPts val="600"/>
              </a:spcAft>
            </a:pPr>
            <a:r>
              <a:rPr lang="zh-CN" altLang="en-US" sz="2000" b="1" dirty="0">
                <a:cs typeface="+mn-ea"/>
                <a:sym typeface="+mn-lt"/>
              </a:rPr>
              <a:t>模型窃取攻击</a:t>
            </a:r>
          </a:p>
          <a:p>
            <a:pPr algn="just">
              <a:lnSpc>
                <a:spcPct val="130000"/>
              </a:lnSpc>
            </a:pPr>
            <a:r>
              <a:rPr lang="zh-CN" altLang="en-US" sz="2000" dirty="0">
                <a:cs typeface="+mn-ea"/>
                <a:sym typeface="+mn-lt"/>
              </a:rPr>
              <a:t>攻击者在未知目标模型结构的情况下</a:t>
            </a:r>
            <a:r>
              <a:rPr lang="zh-CN" altLang="en-US" sz="2000" b="1" dirty="0">
                <a:solidFill>
                  <a:srgbClr val="0070C0"/>
                </a:solidFill>
                <a:cs typeface="+mn-ea"/>
                <a:sym typeface="+mn-lt"/>
              </a:rPr>
              <a:t>向目标模型查询样本</a:t>
            </a:r>
            <a:r>
              <a:rPr lang="zh-CN" altLang="en-US" sz="2000" dirty="0">
                <a:cs typeface="+mn-ea"/>
                <a:sym typeface="+mn-lt"/>
              </a:rPr>
              <a:t>，得到目标模型的预测结果，并以这些预测结果</a:t>
            </a:r>
            <a:r>
              <a:rPr lang="zh-CN" altLang="en-US" sz="2000" b="1" dirty="0">
                <a:solidFill>
                  <a:srgbClr val="0070C0"/>
                </a:solidFill>
                <a:cs typeface="+mn-ea"/>
                <a:sym typeface="+mn-lt"/>
              </a:rPr>
              <a:t>对查询数据进行标注构建训练数据集</a:t>
            </a:r>
            <a:r>
              <a:rPr lang="zh-CN" altLang="en-US" sz="2000" dirty="0">
                <a:cs typeface="+mn-ea"/>
                <a:sym typeface="+mn-lt"/>
              </a:rPr>
              <a:t>，在本地训练一个</a:t>
            </a:r>
            <a:r>
              <a:rPr lang="zh-CN" altLang="en-US" sz="2000" dirty="0">
                <a:solidFill>
                  <a:srgbClr val="0070C0"/>
                </a:solidFill>
                <a:cs typeface="+mn-ea"/>
                <a:sym typeface="+mn-lt"/>
              </a:rPr>
              <a:t>与目标模型任务相同的替代模型</a:t>
            </a:r>
            <a:r>
              <a:rPr lang="zh-CN" altLang="en-US" sz="2000" dirty="0">
                <a:cs typeface="+mn-ea"/>
                <a:sym typeface="+mn-lt"/>
              </a:rPr>
              <a:t>，当经过大量训练之后，该模型就具有和目标模型相近的性质</a:t>
            </a:r>
            <a:endParaRPr lang="en-US" altLang="zh-CN" sz="2000" dirty="0">
              <a:cs typeface="+mn-ea"/>
              <a:sym typeface="+mn-lt"/>
            </a:endParaRPr>
          </a:p>
        </p:txBody>
      </p:sp>
    </p:spTree>
    <p:extLst>
      <p:ext uri="{BB962C8B-B14F-4D97-AF65-F5344CB8AC3E}">
        <p14:creationId xmlns:p14="http://schemas.microsoft.com/office/powerpoint/2010/main" val="3769280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9ADAAE9-3C9C-4AA1-8F30-B93765FEA54B}"/>
              </a:ext>
            </a:extLst>
          </p:cNvPr>
          <p:cNvSpPr>
            <a:spLocks noGrp="1"/>
          </p:cNvSpPr>
          <p:nvPr>
            <p:ph type="title"/>
          </p:nvPr>
        </p:nvSpPr>
        <p:spPr>
          <a:xfrm>
            <a:off x="1392337" y="338193"/>
            <a:ext cx="8168208" cy="790865"/>
          </a:xfrm>
        </p:spPr>
        <p:txBody>
          <a:bodyPr/>
          <a:lstStyle/>
          <a:p>
            <a:r>
              <a:rPr lang="zh-CN" altLang="en-US" dirty="0">
                <a:sym typeface="+mn-lt"/>
              </a:rPr>
              <a:t>对抗样本攻击</a:t>
            </a:r>
          </a:p>
        </p:txBody>
      </p:sp>
      <p:pic>
        <p:nvPicPr>
          <p:cNvPr id="5" name="Picture 4" descr="Adversarial examples: attacks and defenses in the physical world |  SpringerLink">
            <a:extLst>
              <a:ext uri="{FF2B5EF4-FFF2-40B4-BE49-F238E27FC236}">
                <a16:creationId xmlns:a16="http://schemas.microsoft.com/office/drawing/2014/main" id="{7864860F-5222-4862-8D1B-189E118B3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158" y="2210982"/>
            <a:ext cx="5601458" cy="2600385"/>
          </a:xfrm>
          <a:prstGeom prst="rect">
            <a:avLst/>
          </a:prstGeom>
          <a:noFill/>
          <a:extLst>
            <a:ext uri="{909E8E84-426E-40DD-AFC4-6F175D3DCCD1}">
              <a14:hiddenFill xmlns:a14="http://schemas.microsoft.com/office/drawing/2010/main">
                <a:solidFill>
                  <a:srgbClr val="FFFFFF"/>
                </a:solidFill>
              </a14:hiddenFill>
            </a:ext>
          </a:extLst>
        </p:spPr>
      </p:pic>
      <p:sp>
        <p:nvSpPr>
          <p:cNvPr id="6" name="have-an-idea_65779">
            <a:extLst>
              <a:ext uri="{FF2B5EF4-FFF2-40B4-BE49-F238E27FC236}">
                <a16:creationId xmlns:a16="http://schemas.microsoft.com/office/drawing/2014/main" id="{61E95C8A-921A-44D8-95A7-9A1148E3243D}"/>
              </a:ext>
            </a:extLst>
          </p:cNvPr>
          <p:cNvSpPr>
            <a:spLocks noChangeAspect="1"/>
          </p:cNvSpPr>
          <p:nvPr/>
        </p:nvSpPr>
        <p:spPr bwMode="auto">
          <a:xfrm>
            <a:off x="1159248" y="3936661"/>
            <a:ext cx="484991" cy="504000"/>
          </a:xfrm>
          <a:custGeom>
            <a:avLst/>
            <a:gdLst>
              <a:gd name="T0" fmla="*/ 295 w 589"/>
              <a:gd name="T1" fmla="*/ 0 h 613"/>
              <a:gd name="T2" fmla="*/ 295 w 589"/>
              <a:gd name="T3" fmla="*/ 0 h 613"/>
              <a:gd name="T4" fmla="*/ 0 w 589"/>
              <a:gd name="T5" fmla="*/ 295 h 613"/>
              <a:gd name="T6" fmla="*/ 139 w 589"/>
              <a:gd name="T7" fmla="*/ 545 h 613"/>
              <a:gd name="T8" fmla="*/ 125 w 589"/>
              <a:gd name="T9" fmla="*/ 571 h 613"/>
              <a:gd name="T10" fmla="*/ 125 w 589"/>
              <a:gd name="T11" fmla="*/ 599 h 613"/>
              <a:gd name="T12" fmla="*/ 149 w 589"/>
              <a:gd name="T13" fmla="*/ 613 h 613"/>
              <a:gd name="T14" fmla="*/ 383 w 589"/>
              <a:gd name="T15" fmla="*/ 613 h 613"/>
              <a:gd name="T16" fmla="*/ 408 w 589"/>
              <a:gd name="T17" fmla="*/ 599 h 613"/>
              <a:gd name="T18" fmla="*/ 432 w 589"/>
              <a:gd name="T19" fmla="*/ 555 h 613"/>
              <a:gd name="T20" fmla="*/ 511 w 589"/>
              <a:gd name="T21" fmla="*/ 494 h 613"/>
              <a:gd name="T22" fmla="*/ 519 w 589"/>
              <a:gd name="T23" fmla="*/ 475 h 613"/>
              <a:gd name="T24" fmla="*/ 519 w 589"/>
              <a:gd name="T25" fmla="*/ 387 h 613"/>
              <a:gd name="T26" fmla="*/ 553 w 589"/>
              <a:gd name="T27" fmla="*/ 387 h 613"/>
              <a:gd name="T28" fmla="*/ 581 w 589"/>
              <a:gd name="T29" fmla="*/ 365 h 613"/>
              <a:gd name="T30" fmla="*/ 589 w 589"/>
              <a:gd name="T31" fmla="*/ 295 h 613"/>
              <a:gd name="T32" fmla="*/ 295 w 589"/>
              <a:gd name="T33" fmla="*/ 0 h 613"/>
              <a:gd name="T34" fmla="*/ 419 w 589"/>
              <a:gd name="T35" fmla="*/ 284 h 613"/>
              <a:gd name="T36" fmla="*/ 380 w 589"/>
              <a:gd name="T37" fmla="*/ 284 h 613"/>
              <a:gd name="T38" fmla="*/ 342 w 589"/>
              <a:gd name="T39" fmla="*/ 349 h 613"/>
              <a:gd name="T40" fmla="*/ 342 w 589"/>
              <a:gd name="T41" fmla="*/ 359 h 613"/>
              <a:gd name="T42" fmla="*/ 323 w 589"/>
              <a:gd name="T43" fmla="*/ 394 h 613"/>
              <a:gd name="T44" fmla="*/ 323 w 589"/>
              <a:gd name="T45" fmla="*/ 434 h 613"/>
              <a:gd name="T46" fmla="*/ 302 w 589"/>
              <a:gd name="T47" fmla="*/ 455 h 613"/>
              <a:gd name="T48" fmla="*/ 234 w 589"/>
              <a:gd name="T49" fmla="*/ 455 h 613"/>
              <a:gd name="T50" fmla="*/ 213 w 589"/>
              <a:gd name="T51" fmla="*/ 434 h 613"/>
              <a:gd name="T52" fmla="*/ 213 w 589"/>
              <a:gd name="T53" fmla="*/ 394 h 613"/>
              <a:gd name="T54" fmla="*/ 194 w 589"/>
              <a:gd name="T55" fmla="*/ 359 h 613"/>
              <a:gd name="T56" fmla="*/ 194 w 589"/>
              <a:gd name="T57" fmla="*/ 349 h 613"/>
              <a:gd name="T58" fmla="*/ 156 w 589"/>
              <a:gd name="T59" fmla="*/ 284 h 613"/>
              <a:gd name="T60" fmla="*/ 117 w 589"/>
              <a:gd name="T61" fmla="*/ 284 h 613"/>
              <a:gd name="T62" fmla="*/ 96 w 589"/>
              <a:gd name="T63" fmla="*/ 263 h 613"/>
              <a:gd name="T64" fmla="*/ 117 w 589"/>
              <a:gd name="T65" fmla="*/ 242 h 613"/>
              <a:gd name="T66" fmla="*/ 156 w 589"/>
              <a:gd name="T67" fmla="*/ 242 h 613"/>
              <a:gd name="T68" fmla="*/ 174 w 589"/>
              <a:gd name="T69" fmla="*/ 199 h 613"/>
              <a:gd name="T70" fmla="*/ 147 w 589"/>
              <a:gd name="T71" fmla="*/ 171 h 613"/>
              <a:gd name="T72" fmla="*/ 147 w 589"/>
              <a:gd name="T73" fmla="*/ 142 h 613"/>
              <a:gd name="T74" fmla="*/ 176 w 589"/>
              <a:gd name="T75" fmla="*/ 142 h 613"/>
              <a:gd name="T76" fmla="*/ 204 w 589"/>
              <a:gd name="T77" fmla="*/ 170 h 613"/>
              <a:gd name="T78" fmla="*/ 247 w 589"/>
              <a:gd name="T79" fmla="*/ 152 h 613"/>
              <a:gd name="T80" fmla="*/ 247 w 589"/>
              <a:gd name="T81" fmla="*/ 112 h 613"/>
              <a:gd name="T82" fmla="*/ 268 w 589"/>
              <a:gd name="T83" fmla="*/ 92 h 613"/>
              <a:gd name="T84" fmla="*/ 289 w 589"/>
              <a:gd name="T85" fmla="*/ 112 h 613"/>
              <a:gd name="T86" fmla="*/ 289 w 589"/>
              <a:gd name="T87" fmla="*/ 152 h 613"/>
              <a:gd name="T88" fmla="*/ 332 w 589"/>
              <a:gd name="T89" fmla="*/ 170 h 613"/>
              <a:gd name="T90" fmla="*/ 360 w 589"/>
              <a:gd name="T91" fmla="*/ 142 h 613"/>
              <a:gd name="T92" fmla="*/ 389 w 589"/>
              <a:gd name="T93" fmla="*/ 142 h 613"/>
              <a:gd name="T94" fmla="*/ 389 w 589"/>
              <a:gd name="T95" fmla="*/ 171 h 613"/>
              <a:gd name="T96" fmla="*/ 362 w 589"/>
              <a:gd name="T97" fmla="*/ 199 h 613"/>
              <a:gd name="T98" fmla="*/ 380 w 589"/>
              <a:gd name="T99" fmla="*/ 242 h 613"/>
              <a:gd name="T100" fmla="*/ 419 w 589"/>
              <a:gd name="T101" fmla="*/ 242 h 613"/>
              <a:gd name="T102" fmla="*/ 440 w 589"/>
              <a:gd name="T103" fmla="*/ 263 h 613"/>
              <a:gd name="T104" fmla="*/ 419 w 589"/>
              <a:gd name="T105" fmla="*/ 284 h 613"/>
              <a:gd name="T106" fmla="*/ 340 w 589"/>
              <a:gd name="T107" fmla="*/ 263 h 613"/>
              <a:gd name="T108" fmla="*/ 301 w 589"/>
              <a:gd name="T109" fmla="*/ 327 h 613"/>
              <a:gd name="T110" fmla="*/ 301 w 589"/>
              <a:gd name="T111" fmla="*/ 359 h 613"/>
              <a:gd name="T112" fmla="*/ 235 w 589"/>
              <a:gd name="T113" fmla="*/ 359 h 613"/>
              <a:gd name="T114" fmla="*/ 235 w 589"/>
              <a:gd name="T115" fmla="*/ 327 h 613"/>
              <a:gd name="T116" fmla="*/ 196 w 589"/>
              <a:gd name="T117" fmla="*/ 263 h 613"/>
              <a:gd name="T118" fmla="*/ 268 w 589"/>
              <a:gd name="T119" fmla="*/ 191 h 613"/>
              <a:gd name="T120" fmla="*/ 340 w 589"/>
              <a:gd name="T121" fmla="*/ 2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613">
                <a:moveTo>
                  <a:pt x="295" y="0"/>
                </a:moveTo>
                <a:lnTo>
                  <a:pt x="295" y="0"/>
                </a:lnTo>
                <a:cubicBezTo>
                  <a:pt x="132" y="0"/>
                  <a:pt x="0" y="132"/>
                  <a:pt x="0" y="295"/>
                </a:cubicBezTo>
                <a:cubicBezTo>
                  <a:pt x="0" y="398"/>
                  <a:pt x="53" y="491"/>
                  <a:pt x="139" y="545"/>
                </a:cubicBezTo>
                <a:lnTo>
                  <a:pt x="125" y="571"/>
                </a:lnTo>
                <a:cubicBezTo>
                  <a:pt x="120" y="580"/>
                  <a:pt x="120" y="591"/>
                  <a:pt x="125" y="599"/>
                </a:cubicBezTo>
                <a:cubicBezTo>
                  <a:pt x="130" y="608"/>
                  <a:pt x="139" y="613"/>
                  <a:pt x="149" y="613"/>
                </a:cubicBezTo>
                <a:lnTo>
                  <a:pt x="383" y="613"/>
                </a:lnTo>
                <a:cubicBezTo>
                  <a:pt x="393" y="613"/>
                  <a:pt x="403" y="608"/>
                  <a:pt x="408" y="599"/>
                </a:cubicBezTo>
                <a:lnTo>
                  <a:pt x="432" y="555"/>
                </a:lnTo>
                <a:cubicBezTo>
                  <a:pt x="462" y="540"/>
                  <a:pt x="488" y="519"/>
                  <a:pt x="511" y="494"/>
                </a:cubicBezTo>
                <a:cubicBezTo>
                  <a:pt x="516" y="489"/>
                  <a:pt x="519" y="482"/>
                  <a:pt x="519" y="475"/>
                </a:cubicBezTo>
                <a:lnTo>
                  <a:pt x="519" y="387"/>
                </a:lnTo>
                <a:lnTo>
                  <a:pt x="553" y="387"/>
                </a:lnTo>
                <a:cubicBezTo>
                  <a:pt x="566" y="387"/>
                  <a:pt x="578" y="378"/>
                  <a:pt x="581" y="365"/>
                </a:cubicBezTo>
                <a:cubicBezTo>
                  <a:pt x="587" y="342"/>
                  <a:pt x="589" y="318"/>
                  <a:pt x="589" y="295"/>
                </a:cubicBezTo>
                <a:cubicBezTo>
                  <a:pt x="589" y="132"/>
                  <a:pt x="457" y="0"/>
                  <a:pt x="295" y="0"/>
                </a:cubicBezTo>
                <a:close/>
                <a:moveTo>
                  <a:pt x="419" y="284"/>
                </a:moveTo>
                <a:lnTo>
                  <a:pt x="380" y="284"/>
                </a:lnTo>
                <a:cubicBezTo>
                  <a:pt x="375" y="310"/>
                  <a:pt x="362" y="333"/>
                  <a:pt x="342" y="349"/>
                </a:cubicBezTo>
                <a:lnTo>
                  <a:pt x="342" y="359"/>
                </a:lnTo>
                <a:cubicBezTo>
                  <a:pt x="342" y="374"/>
                  <a:pt x="334" y="387"/>
                  <a:pt x="323" y="394"/>
                </a:cubicBezTo>
                <a:lnTo>
                  <a:pt x="323" y="434"/>
                </a:lnTo>
                <a:cubicBezTo>
                  <a:pt x="323" y="446"/>
                  <a:pt x="313" y="455"/>
                  <a:pt x="302" y="455"/>
                </a:cubicBezTo>
                <a:lnTo>
                  <a:pt x="234" y="455"/>
                </a:lnTo>
                <a:cubicBezTo>
                  <a:pt x="223" y="455"/>
                  <a:pt x="213" y="446"/>
                  <a:pt x="213" y="434"/>
                </a:cubicBezTo>
                <a:lnTo>
                  <a:pt x="213" y="394"/>
                </a:lnTo>
                <a:cubicBezTo>
                  <a:pt x="202" y="387"/>
                  <a:pt x="194" y="374"/>
                  <a:pt x="194" y="359"/>
                </a:cubicBezTo>
                <a:lnTo>
                  <a:pt x="194" y="349"/>
                </a:lnTo>
                <a:cubicBezTo>
                  <a:pt x="174" y="333"/>
                  <a:pt x="161" y="310"/>
                  <a:pt x="156" y="284"/>
                </a:cubicBezTo>
                <a:lnTo>
                  <a:pt x="117" y="284"/>
                </a:lnTo>
                <a:cubicBezTo>
                  <a:pt x="106" y="284"/>
                  <a:pt x="96" y="275"/>
                  <a:pt x="96" y="263"/>
                </a:cubicBezTo>
                <a:cubicBezTo>
                  <a:pt x="96" y="252"/>
                  <a:pt x="106" y="242"/>
                  <a:pt x="117" y="242"/>
                </a:cubicBezTo>
                <a:lnTo>
                  <a:pt x="156" y="242"/>
                </a:lnTo>
                <a:cubicBezTo>
                  <a:pt x="159" y="226"/>
                  <a:pt x="166" y="212"/>
                  <a:pt x="174" y="199"/>
                </a:cubicBezTo>
                <a:lnTo>
                  <a:pt x="147" y="171"/>
                </a:lnTo>
                <a:cubicBezTo>
                  <a:pt x="139" y="163"/>
                  <a:pt x="139" y="150"/>
                  <a:pt x="147" y="142"/>
                </a:cubicBezTo>
                <a:cubicBezTo>
                  <a:pt x="155" y="134"/>
                  <a:pt x="168" y="134"/>
                  <a:pt x="176" y="142"/>
                </a:cubicBezTo>
                <a:lnTo>
                  <a:pt x="204" y="170"/>
                </a:lnTo>
                <a:cubicBezTo>
                  <a:pt x="217" y="161"/>
                  <a:pt x="231" y="155"/>
                  <a:pt x="247" y="152"/>
                </a:cubicBezTo>
                <a:lnTo>
                  <a:pt x="247" y="112"/>
                </a:lnTo>
                <a:cubicBezTo>
                  <a:pt x="247" y="101"/>
                  <a:pt x="257" y="92"/>
                  <a:pt x="268" y="92"/>
                </a:cubicBezTo>
                <a:cubicBezTo>
                  <a:pt x="280" y="92"/>
                  <a:pt x="289" y="101"/>
                  <a:pt x="289" y="112"/>
                </a:cubicBezTo>
                <a:lnTo>
                  <a:pt x="289" y="152"/>
                </a:lnTo>
                <a:cubicBezTo>
                  <a:pt x="305" y="155"/>
                  <a:pt x="319" y="161"/>
                  <a:pt x="332" y="170"/>
                </a:cubicBezTo>
                <a:lnTo>
                  <a:pt x="360" y="142"/>
                </a:lnTo>
                <a:cubicBezTo>
                  <a:pt x="368" y="134"/>
                  <a:pt x="381" y="134"/>
                  <a:pt x="389" y="142"/>
                </a:cubicBezTo>
                <a:cubicBezTo>
                  <a:pt x="398" y="150"/>
                  <a:pt x="398" y="163"/>
                  <a:pt x="389" y="171"/>
                </a:cubicBezTo>
                <a:lnTo>
                  <a:pt x="362" y="199"/>
                </a:lnTo>
                <a:cubicBezTo>
                  <a:pt x="371" y="212"/>
                  <a:pt x="377" y="226"/>
                  <a:pt x="380" y="242"/>
                </a:cubicBezTo>
                <a:lnTo>
                  <a:pt x="419" y="242"/>
                </a:lnTo>
                <a:cubicBezTo>
                  <a:pt x="430" y="242"/>
                  <a:pt x="440" y="252"/>
                  <a:pt x="440" y="263"/>
                </a:cubicBezTo>
                <a:cubicBezTo>
                  <a:pt x="440" y="275"/>
                  <a:pt x="430" y="284"/>
                  <a:pt x="419" y="284"/>
                </a:cubicBezTo>
                <a:close/>
                <a:moveTo>
                  <a:pt x="340" y="263"/>
                </a:moveTo>
                <a:cubicBezTo>
                  <a:pt x="340" y="291"/>
                  <a:pt x="324" y="316"/>
                  <a:pt x="301" y="327"/>
                </a:cubicBezTo>
                <a:lnTo>
                  <a:pt x="301" y="359"/>
                </a:lnTo>
                <a:lnTo>
                  <a:pt x="235" y="359"/>
                </a:lnTo>
                <a:lnTo>
                  <a:pt x="235" y="327"/>
                </a:lnTo>
                <a:cubicBezTo>
                  <a:pt x="212" y="316"/>
                  <a:pt x="196" y="291"/>
                  <a:pt x="196" y="263"/>
                </a:cubicBezTo>
                <a:cubicBezTo>
                  <a:pt x="196" y="224"/>
                  <a:pt x="228" y="191"/>
                  <a:pt x="268" y="191"/>
                </a:cubicBezTo>
                <a:cubicBezTo>
                  <a:pt x="308" y="191"/>
                  <a:pt x="340" y="224"/>
                  <a:pt x="340" y="263"/>
                </a:cubicBezTo>
                <a:close/>
              </a:path>
            </a:pathLst>
          </a:custGeom>
          <a:solidFill>
            <a:srgbClr val="FFC000"/>
          </a:solidFill>
          <a:ln>
            <a:noFill/>
          </a:ln>
        </p:spPr>
        <p:txBody>
          <a:bodyPr/>
          <a:lstStyle/>
          <a:p>
            <a:pPr>
              <a:lnSpc>
                <a:spcPct val="130000"/>
              </a:lnSpc>
            </a:pPr>
            <a:endParaRPr lang="zh-CN" altLang="en-US">
              <a:cs typeface="+mn-ea"/>
              <a:sym typeface="+mn-lt"/>
            </a:endParaRPr>
          </a:p>
        </p:txBody>
      </p:sp>
      <p:sp>
        <p:nvSpPr>
          <p:cNvPr id="7" name="矩形 6"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689030A0-8969-414F-8BBB-9C4FFBA2BC96}"/>
              </a:ext>
            </a:extLst>
          </p:cNvPr>
          <p:cNvSpPr/>
          <p:nvPr/>
        </p:nvSpPr>
        <p:spPr>
          <a:xfrm>
            <a:off x="1822339" y="3936661"/>
            <a:ext cx="3746500" cy="2060824"/>
          </a:xfrm>
          <a:prstGeom prst="rect">
            <a:avLst/>
          </a:prstGeom>
          <a:noFill/>
        </p:spPr>
        <p:txBody>
          <a:bodyPr wrap="square" lIns="0" rIns="0" anchor="ctr" anchorCtr="0">
            <a:noAutofit/>
          </a:bodyPr>
          <a:lstStyle/>
          <a:p>
            <a:pPr algn="just">
              <a:lnSpc>
                <a:spcPct val="130000"/>
              </a:lnSpc>
            </a:pPr>
            <a:r>
              <a:rPr lang="zh-CN" altLang="en-US" dirty="0">
                <a:cs typeface="+mn-ea"/>
                <a:sym typeface="+mn-lt"/>
              </a:rPr>
              <a:t>目前该领域的研究呈现以下趋势：</a:t>
            </a:r>
            <a:r>
              <a:rPr lang="zh-CN" altLang="en-US" dirty="0">
                <a:solidFill>
                  <a:srgbClr val="0070C0"/>
                </a:solidFill>
                <a:cs typeface="+mn-ea"/>
                <a:sym typeface="+mn-lt"/>
              </a:rPr>
              <a:t>新的构造对抗样本的方法层出不穷</a:t>
            </a:r>
            <a:r>
              <a:rPr lang="zh-CN" altLang="en-US" dirty="0">
                <a:cs typeface="+mn-ea"/>
                <a:sym typeface="+mn-lt"/>
              </a:rPr>
              <a:t>；</a:t>
            </a:r>
            <a:r>
              <a:rPr lang="zh-CN" altLang="en-US" dirty="0">
                <a:solidFill>
                  <a:srgbClr val="0070C0"/>
                </a:solidFill>
                <a:cs typeface="+mn-ea"/>
                <a:sym typeface="+mn-lt"/>
              </a:rPr>
              <a:t>构造对抗样本的成本和攻击者所需要的背景知识不断降低</a:t>
            </a:r>
            <a:r>
              <a:rPr lang="zh-CN" altLang="en-US" dirty="0">
                <a:cs typeface="+mn-ea"/>
                <a:sym typeface="+mn-lt"/>
              </a:rPr>
              <a:t>；</a:t>
            </a:r>
            <a:r>
              <a:rPr lang="zh-CN" altLang="en-US" dirty="0">
                <a:solidFill>
                  <a:srgbClr val="0070C0"/>
                </a:solidFill>
                <a:cs typeface="+mn-ea"/>
                <a:sym typeface="+mn-lt"/>
              </a:rPr>
              <a:t>对抗样本的攻击范围不断扩大</a:t>
            </a:r>
          </a:p>
        </p:txBody>
      </p:sp>
      <p:sp>
        <p:nvSpPr>
          <p:cNvPr id="8" name="矩形 7"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8B65729B-3C7D-4AAF-8773-761CB4CEC3E1}"/>
              </a:ext>
            </a:extLst>
          </p:cNvPr>
          <p:cNvSpPr/>
          <p:nvPr/>
        </p:nvSpPr>
        <p:spPr>
          <a:xfrm>
            <a:off x="1822339" y="1670982"/>
            <a:ext cx="3746500" cy="2100144"/>
          </a:xfrm>
          <a:prstGeom prst="rect">
            <a:avLst/>
          </a:prstGeom>
          <a:noFill/>
        </p:spPr>
        <p:txBody>
          <a:bodyPr wrap="square" lIns="0" rIns="0" anchor="ctr" anchorCtr="0">
            <a:noAutofit/>
          </a:bodyPr>
          <a:lstStyle/>
          <a:p>
            <a:pPr algn="just">
              <a:lnSpc>
                <a:spcPct val="130000"/>
              </a:lnSpc>
            </a:pPr>
            <a:r>
              <a:rPr lang="zh-CN" altLang="en-US" b="1" dirty="0">
                <a:solidFill>
                  <a:srgbClr val="0070C0"/>
                </a:solidFill>
                <a:cs typeface="+mn-ea"/>
                <a:sym typeface="+mn-lt"/>
              </a:rPr>
              <a:t>对抗样本攻击</a:t>
            </a:r>
            <a:r>
              <a:rPr lang="zh-CN" altLang="en-US" dirty="0">
                <a:cs typeface="+mn-ea"/>
                <a:sym typeface="+mn-lt"/>
              </a:rPr>
              <a:t>是指攻击者可以通过在</a:t>
            </a:r>
            <a:r>
              <a:rPr lang="zh-CN" altLang="en-US" dirty="0">
                <a:solidFill>
                  <a:srgbClr val="0070C0"/>
                </a:solidFill>
                <a:cs typeface="+mn-ea"/>
                <a:sym typeface="+mn-lt"/>
              </a:rPr>
              <a:t>原始样本中添加一些人类不易察觉的微小扰动</a:t>
            </a:r>
            <a:r>
              <a:rPr lang="zh-CN" altLang="en-US" dirty="0">
                <a:cs typeface="+mn-ea"/>
                <a:sym typeface="+mn-lt"/>
              </a:rPr>
              <a:t>，使得使目标模型以高置信度给出一个错误的输出。</a:t>
            </a:r>
            <a:r>
              <a:rPr lang="zh-CN" altLang="en-US" b="1" dirty="0">
                <a:solidFill>
                  <a:srgbClr val="0070C0"/>
                </a:solidFill>
                <a:cs typeface="+mn-ea"/>
                <a:sym typeface="+mn-lt"/>
              </a:rPr>
              <a:t>由原始样本添加扰动所得到的样本，称为对抗样本。</a:t>
            </a:r>
          </a:p>
        </p:txBody>
      </p:sp>
      <p:sp>
        <p:nvSpPr>
          <p:cNvPr id="9" name="having-an-idea_4316">
            <a:extLst>
              <a:ext uri="{FF2B5EF4-FFF2-40B4-BE49-F238E27FC236}">
                <a16:creationId xmlns:a16="http://schemas.microsoft.com/office/drawing/2014/main" id="{3BA771E4-FC40-42BC-98FF-5A4879058635}"/>
              </a:ext>
            </a:extLst>
          </p:cNvPr>
          <p:cNvSpPr>
            <a:spLocks noChangeAspect="1"/>
          </p:cNvSpPr>
          <p:nvPr/>
        </p:nvSpPr>
        <p:spPr bwMode="auto">
          <a:xfrm>
            <a:off x="1159248" y="1670982"/>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rgbClr val="00B0F0"/>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3935667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28FE744-EF81-4472-9E19-1107CF69BCED}"/>
              </a:ext>
            </a:extLst>
          </p:cNvPr>
          <p:cNvSpPr>
            <a:spLocks noGrp="1"/>
          </p:cNvSpPr>
          <p:nvPr>
            <p:ph type="title"/>
          </p:nvPr>
        </p:nvSpPr>
        <p:spPr>
          <a:xfrm>
            <a:off x="1091254" y="237834"/>
            <a:ext cx="9881545" cy="790865"/>
          </a:xfrm>
        </p:spPr>
        <p:txBody>
          <a:bodyPr>
            <a:normAutofit/>
          </a:bodyPr>
          <a:lstStyle/>
          <a:p>
            <a:r>
              <a:rPr lang="zh-CN" altLang="en-US" dirty="0">
                <a:latin typeface="Times New Roman" panose="02020603050405020304" pitchFamily="18" charset="0"/>
                <a:ea typeface="+mn-ea"/>
                <a:cs typeface="Times New Roman" panose="02020603050405020304" pitchFamily="18" charset="0"/>
                <a:sym typeface="+mn-lt"/>
              </a:rPr>
              <a:t>深度学习攻击防御</a:t>
            </a:r>
          </a:p>
        </p:txBody>
      </p:sp>
      <p:sp>
        <p:nvSpPr>
          <p:cNvPr id="5" name="have-an-idea_65779">
            <a:extLst>
              <a:ext uri="{FF2B5EF4-FFF2-40B4-BE49-F238E27FC236}">
                <a16:creationId xmlns:a16="http://schemas.microsoft.com/office/drawing/2014/main" id="{6E9AC8B6-0CDE-4586-88DE-5175D7C74D2F}"/>
              </a:ext>
            </a:extLst>
          </p:cNvPr>
          <p:cNvSpPr>
            <a:spLocks noChangeAspect="1"/>
          </p:cNvSpPr>
          <p:nvPr/>
        </p:nvSpPr>
        <p:spPr bwMode="auto">
          <a:xfrm>
            <a:off x="1600927" y="4846050"/>
            <a:ext cx="484991" cy="504000"/>
          </a:xfrm>
          <a:custGeom>
            <a:avLst/>
            <a:gdLst>
              <a:gd name="T0" fmla="*/ 295 w 589"/>
              <a:gd name="T1" fmla="*/ 0 h 613"/>
              <a:gd name="T2" fmla="*/ 295 w 589"/>
              <a:gd name="T3" fmla="*/ 0 h 613"/>
              <a:gd name="T4" fmla="*/ 0 w 589"/>
              <a:gd name="T5" fmla="*/ 295 h 613"/>
              <a:gd name="T6" fmla="*/ 139 w 589"/>
              <a:gd name="T7" fmla="*/ 545 h 613"/>
              <a:gd name="T8" fmla="*/ 125 w 589"/>
              <a:gd name="T9" fmla="*/ 571 h 613"/>
              <a:gd name="T10" fmla="*/ 125 w 589"/>
              <a:gd name="T11" fmla="*/ 599 h 613"/>
              <a:gd name="T12" fmla="*/ 149 w 589"/>
              <a:gd name="T13" fmla="*/ 613 h 613"/>
              <a:gd name="T14" fmla="*/ 383 w 589"/>
              <a:gd name="T15" fmla="*/ 613 h 613"/>
              <a:gd name="T16" fmla="*/ 408 w 589"/>
              <a:gd name="T17" fmla="*/ 599 h 613"/>
              <a:gd name="T18" fmla="*/ 432 w 589"/>
              <a:gd name="T19" fmla="*/ 555 h 613"/>
              <a:gd name="T20" fmla="*/ 511 w 589"/>
              <a:gd name="T21" fmla="*/ 494 h 613"/>
              <a:gd name="T22" fmla="*/ 519 w 589"/>
              <a:gd name="T23" fmla="*/ 475 h 613"/>
              <a:gd name="T24" fmla="*/ 519 w 589"/>
              <a:gd name="T25" fmla="*/ 387 h 613"/>
              <a:gd name="T26" fmla="*/ 553 w 589"/>
              <a:gd name="T27" fmla="*/ 387 h 613"/>
              <a:gd name="T28" fmla="*/ 581 w 589"/>
              <a:gd name="T29" fmla="*/ 365 h 613"/>
              <a:gd name="T30" fmla="*/ 589 w 589"/>
              <a:gd name="T31" fmla="*/ 295 h 613"/>
              <a:gd name="T32" fmla="*/ 295 w 589"/>
              <a:gd name="T33" fmla="*/ 0 h 613"/>
              <a:gd name="T34" fmla="*/ 419 w 589"/>
              <a:gd name="T35" fmla="*/ 284 h 613"/>
              <a:gd name="T36" fmla="*/ 380 w 589"/>
              <a:gd name="T37" fmla="*/ 284 h 613"/>
              <a:gd name="T38" fmla="*/ 342 w 589"/>
              <a:gd name="T39" fmla="*/ 349 h 613"/>
              <a:gd name="T40" fmla="*/ 342 w 589"/>
              <a:gd name="T41" fmla="*/ 359 h 613"/>
              <a:gd name="T42" fmla="*/ 323 w 589"/>
              <a:gd name="T43" fmla="*/ 394 h 613"/>
              <a:gd name="T44" fmla="*/ 323 w 589"/>
              <a:gd name="T45" fmla="*/ 434 h 613"/>
              <a:gd name="T46" fmla="*/ 302 w 589"/>
              <a:gd name="T47" fmla="*/ 455 h 613"/>
              <a:gd name="T48" fmla="*/ 234 w 589"/>
              <a:gd name="T49" fmla="*/ 455 h 613"/>
              <a:gd name="T50" fmla="*/ 213 w 589"/>
              <a:gd name="T51" fmla="*/ 434 h 613"/>
              <a:gd name="T52" fmla="*/ 213 w 589"/>
              <a:gd name="T53" fmla="*/ 394 h 613"/>
              <a:gd name="T54" fmla="*/ 194 w 589"/>
              <a:gd name="T55" fmla="*/ 359 h 613"/>
              <a:gd name="T56" fmla="*/ 194 w 589"/>
              <a:gd name="T57" fmla="*/ 349 h 613"/>
              <a:gd name="T58" fmla="*/ 156 w 589"/>
              <a:gd name="T59" fmla="*/ 284 h 613"/>
              <a:gd name="T60" fmla="*/ 117 w 589"/>
              <a:gd name="T61" fmla="*/ 284 h 613"/>
              <a:gd name="T62" fmla="*/ 96 w 589"/>
              <a:gd name="T63" fmla="*/ 263 h 613"/>
              <a:gd name="T64" fmla="*/ 117 w 589"/>
              <a:gd name="T65" fmla="*/ 242 h 613"/>
              <a:gd name="T66" fmla="*/ 156 w 589"/>
              <a:gd name="T67" fmla="*/ 242 h 613"/>
              <a:gd name="T68" fmla="*/ 174 w 589"/>
              <a:gd name="T69" fmla="*/ 199 h 613"/>
              <a:gd name="T70" fmla="*/ 147 w 589"/>
              <a:gd name="T71" fmla="*/ 171 h 613"/>
              <a:gd name="T72" fmla="*/ 147 w 589"/>
              <a:gd name="T73" fmla="*/ 142 h 613"/>
              <a:gd name="T74" fmla="*/ 176 w 589"/>
              <a:gd name="T75" fmla="*/ 142 h 613"/>
              <a:gd name="T76" fmla="*/ 204 w 589"/>
              <a:gd name="T77" fmla="*/ 170 h 613"/>
              <a:gd name="T78" fmla="*/ 247 w 589"/>
              <a:gd name="T79" fmla="*/ 152 h 613"/>
              <a:gd name="T80" fmla="*/ 247 w 589"/>
              <a:gd name="T81" fmla="*/ 112 h 613"/>
              <a:gd name="T82" fmla="*/ 268 w 589"/>
              <a:gd name="T83" fmla="*/ 92 h 613"/>
              <a:gd name="T84" fmla="*/ 289 w 589"/>
              <a:gd name="T85" fmla="*/ 112 h 613"/>
              <a:gd name="T86" fmla="*/ 289 w 589"/>
              <a:gd name="T87" fmla="*/ 152 h 613"/>
              <a:gd name="T88" fmla="*/ 332 w 589"/>
              <a:gd name="T89" fmla="*/ 170 h 613"/>
              <a:gd name="T90" fmla="*/ 360 w 589"/>
              <a:gd name="T91" fmla="*/ 142 h 613"/>
              <a:gd name="T92" fmla="*/ 389 w 589"/>
              <a:gd name="T93" fmla="*/ 142 h 613"/>
              <a:gd name="T94" fmla="*/ 389 w 589"/>
              <a:gd name="T95" fmla="*/ 171 h 613"/>
              <a:gd name="T96" fmla="*/ 362 w 589"/>
              <a:gd name="T97" fmla="*/ 199 h 613"/>
              <a:gd name="T98" fmla="*/ 380 w 589"/>
              <a:gd name="T99" fmla="*/ 242 h 613"/>
              <a:gd name="T100" fmla="*/ 419 w 589"/>
              <a:gd name="T101" fmla="*/ 242 h 613"/>
              <a:gd name="T102" fmla="*/ 440 w 589"/>
              <a:gd name="T103" fmla="*/ 263 h 613"/>
              <a:gd name="T104" fmla="*/ 419 w 589"/>
              <a:gd name="T105" fmla="*/ 284 h 613"/>
              <a:gd name="T106" fmla="*/ 340 w 589"/>
              <a:gd name="T107" fmla="*/ 263 h 613"/>
              <a:gd name="T108" fmla="*/ 301 w 589"/>
              <a:gd name="T109" fmla="*/ 327 h 613"/>
              <a:gd name="T110" fmla="*/ 301 w 589"/>
              <a:gd name="T111" fmla="*/ 359 h 613"/>
              <a:gd name="T112" fmla="*/ 235 w 589"/>
              <a:gd name="T113" fmla="*/ 359 h 613"/>
              <a:gd name="T114" fmla="*/ 235 w 589"/>
              <a:gd name="T115" fmla="*/ 327 h 613"/>
              <a:gd name="T116" fmla="*/ 196 w 589"/>
              <a:gd name="T117" fmla="*/ 263 h 613"/>
              <a:gd name="T118" fmla="*/ 268 w 589"/>
              <a:gd name="T119" fmla="*/ 191 h 613"/>
              <a:gd name="T120" fmla="*/ 340 w 589"/>
              <a:gd name="T121" fmla="*/ 2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613">
                <a:moveTo>
                  <a:pt x="295" y="0"/>
                </a:moveTo>
                <a:lnTo>
                  <a:pt x="295" y="0"/>
                </a:lnTo>
                <a:cubicBezTo>
                  <a:pt x="132" y="0"/>
                  <a:pt x="0" y="132"/>
                  <a:pt x="0" y="295"/>
                </a:cubicBezTo>
                <a:cubicBezTo>
                  <a:pt x="0" y="398"/>
                  <a:pt x="53" y="491"/>
                  <a:pt x="139" y="545"/>
                </a:cubicBezTo>
                <a:lnTo>
                  <a:pt x="125" y="571"/>
                </a:lnTo>
                <a:cubicBezTo>
                  <a:pt x="120" y="580"/>
                  <a:pt x="120" y="591"/>
                  <a:pt x="125" y="599"/>
                </a:cubicBezTo>
                <a:cubicBezTo>
                  <a:pt x="130" y="608"/>
                  <a:pt x="139" y="613"/>
                  <a:pt x="149" y="613"/>
                </a:cubicBezTo>
                <a:lnTo>
                  <a:pt x="383" y="613"/>
                </a:lnTo>
                <a:cubicBezTo>
                  <a:pt x="393" y="613"/>
                  <a:pt x="403" y="608"/>
                  <a:pt x="408" y="599"/>
                </a:cubicBezTo>
                <a:lnTo>
                  <a:pt x="432" y="555"/>
                </a:lnTo>
                <a:cubicBezTo>
                  <a:pt x="462" y="540"/>
                  <a:pt x="488" y="519"/>
                  <a:pt x="511" y="494"/>
                </a:cubicBezTo>
                <a:cubicBezTo>
                  <a:pt x="516" y="489"/>
                  <a:pt x="519" y="482"/>
                  <a:pt x="519" y="475"/>
                </a:cubicBezTo>
                <a:lnTo>
                  <a:pt x="519" y="387"/>
                </a:lnTo>
                <a:lnTo>
                  <a:pt x="553" y="387"/>
                </a:lnTo>
                <a:cubicBezTo>
                  <a:pt x="566" y="387"/>
                  <a:pt x="578" y="378"/>
                  <a:pt x="581" y="365"/>
                </a:cubicBezTo>
                <a:cubicBezTo>
                  <a:pt x="587" y="342"/>
                  <a:pt x="589" y="318"/>
                  <a:pt x="589" y="295"/>
                </a:cubicBezTo>
                <a:cubicBezTo>
                  <a:pt x="589" y="132"/>
                  <a:pt x="457" y="0"/>
                  <a:pt x="295" y="0"/>
                </a:cubicBezTo>
                <a:close/>
                <a:moveTo>
                  <a:pt x="419" y="284"/>
                </a:moveTo>
                <a:lnTo>
                  <a:pt x="380" y="284"/>
                </a:lnTo>
                <a:cubicBezTo>
                  <a:pt x="375" y="310"/>
                  <a:pt x="362" y="333"/>
                  <a:pt x="342" y="349"/>
                </a:cubicBezTo>
                <a:lnTo>
                  <a:pt x="342" y="359"/>
                </a:lnTo>
                <a:cubicBezTo>
                  <a:pt x="342" y="374"/>
                  <a:pt x="334" y="387"/>
                  <a:pt x="323" y="394"/>
                </a:cubicBezTo>
                <a:lnTo>
                  <a:pt x="323" y="434"/>
                </a:lnTo>
                <a:cubicBezTo>
                  <a:pt x="323" y="446"/>
                  <a:pt x="313" y="455"/>
                  <a:pt x="302" y="455"/>
                </a:cubicBezTo>
                <a:lnTo>
                  <a:pt x="234" y="455"/>
                </a:lnTo>
                <a:cubicBezTo>
                  <a:pt x="223" y="455"/>
                  <a:pt x="213" y="446"/>
                  <a:pt x="213" y="434"/>
                </a:cubicBezTo>
                <a:lnTo>
                  <a:pt x="213" y="394"/>
                </a:lnTo>
                <a:cubicBezTo>
                  <a:pt x="202" y="387"/>
                  <a:pt x="194" y="374"/>
                  <a:pt x="194" y="359"/>
                </a:cubicBezTo>
                <a:lnTo>
                  <a:pt x="194" y="349"/>
                </a:lnTo>
                <a:cubicBezTo>
                  <a:pt x="174" y="333"/>
                  <a:pt x="161" y="310"/>
                  <a:pt x="156" y="284"/>
                </a:cubicBezTo>
                <a:lnTo>
                  <a:pt x="117" y="284"/>
                </a:lnTo>
                <a:cubicBezTo>
                  <a:pt x="106" y="284"/>
                  <a:pt x="96" y="275"/>
                  <a:pt x="96" y="263"/>
                </a:cubicBezTo>
                <a:cubicBezTo>
                  <a:pt x="96" y="252"/>
                  <a:pt x="106" y="242"/>
                  <a:pt x="117" y="242"/>
                </a:cubicBezTo>
                <a:lnTo>
                  <a:pt x="156" y="242"/>
                </a:lnTo>
                <a:cubicBezTo>
                  <a:pt x="159" y="226"/>
                  <a:pt x="166" y="212"/>
                  <a:pt x="174" y="199"/>
                </a:cubicBezTo>
                <a:lnTo>
                  <a:pt x="147" y="171"/>
                </a:lnTo>
                <a:cubicBezTo>
                  <a:pt x="139" y="163"/>
                  <a:pt x="139" y="150"/>
                  <a:pt x="147" y="142"/>
                </a:cubicBezTo>
                <a:cubicBezTo>
                  <a:pt x="155" y="134"/>
                  <a:pt x="168" y="134"/>
                  <a:pt x="176" y="142"/>
                </a:cubicBezTo>
                <a:lnTo>
                  <a:pt x="204" y="170"/>
                </a:lnTo>
                <a:cubicBezTo>
                  <a:pt x="217" y="161"/>
                  <a:pt x="231" y="155"/>
                  <a:pt x="247" y="152"/>
                </a:cubicBezTo>
                <a:lnTo>
                  <a:pt x="247" y="112"/>
                </a:lnTo>
                <a:cubicBezTo>
                  <a:pt x="247" y="101"/>
                  <a:pt x="257" y="92"/>
                  <a:pt x="268" y="92"/>
                </a:cubicBezTo>
                <a:cubicBezTo>
                  <a:pt x="280" y="92"/>
                  <a:pt x="289" y="101"/>
                  <a:pt x="289" y="112"/>
                </a:cubicBezTo>
                <a:lnTo>
                  <a:pt x="289" y="152"/>
                </a:lnTo>
                <a:cubicBezTo>
                  <a:pt x="305" y="155"/>
                  <a:pt x="319" y="161"/>
                  <a:pt x="332" y="170"/>
                </a:cubicBezTo>
                <a:lnTo>
                  <a:pt x="360" y="142"/>
                </a:lnTo>
                <a:cubicBezTo>
                  <a:pt x="368" y="134"/>
                  <a:pt x="381" y="134"/>
                  <a:pt x="389" y="142"/>
                </a:cubicBezTo>
                <a:cubicBezTo>
                  <a:pt x="398" y="150"/>
                  <a:pt x="398" y="163"/>
                  <a:pt x="389" y="171"/>
                </a:cubicBezTo>
                <a:lnTo>
                  <a:pt x="362" y="199"/>
                </a:lnTo>
                <a:cubicBezTo>
                  <a:pt x="371" y="212"/>
                  <a:pt x="377" y="226"/>
                  <a:pt x="380" y="242"/>
                </a:cubicBezTo>
                <a:lnTo>
                  <a:pt x="419" y="242"/>
                </a:lnTo>
                <a:cubicBezTo>
                  <a:pt x="430" y="242"/>
                  <a:pt x="440" y="252"/>
                  <a:pt x="440" y="263"/>
                </a:cubicBezTo>
                <a:cubicBezTo>
                  <a:pt x="440" y="275"/>
                  <a:pt x="430" y="284"/>
                  <a:pt x="419" y="284"/>
                </a:cubicBezTo>
                <a:close/>
                <a:moveTo>
                  <a:pt x="340" y="263"/>
                </a:moveTo>
                <a:cubicBezTo>
                  <a:pt x="340" y="291"/>
                  <a:pt x="324" y="316"/>
                  <a:pt x="301" y="327"/>
                </a:cubicBezTo>
                <a:lnTo>
                  <a:pt x="301" y="359"/>
                </a:lnTo>
                <a:lnTo>
                  <a:pt x="235" y="359"/>
                </a:lnTo>
                <a:lnTo>
                  <a:pt x="235" y="327"/>
                </a:lnTo>
                <a:cubicBezTo>
                  <a:pt x="212" y="316"/>
                  <a:pt x="196" y="291"/>
                  <a:pt x="196" y="263"/>
                </a:cubicBezTo>
                <a:cubicBezTo>
                  <a:pt x="196" y="224"/>
                  <a:pt x="228" y="191"/>
                  <a:pt x="268" y="191"/>
                </a:cubicBezTo>
                <a:cubicBezTo>
                  <a:pt x="308" y="191"/>
                  <a:pt x="340" y="224"/>
                  <a:pt x="340" y="263"/>
                </a:cubicBezTo>
                <a:close/>
              </a:path>
            </a:pathLst>
          </a:custGeom>
          <a:solidFill>
            <a:srgbClr val="00B0F0"/>
          </a:solidFill>
          <a:ln>
            <a:noFill/>
          </a:ln>
        </p:spPr>
        <p:txBody>
          <a:bodyPr/>
          <a:lstStyle/>
          <a:p>
            <a:pPr>
              <a:lnSpc>
                <a:spcPct val="130000"/>
              </a:lnSpc>
            </a:pPr>
            <a:endParaRPr lang="zh-CN" altLang="en-US">
              <a:cs typeface="+mn-ea"/>
              <a:sym typeface="+mn-lt"/>
            </a:endParaRPr>
          </a:p>
        </p:txBody>
      </p:sp>
      <p:sp>
        <p:nvSpPr>
          <p:cNvPr id="6" name="light-bulb_62830">
            <a:extLst>
              <a:ext uri="{FF2B5EF4-FFF2-40B4-BE49-F238E27FC236}">
                <a16:creationId xmlns:a16="http://schemas.microsoft.com/office/drawing/2014/main" id="{5D122DFA-0559-438E-82D3-ADECA32F3B21}"/>
              </a:ext>
            </a:extLst>
          </p:cNvPr>
          <p:cNvSpPr>
            <a:spLocks noChangeAspect="1"/>
          </p:cNvSpPr>
          <p:nvPr/>
        </p:nvSpPr>
        <p:spPr bwMode="auto">
          <a:xfrm>
            <a:off x="1608742" y="3166570"/>
            <a:ext cx="504163" cy="504000"/>
          </a:xfrm>
          <a:custGeom>
            <a:avLst/>
            <a:gdLst>
              <a:gd name="connsiteX0" fmla="*/ 291327 w 608430"/>
              <a:gd name="connsiteY0" fmla="*/ 232337 h 608239"/>
              <a:gd name="connsiteX1" fmla="*/ 296219 w 608430"/>
              <a:gd name="connsiteY1" fmla="*/ 235039 h 608239"/>
              <a:gd name="connsiteX2" fmla="*/ 304232 w 608430"/>
              <a:gd name="connsiteY2" fmla="*/ 238780 h 608239"/>
              <a:gd name="connsiteX3" fmla="*/ 312246 w 608430"/>
              <a:gd name="connsiteY3" fmla="*/ 235039 h 608239"/>
              <a:gd name="connsiteX4" fmla="*/ 317241 w 608430"/>
              <a:gd name="connsiteY4" fmla="*/ 232337 h 608239"/>
              <a:gd name="connsiteX5" fmla="*/ 323173 w 608430"/>
              <a:gd name="connsiteY5" fmla="*/ 235454 h 608239"/>
              <a:gd name="connsiteX6" fmla="*/ 325359 w 608430"/>
              <a:gd name="connsiteY6" fmla="*/ 242936 h 608239"/>
              <a:gd name="connsiteX7" fmla="*/ 304232 w 608430"/>
              <a:gd name="connsiteY7" fmla="*/ 363165 h 608239"/>
              <a:gd name="connsiteX8" fmla="*/ 283106 w 608430"/>
              <a:gd name="connsiteY8" fmla="*/ 243040 h 608239"/>
              <a:gd name="connsiteX9" fmla="*/ 285499 w 608430"/>
              <a:gd name="connsiteY9" fmla="*/ 235454 h 608239"/>
              <a:gd name="connsiteX10" fmla="*/ 291327 w 608430"/>
              <a:gd name="connsiteY10" fmla="*/ 232337 h 608239"/>
              <a:gd name="connsiteX11" fmla="*/ 304233 w 608430"/>
              <a:gd name="connsiteY11" fmla="*/ 124019 h 608239"/>
              <a:gd name="connsiteX12" fmla="*/ 408192 w 608430"/>
              <a:gd name="connsiteY12" fmla="*/ 220890 h 608239"/>
              <a:gd name="connsiteX13" fmla="*/ 375724 w 608430"/>
              <a:gd name="connsiteY13" fmla="*/ 308406 h 608239"/>
              <a:gd name="connsiteX14" fmla="*/ 338366 w 608430"/>
              <a:gd name="connsiteY14" fmla="*/ 389063 h 608239"/>
              <a:gd name="connsiteX15" fmla="*/ 320779 w 608430"/>
              <a:gd name="connsiteY15" fmla="*/ 389063 h 608239"/>
              <a:gd name="connsiteX16" fmla="*/ 345858 w 608430"/>
              <a:gd name="connsiteY16" fmla="*/ 246459 h 608239"/>
              <a:gd name="connsiteX17" fmla="*/ 345962 w 608430"/>
              <a:gd name="connsiteY17" fmla="*/ 246147 h 608239"/>
              <a:gd name="connsiteX18" fmla="*/ 338990 w 608430"/>
              <a:gd name="connsiteY18" fmla="*/ 221825 h 608239"/>
              <a:gd name="connsiteX19" fmla="*/ 317241 w 608430"/>
              <a:gd name="connsiteY19" fmla="*/ 211535 h 608239"/>
              <a:gd name="connsiteX20" fmla="*/ 304233 w 608430"/>
              <a:gd name="connsiteY20" fmla="*/ 214965 h 608239"/>
              <a:gd name="connsiteX21" fmla="*/ 291329 w 608430"/>
              <a:gd name="connsiteY21" fmla="*/ 211535 h 608239"/>
              <a:gd name="connsiteX22" fmla="*/ 269788 w 608430"/>
              <a:gd name="connsiteY22" fmla="*/ 221929 h 608239"/>
              <a:gd name="connsiteX23" fmla="*/ 262503 w 608430"/>
              <a:gd name="connsiteY23" fmla="*/ 246147 h 608239"/>
              <a:gd name="connsiteX24" fmla="*/ 262607 w 608430"/>
              <a:gd name="connsiteY24" fmla="*/ 246459 h 608239"/>
              <a:gd name="connsiteX25" fmla="*/ 287687 w 608430"/>
              <a:gd name="connsiteY25" fmla="*/ 389063 h 608239"/>
              <a:gd name="connsiteX26" fmla="*/ 270204 w 608430"/>
              <a:gd name="connsiteY26" fmla="*/ 389063 h 608239"/>
              <a:gd name="connsiteX27" fmla="*/ 232845 w 608430"/>
              <a:gd name="connsiteY27" fmla="*/ 308303 h 608239"/>
              <a:gd name="connsiteX28" fmla="*/ 200377 w 608430"/>
              <a:gd name="connsiteY28" fmla="*/ 220890 h 608239"/>
              <a:gd name="connsiteX29" fmla="*/ 304233 w 608430"/>
              <a:gd name="connsiteY29" fmla="*/ 124019 h 608239"/>
              <a:gd name="connsiteX30" fmla="*/ 304195 w 608430"/>
              <a:gd name="connsiteY30" fmla="*/ 89961 h 608239"/>
              <a:gd name="connsiteX31" fmla="*/ 166184 w 608430"/>
              <a:gd name="connsiteY31" fmla="*/ 220907 h 608239"/>
              <a:gd name="connsiteX32" fmla="*/ 204590 w 608430"/>
              <a:gd name="connsiteY32" fmla="*/ 327535 h 608239"/>
              <a:gd name="connsiteX33" fmla="*/ 237688 w 608430"/>
              <a:gd name="connsiteY33" fmla="*/ 406623 h 608239"/>
              <a:gd name="connsiteX34" fmla="*/ 251114 w 608430"/>
              <a:gd name="connsiteY34" fmla="*/ 422731 h 608239"/>
              <a:gd name="connsiteX35" fmla="*/ 239041 w 608430"/>
              <a:gd name="connsiteY35" fmla="*/ 438944 h 608239"/>
              <a:gd name="connsiteX36" fmla="*/ 248720 w 608430"/>
              <a:gd name="connsiteY36" fmla="*/ 454325 h 608239"/>
              <a:gd name="connsiteX37" fmla="*/ 239041 w 608430"/>
              <a:gd name="connsiteY37" fmla="*/ 469602 h 608239"/>
              <a:gd name="connsiteX38" fmla="*/ 256110 w 608430"/>
              <a:gd name="connsiteY38" fmla="*/ 486646 h 608239"/>
              <a:gd name="connsiteX39" fmla="*/ 266518 w 608430"/>
              <a:gd name="connsiteY39" fmla="*/ 486646 h 608239"/>
              <a:gd name="connsiteX40" fmla="*/ 304195 w 608430"/>
              <a:gd name="connsiteY40" fmla="*/ 518135 h 608239"/>
              <a:gd name="connsiteX41" fmla="*/ 341977 w 608430"/>
              <a:gd name="connsiteY41" fmla="*/ 486646 h 608239"/>
              <a:gd name="connsiteX42" fmla="*/ 352385 w 608430"/>
              <a:gd name="connsiteY42" fmla="*/ 486646 h 608239"/>
              <a:gd name="connsiteX43" fmla="*/ 369454 w 608430"/>
              <a:gd name="connsiteY43" fmla="*/ 469602 h 608239"/>
              <a:gd name="connsiteX44" fmla="*/ 359774 w 608430"/>
              <a:gd name="connsiteY44" fmla="*/ 454325 h 608239"/>
              <a:gd name="connsiteX45" fmla="*/ 369454 w 608430"/>
              <a:gd name="connsiteY45" fmla="*/ 438944 h 608239"/>
              <a:gd name="connsiteX46" fmla="*/ 357485 w 608430"/>
              <a:gd name="connsiteY46" fmla="*/ 422731 h 608239"/>
              <a:gd name="connsiteX47" fmla="*/ 370911 w 608430"/>
              <a:gd name="connsiteY47" fmla="*/ 406623 h 608239"/>
              <a:gd name="connsiteX48" fmla="*/ 403905 w 608430"/>
              <a:gd name="connsiteY48" fmla="*/ 327535 h 608239"/>
              <a:gd name="connsiteX49" fmla="*/ 442206 w 608430"/>
              <a:gd name="connsiteY49" fmla="*/ 220907 h 608239"/>
              <a:gd name="connsiteX50" fmla="*/ 304195 w 608430"/>
              <a:gd name="connsiteY50" fmla="*/ 89961 h 608239"/>
              <a:gd name="connsiteX51" fmla="*/ 341872 w 608430"/>
              <a:gd name="connsiteY51" fmla="*/ 65 h 608239"/>
              <a:gd name="connsiteX52" fmla="*/ 347077 w 608430"/>
              <a:gd name="connsiteY52" fmla="*/ 3598 h 608239"/>
              <a:gd name="connsiteX53" fmla="*/ 401719 w 608430"/>
              <a:gd name="connsiteY53" fmla="*/ 46416 h 608239"/>
              <a:gd name="connsiteX54" fmla="*/ 443351 w 608430"/>
              <a:gd name="connsiteY54" fmla="*/ 34776 h 608239"/>
              <a:gd name="connsiteX55" fmla="*/ 449700 w 608430"/>
              <a:gd name="connsiteY55" fmla="*/ 34984 h 608239"/>
              <a:gd name="connsiteX56" fmla="*/ 453239 w 608430"/>
              <a:gd name="connsiteY56" fmla="*/ 40284 h 608239"/>
              <a:gd name="connsiteX57" fmla="*/ 515479 w 608430"/>
              <a:gd name="connsiteY57" fmla="*/ 103471 h 608239"/>
              <a:gd name="connsiteX58" fmla="*/ 529946 w 608430"/>
              <a:gd name="connsiteY58" fmla="*/ 102744 h 608239"/>
              <a:gd name="connsiteX59" fmla="*/ 535879 w 608430"/>
              <a:gd name="connsiteY59" fmla="*/ 105134 h 608239"/>
              <a:gd name="connsiteX60" fmla="*/ 537336 w 608430"/>
              <a:gd name="connsiteY60" fmla="*/ 111369 h 608239"/>
              <a:gd name="connsiteX61" fmla="*/ 539314 w 608430"/>
              <a:gd name="connsiteY61" fmla="*/ 167905 h 608239"/>
              <a:gd name="connsiteX62" fmla="*/ 587191 w 608430"/>
              <a:gd name="connsiteY62" fmla="*/ 198251 h 608239"/>
              <a:gd name="connsiteX63" fmla="*/ 591770 w 608430"/>
              <a:gd name="connsiteY63" fmla="*/ 202616 h 608239"/>
              <a:gd name="connsiteX64" fmla="*/ 590938 w 608430"/>
              <a:gd name="connsiteY64" fmla="*/ 208852 h 608239"/>
              <a:gd name="connsiteX65" fmla="*/ 605821 w 608430"/>
              <a:gd name="connsiteY65" fmla="*/ 310076 h 608239"/>
              <a:gd name="connsiteX66" fmla="*/ 608423 w 608430"/>
              <a:gd name="connsiteY66" fmla="*/ 315896 h 608239"/>
              <a:gd name="connsiteX67" fmla="*/ 605301 w 608430"/>
              <a:gd name="connsiteY67" fmla="*/ 321300 h 608239"/>
              <a:gd name="connsiteX68" fmla="*/ 582403 w 608430"/>
              <a:gd name="connsiteY68" fmla="*/ 420029 h 608239"/>
              <a:gd name="connsiteX69" fmla="*/ 582715 w 608430"/>
              <a:gd name="connsiteY69" fmla="*/ 426369 h 608239"/>
              <a:gd name="connsiteX70" fmla="*/ 577719 w 608430"/>
              <a:gd name="connsiteY70" fmla="*/ 430318 h 608239"/>
              <a:gd name="connsiteX71" fmla="*/ 527865 w 608430"/>
              <a:gd name="connsiteY71" fmla="*/ 456507 h 608239"/>
              <a:gd name="connsiteX72" fmla="*/ 521412 w 608430"/>
              <a:gd name="connsiteY72" fmla="*/ 511796 h 608239"/>
              <a:gd name="connsiteX73" fmla="*/ 521620 w 608430"/>
              <a:gd name="connsiteY73" fmla="*/ 513666 h 608239"/>
              <a:gd name="connsiteX74" fmla="*/ 514751 w 608430"/>
              <a:gd name="connsiteY74" fmla="*/ 520526 h 608239"/>
              <a:gd name="connsiteX75" fmla="*/ 513502 w 608430"/>
              <a:gd name="connsiteY75" fmla="*/ 520422 h 608239"/>
              <a:gd name="connsiteX76" fmla="*/ 490396 w 608430"/>
              <a:gd name="connsiteY76" fmla="*/ 518239 h 608239"/>
              <a:gd name="connsiteX77" fmla="*/ 432110 w 608430"/>
              <a:gd name="connsiteY77" fmla="*/ 576749 h 608239"/>
              <a:gd name="connsiteX78" fmla="*/ 428155 w 608430"/>
              <a:gd name="connsiteY78" fmla="*/ 581738 h 608239"/>
              <a:gd name="connsiteX79" fmla="*/ 421806 w 608430"/>
              <a:gd name="connsiteY79" fmla="*/ 581426 h 608239"/>
              <a:gd name="connsiteX80" fmla="*/ 377052 w 608430"/>
              <a:gd name="connsiteY80" fmla="*/ 566461 h 608239"/>
              <a:gd name="connsiteX81" fmla="*/ 323242 w 608430"/>
              <a:gd name="connsiteY81" fmla="*/ 605017 h 608239"/>
              <a:gd name="connsiteX82" fmla="*/ 321889 w 608430"/>
              <a:gd name="connsiteY82" fmla="*/ 606576 h 608239"/>
              <a:gd name="connsiteX83" fmla="*/ 320120 w 608430"/>
              <a:gd name="connsiteY83" fmla="*/ 607615 h 608239"/>
              <a:gd name="connsiteX84" fmla="*/ 320016 w 608430"/>
              <a:gd name="connsiteY84" fmla="*/ 607719 h 608239"/>
              <a:gd name="connsiteX85" fmla="*/ 319703 w 608430"/>
              <a:gd name="connsiteY85" fmla="*/ 607823 h 608239"/>
              <a:gd name="connsiteX86" fmla="*/ 317830 w 608430"/>
              <a:gd name="connsiteY86" fmla="*/ 608135 h 608239"/>
              <a:gd name="connsiteX87" fmla="*/ 317414 w 608430"/>
              <a:gd name="connsiteY87" fmla="*/ 608239 h 608239"/>
              <a:gd name="connsiteX88" fmla="*/ 315852 w 608430"/>
              <a:gd name="connsiteY88" fmla="*/ 608031 h 608239"/>
              <a:gd name="connsiteX89" fmla="*/ 315124 w 608430"/>
              <a:gd name="connsiteY89" fmla="*/ 607823 h 608239"/>
              <a:gd name="connsiteX90" fmla="*/ 313771 w 608430"/>
              <a:gd name="connsiteY90" fmla="*/ 607096 h 608239"/>
              <a:gd name="connsiteX91" fmla="*/ 313667 w 608430"/>
              <a:gd name="connsiteY91" fmla="*/ 607096 h 608239"/>
              <a:gd name="connsiteX92" fmla="*/ 311897 w 608430"/>
              <a:gd name="connsiteY92" fmla="*/ 605537 h 608239"/>
              <a:gd name="connsiteX93" fmla="*/ 261210 w 608430"/>
              <a:gd name="connsiteY93" fmla="*/ 572488 h 608239"/>
              <a:gd name="connsiteX94" fmla="*/ 214374 w 608430"/>
              <a:gd name="connsiteY94" fmla="*/ 592546 h 608239"/>
              <a:gd name="connsiteX95" fmla="*/ 208025 w 608430"/>
              <a:gd name="connsiteY95" fmla="*/ 593585 h 608239"/>
              <a:gd name="connsiteX96" fmla="*/ 203549 w 608430"/>
              <a:gd name="connsiteY96" fmla="*/ 589117 h 608239"/>
              <a:gd name="connsiteX97" fmla="*/ 146825 w 608430"/>
              <a:gd name="connsiteY97" fmla="*/ 536114 h 608239"/>
              <a:gd name="connsiteX98" fmla="*/ 115497 w 608430"/>
              <a:gd name="connsiteY98" fmla="*/ 540999 h 608239"/>
              <a:gd name="connsiteX99" fmla="*/ 109252 w 608430"/>
              <a:gd name="connsiteY99" fmla="*/ 539752 h 608239"/>
              <a:gd name="connsiteX100" fmla="*/ 106754 w 608430"/>
              <a:gd name="connsiteY100" fmla="*/ 533828 h 608239"/>
              <a:gd name="connsiteX101" fmla="*/ 94889 w 608430"/>
              <a:gd name="connsiteY101" fmla="*/ 479163 h 608239"/>
              <a:gd name="connsiteX102" fmla="*/ 42745 w 608430"/>
              <a:gd name="connsiteY102" fmla="*/ 458586 h 608239"/>
              <a:gd name="connsiteX103" fmla="*/ 37332 w 608430"/>
              <a:gd name="connsiteY103" fmla="*/ 455260 h 608239"/>
              <a:gd name="connsiteX104" fmla="*/ 37020 w 608430"/>
              <a:gd name="connsiteY104" fmla="*/ 448817 h 608239"/>
              <a:gd name="connsiteX105" fmla="*/ 45243 w 608430"/>
              <a:gd name="connsiteY105" fmla="*/ 392489 h 608239"/>
              <a:gd name="connsiteX106" fmla="*/ 3818 w 608430"/>
              <a:gd name="connsiteY106" fmla="*/ 353309 h 608239"/>
              <a:gd name="connsiteX107" fmla="*/ 71 w 608430"/>
              <a:gd name="connsiteY107" fmla="*/ 348113 h 608239"/>
              <a:gd name="connsiteX108" fmla="*/ 2153 w 608430"/>
              <a:gd name="connsiteY108" fmla="*/ 342189 h 608239"/>
              <a:gd name="connsiteX109" fmla="*/ 30359 w 608430"/>
              <a:gd name="connsiteY109" fmla="*/ 292304 h 608239"/>
              <a:gd name="connsiteX110" fmla="*/ 6108 w 608430"/>
              <a:gd name="connsiteY110" fmla="*/ 240341 h 608239"/>
              <a:gd name="connsiteX111" fmla="*/ 4547 w 608430"/>
              <a:gd name="connsiteY111" fmla="*/ 234210 h 608239"/>
              <a:gd name="connsiteX112" fmla="*/ 8710 w 608430"/>
              <a:gd name="connsiteY112" fmla="*/ 229325 h 608239"/>
              <a:gd name="connsiteX113" fmla="*/ 52944 w 608430"/>
              <a:gd name="connsiteY113" fmla="*/ 193887 h 608239"/>
              <a:gd name="connsiteX114" fmla="*/ 48989 w 608430"/>
              <a:gd name="connsiteY114" fmla="*/ 137351 h 608239"/>
              <a:gd name="connsiteX115" fmla="*/ 49822 w 608430"/>
              <a:gd name="connsiteY115" fmla="*/ 131011 h 608239"/>
              <a:gd name="connsiteX116" fmla="*/ 55442 w 608430"/>
              <a:gd name="connsiteY116" fmla="*/ 127998 h 608239"/>
              <a:gd name="connsiteX117" fmla="*/ 124656 w 608430"/>
              <a:gd name="connsiteY117" fmla="*/ 58159 h 608239"/>
              <a:gd name="connsiteX118" fmla="*/ 127674 w 608430"/>
              <a:gd name="connsiteY118" fmla="*/ 52443 h 608239"/>
              <a:gd name="connsiteX119" fmla="*/ 133919 w 608430"/>
              <a:gd name="connsiteY119" fmla="*/ 51612 h 608239"/>
              <a:gd name="connsiteX120" fmla="*/ 170139 w 608430"/>
              <a:gd name="connsiteY120" fmla="*/ 58991 h 608239"/>
              <a:gd name="connsiteX121" fmla="*/ 225614 w 608430"/>
              <a:gd name="connsiteY121" fmla="*/ 10250 h 608239"/>
              <a:gd name="connsiteX122" fmla="*/ 230402 w 608430"/>
              <a:gd name="connsiteY122" fmla="*/ 6092 h 608239"/>
              <a:gd name="connsiteX123" fmla="*/ 236543 w 608430"/>
              <a:gd name="connsiteY123" fmla="*/ 7651 h 608239"/>
              <a:gd name="connsiteX124" fmla="*/ 285357 w 608430"/>
              <a:gd name="connsiteY124" fmla="*/ 31346 h 608239"/>
              <a:gd name="connsiteX125" fmla="*/ 335836 w 608430"/>
              <a:gd name="connsiteY125" fmla="*/ 2247 h 608239"/>
              <a:gd name="connsiteX126" fmla="*/ 341872 w 608430"/>
              <a:gd name="connsiteY126" fmla="*/ 65 h 6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8430" h="608239">
                <a:moveTo>
                  <a:pt x="291327" y="232337"/>
                </a:moveTo>
                <a:cubicBezTo>
                  <a:pt x="293617" y="232337"/>
                  <a:pt x="295386" y="234000"/>
                  <a:pt x="296219" y="235039"/>
                </a:cubicBezTo>
                <a:cubicBezTo>
                  <a:pt x="298196" y="237429"/>
                  <a:pt x="301110" y="238780"/>
                  <a:pt x="304232" y="238780"/>
                </a:cubicBezTo>
                <a:cubicBezTo>
                  <a:pt x="307354" y="238780"/>
                  <a:pt x="310268" y="237429"/>
                  <a:pt x="312246" y="235039"/>
                </a:cubicBezTo>
                <a:cubicBezTo>
                  <a:pt x="313078" y="234000"/>
                  <a:pt x="314848" y="232337"/>
                  <a:pt x="317241" y="232337"/>
                </a:cubicBezTo>
                <a:cubicBezTo>
                  <a:pt x="319219" y="232337"/>
                  <a:pt x="321508" y="233480"/>
                  <a:pt x="323173" y="235454"/>
                </a:cubicBezTo>
                <a:cubicBezTo>
                  <a:pt x="324214" y="236701"/>
                  <a:pt x="325983" y="239299"/>
                  <a:pt x="325359" y="242936"/>
                </a:cubicBezTo>
                <a:lnTo>
                  <a:pt x="304232" y="363165"/>
                </a:lnTo>
                <a:lnTo>
                  <a:pt x="283106" y="243040"/>
                </a:lnTo>
                <a:cubicBezTo>
                  <a:pt x="282585" y="239299"/>
                  <a:pt x="284667" y="236494"/>
                  <a:pt x="285499" y="235454"/>
                </a:cubicBezTo>
                <a:cubicBezTo>
                  <a:pt x="287164" y="233584"/>
                  <a:pt x="289454" y="232337"/>
                  <a:pt x="291327" y="232337"/>
                </a:cubicBezTo>
                <a:close/>
                <a:moveTo>
                  <a:pt x="304233" y="124019"/>
                </a:moveTo>
                <a:cubicBezTo>
                  <a:pt x="361572" y="124019"/>
                  <a:pt x="408192" y="167465"/>
                  <a:pt x="408192" y="220890"/>
                </a:cubicBezTo>
                <a:cubicBezTo>
                  <a:pt x="408192" y="260802"/>
                  <a:pt x="393103" y="282838"/>
                  <a:pt x="375724" y="308406"/>
                </a:cubicBezTo>
                <a:cubicBezTo>
                  <a:pt x="361260" y="329610"/>
                  <a:pt x="343673" y="355283"/>
                  <a:pt x="338366" y="389063"/>
                </a:cubicBezTo>
                <a:lnTo>
                  <a:pt x="320779" y="389063"/>
                </a:lnTo>
                <a:lnTo>
                  <a:pt x="345858" y="246459"/>
                </a:lnTo>
                <a:cubicBezTo>
                  <a:pt x="345962" y="246355"/>
                  <a:pt x="345962" y="246251"/>
                  <a:pt x="345962" y="246147"/>
                </a:cubicBezTo>
                <a:cubicBezTo>
                  <a:pt x="347315" y="237416"/>
                  <a:pt x="344713" y="228581"/>
                  <a:pt x="338990" y="221825"/>
                </a:cubicBezTo>
                <a:cubicBezTo>
                  <a:pt x="333371" y="215381"/>
                  <a:pt x="325254" y="211535"/>
                  <a:pt x="317241" y="211535"/>
                </a:cubicBezTo>
                <a:cubicBezTo>
                  <a:pt x="312662" y="211535"/>
                  <a:pt x="308187" y="212783"/>
                  <a:pt x="304233" y="214965"/>
                </a:cubicBezTo>
                <a:cubicBezTo>
                  <a:pt x="300278" y="212783"/>
                  <a:pt x="295804" y="211535"/>
                  <a:pt x="291329" y="211535"/>
                </a:cubicBezTo>
                <a:cubicBezTo>
                  <a:pt x="283316" y="211535"/>
                  <a:pt x="275511" y="215277"/>
                  <a:pt x="269788" y="221929"/>
                </a:cubicBezTo>
                <a:cubicBezTo>
                  <a:pt x="263856" y="228685"/>
                  <a:pt x="261254" y="237520"/>
                  <a:pt x="262503" y="246147"/>
                </a:cubicBezTo>
                <a:cubicBezTo>
                  <a:pt x="262607" y="246251"/>
                  <a:pt x="262607" y="246355"/>
                  <a:pt x="262607" y="246459"/>
                </a:cubicBezTo>
                <a:lnTo>
                  <a:pt x="287687" y="389063"/>
                </a:lnTo>
                <a:lnTo>
                  <a:pt x="270204" y="389063"/>
                </a:lnTo>
                <a:cubicBezTo>
                  <a:pt x="264897" y="355283"/>
                  <a:pt x="247310" y="329506"/>
                  <a:pt x="232845" y="308303"/>
                </a:cubicBezTo>
                <a:cubicBezTo>
                  <a:pt x="215362" y="282838"/>
                  <a:pt x="200377" y="260802"/>
                  <a:pt x="200377" y="220890"/>
                </a:cubicBezTo>
                <a:cubicBezTo>
                  <a:pt x="200377" y="167465"/>
                  <a:pt x="246998" y="124019"/>
                  <a:pt x="304233" y="124019"/>
                </a:cubicBezTo>
                <a:close/>
                <a:moveTo>
                  <a:pt x="304195" y="89961"/>
                </a:moveTo>
                <a:cubicBezTo>
                  <a:pt x="228112" y="89961"/>
                  <a:pt x="166184" y="148783"/>
                  <a:pt x="166184" y="220907"/>
                </a:cubicBezTo>
                <a:cubicBezTo>
                  <a:pt x="166184" y="271311"/>
                  <a:pt x="185751" y="299891"/>
                  <a:pt x="204590" y="327535"/>
                </a:cubicBezTo>
                <a:cubicBezTo>
                  <a:pt x="220410" y="350503"/>
                  <a:pt x="236647" y="374406"/>
                  <a:pt x="237688" y="406623"/>
                </a:cubicBezTo>
                <a:cubicBezTo>
                  <a:pt x="237896" y="414521"/>
                  <a:pt x="243620" y="421068"/>
                  <a:pt x="251114" y="422731"/>
                </a:cubicBezTo>
                <a:cubicBezTo>
                  <a:pt x="244141" y="424810"/>
                  <a:pt x="239041" y="431357"/>
                  <a:pt x="239041" y="438944"/>
                </a:cubicBezTo>
                <a:cubicBezTo>
                  <a:pt x="239041" y="445699"/>
                  <a:pt x="242996" y="451519"/>
                  <a:pt x="248720" y="454325"/>
                </a:cubicBezTo>
                <a:cubicBezTo>
                  <a:pt x="242996" y="457027"/>
                  <a:pt x="239041" y="462847"/>
                  <a:pt x="239041" y="469602"/>
                </a:cubicBezTo>
                <a:cubicBezTo>
                  <a:pt x="239041" y="479059"/>
                  <a:pt x="246639" y="486646"/>
                  <a:pt x="256110" y="486646"/>
                </a:cubicBezTo>
                <a:lnTo>
                  <a:pt x="266518" y="486646"/>
                </a:lnTo>
                <a:cubicBezTo>
                  <a:pt x="269745" y="504521"/>
                  <a:pt x="285357" y="518135"/>
                  <a:pt x="304195" y="518135"/>
                </a:cubicBezTo>
                <a:cubicBezTo>
                  <a:pt x="323034" y="518135"/>
                  <a:pt x="338750" y="504521"/>
                  <a:pt x="341977" y="486646"/>
                </a:cubicBezTo>
                <a:lnTo>
                  <a:pt x="352385" y="486646"/>
                </a:lnTo>
                <a:cubicBezTo>
                  <a:pt x="361752" y="486646"/>
                  <a:pt x="369454" y="479059"/>
                  <a:pt x="369454" y="469602"/>
                </a:cubicBezTo>
                <a:cubicBezTo>
                  <a:pt x="369454" y="462847"/>
                  <a:pt x="365499" y="457027"/>
                  <a:pt x="359774" y="454325"/>
                </a:cubicBezTo>
                <a:cubicBezTo>
                  <a:pt x="365499" y="451519"/>
                  <a:pt x="369454" y="445699"/>
                  <a:pt x="369454" y="438944"/>
                </a:cubicBezTo>
                <a:cubicBezTo>
                  <a:pt x="369454" y="431357"/>
                  <a:pt x="364354" y="424914"/>
                  <a:pt x="357485" y="422731"/>
                </a:cubicBezTo>
                <a:cubicBezTo>
                  <a:pt x="364978" y="421172"/>
                  <a:pt x="370599" y="414625"/>
                  <a:pt x="370911" y="406623"/>
                </a:cubicBezTo>
                <a:cubicBezTo>
                  <a:pt x="371848" y="374406"/>
                  <a:pt x="388084" y="350607"/>
                  <a:pt x="403905" y="327535"/>
                </a:cubicBezTo>
                <a:cubicBezTo>
                  <a:pt x="422743" y="299891"/>
                  <a:pt x="442206" y="271311"/>
                  <a:pt x="442206" y="220907"/>
                </a:cubicBezTo>
                <a:cubicBezTo>
                  <a:pt x="442206" y="148783"/>
                  <a:pt x="380278" y="89961"/>
                  <a:pt x="304195" y="89961"/>
                </a:cubicBezTo>
                <a:close/>
                <a:moveTo>
                  <a:pt x="341872" y="65"/>
                </a:moveTo>
                <a:cubicBezTo>
                  <a:pt x="344058" y="273"/>
                  <a:pt x="346036" y="1624"/>
                  <a:pt x="347077" y="3598"/>
                </a:cubicBezTo>
                <a:cubicBezTo>
                  <a:pt x="363001" y="33217"/>
                  <a:pt x="379862" y="46416"/>
                  <a:pt x="401719" y="46416"/>
                </a:cubicBezTo>
                <a:cubicBezTo>
                  <a:pt x="413480" y="46416"/>
                  <a:pt x="427115" y="42674"/>
                  <a:pt x="443351" y="34776"/>
                </a:cubicBezTo>
                <a:cubicBezTo>
                  <a:pt x="445329" y="33841"/>
                  <a:pt x="447723" y="33945"/>
                  <a:pt x="449700" y="34984"/>
                </a:cubicBezTo>
                <a:cubicBezTo>
                  <a:pt x="451678" y="36127"/>
                  <a:pt x="453031" y="38102"/>
                  <a:pt x="453239" y="40284"/>
                </a:cubicBezTo>
                <a:cubicBezTo>
                  <a:pt x="458131" y="85180"/>
                  <a:pt x="476241" y="103471"/>
                  <a:pt x="515479" y="103471"/>
                </a:cubicBezTo>
                <a:cubicBezTo>
                  <a:pt x="519955" y="103471"/>
                  <a:pt x="524846" y="103263"/>
                  <a:pt x="529946" y="102744"/>
                </a:cubicBezTo>
                <a:cubicBezTo>
                  <a:pt x="532132" y="102536"/>
                  <a:pt x="534422" y="103471"/>
                  <a:pt x="535879" y="105134"/>
                </a:cubicBezTo>
                <a:cubicBezTo>
                  <a:pt x="537336" y="106901"/>
                  <a:pt x="537856" y="109187"/>
                  <a:pt x="537336" y="111369"/>
                </a:cubicBezTo>
                <a:cubicBezTo>
                  <a:pt x="530883" y="136416"/>
                  <a:pt x="531508" y="154291"/>
                  <a:pt x="539314" y="167905"/>
                </a:cubicBezTo>
                <a:cubicBezTo>
                  <a:pt x="547120" y="181415"/>
                  <a:pt x="562315" y="190977"/>
                  <a:pt x="587191" y="198251"/>
                </a:cubicBezTo>
                <a:cubicBezTo>
                  <a:pt x="589272" y="198875"/>
                  <a:pt x="591042" y="200434"/>
                  <a:pt x="591770" y="202616"/>
                </a:cubicBezTo>
                <a:cubicBezTo>
                  <a:pt x="592499" y="204695"/>
                  <a:pt x="592187" y="206981"/>
                  <a:pt x="590938" y="208852"/>
                </a:cubicBezTo>
                <a:cubicBezTo>
                  <a:pt x="561483" y="251046"/>
                  <a:pt x="565542" y="278482"/>
                  <a:pt x="605821" y="310076"/>
                </a:cubicBezTo>
                <a:cubicBezTo>
                  <a:pt x="607486" y="311531"/>
                  <a:pt x="608527" y="313609"/>
                  <a:pt x="608423" y="315896"/>
                </a:cubicBezTo>
                <a:cubicBezTo>
                  <a:pt x="608319" y="318078"/>
                  <a:pt x="607174" y="320156"/>
                  <a:pt x="605301" y="321300"/>
                </a:cubicBezTo>
                <a:cubicBezTo>
                  <a:pt x="563044" y="349048"/>
                  <a:pt x="556591" y="376692"/>
                  <a:pt x="582403" y="420029"/>
                </a:cubicBezTo>
                <a:cubicBezTo>
                  <a:pt x="583548" y="421900"/>
                  <a:pt x="583652" y="424290"/>
                  <a:pt x="582715" y="426369"/>
                </a:cubicBezTo>
                <a:cubicBezTo>
                  <a:pt x="581778" y="428343"/>
                  <a:pt x="580009" y="429902"/>
                  <a:pt x="577719" y="430318"/>
                </a:cubicBezTo>
                <a:cubicBezTo>
                  <a:pt x="552428" y="435410"/>
                  <a:pt x="536607" y="443724"/>
                  <a:pt x="527865" y="456507"/>
                </a:cubicBezTo>
                <a:cubicBezTo>
                  <a:pt x="519122" y="469186"/>
                  <a:pt x="517144" y="486750"/>
                  <a:pt x="521412" y="511796"/>
                </a:cubicBezTo>
                <a:cubicBezTo>
                  <a:pt x="521620" y="512419"/>
                  <a:pt x="521620" y="513043"/>
                  <a:pt x="521620" y="513666"/>
                </a:cubicBezTo>
                <a:cubicBezTo>
                  <a:pt x="521620" y="517512"/>
                  <a:pt x="518602" y="520526"/>
                  <a:pt x="514751" y="520526"/>
                </a:cubicBezTo>
                <a:cubicBezTo>
                  <a:pt x="514334" y="520526"/>
                  <a:pt x="513918" y="520526"/>
                  <a:pt x="513502" y="520422"/>
                </a:cubicBezTo>
                <a:cubicBezTo>
                  <a:pt x="505071" y="518967"/>
                  <a:pt x="497265" y="518239"/>
                  <a:pt x="490396" y="518239"/>
                </a:cubicBezTo>
                <a:cubicBezTo>
                  <a:pt x="456986" y="518239"/>
                  <a:pt x="440125" y="535179"/>
                  <a:pt x="432110" y="576749"/>
                </a:cubicBezTo>
                <a:cubicBezTo>
                  <a:pt x="431694" y="578932"/>
                  <a:pt x="430237" y="580803"/>
                  <a:pt x="428155" y="581738"/>
                </a:cubicBezTo>
                <a:cubicBezTo>
                  <a:pt x="426178" y="582673"/>
                  <a:pt x="423784" y="582569"/>
                  <a:pt x="421806" y="581426"/>
                </a:cubicBezTo>
                <a:cubicBezTo>
                  <a:pt x="404425" y="571345"/>
                  <a:pt x="389854" y="566461"/>
                  <a:pt x="377052" y="566461"/>
                </a:cubicBezTo>
                <a:cubicBezTo>
                  <a:pt x="357381" y="566461"/>
                  <a:pt x="340311" y="578724"/>
                  <a:pt x="323242" y="605017"/>
                </a:cubicBezTo>
                <a:cubicBezTo>
                  <a:pt x="322826" y="605641"/>
                  <a:pt x="322409" y="606160"/>
                  <a:pt x="321889" y="606576"/>
                </a:cubicBezTo>
                <a:cubicBezTo>
                  <a:pt x="321369" y="606992"/>
                  <a:pt x="320744" y="607408"/>
                  <a:pt x="320120" y="607615"/>
                </a:cubicBezTo>
                <a:cubicBezTo>
                  <a:pt x="320016" y="607719"/>
                  <a:pt x="320016" y="607719"/>
                  <a:pt x="320016" y="607719"/>
                </a:cubicBezTo>
                <a:cubicBezTo>
                  <a:pt x="319911" y="607719"/>
                  <a:pt x="319807" y="607719"/>
                  <a:pt x="319703" y="607823"/>
                </a:cubicBezTo>
                <a:cubicBezTo>
                  <a:pt x="319079" y="608031"/>
                  <a:pt x="318454" y="608135"/>
                  <a:pt x="317830" y="608135"/>
                </a:cubicBezTo>
                <a:cubicBezTo>
                  <a:pt x="317622" y="608239"/>
                  <a:pt x="317518" y="608239"/>
                  <a:pt x="317414" y="608239"/>
                </a:cubicBezTo>
                <a:cubicBezTo>
                  <a:pt x="316893" y="608239"/>
                  <a:pt x="316373" y="608135"/>
                  <a:pt x="315852" y="608031"/>
                </a:cubicBezTo>
                <a:cubicBezTo>
                  <a:pt x="315540" y="607927"/>
                  <a:pt x="315332" y="607927"/>
                  <a:pt x="315124" y="607823"/>
                </a:cubicBezTo>
                <a:cubicBezTo>
                  <a:pt x="314603" y="607615"/>
                  <a:pt x="314187" y="607408"/>
                  <a:pt x="313771" y="607096"/>
                </a:cubicBezTo>
                <a:cubicBezTo>
                  <a:pt x="313771" y="607096"/>
                  <a:pt x="313667" y="607096"/>
                  <a:pt x="313667" y="607096"/>
                </a:cubicBezTo>
                <a:cubicBezTo>
                  <a:pt x="313042" y="606680"/>
                  <a:pt x="312418" y="606160"/>
                  <a:pt x="311897" y="605537"/>
                </a:cubicBezTo>
                <a:cubicBezTo>
                  <a:pt x="294516" y="582985"/>
                  <a:pt x="278383" y="572488"/>
                  <a:pt x="261210" y="572488"/>
                </a:cubicBezTo>
                <a:cubicBezTo>
                  <a:pt x="247575" y="572488"/>
                  <a:pt x="232276" y="579036"/>
                  <a:pt x="214374" y="592546"/>
                </a:cubicBezTo>
                <a:cubicBezTo>
                  <a:pt x="212604" y="593897"/>
                  <a:pt x="210210" y="594313"/>
                  <a:pt x="208025" y="593585"/>
                </a:cubicBezTo>
                <a:cubicBezTo>
                  <a:pt x="205943" y="592962"/>
                  <a:pt x="204278" y="591195"/>
                  <a:pt x="203549" y="589117"/>
                </a:cubicBezTo>
                <a:cubicBezTo>
                  <a:pt x="191996" y="552015"/>
                  <a:pt x="175031" y="536114"/>
                  <a:pt x="146825" y="536114"/>
                </a:cubicBezTo>
                <a:cubicBezTo>
                  <a:pt x="137666" y="536114"/>
                  <a:pt x="127466" y="537777"/>
                  <a:pt x="115497" y="540999"/>
                </a:cubicBezTo>
                <a:cubicBezTo>
                  <a:pt x="113311" y="541622"/>
                  <a:pt x="111022" y="541103"/>
                  <a:pt x="109252" y="539752"/>
                </a:cubicBezTo>
                <a:cubicBezTo>
                  <a:pt x="107483" y="538297"/>
                  <a:pt x="106546" y="536114"/>
                  <a:pt x="106754" y="533828"/>
                </a:cubicBezTo>
                <a:cubicBezTo>
                  <a:pt x="108628" y="508262"/>
                  <a:pt x="104881" y="490803"/>
                  <a:pt x="94889" y="479163"/>
                </a:cubicBezTo>
                <a:cubicBezTo>
                  <a:pt x="85001" y="467419"/>
                  <a:pt x="68348" y="460872"/>
                  <a:pt x="42745" y="458586"/>
                </a:cubicBezTo>
                <a:cubicBezTo>
                  <a:pt x="40455" y="458482"/>
                  <a:pt x="38477" y="457131"/>
                  <a:pt x="37332" y="455260"/>
                </a:cubicBezTo>
                <a:cubicBezTo>
                  <a:pt x="36187" y="453286"/>
                  <a:pt x="36083" y="450895"/>
                  <a:pt x="37020" y="448817"/>
                </a:cubicBezTo>
                <a:cubicBezTo>
                  <a:pt x="47845" y="425226"/>
                  <a:pt x="50447" y="407350"/>
                  <a:pt x="45243" y="392489"/>
                </a:cubicBezTo>
                <a:cubicBezTo>
                  <a:pt x="40038" y="377524"/>
                  <a:pt x="26924" y="365052"/>
                  <a:pt x="3818" y="353309"/>
                </a:cubicBezTo>
                <a:cubicBezTo>
                  <a:pt x="1841" y="352270"/>
                  <a:pt x="384" y="350399"/>
                  <a:pt x="71" y="348113"/>
                </a:cubicBezTo>
                <a:cubicBezTo>
                  <a:pt x="-241" y="345930"/>
                  <a:pt x="488" y="343748"/>
                  <a:pt x="2153" y="342189"/>
                </a:cubicBezTo>
                <a:cubicBezTo>
                  <a:pt x="20784" y="324002"/>
                  <a:pt x="29734" y="308205"/>
                  <a:pt x="30359" y="292304"/>
                </a:cubicBezTo>
                <a:cubicBezTo>
                  <a:pt x="30983" y="276404"/>
                  <a:pt x="23281" y="259879"/>
                  <a:pt x="6108" y="240341"/>
                </a:cubicBezTo>
                <a:cubicBezTo>
                  <a:pt x="4651" y="238679"/>
                  <a:pt x="4027" y="236392"/>
                  <a:pt x="4547" y="234210"/>
                </a:cubicBezTo>
                <a:cubicBezTo>
                  <a:pt x="5067" y="232027"/>
                  <a:pt x="6629" y="230261"/>
                  <a:pt x="8710" y="229325"/>
                </a:cubicBezTo>
                <a:cubicBezTo>
                  <a:pt x="32649" y="219556"/>
                  <a:pt x="46700" y="208228"/>
                  <a:pt x="52944" y="193887"/>
                </a:cubicBezTo>
                <a:cubicBezTo>
                  <a:pt x="59293" y="179545"/>
                  <a:pt x="58044" y="161566"/>
                  <a:pt x="48989" y="137351"/>
                </a:cubicBezTo>
                <a:cubicBezTo>
                  <a:pt x="48261" y="135272"/>
                  <a:pt x="48573" y="132882"/>
                  <a:pt x="49822" y="131011"/>
                </a:cubicBezTo>
                <a:cubicBezTo>
                  <a:pt x="51071" y="129141"/>
                  <a:pt x="53153" y="128101"/>
                  <a:pt x="55442" y="127998"/>
                </a:cubicBezTo>
                <a:cubicBezTo>
                  <a:pt x="105922" y="127478"/>
                  <a:pt x="124656" y="108563"/>
                  <a:pt x="124656" y="58159"/>
                </a:cubicBezTo>
                <a:cubicBezTo>
                  <a:pt x="124656" y="55873"/>
                  <a:pt x="125801" y="53794"/>
                  <a:pt x="127674" y="52443"/>
                </a:cubicBezTo>
                <a:cubicBezTo>
                  <a:pt x="129444" y="51196"/>
                  <a:pt x="131838" y="50885"/>
                  <a:pt x="133919" y="51612"/>
                </a:cubicBezTo>
                <a:cubicBezTo>
                  <a:pt x="147970" y="56600"/>
                  <a:pt x="159731" y="58991"/>
                  <a:pt x="170139" y="58991"/>
                </a:cubicBezTo>
                <a:cubicBezTo>
                  <a:pt x="195015" y="58991"/>
                  <a:pt x="212084" y="44025"/>
                  <a:pt x="225614" y="10250"/>
                </a:cubicBezTo>
                <a:cubicBezTo>
                  <a:pt x="226447" y="8171"/>
                  <a:pt x="228216" y="6612"/>
                  <a:pt x="230402" y="6092"/>
                </a:cubicBezTo>
                <a:cubicBezTo>
                  <a:pt x="232588" y="5573"/>
                  <a:pt x="234878" y="6196"/>
                  <a:pt x="236543" y="7651"/>
                </a:cubicBezTo>
                <a:cubicBezTo>
                  <a:pt x="254861" y="23656"/>
                  <a:pt x="270785" y="31346"/>
                  <a:pt x="285357" y="31346"/>
                </a:cubicBezTo>
                <a:cubicBezTo>
                  <a:pt x="301593" y="31346"/>
                  <a:pt x="317622" y="22097"/>
                  <a:pt x="335836" y="2247"/>
                </a:cubicBezTo>
                <a:cubicBezTo>
                  <a:pt x="337397" y="584"/>
                  <a:pt x="339687" y="-247"/>
                  <a:pt x="341872" y="65"/>
                </a:cubicBezTo>
                <a:close/>
              </a:path>
            </a:pathLst>
          </a:custGeom>
          <a:solidFill>
            <a:srgbClr val="00B050"/>
          </a:solidFill>
          <a:ln>
            <a:noFill/>
          </a:ln>
        </p:spPr>
        <p:txBody>
          <a:bodyPr/>
          <a:lstStyle/>
          <a:p>
            <a:pPr>
              <a:lnSpc>
                <a:spcPct val="130000"/>
              </a:lnSpc>
            </a:pPr>
            <a:endParaRPr lang="zh-CN" altLang="en-US">
              <a:cs typeface="+mn-ea"/>
              <a:sym typeface="+mn-lt"/>
            </a:endParaRPr>
          </a:p>
        </p:txBody>
      </p:sp>
      <mc:AlternateContent xmlns:mc="http://schemas.openxmlformats.org/markup-compatibility/2006" xmlns:a14="http://schemas.microsoft.com/office/drawing/2010/main">
        <mc:Choice Requires="a14">
          <p:sp>
            <p:nvSpPr>
              <p:cNvPr id="7" name="矩形 6"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5EBE5963-01AA-4DB8-A45B-8EDF60EC5DA4}"/>
                  </a:ext>
                </a:extLst>
              </p:cNvPr>
              <p:cNvSpPr/>
              <p:nvPr/>
            </p:nvSpPr>
            <p:spPr>
              <a:xfrm>
                <a:off x="2085918" y="4495114"/>
                <a:ext cx="3746500" cy="1591051"/>
              </a:xfrm>
              <a:prstGeom prst="rect">
                <a:avLst/>
              </a:prstGeom>
              <a:noFill/>
              <a:ln>
                <a:noFill/>
              </a:ln>
            </p:spPr>
            <p:txBody>
              <a:bodyPr wrap="square" lIns="0" rIns="0" anchor="ctr" anchorCtr="0">
                <a:noAutofit/>
              </a:bodyPr>
              <a:lstStyle/>
              <a:p>
                <a:pPr algn="just">
                  <a:lnSpc>
                    <a:spcPct val="130000"/>
                  </a:lnSpc>
                </a:pPr>
                <a:r>
                  <a:rPr lang="zh-CN" altLang="en-US" sz="2000" dirty="0">
                    <a:cs typeface="+mn-ea"/>
                    <a:sym typeface="+mn-lt"/>
                  </a:rPr>
                  <a:t>基于</a:t>
                </a:r>
                <a14:m>
                  <m:oMath xmlns:m="http://schemas.openxmlformats.org/officeDocument/2006/math">
                    <m:d>
                      <m:dPr>
                        <m:ctrlPr>
                          <a:rPr lang="zh-CN" altLang="zh-CN" sz="2000" i="1" smtClean="0">
                            <a:effectLst/>
                            <a:latin typeface="Cambria Math" panose="02040503050406030204" pitchFamily="18" charset="0"/>
                            <a:ea typeface="Cambria Math" panose="02040503050406030204" pitchFamily="18" charset="0"/>
                          </a:rPr>
                        </m:ctrlPr>
                      </m:dPr>
                      <m:e>
                        <m:r>
                          <m:rPr>
                            <m:sty m:val="p"/>
                          </m:rPr>
                          <a:rPr lang="en-US" altLang="zh-CN" sz="2000">
                            <a:effectLst/>
                            <a:latin typeface="Cambria Math" panose="02040503050406030204" pitchFamily="18" charset="0"/>
                            <a:ea typeface="宋体" panose="02010600030101010101" pitchFamily="2" charset="-122"/>
                            <a:cs typeface="Times New Roman" panose="02020603050405020304" pitchFamily="18" charset="0"/>
                          </a:rPr>
                          <m:t>ϵ</m:t>
                        </m:r>
                        <m:r>
                          <a:rPr lang="en-US" altLang="zh-CN" sz="20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000">
                            <a:effectLst/>
                            <a:latin typeface="Cambria Math" panose="02040503050406030204" pitchFamily="18" charset="0"/>
                            <a:ea typeface="宋体" panose="02010600030101010101" pitchFamily="2" charset="-122"/>
                            <a:cs typeface="Times New Roman" panose="02020603050405020304" pitchFamily="18" charset="0"/>
                          </a:rPr>
                          <m:t>δ</m:t>
                        </m:r>
                      </m:e>
                    </m:d>
                  </m:oMath>
                </a14:m>
                <a:r>
                  <a:rPr lang="en-US" altLang="zh-CN" sz="2000" dirty="0">
                    <a:cs typeface="+mn-ea"/>
                    <a:sym typeface="+mn-lt"/>
                  </a:rPr>
                  <a:t>-</a:t>
                </a:r>
                <a:r>
                  <a:rPr lang="zh-CN" altLang="en-US" sz="2000" dirty="0">
                    <a:cs typeface="+mn-ea"/>
                    <a:sym typeface="+mn-lt"/>
                  </a:rPr>
                  <a:t>差异隐私的</a:t>
                </a:r>
                <a:r>
                  <a:rPr lang="en-US" altLang="zh-CN" sz="2000" dirty="0">
                    <a:cs typeface="+mn-ea"/>
                    <a:sym typeface="+mn-lt"/>
                  </a:rPr>
                  <a:t>MA</a:t>
                </a:r>
                <a:r>
                  <a:rPr lang="zh-CN" altLang="en-US" sz="2000" dirty="0">
                    <a:cs typeface="+mn-ea"/>
                    <a:sym typeface="+mn-lt"/>
                  </a:rPr>
                  <a:t>隐私预算度量机制，计算过程较为复杂，并且从理论角度来看其分析方法不够简洁、完美。</a:t>
                </a:r>
              </a:p>
            </p:txBody>
          </p:sp>
        </mc:Choice>
        <mc:Fallback xmlns="">
          <p:sp>
            <p:nvSpPr>
              <p:cNvPr id="7" name="矩形 6"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5EBE5963-01AA-4DB8-A45B-8EDF60EC5DA4}"/>
                  </a:ext>
                </a:extLst>
              </p:cNvPr>
              <p:cNvSpPr>
                <a:spLocks noRot="1" noChangeAspect="1" noMove="1" noResize="1" noEditPoints="1" noAdjustHandles="1" noChangeArrowheads="1" noChangeShapeType="1" noTextEdit="1"/>
              </p:cNvSpPr>
              <p:nvPr/>
            </p:nvSpPr>
            <p:spPr>
              <a:xfrm>
                <a:off x="2085918" y="4495114"/>
                <a:ext cx="3746500" cy="1591051"/>
              </a:xfrm>
              <a:prstGeom prst="rect">
                <a:avLst/>
              </a:prstGeom>
              <a:blipFill>
                <a:blip r:embed="rId2"/>
                <a:stretch>
                  <a:fillRect l="-4065" t="-383" r="-10894" b="-9195"/>
                </a:stretch>
              </a:blipFill>
              <a:ln>
                <a:noFill/>
              </a:ln>
            </p:spPr>
            <p:txBody>
              <a:bodyPr/>
              <a:lstStyle/>
              <a:p>
                <a:r>
                  <a:rPr lang="zh-CN" altLang="en-US">
                    <a:noFill/>
                  </a:rPr>
                  <a:t> </a:t>
                </a:r>
              </a:p>
            </p:txBody>
          </p:sp>
        </mc:Fallback>
      </mc:AlternateContent>
      <p:sp>
        <p:nvSpPr>
          <p:cNvPr id="8" name="矩形 7"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3198FEAF-1DE4-42FA-9A3F-E7849419BDBD}"/>
              </a:ext>
            </a:extLst>
          </p:cNvPr>
          <p:cNvSpPr/>
          <p:nvPr/>
        </p:nvSpPr>
        <p:spPr>
          <a:xfrm>
            <a:off x="2085918" y="2911602"/>
            <a:ext cx="3746500" cy="1390674"/>
          </a:xfrm>
          <a:prstGeom prst="rect">
            <a:avLst/>
          </a:prstGeom>
          <a:noFill/>
          <a:ln>
            <a:noFill/>
          </a:ln>
        </p:spPr>
        <p:txBody>
          <a:bodyPr wrap="square" lIns="0" rIns="0" anchor="ctr" anchorCtr="0">
            <a:noAutofit/>
          </a:bodyPr>
          <a:lstStyle/>
          <a:p>
            <a:pPr algn="just">
              <a:lnSpc>
                <a:spcPct val="130000"/>
              </a:lnSpc>
            </a:pPr>
            <a:r>
              <a:rPr lang="en-US" altLang="zh-CN" dirty="0">
                <a:cs typeface="+mn-ea"/>
                <a:sym typeface="+mn-lt"/>
              </a:rPr>
              <a:t>DPSGD</a:t>
            </a:r>
            <a:r>
              <a:rPr lang="zh-CN" altLang="en-US" dirty="0">
                <a:cs typeface="+mn-ea"/>
                <a:sym typeface="+mn-lt"/>
              </a:rPr>
              <a:t>基于</a:t>
            </a:r>
            <a:r>
              <a:rPr lang="en-US" altLang="zh-CN" dirty="0">
                <a:cs typeface="+mn-ea"/>
                <a:sym typeface="+mn-lt"/>
              </a:rPr>
              <a:t>SGD</a:t>
            </a:r>
            <a:r>
              <a:rPr lang="zh-CN" altLang="en-US" dirty="0">
                <a:cs typeface="+mn-ea"/>
                <a:sym typeface="+mn-lt"/>
              </a:rPr>
              <a:t>算法对深度神经网络模型进行优化，而一直以来</a:t>
            </a:r>
            <a:r>
              <a:rPr lang="en-US" altLang="zh-CN" dirty="0">
                <a:cs typeface="+mn-ea"/>
                <a:sym typeface="+mn-lt"/>
              </a:rPr>
              <a:t>SGD</a:t>
            </a:r>
            <a:r>
              <a:rPr lang="zh-CN" altLang="en-US" dirty="0">
                <a:cs typeface="+mn-ea"/>
                <a:sym typeface="+mn-lt"/>
              </a:rPr>
              <a:t>算法的参数设置问题饱受诟病，难以获得良好的拟合效果。</a:t>
            </a:r>
          </a:p>
        </p:txBody>
      </p:sp>
      <p:sp>
        <p:nvSpPr>
          <p:cNvPr id="9" name="矩形 8"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0F3E937E-C785-4E10-A559-ED196030113C}"/>
              </a:ext>
            </a:extLst>
          </p:cNvPr>
          <p:cNvSpPr/>
          <p:nvPr/>
        </p:nvSpPr>
        <p:spPr>
          <a:xfrm>
            <a:off x="2112905" y="1332864"/>
            <a:ext cx="3719513" cy="1390674"/>
          </a:xfrm>
          <a:prstGeom prst="rect">
            <a:avLst/>
          </a:prstGeom>
          <a:noFill/>
          <a:ln>
            <a:noFill/>
          </a:ln>
        </p:spPr>
        <p:txBody>
          <a:bodyPr wrap="square" lIns="0" rIns="0" anchor="ctr" anchorCtr="0">
            <a:noAutofit/>
          </a:bodyPr>
          <a:lstStyle/>
          <a:p>
            <a:pPr algn="just">
              <a:lnSpc>
                <a:spcPct val="130000"/>
              </a:lnSpc>
            </a:pPr>
            <a:r>
              <a:rPr lang="zh-CN" altLang="en-US" dirty="0">
                <a:latin typeface="Times New Roman" panose="02020603050405020304" pitchFamily="18" charset="0"/>
                <a:cs typeface="Times New Roman" panose="02020603050405020304" pitchFamily="18" charset="0"/>
                <a:sym typeface="+mn-lt"/>
              </a:rPr>
              <a:t>核心思想是在神经网络反向传播的过程中对</a:t>
            </a:r>
            <a:r>
              <a:rPr lang="en-US" altLang="zh-CN" dirty="0">
                <a:latin typeface="Times New Roman" panose="02020603050405020304" pitchFamily="18" charset="0"/>
                <a:cs typeface="Times New Roman" panose="02020603050405020304" pitchFamily="18" charset="0"/>
                <a:sym typeface="+mn-lt"/>
              </a:rPr>
              <a:t>SGD</a:t>
            </a:r>
            <a:r>
              <a:rPr lang="zh-CN" altLang="en-US" dirty="0">
                <a:latin typeface="Times New Roman" panose="02020603050405020304" pitchFamily="18" charset="0"/>
                <a:cs typeface="Times New Roman" panose="02020603050405020304" pitchFamily="18" charset="0"/>
                <a:sym typeface="+mn-lt"/>
              </a:rPr>
              <a:t>算法中更新的梯度值添加服从高斯分布的噪声，同时提出</a:t>
            </a:r>
            <a:r>
              <a:rPr lang="en-US" altLang="zh-CN" dirty="0">
                <a:latin typeface="Times New Roman" panose="02020603050405020304" pitchFamily="18" charset="0"/>
                <a:cs typeface="Times New Roman" panose="02020603050405020304" pitchFamily="18" charset="0"/>
                <a:sym typeface="+mn-lt"/>
              </a:rPr>
              <a:t>MA</a:t>
            </a:r>
            <a:r>
              <a:rPr lang="zh-CN" altLang="en-US" dirty="0">
                <a:latin typeface="Times New Roman" panose="02020603050405020304" pitchFamily="18" charset="0"/>
                <a:cs typeface="Times New Roman" panose="02020603050405020304" pitchFamily="18" charset="0"/>
                <a:sym typeface="+mn-lt"/>
              </a:rPr>
              <a:t>作为一种新的隐私损失度量机制。</a:t>
            </a:r>
          </a:p>
        </p:txBody>
      </p:sp>
      <p:sp>
        <p:nvSpPr>
          <p:cNvPr id="10" name="having-an-idea_4316">
            <a:extLst>
              <a:ext uri="{FF2B5EF4-FFF2-40B4-BE49-F238E27FC236}">
                <a16:creationId xmlns:a16="http://schemas.microsoft.com/office/drawing/2014/main" id="{37AF6FB3-C0E1-4B4D-90AF-46A7DB7AD652}"/>
              </a:ext>
            </a:extLst>
          </p:cNvPr>
          <p:cNvSpPr>
            <a:spLocks noChangeAspect="1"/>
          </p:cNvSpPr>
          <p:nvPr/>
        </p:nvSpPr>
        <p:spPr bwMode="auto">
          <a:xfrm>
            <a:off x="1619740" y="1630660"/>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rgbClr val="FFC000"/>
          </a:solidFill>
          <a:ln>
            <a:noFill/>
          </a:ln>
        </p:spPr>
        <p:txBody>
          <a:bodyPr/>
          <a:lstStyle/>
          <a:p>
            <a:endParaRPr lang="zh-CN" altLang="en-US">
              <a:cs typeface="+mn-ea"/>
              <a:sym typeface="+mn-lt"/>
            </a:endParaRPr>
          </a:p>
        </p:txBody>
      </p:sp>
      <p:pic>
        <p:nvPicPr>
          <p:cNvPr id="11" name="图片 10">
            <a:extLst>
              <a:ext uri="{FF2B5EF4-FFF2-40B4-BE49-F238E27FC236}">
                <a16:creationId xmlns:a16="http://schemas.microsoft.com/office/drawing/2014/main" id="{3F5906A3-773B-4929-AA14-EA4D6BA74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484" y="1729532"/>
            <a:ext cx="4262681" cy="3927095"/>
          </a:xfrm>
          <a:prstGeom prst="rect">
            <a:avLst/>
          </a:prstGeom>
        </p:spPr>
      </p:pic>
    </p:spTree>
    <p:extLst>
      <p:ext uri="{BB962C8B-B14F-4D97-AF65-F5344CB8AC3E}">
        <p14:creationId xmlns:p14="http://schemas.microsoft.com/office/powerpoint/2010/main" val="1720564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236A143F-0D2E-49D0-AD50-15F657B9CD1A}"/>
              </a:ext>
            </a:extLst>
          </p:cNvPr>
          <p:cNvSpPr>
            <a:spLocks noGrp="1"/>
          </p:cNvSpPr>
          <p:nvPr>
            <p:ph type="title"/>
          </p:nvPr>
        </p:nvSpPr>
        <p:spPr>
          <a:xfrm>
            <a:off x="1091255" y="237834"/>
            <a:ext cx="9311274" cy="790865"/>
          </a:xfrm>
        </p:spPr>
        <p:txBody>
          <a:bodyPr>
            <a:normAutofit/>
          </a:bodyPr>
          <a:lstStyle/>
          <a:p>
            <a:r>
              <a:rPr lang="zh-CN" altLang="en-US" dirty="0">
                <a:latin typeface="Times New Roman" panose="02020603050405020304" pitchFamily="18" charset="0"/>
                <a:ea typeface="+mn-ea"/>
                <a:cs typeface="Times New Roman" panose="02020603050405020304" pitchFamily="18" charset="0"/>
                <a:sym typeface="+mn-lt"/>
              </a:rPr>
              <a:t>我们的工作</a:t>
            </a:r>
            <a:r>
              <a:rPr lang="en-US" altLang="zh-CN" dirty="0">
                <a:latin typeface="Times New Roman" panose="02020603050405020304" pitchFamily="18" charset="0"/>
                <a:ea typeface="+mn-ea"/>
                <a:cs typeface="Times New Roman" panose="02020603050405020304" pitchFamily="18" charset="0"/>
                <a:sym typeface="+mn-lt"/>
              </a:rPr>
              <a:t>——</a:t>
            </a:r>
            <a:r>
              <a:rPr lang="zh-CN" altLang="en-US" dirty="0">
                <a:latin typeface="Times New Roman" panose="02020603050405020304" pitchFamily="18" charset="0"/>
                <a:ea typeface="+mn-ea"/>
                <a:cs typeface="Times New Roman" panose="02020603050405020304" pitchFamily="18" charset="0"/>
                <a:sym typeface="+mn-lt"/>
              </a:rPr>
              <a:t>差分隐私</a:t>
            </a:r>
            <a:r>
              <a:rPr lang="en-US" altLang="zh-CN" dirty="0">
                <a:latin typeface="Times New Roman" panose="02020603050405020304" pitchFamily="18" charset="0"/>
                <a:ea typeface="+mn-ea"/>
                <a:cs typeface="Times New Roman" panose="02020603050405020304" pitchFamily="18" charset="0"/>
                <a:sym typeface="+mn-lt"/>
              </a:rPr>
              <a:t>ADAM</a:t>
            </a:r>
            <a:r>
              <a:rPr lang="zh-CN" altLang="en-US" dirty="0">
                <a:latin typeface="Times New Roman" panose="02020603050405020304" pitchFamily="18" charset="0"/>
                <a:ea typeface="+mn-ea"/>
                <a:cs typeface="Times New Roman" panose="02020603050405020304" pitchFamily="18" charset="0"/>
                <a:sym typeface="+mn-lt"/>
              </a:rPr>
              <a:t>算法</a:t>
            </a:r>
          </a:p>
        </p:txBody>
      </p:sp>
      <p:sp>
        <p:nvSpPr>
          <p:cNvPr id="5" name="have-an-idea_65779">
            <a:extLst>
              <a:ext uri="{FF2B5EF4-FFF2-40B4-BE49-F238E27FC236}">
                <a16:creationId xmlns:a16="http://schemas.microsoft.com/office/drawing/2014/main" id="{84000695-0B73-4CE1-904B-58453B86A5DE}"/>
              </a:ext>
            </a:extLst>
          </p:cNvPr>
          <p:cNvSpPr>
            <a:spLocks noChangeAspect="1"/>
          </p:cNvSpPr>
          <p:nvPr/>
        </p:nvSpPr>
        <p:spPr bwMode="auto">
          <a:xfrm>
            <a:off x="5976241" y="4513142"/>
            <a:ext cx="484991" cy="504000"/>
          </a:xfrm>
          <a:custGeom>
            <a:avLst/>
            <a:gdLst>
              <a:gd name="T0" fmla="*/ 295 w 589"/>
              <a:gd name="T1" fmla="*/ 0 h 613"/>
              <a:gd name="T2" fmla="*/ 295 w 589"/>
              <a:gd name="T3" fmla="*/ 0 h 613"/>
              <a:gd name="T4" fmla="*/ 0 w 589"/>
              <a:gd name="T5" fmla="*/ 295 h 613"/>
              <a:gd name="T6" fmla="*/ 139 w 589"/>
              <a:gd name="T7" fmla="*/ 545 h 613"/>
              <a:gd name="T8" fmla="*/ 125 w 589"/>
              <a:gd name="T9" fmla="*/ 571 h 613"/>
              <a:gd name="T10" fmla="*/ 125 w 589"/>
              <a:gd name="T11" fmla="*/ 599 h 613"/>
              <a:gd name="T12" fmla="*/ 149 w 589"/>
              <a:gd name="T13" fmla="*/ 613 h 613"/>
              <a:gd name="T14" fmla="*/ 383 w 589"/>
              <a:gd name="T15" fmla="*/ 613 h 613"/>
              <a:gd name="T16" fmla="*/ 408 w 589"/>
              <a:gd name="T17" fmla="*/ 599 h 613"/>
              <a:gd name="T18" fmla="*/ 432 w 589"/>
              <a:gd name="T19" fmla="*/ 555 h 613"/>
              <a:gd name="T20" fmla="*/ 511 w 589"/>
              <a:gd name="T21" fmla="*/ 494 h 613"/>
              <a:gd name="T22" fmla="*/ 519 w 589"/>
              <a:gd name="T23" fmla="*/ 475 h 613"/>
              <a:gd name="T24" fmla="*/ 519 w 589"/>
              <a:gd name="T25" fmla="*/ 387 h 613"/>
              <a:gd name="T26" fmla="*/ 553 w 589"/>
              <a:gd name="T27" fmla="*/ 387 h 613"/>
              <a:gd name="T28" fmla="*/ 581 w 589"/>
              <a:gd name="T29" fmla="*/ 365 h 613"/>
              <a:gd name="T30" fmla="*/ 589 w 589"/>
              <a:gd name="T31" fmla="*/ 295 h 613"/>
              <a:gd name="T32" fmla="*/ 295 w 589"/>
              <a:gd name="T33" fmla="*/ 0 h 613"/>
              <a:gd name="T34" fmla="*/ 419 w 589"/>
              <a:gd name="T35" fmla="*/ 284 h 613"/>
              <a:gd name="T36" fmla="*/ 380 w 589"/>
              <a:gd name="T37" fmla="*/ 284 h 613"/>
              <a:gd name="T38" fmla="*/ 342 w 589"/>
              <a:gd name="T39" fmla="*/ 349 h 613"/>
              <a:gd name="T40" fmla="*/ 342 w 589"/>
              <a:gd name="T41" fmla="*/ 359 h 613"/>
              <a:gd name="T42" fmla="*/ 323 w 589"/>
              <a:gd name="T43" fmla="*/ 394 h 613"/>
              <a:gd name="T44" fmla="*/ 323 w 589"/>
              <a:gd name="T45" fmla="*/ 434 h 613"/>
              <a:gd name="T46" fmla="*/ 302 w 589"/>
              <a:gd name="T47" fmla="*/ 455 h 613"/>
              <a:gd name="T48" fmla="*/ 234 w 589"/>
              <a:gd name="T49" fmla="*/ 455 h 613"/>
              <a:gd name="T50" fmla="*/ 213 w 589"/>
              <a:gd name="T51" fmla="*/ 434 h 613"/>
              <a:gd name="T52" fmla="*/ 213 w 589"/>
              <a:gd name="T53" fmla="*/ 394 h 613"/>
              <a:gd name="T54" fmla="*/ 194 w 589"/>
              <a:gd name="T55" fmla="*/ 359 h 613"/>
              <a:gd name="T56" fmla="*/ 194 w 589"/>
              <a:gd name="T57" fmla="*/ 349 h 613"/>
              <a:gd name="T58" fmla="*/ 156 w 589"/>
              <a:gd name="T59" fmla="*/ 284 h 613"/>
              <a:gd name="T60" fmla="*/ 117 w 589"/>
              <a:gd name="T61" fmla="*/ 284 h 613"/>
              <a:gd name="T62" fmla="*/ 96 w 589"/>
              <a:gd name="T63" fmla="*/ 263 h 613"/>
              <a:gd name="T64" fmla="*/ 117 w 589"/>
              <a:gd name="T65" fmla="*/ 242 h 613"/>
              <a:gd name="T66" fmla="*/ 156 w 589"/>
              <a:gd name="T67" fmla="*/ 242 h 613"/>
              <a:gd name="T68" fmla="*/ 174 w 589"/>
              <a:gd name="T69" fmla="*/ 199 h 613"/>
              <a:gd name="T70" fmla="*/ 147 w 589"/>
              <a:gd name="T71" fmla="*/ 171 h 613"/>
              <a:gd name="T72" fmla="*/ 147 w 589"/>
              <a:gd name="T73" fmla="*/ 142 h 613"/>
              <a:gd name="T74" fmla="*/ 176 w 589"/>
              <a:gd name="T75" fmla="*/ 142 h 613"/>
              <a:gd name="T76" fmla="*/ 204 w 589"/>
              <a:gd name="T77" fmla="*/ 170 h 613"/>
              <a:gd name="T78" fmla="*/ 247 w 589"/>
              <a:gd name="T79" fmla="*/ 152 h 613"/>
              <a:gd name="T80" fmla="*/ 247 w 589"/>
              <a:gd name="T81" fmla="*/ 112 h 613"/>
              <a:gd name="T82" fmla="*/ 268 w 589"/>
              <a:gd name="T83" fmla="*/ 92 h 613"/>
              <a:gd name="T84" fmla="*/ 289 w 589"/>
              <a:gd name="T85" fmla="*/ 112 h 613"/>
              <a:gd name="T86" fmla="*/ 289 w 589"/>
              <a:gd name="T87" fmla="*/ 152 h 613"/>
              <a:gd name="T88" fmla="*/ 332 w 589"/>
              <a:gd name="T89" fmla="*/ 170 h 613"/>
              <a:gd name="T90" fmla="*/ 360 w 589"/>
              <a:gd name="T91" fmla="*/ 142 h 613"/>
              <a:gd name="T92" fmla="*/ 389 w 589"/>
              <a:gd name="T93" fmla="*/ 142 h 613"/>
              <a:gd name="T94" fmla="*/ 389 w 589"/>
              <a:gd name="T95" fmla="*/ 171 h 613"/>
              <a:gd name="T96" fmla="*/ 362 w 589"/>
              <a:gd name="T97" fmla="*/ 199 h 613"/>
              <a:gd name="T98" fmla="*/ 380 w 589"/>
              <a:gd name="T99" fmla="*/ 242 h 613"/>
              <a:gd name="T100" fmla="*/ 419 w 589"/>
              <a:gd name="T101" fmla="*/ 242 h 613"/>
              <a:gd name="T102" fmla="*/ 440 w 589"/>
              <a:gd name="T103" fmla="*/ 263 h 613"/>
              <a:gd name="T104" fmla="*/ 419 w 589"/>
              <a:gd name="T105" fmla="*/ 284 h 613"/>
              <a:gd name="T106" fmla="*/ 340 w 589"/>
              <a:gd name="T107" fmla="*/ 263 h 613"/>
              <a:gd name="T108" fmla="*/ 301 w 589"/>
              <a:gd name="T109" fmla="*/ 327 h 613"/>
              <a:gd name="T110" fmla="*/ 301 w 589"/>
              <a:gd name="T111" fmla="*/ 359 h 613"/>
              <a:gd name="T112" fmla="*/ 235 w 589"/>
              <a:gd name="T113" fmla="*/ 359 h 613"/>
              <a:gd name="T114" fmla="*/ 235 w 589"/>
              <a:gd name="T115" fmla="*/ 327 h 613"/>
              <a:gd name="T116" fmla="*/ 196 w 589"/>
              <a:gd name="T117" fmla="*/ 263 h 613"/>
              <a:gd name="T118" fmla="*/ 268 w 589"/>
              <a:gd name="T119" fmla="*/ 191 h 613"/>
              <a:gd name="T120" fmla="*/ 340 w 589"/>
              <a:gd name="T121" fmla="*/ 2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613">
                <a:moveTo>
                  <a:pt x="295" y="0"/>
                </a:moveTo>
                <a:lnTo>
                  <a:pt x="295" y="0"/>
                </a:lnTo>
                <a:cubicBezTo>
                  <a:pt x="132" y="0"/>
                  <a:pt x="0" y="132"/>
                  <a:pt x="0" y="295"/>
                </a:cubicBezTo>
                <a:cubicBezTo>
                  <a:pt x="0" y="398"/>
                  <a:pt x="53" y="491"/>
                  <a:pt x="139" y="545"/>
                </a:cubicBezTo>
                <a:lnTo>
                  <a:pt x="125" y="571"/>
                </a:lnTo>
                <a:cubicBezTo>
                  <a:pt x="120" y="580"/>
                  <a:pt x="120" y="591"/>
                  <a:pt x="125" y="599"/>
                </a:cubicBezTo>
                <a:cubicBezTo>
                  <a:pt x="130" y="608"/>
                  <a:pt x="139" y="613"/>
                  <a:pt x="149" y="613"/>
                </a:cubicBezTo>
                <a:lnTo>
                  <a:pt x="383" y="613"/>
                </a:lnTo>
                <a:cubicBezTo>
                  <a:pt x="393" y="613"/>
                  <a:pt x="403" y="608"/>
                  <a:pt x="408" y="599"/>
                </a:cubicBezTo>
                <a:lnTo>
                  <a:pt x="432" y="555"/>
                </a:lnTo>
                <a:cubicBezTo>
                  <a:pt x="462" y="540"/>
                  <a:pt x="488" y="519"/>
                  <a:pt x="511" y="494"/>
                </a:cubicBezTo>
                <a:cubicBezTo>
                  <a:pt x="516" y="489"/>
                  <a:pt x="519" y="482"/>
                  <a:pt x="519" y="475"/>
                </a:cubicBezTo>
                <a:lnTo>
                  <a:pt x="519" y="387"/>
                </a:lnTo>
                <a:lnTo>
                  <a:pt x="553" y="387"/>
                </a:lnTo>
                <a:cubicBezTo>
                  <a:pt x="566" y="387"/>
                  <a:pt x="578" y="378"/>
                  <a:pt x="581" y="365"/>
                </a:cubicBezTo>
                <a:cubicBezTo>
                  <a:pt x="587" y="342"/>
                  <a:pt x="589" y="318"/>
                  <a:pt x="589" y="295"/>
                </a:cubicBezTo>
                <a:cubicBezTo>
                  <a:pt x="589" y="132"/>
                  <a:pt x="457" y="0"/>
                  <a:pt x="295" y="0"/>
                </a:cubicBezTo>
                <a:close/>
                <a:moveTo>
                  <a:pt x="419" y="284"/>
                </a:moveTo>
                <a:lnTo>
                  <a:pt x="380" y="284"/>
                </a:lnTo>
                <a:cubicBezTo>
                  <a:pt x="375" y="310"/>
                  <a:pt x="362" y="333"/>
                  <a:pt x="342" y="349"/>
                </a:cubicBezTo>
                <a:lnTo>
                  <a:pt x="342" y="359"/>
                </a:lnTo>
                <a:cubicBezTo>
                  <a:pt x="342" y="374"/>
                  <a:pt x="334" y="387"/>
                  <a:pt x="323" y="394"/>
                </a:cubicBezTo>
                <a:lnTo>
                  <a:pt x="323" y="434"/>
                </a:lnTo>
                <a:cubicBezTo>
                  <a:pt x="323" y="446"/>
                  <a:pt x="313" y="455"/>
                  <a:pt x="302" y="455"/>
                </a:cubicBezTo>
                <a:lnTo>
                  <a:pt x="234" y="455"/>
                </a:lnTo>
                <a:cubicBezTo>
                  <a:pt x="223" y="455"/>
                  <a:pt x="213" y="446"/>
                  <a:pt x="213" y="434"/>
                </a:cubicBezTo>
                <a:lnTo>
                  <a:pt x="213" y="394"/>
                </a:lnTo>
                <a:cubicBezTo>
                  <a:pt x="202" y="387"/>
                  <a:pt x="194" y="374"/>
                  <a:pt x="194" y="359"/>
                </a:cubicBezTo>
                <a:lnTo>
                  <a:pt x="194" y="349"/>
                </a:lnTo>
                <a:cubicBezTo>
                  <a:pt x="174" y="333"/>
                  <a:pt x="161" y="310"/>
                  <a:pt x="156" y="284"/>
                </a:cubicBezTo>
                <a:lnTo>
                  <a:pt x="117" y="284"/>
                </a:lnTo>
                <a:cubicBezTo>
                  <a:pt x="106" y="284"/>
                  <a:pt x="96" y="275"/>
                  <a:pt x="96" y="263"/>
                </a:cubicBezTo>
                <a:cubicBezTo>
                  <a:pt x="96" y="252"/>
                  <a:pt x="106" y="242"/>
                  <a:pt x="117" y="242"/>
                </a:cubicBezTo>
                <a:lnTo>
                  <a:pt x="156" y="242"/>
                </a:lnTo>
                <a:cubicBezTo>
                  <a:pt x="159" y="226"/>
                  <a:pt x="166" y="212"/>
                  <a:pt x="174" y="199"/>
                </a:cubicBezTo>
                <a:lnTo>
                  <a:pt x="147" y="171"/>
                </a:lnTo>
                <a:cubicBezTo>
                  <a:pt x="139" y="163"/>
                  <a:pt x="139" y="150"/>
                  <a:pt x="147" y="142"/>
                </a:cubicBezTo>
                <a:cubicBezTo>
                  <a:pt x="155" y="134"/>
                  <a:pt x="168" y="134"/>
                  <a:pt x="176" y="142"/>
                </a:cubicBezTo>
                <a:lnTo>
                  <a:pt x="204" y="170"/>
                </a:lnTo>
                <a:cubicBezTo>
                  <a:pt x="217" y="161"/>
                  <a:pt x="231" y="155"/>
                  <a:pt x="247" y="152"/>
                </a:cubicBezTo>
                <a:lnTo>
                  <a:pt x="247" y="112"/>
                </a:lnTo>
                <a:cubicBezTo>
                  <a:pt x="247" y="101"/>
                  <a:pt x="257" y="92"/>
                  <a:pt x="268" y="92"/>
                </a:cubicBezTo>
                <a:cubicBezTo>
                  <a:pt x="280" y="92"/>
                  <a:pt x="289" y="101"/>
                  <a:pt x="289" y="112"/>
                </a:cubicBezTo>
                <a:lnTo>
                  <a:pt x="289" y="152"/>
                </a:lnTo>
                <a:cubicBezTo>
                  <a:pt x="305" y="155"/>
                  <a:pt x="319" y="161"/>
                  <a:pt x="332" y="170"/>
                </a:cubicBezTo>
                <a:lnTo>
                  <a:pt x="360" y="142"/>
                </a:lnTo>
                <a:cubicBezTo>
                  <a:pt x="368" y="134"/>
                  <a:pt x="381" y="134"/>
                  <a:pt x="389" y="142"/>
                </a:cubicBezTo>
                <a:cubicBezTo>
                  <a:pt x="398" y="150"/>
                  <a:pt x="398" y="163"/>
                  <a:pt x="389" y="171"/>
                </a:cubicBezTo>
                <a:lnTo>
                  <a:pt x="362" y="199"/>
                </a:lnTo>
                <a:cubicBezTo>
                  <a:pt x="371" y="212"/>
                  <a:pt x="377" y="226"/>
                  <a:pt x="380" y="242"/>
                </a:cubicBezTo>
                <a:lnTo>
                  <a:pt x="419" y="242"/>
                </a:lnTo>
                <a:cubicBezTo>
                  <a:pt x="430" y="242"/>
                  <a:pt x="440" y="252"/>
                  <a:pt x="440" y="263"/>
                </a:cubicBezTo>
                <a:cubicBezTo>
                  <a:pt x="440" y="275"/>
                  <a:pt x="430" y="284"/>
                  <a:pt x="419" y="284"/>
                </a:cubicBezTo>
                <a:close/>
                <a:moveTo>
                  <a:pt x="340" y="263"/>
                </a:moveTo>
                <a:cubicBezTo>
                  <a:pt x="340" y="291"/>
                  <a:pt x="324" y="316"/>
                  <a:pt x="301" y="327"/>
                </a:cubicBezTo>
                <a:lnTo>
                  <a:pt x="301" y="359"/>
                </a:lnTo>
                <a:lnTo>
                  <a:pt x="235" y="359"/>
                </a:lnTo>
                <a:lnTo>
                  <a:pt x="235" y="327"/>
                </a:lnTo>
                <a:cubicBezTo>
                  <a:pt x="212" y="316"/>
                  <a:pt x="196" y="291"/>
                  <a:pt x="196" y="263"/>
                </a:cubicBezTo>
                <a:cubicBezTo>
                  <a:pt x="196" y="224"/>
                  <a:pt x="228" y="191"/>
                  <a:pt x="268" y="191"/>
                </a:cubicBezTo>
                <a:cubicBezTo>
                  <a:pt x="308" y="191"/>
                  <a:pt x="340" y="224"/>
                  <a:pt x="340" y="263"/>
                </a:cubicBezTo>
                <a:close/>
              </a:path>
            </a:pathLst>
          </a:custGeom>
          <a:solidFill>
            <a:srgbClr val="00B050"/>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icrosoft YaHei" panose="020F0502020204030204"/>
              <a:ea typeface="Microsoft YaHei"/>
              <a:cs typeface="+mn-ea"/>
              <a:sym typeface="+mn-lt"/>
            </a:endParaRPr>
          </a:p>
        </p:txBody>
      </p:sp>
      <p:sp>
        <p:nvSpPr>
          <p:cNvPr id="6" name="light-bulb_62830">
            <a:extLst>
              <a:ext uri="{FF2B5EF4-FFF2-40B4-BE49-F238E27FC236}">
                <a16:creationId xmlns:a16="http://schemas.microsoft.com/office/drawing/2014/main" id="{0EE1FBDE-95FC-4A9B-9E01-44600798CA5A}"/>
              </a:ext>
            </a:extLst>
          </p:cNvPr>
          <p:cNvSpPr>
            <a:spLocks noChangeAspect="1"/>
          </p:cNvSpPr>
          <p:nvPr/>
        </p:nvSpPr>
        <p:spPr bwMode="auto">
          <a:xfrm>
            <a:off x="5974267" y="3053844"/>
            <a:ext cx="504163" cy="504000"/>
          </a:xfrm>
          <a:custGeom>
            <a:avLst/>
            <a:gdLst>
              <a:gd name="connsiteX0" fmla="*/ 291327 w 608430"/>
              <a:gd name="connsiteY0" fmla="*/ 232337 h 608239"/>
              <a:gd name="connsiteX1" fmla="*/ 296219 w 608430"/>
              <a:gd name="connsiteY1" fmla="*/ 235039 h 608239"/>
              <a:gd name="connsiteX2" fmla="*/ 304232 w 608430"/>
              <a:gd name="connsiteY2" fmla="*/ 238780 h 608239"/>
              <a:gd name="connsiteX3" fmla="*/ 312246 w 608430"/>
              <a:gd name="connsiteY3" fmla="*/ 235039 h 608239"/>
              <a:gd name="connsiteX4" fmla="*/ 317241 w 608430"/>
              <a:gd name="connsiteY4" fmla="*/ 232337 h 608239"/>
              <a:gd name="connsiteX5" fmla="*/ 323173 w 608430"/>
              <a:gd name="connsiteY5" fmla="*/ 235454 h 608239"/>
              <a:gd name="connsiteX6" fmla="*/ 325359 w 608430"/>
              <a:gd name="connsiteY6" fmla="*/ 242936 h 608239"/>
              <a:gd name="connsiteX7" fmla="*/ 304232 w 608430"/>
              <a:gd name="connsiteY7" fmla="*/ 363165 h 608239"/>
              <a:gd name="connsiteX8" fmla="*/ 283106 w 608430"/>
              <a:gd name="connsiteY8" fmla="*/ 243040 h 608239"/>
              <a:gd name="connsiteX9" fmla="*/ 285499 w 608430"/>
              <a:gd name="connsiteY9" fmla="*/ 235454 h 608239"/>
              <a:gd name="connsiteX10" fmla="*/ 291327 w 608430"/>
              <a:gd name="connsiteY10" fmla="*/ 232337 h 608239"/>
              <a:gd name="connsiteX11" fmla="*/ 304233 w 608430"/>
              <a:gd name="connsiteY11" fmla="*/ 124019 h 608239"/>
              <a:gd name="connsiteX12" fmla="*/ 408192 w 608430"/>
              <a:gd name="connsiteY12" fmla="*/ 220890 h 608239"/>
              <a:gd name="connsiteX13" fmla="*/ 375724 w 608430"/>
              <a:gd name="connsiteY13" fmla="*/ 308406 h 608239"/>
              <a:gd name="connsiteX14" fmla="*/ 338366 w 608430"/>
              <a:gd name="connsiteY14" fmla="*/ 389063 h 608239"/>
              <a:gd name="connsiteX15" fmla="*/ 320779 w 608430"/>
              <a:gd name="connsiteY15" fmla="*/ 389063 h 608239"/>
              <a:gd name="connsiteX16" fmla="*/ 345858 w 608430"/>
              <a:gd name="connsiteY16" fmla="*/ 246459 h 608239"/>
              <a:gd name="connsiteX17" fmla="*/ 345962 w 608430"/>
              <a:gd name="connsiteY17" fmla="*/ 246147 h 608239"/>
              <a:gd name="connsiteX18" fmla="*/ 338990 w 608430"/>
              <a:gd name="connsiteY18" fmla="*/ 221825 h 608239"/>
              <a:gd name="connsiteX19" fmla="*/ 317241 w 608430"/>
              <a:gd name="connsiteY19" fmla="*/ 211535 h 608239"/>
              <a:gd name="connsiteX20" fmla="*/ 304233 w 608430"/>
              <a:gd name="connsiteY20" fmla="*/ 214965 h 608239"/>
              <a:gd name="connsiteX21" fmla="*/ 291329 w 608430"/>
              <a:gd name="connsiteY21" fmla="*/ 211535 h 608239"/>
              <a:gd name="connsiteX22" fmla="*/ 269788 w 608430"/>
              <a:gd name="connsiteY22" fmla="*/ 221929 h 608239"/>
              <a:gd name="connsiteX23" fmla="*/ 262503 w 608430"/>
              <a:gd name="connsiteY23" fmla="*/ 246147 h 608239"/>
              <a:gd name="connsiteX24" fmla="*/ 262607 w 608430"/>
              <a:gd name="connsiteY24" fmla="*/ 246459 h 608239"/>
              <a:gd name="connsiteX25" fmla="*/ 287687 w 608430"/>
              <a:gd name="connsiteY25" fmla="*/ 389063 h 608239"/>
              <a:gd name="connsiteX26" fmla="*/ 270204 w 608430"/>
              <a:gd name="connsiteY26" fmla="*/ 389063 h 608239"/>
              <a:gd name="connsiteX27" fmla="*/ 232845 w 608430"/>
              <a:gd name="connsiteY27" fmla="*/ 308303 h 608239"/>
              <a:gd name="connsiteX28" fmla="*/ 200377 w 608430"/>
              <a:gd name="connsiteY28" fmla="*/ 220890 h 608239"/>
              <a:gd name="connsiteX29" fmla="*/ 304233 w 608430"/>
              <a:gd name="connsiteY29" fmla="*/ 124019 h 608239"/>
              <a:gd name="connsiteX30" fmla="*/ 304195 w 608430"/>
              <a:gd name="connsiteY30" fmla="*/ 89961 h 608239"/>
              <a:gd name="connsiteX31" fmla="*/ 166184 w 608430"/>
              <a:gd name="connsiteY31" fmla="*/ 220907 h 608239"/>
              <a:gd name="connsiteX32" fmla="*/ 204590 w 608430"/>
              <a:gd name="connsiteY32" fmla="*/ 327535 h 608239"/>
              <a:gd name="connsiteX33" fmla="*/ 237688 w 608430"/>
              <a:gd name="connsiteY33" fmla="*/ 406623 h 608239"/>
              <a:gd name="connsiteX34" fmla="*/ 251114 w 608430"/>
              <a:gd name="connsiteY34" fmla="*/ 422731 h 608239"/>
              <a:gd name="connsiteX35" fmla="*/ 239041 w 608430"/>
              <a:gd name="connsiteY35" fmla="*/ 438944 h 608239"/>
              <a:gd name="connsiteX36" fmla="*/ 248720 w 608430"/>
              <a:gd name="connsiteY36" fmla="*/ 454325 h 608239"/>
              <a:gd name="connsiteX37" fmla="*/ 239041 w 608430"/>
              <a:gd name="connsiteY37" fmla="*/ 469602 h 608239"/>
              <a:gd name="connsiteX38" fmla="*/ 256110 w 608430"/>
              <a:gd name="connsiteY38" fmla="*/ 486646 h 608239"/>
              <a:gd name="connsiteX39" fmla="*/ 266518 w 608430"/>
              <a:gd name="connsiteY39" fmla="*/ 486646 h 608239"/>
              <a:gd name="connsiteX40" fmla="*/ 304195 w 608430"/>
              <a:gd name="connsiteY40" fmla="*/ 518135 h 608239"/>
              <a:gd name="connsiteX41" fmla="*/ 341977 w 608430"/>
              <a:gd name="connsiteY41" fmla="*/ 486646 h 608239"/>
              <a:gd name="connsiteX42" fmla="*/ 352385 w 608430"/>
              <a:gd name="connsiteY42" fmla="*/ 486646 h 608239"/>
              <a:gd name="connsiteX43" fmla="*/ 369454 w 608430"/>
              <a:gd name="connsiteY43" fmla="*/ 469602 h 608239"/>
              <a:gd name="connsiteX44" fmla="*/ 359774 w 608430"/>
              <a:gd name="connsiteY44" fmla="*/ 454325 h 608239"/>
              <a:gd name="connsiteX45" fmla="*/ 369454 w 608430"/>
              <a:gd name="connsiteY45" fmla="*/ 438944 h 608239"/>
              <a:gd name="connsiteX46" fmla="*/ 357485 w 608430"/>
              <a:gd name="connsiteY46" fmla="*/ 422731 h 608239"/>
              <a:gd name="connsiteX47" fmla="*/ 370911 w 608430"/>
              <a:gd name="connsiteY47" fmla="*/ 406623 h 608239"/>
              <a:gd name="connsiteX48" fmla="*/ 403905 w 608430"/>
              <a:gd name="connsiteY48" fmla="*/ 327535 h 608239"/>
              <a:gd name="connsiteX49" fmla="*/ 442206 w 608430"/>
              <a:gd name="connsiteY49" fmla="*/ 220907 h 608239"/>
              <a:gd name="connsiteX50" fmla="*/ 304195 w 608430"/>
              <a:gd name="connsiteY50" fmla="*/ 89961 h 608239"/>
              <a:gd name="connsiteX51" fmla="*/ 341872 w 608430"/>
              <a:gd name="connsiteY51" fmla="*/ 65 h 608239"/>
              <a:gd name="connsiteX52" fmla="*/ 347077 w 608430"/>
              <a:gd name="connsiteY52" fmla="*/ 3598 h 608239"/>
              <a:gd name="connsiteX53" fmla="*/ 401719 w 608430"/>
              <a:gd name="connsiteY53" fmla="*/ 46416 h 608239"/>
              <a:gd name="connsiteX54" fmla="*/ 443351 w 608430"/>
              <a:gd name="connsiteY54" fmla="*/ 34776 h 608239"/>
              <a:gd name="connsiteX55" fmla="*/ 449700 w 608430"/>
              <a:gd name="connsiteY55" fmla="*/ 34984 h 608239"/>
              <a:gd name="connsiteX56" fmla="*/ 453239 w 608430"/>
              <a:gd name="connsiteY56" fmla="*/ 40284 h 608239"/>
              <a:gd name="connsiteX57" fmla="*/ 515479 w 608430"/>
              <a:gd name="connsiteY57" fmla="*/ 103471 h 608239"/>
              <a:gd name="connsiteX58" fmla="*/ 529946 w 608430"/>
              <a:gd name="connsiteY58" fmla="*/ 102744 h 608239"/>
              <a:gd name="connsiteX59" fmla="*/ 535879 w 608430"/>
              <a:gd name="connsiteY59" fmla="*/ 105134 h 608239"/>
              <a:gd name="connsiteX60" fmla="*/ 537336 w 608430"/>
              <a:gd name="connsiteY60" fmla="*/ 111369 h 608239"/>
              <a:gd name="connsiteX61" fmla="*/ 539314 w 608430"/>
              <a:gd name="connsiteY61" fmla="*/ 167905 h 608239"/>
              <a:gd name="connsiteX62" fmla="*/ 587191 w 608430"/>
              <a:gd name="connsiteY62" fmla="*/ 198251 h 608239"/>
              <a:gd name="connsiteX63" fmla="*/ 591770 w 608430"/>
              <a:gd name="connsiteY63" fmla="*/ 202616 h 608239"/>
              <a:gd name="connsiteX64" fmla="*/ 590938 w 608430"/>
              <a:gd name="connsiteY64" fmla="*/ 208852 h 608239"/>
              <a:gd name="connsiteX65" fmla="*/ 605821 w 608430"/>
              <a:gd name="connsiteY65" fmla="*/ 310076 h 608239"/>
              <a:gd name="connsiteX66" fmla="*/ 608423 w 608430"/>
              <a:gd name="connsiteY66" fmla="*/ 315896 h 608239"/>
              <a:gd name="connsiteX67" fmla="*/ 605301 w 608430"/>
              <a:gd name="connsiteY67" fmla="*/ 321300 h 608239"/>
              <a:gd name="connsiteX68" fmla="*/ 582403 w 608430"/>
              <a:gd name="connsiteY68" fmla="*/ 420029 h 608239"/>
              <a:gd name="connsiteX69" fmla="*/ 582715 w 608430"/>
              <a:gd name="connsiteY69" fmla="*/ 426369 h 608239"/>
              <a:gd name="connsiteX70" fmla="*/ 577719 w 608430"/>
              <a:gd name="connsiteY70" fmla="*/ 430318 h 608239"/>
              <a:gd name="connsiteX71" fmla="*/ 527865 w 608430"/>
              <a:gd name="connsiteY71" fmla="*/ 456507 h 608239"/>
              <a:gd name="connsiteX72" fmla="*/ 521412 w 608430"/>
              <a:gd name="connsiteY72" fmla="*/ 511796 h 608239"/>
              <a:gd name="connsiteX73" fmla="*/ 521620 w 608430"/>
              <a:gd name="connsiteY73" fmla="*/ 513666 h 608239"/>
              <a:gd name="connsiteX74" fmla="*/ 514751 w 608430"/>
              <a:gd name="connsiteY74" fmla="*/ 520526 h 608239"/>
              <a:gd name="connsiteX75" fmla="*/ 513502 w 608430"/>
              <a:gd name="connsiteY75" fmla="*/ 520422 h 608239"/>
              <a:gd name="connsiteX76" fmla="*/ 490396 w 608430"/>
              <a:gd name="connsiteY76" fmla="*/ 518239 h 608239"/>
              <a:gd name="connsiteX77" fmla="*/ 432110 w 608430"/>
              <a:gd name="connsiteY77" fmla="*/ 576749 h 608239"/>
              <a:gd name="connsiteX78" fmla="*/ 428155 w 608430"/>
              <a:gd name="connsiteY78" fmla="*/ 581738 h 608239"/>
              <a:gd name="connsiteX79" fmla="*/ 421806 w 608430"/>
              <a:gd name="connsiteY79" fmla="*/ 581426 h 608239"/>
              <a:gd name="connsiteX80" fmla="*/ 377052 w 608430"/>
              <a:gd name="connsiteY80" fmla="*/ 566461 h 608239"/>
              <a:gd name="connsiteX81" fmla="*/ 323242 w 608430"/>
              <a:gd name="connsiteY81" fmla="*/ 605017 h 608239"/>
              <a:gd name="connsiteX82" fmla="*/ 321889 w 608430"/>
              <a:gd name="connsiteY82" fmla="*/ 606576 h 608239"/>
              <a:gd name="connsiteX83" fmla="*/ 320120 w 608430"/>
              <a:gd name="connsiteY83" fmla="*/ 607615 h 608239"/>
              <a:gd name="connsiteX84" fmla="*/ 320016 w 608430"/>
              <a:gd name="connsiteY84" fmla="*/ 607719 h 608239"/>
              <a:gd name="connsiteX85" fmla="*/ 319703 w 608430"/>
              <a:gd name="connsiteY85" fmla="*/ 607823 h 608239"/>
              <a:gd name="connsiteX86" fmla="*/ 317830 w 608430"/>
              <a:gd name="connsiteY86" fmla="*/ 608135 h 608239"/>
              <a:gd name="connsiteX87" fmla="*/ 317414 w 608430"/>
              <a:gd name="connsiteY87" fmla="*/ 608239 h 608239"/>
              <a:gd name="connsiteX88" fmla="*/ 315852 w 608430"/>
              <a:gd name="connsiteY88" fmla="*/ 608031 h 608239"/>
              <a:gd name="connsiteX89" fmla="*/ 315124 w 608430"/>
              <a:gd name="connsiteY89" fmla="*/ 607823 h 608239"/>
              <a:gd name="connsiteX90" fmla="*/ 313771 w 608430"/>
              <a:gd name="connsiteY90" fmla="*/ 607096 h 608239"/>
              <a:gd name="connsiteX91" fmla="*/ 313667 w 608430"/>
              <a:gd name="connsiteY91" fmla="*/ 607096 h 608239"/>
              <a:gd name="connsiteX92" fmla="*/ 311897 w 608430"/>
              <a:gd name="connsiteY92" fmla="*/ 605537 h 608239"/>
              <a:gd name="connsiteX93" fmla="*/ 261210 w 608430"/>
              <a:gd name="connsiteY93" fmla="*/ 572488 h 608239"/>
              <a:gd name="connsiteX94" fmla="*/ 214374 w 608430"/>
              <a:gd name="connsiteY94" fmla="*/ 592546 h 608239"/>
              <a:gd name="connsiteX95" fmla="*/ 208025 w 608430"/>
              <a:gd name="connsiteY95" fmla="*/ 593585 h 608239"/>
              <a:gd name="connsiteX96" fmla="*/ 203549 w 608430"/>
              <a:gd name="connsiteY96" fmla="*/ 589117 h 608239"/>
              <a:gd name="connsiteX97" fmla="*/ 146825 w 608430"/>
              <a:gd name="connsiteY97" fmla="*/ 536114 h 608239"/>
              <a:gd name="connsiteX98" fmla="*/ 115497 w 608430"/>
              <a:gd name="connsiteY98" fmla="*/ 540999 h 608239"/>
              <a:gd name="connsiteX99" fmla="*/ 109252 w 608430"/>
              <a:gd name="connsiteY99" fmla="*/ 539752 h 608239"/>
              <a:gd name="connsiteX100" fmla="*/ 106754 w 608430"/>
              <a:gd name="connsiteY100" fmla="*/ 533828 h 608239"/>
              <a:gd name="connsiteX101" fmla="*/ 94889 w 608430"/>
              <a:gd name="connsiteY101" fmla="*/ 479163 h 608239"/>
              <a:gd name="connsiteX102" fmla="*/ 42745 w 608430"/>
              <a:gd name="connsiteY102" fmla="*/ 458586 h 608239"/>
              <a:gd name="connsiteX103" fmla="*/ 37332 w 608430"/>
              <a:gd name="connsiteY103" fmla="*/ 455260 h 608239"/>
              <a:gd name="connsiteX104" fmla="*/ 37020 w 608430"/>
              <a:gd name="connsiteY104" fmla="*/ 448817 h 608239"/>
              <a:gd name="connsiteX105" fmla="*/ 45243 w 608430"/>
              <a:gd name="connsiteY105" fmla="*/ 392489 h 608239"/>
              <a:gd name="connsiteX106" fmla="*/ 3818 w 608430"/>
              <a:gd name="connsiteY106" fmla="*/ 353309 h 608239"/>
              <a:gd name="connsiteX107" fmla="*/ 71 w 608430"/>
              <a:gd name="connsiteY107" fmla="*/ 348113 h 608239"/>
              <a:gd name="connsiteX108" fmla="*/ 2153 w 608430"/>
              <a:gd name="connsiteY108" fmla="*/ 342189 h 608239"/>
              <a:gd name="connsiteX109" fmla="*/ 30359 w 608430"/>
              <a:gd name="connsiteY109" fmla="*/ 292304 h 608239"/>
              <a:gd name="connsiteX110" fmla="*/ 6108 w 608430"/>
              <a:gd name="connsiteY110" fmla="*/ 240341 h 608239"/>
              <a:gd name="connsiteX111" fmla="*/ 4547 w 608430"/>
              <a:gd name="connsiteY111" fmla="*/ 234210 h 608239"/>
              <a:gd name="connsiteX112" fmla="*/ 8710 w 608430"/>
              <a:gd name="connsiteY112" fmla="*/ 229325 h 608239"/>
              <a:gd name="connsiteX113" fmla="*/ 52944 w 608430"/>
              <a:gd name="connsiteY113" fmla="*/ 193887 h 608239"/>
              <a:gd name="connsiteX114" fmla="*/ 48989 w 608430"/>
              <a:gd name="connsiteY114" fmla="*/ 137351 h 608239"/>
              <a:gd name="connsiteX115" fmla="*/ 49822 w 608430"/>
              <a:gd name="connsiteY115" fmla="*/ 131011 h 608239"/>
              <a:gd name="connsiteX116" fmla="*/ 55442 w 608430"/>
              <a:gd name="connsiteY116" fmla="*/ 127998 h 608239"/>
              <a:gd name="connsiteX117" fmla="*/ 124656 w 608430"/>
              <a:gd name="connsiteY117" fmla="*/ 58159 h 608239"/>
              <a:gd name="connsiteX118" fmla="*/ 127674 w 608430"/>
              <a:gd name="connsiteY118" fmla="*/ 52443 h 608239"/>
              <a:gd name="connsiteX119" fmla="*/ 133919 w 608430"/>
              <a:gd name="connsiteY119" fmla="*/ 51612 h 608239"/>
              <a:gd name="connsiteX120" fmla="*/ 170139 w 608430"/>
              <a:gd name="connsiteY120" fmla="*/ 58991 h 608239"/>
              <a:gd name="connsiteX121" fmla="*/ 225614 w 608430"/>
              <a:gd name="connsiteY121" fmla="*/ 10250 h 608239"/>
              <a:gd name="connsiteX122" fmla="*/ 230402 w 608430"/>
              <a:gd name="connsiteY122" fmla="*/ 6092 h 608239"/>
              <a:gd name="connsiteX123" fmla="*/ 236543 w 608430"/>
              <a:gd name="connsiteY123" fmla="*/ 7651 h 608239"/>
              <a:gd name="connsiteX124" fmla="*/ 285357 w 608430"/>
              <a:gd name="connsiteY124" fmla="*/ 31346 h 608239"/>
              <a:gd name="connsiteX125" fmla="*/ 335836 w 608430"/>
              <a:gd name="connsiteY125" fmla="*/ 2247 h 608239"/>
              <a:gd name="connsiteX126" fmla="*/ 341872 w 608430"/>
              <a:gd name="connsiteY126" fmla="*/ 65 h 6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8430" h="608239">
                <a:moveTo>
                  <a:pt x="291327" y="232337"/>
                </a:moveTo>
                <a:cubicBezTo>
                  <a:pt x="293617" y="232337"/>
                  <a:pt x="295386" y="234000"/>
                  <a:pt x="296219" y="235039"/>
                </a:cubicBezTo>
                <a:cubicBezTo>
                  <a:pt x="298196" y="237429"/>
                  <a:pt x="301110" y="238780"/>
                  <a:pt x="304232" y="238780"/>
                </a:cubicBezTo>
                <a:cubicBezTo>
                  <a:pt x="307354" y="238780"/>
                  <a:pt x="310268" y="237429"/>
                  <a:pt x="312246" y="235039"/>
                </a:cubicBezTo>
                <a:cubicBezTo>
                  <a:pt x="313078" y="234000"/>
                  <a:pt x="314848" y="232337"/>
                  <a:pt x="317241" y="232337"/>
                </a:cubicBezTo>
                <a:cubicBezTo>
                  <a:pt x="319219" y="232337"/>
                  <a:pt x="321508" y="233480"/>
                  <a:pt x="323173" y="235454"/>
                </a:cubicBezTo>
                <a:cubicBezTo>
                  <a:pt x="324214" y="236701"/>
                  <a:pt x="325983" y="239299"/>
                  <a:pt x="325359" y="242936"/>
                </a:cubicBezTo>
                <a:lnTo>
                  <a:pt x="304232" y="363165"/>
                </a:lnTo>
                <a:lnTo>
                  <a:pt x="283106" y="243040"/>
                </a:lnTo>
                <a:cubicBezTo>
                  <a:pt x="282585" y="239299"/>
                  <a:pt x="284667" y="236494"/>
                  <a:pt x="285499" y="235454"/>
                </a:cubicBezTo>
                <a:cubicBezTo>
                  <a:pt x="287164" y="233584"/>
                  <a:pt x="289454" y="232337"/>
                  <a:pt x="291327" y="232337"/>
                </a:cubicBezTo>
                <a:close/>
                <a:moveTo>
                  <a:pt x="304233" y="124019"/>
                </a:moveTo>
                <a:cubicBezTo>
                  <a:pt x="361572" y="124019"/>
                  <a:pt x="408192" y="167465"/>
                  <a:pt x="408192" y="220890"/>
                </a:cubicBezTo>
                <a:cubicBezTo>
                  <a:pt x="408192" y="260802"/>
                  <a:pt x="393103" y="282838"/>
                  <a:pt x="375724" y="308406"/>
                </a:cubicBezTo>
                <a:cubicBezTo>
                  <a:pt x="361260" y="329610"/>
                  <a:pt x="343673" y="355283"/>
                  <a:pt x="338366" y="389063"/>
                </a:cubicBezTo>
                <a:lnTo>
                  <a:pt x="320779" y="389063"/>
                </a:lnTo>
                <a:lnTo>
                  <a:pt x="345858" y="246459"/>
                </a:lnTo>
                <a:cubicBezTo>
                  <a:pt x="345962" y="246355"/>
                  <a:pt x="345962" y="246251"/>
                  <a:pt x="345962" y="246147"/>
                </a:cubicBezTo>
                <a:cubicBezTo>
                  <a:pt x="347315" y="237416"/>
                  <a:pt x="344713" y="228581"/>
                  <a:pt x="338990" y="221825"/>
                </a:cubicBezTo>
                <a:cubicBezTo>
                  <a:pt x="333371" y="215381"/>
                  <a:pt x="325254" y="211535"/>
                  <a:pt x="317241" y="211535"/>
                </a:cubicBezTo>
                <a:cubicBezTo>
                  <a:pt x="312662" y="211535"/>
                  <a:pt x="308187" y="212783"/>
                  <a:pt x="304233" y="214965"/>
                </a:cubicBezTo>
                <a:cubicBezTo>
                  <a:pt x="300278" y="212783"/>
                  <a:pt x="295804" y="211535"/>
                  <a:pt x="291329" y="211535"/>
                </a:cubicBezTo>
                <a:cubicBezTo>
                  <a:pt x="283316" y="211535"/>
                  <a:pt x="275511" y="215277"/>
                  <a:pt x="269788" y="221929"/>
                </a:cubicBezTo>
                <a:cubicBezTo>
                  <a:pt x="263856" y="228685"/>
                  <a:pt x="261254" y="237520"/>
                  <a:pt x="262503" y="246147"/>
                </a:cubicBezTo>
                <a:cubicBezTo>
                  <a:pt x="262607" y="246251"/>
                  <a:pt x="262607" y="246355"/>
                  <a:pt x="262607" y="246459"/>
                </a:cubicBezTo>
                <a:lnTo>
                  <a:pt x="287687" y="389063"/>
                </a:lnTo>
                <a:lnTo>
                  <a:pt x="270204" y="389063"/>
                </a:lnTo>
                <a:cubicBezTo>
                  <a:pt x="264897" y="355283"/>
                  <a:pt x="247310" y="329506"/>
                  <a:pt x="232845" y="308303"/>
                </a:cubicBezTo>
                <a:cubicBezTo>
                  <a:pt x="215362" y="282838"/>
                  <a:pt x="200377" y="260802"/>
                  <a:pt x="200377" y="220890"/>
                </a:cubicBezTo>
                <a:cubicBezTo>
                  <a:pt x="200377" y="167465"/>
                  <a:pt x="246998" y="124019"/>
                  <a:pt x="304233" y="124019"/>
                </a:cubicBezTo>
                <a:close/>
                <a:moveTo>
                  <a:pt x="304195" y="89961"/>
                </a:moveTo>
                <a:cubicBezTo>
                  <a:pt x="228112" y="89961"/>
                  <a:pt x="166184" y="148783"/>
                  <a:pt x="166184" y="220907"/>
                </a:cubicBezTo>
                <a:cubicBezTo>
                  <a:pt x="166184" y="271311"/>
                  <a:pt x="185751" y="299891"/>
                  <a:pt x="204590" y="327535"/>
                </a:cubicBezTo>
                <a:cubicBezTo>
                  <a:pt x="220410" y="350503"/>
                  <a:pt x="236647" y="374406"/>
                  <a:pt x="237688" y="406623"/>
                </a:cubicBezTo>
                <a:cubicBezTo>
                  <a:pt x="237896" y="414521"/>
                  <a:pt x="243620" y="421068"/>
                  <a:pt x="251114" y="422731"/>
                </a:cubicBezTo>
                <a:cubicBezTo>
                  <a:pt x="244141" y="424810"/>
                  <a:pt x="239041" y="431357"/>
                  <a:pt x="239041" y="438944"/>
                </a:cubicBezTo>
                <a:cubicBezTo>
                  <a:pt x="239041" y="445699"/>
                  <a:pt x="242996" y="451519"/>
                  <a:pt x="248720" y="454325"/>
                </a:cubicBezTo>
                <a:cubicBezTo>
                  <a:pt x="242996" y="457027"/>
                  <a:pt x="239041" y="462847"/>
                  <a:pt x="239041" y="469602"/>
                </a:cubicBezTo>
                <a:cubicBezTo>
                  <a:pt x="239041" y="479059"/>
                  <a:pt x="246639" y="486646"/>
                  <a:pt x="256110" y="486646"/>
                </a:cubicBezTo>
                <a:lnTo>
                  <a:pt x="266518" y="486646"/>
                </a:lnTo>
                <a:cubicBezTo>
                  <a:pt x="269745" y="504521"/>
                  <a:pt x="285357" y="518135"/>
                  <a:pt x="304195" y="518135"/>
                </a:cubicBezTo>
                <a:cubicBezTo>
                  <a:pt x="323034" y="518135"/>
                  <a:pt x="338750" y="504521"/>
                  <a:pt x="341977" y="486646"/>
                </a:cubicBezTo>
                <a:lnTo>
                  <a:pt x="352385" y="486646"/>
                </a:lnTo>
                <a:cubicBezTo>
                  <a:pt x="361752" y="486646"/>
                  <a:pt x="369454" y="479059"/>
                  <a:pt x="369454" y="469602"/>
                </a:cubicBezTo>
                <a:cubicBezTo>
                  <a:pt x="369454" y="462847"/>
                  <a:pt x="365499" y="457027"/>
                  <a:pt x="359774" y="454325"/>
                </a:cubicBezTo>
                <a:cubicBezTo>
                  <a:pt x="365499" y="451519"/>
                  <a:pt x="369454" y="445699"/>
                  <a:pt x="369454" y="438944"/>
                </a:cubicBezTo>
                <a:cubicBezTo>
                  <a:pt x="369454" y="431357"/>
                  <a:pt x="364354" y="424914"/>
                  <a:pt x="357485" y="422731"/>
                </a:cubicBezTo>
                <a:cubicBezTo>
                  <a:pt x="364978" y="421172"/>
                  <a:pt x="370599" y="414625"/>
                  <a:pt x="370911" y="406623"/>
                </a:cubicBezTo>
                <a:cubicBezTo>
                  <a:pt x="371848" y="374406"/>
                  <a:pt x="388084" y="350607"/>
                  <a:pt x="403905" y="327535"/>
                </a:cubicBezTo>
                <a:cubicBezTo>
                  <a:pt x="422743" y="299891"/>
                  <a:pt x="442206" y="271311"/>
                  <a:pt x="442206" y="220907"/>
                </a:cubicBezTo>
                <a:cubicBezTo>
                  <a:pt x="442206" y="148783"/>
                  <a:pt x="380278" y="89961"/>
                  <a:pt x="304195" y="89961"/>
                </a:cubicBezTo>
                <a:close/>
                <a:moveTo>
                  <a:pt x="341872" y="65"/>
                </a:moveTo>
                <a:cubicBezTo>
                  <a:pt x="344058" y="273"/>
                  <a:pt x="346036" y="1624"/>
                  <a:pt x="347077" y="3598"/>
                </a:cubicBezTo>
                <a:cubicBezTo>
                  <a:pt x="363001" y="33217"/>
                  <a:pt x="379862" y="46416"/>
                  <a:pt x="401719" y="46416"/>
                </a:cubicBezTo>
                <a:cubicBezTo>
                  <a:pt x="413480" y="46416"/>
                  <a:pt x="427115" y="42674"/>
                  <a:pt x="443351" y="34776"/>
                </a:cubicBezTo>
                <a:cubicBezTo>
                  <a:pt x="445329" y="33841"/>
                  <a:pt x="447723" y="33945"/>
                  <a:pt x="449700" y="34984"/>
                </a:cubicBezTo>
                <a:cubicBezTo>
                  <a:pt x="451678" y="36127"/>
                  <a:pt x="453031" y="38102"/>
                  <a:pt x="453239" y="40284"/>
                </a:cubicBezTo>
                <a:cubicBezTo>
                  <a:pt x="458131" y="85180"/>
                  <a:pt x="476241" y="103471"/>
                  <a:pt x="515479" y="103471"/>
                </a:cubicBezTo>
                <a:cubicBezTo>
                  <a:pt x="519955" y="103471"/>
                  <a:pt x="524846" y="103263"/>
                  <a:pt x="529946" y="102744"/>
                </a:cubicBezTo>
                <a:cubicBezTo>
                  <a:pt x="532132" y="102536"/>
                  <a:pt x="534422" y="103471"/>
                  <a:pt x="535879" y="105134"/>
                </a:cubicBezTo>
                <a:cubicBezTo>
                  <a:pt x="537336" y="106901"/>
                  <a:pt x="537856" y="109187"/>
                  <a:pt x="537336" y="111369"/>
                </a:cubicBezTo>
                <a:cubicBezTo>
                  <a:pt x="530883" y="136416"/>
                  <a:pt x="531508" y="154291"/>
                  <a:pt x="539314" y="167905"/>
                </a:cubicBezTo>
                <a:cubicBezTo>
                  <a:pt x="547120" y="181415"/>
                  <a:pt x="562315" y="190977"/>
                  <a:pt x="587191" y="198251"/>
                </a:cubicBezTo>
                <a:cubicBezTo>
                  <a:pt x="589272" y="198875"/>
                  <a:pt x="591042" y="200434"/>
                  <a:pt x="591770" y="202616"/>
                </a:cubicBezTo>
                <a:cubicBezTo>
                  <a:pt x="592499" y="204695"/>
                  <a:pt x="592187" y="206981"/>
                  <a:pt x="590938" y="208852"/>
                </a:cubicBezTo>
                <a:cubicBezTo>
                  <a:pt x="561483" y="251046"/>
                  <a:pt x="565542" y="278482"/>
                  <a:pt x="605821" y="310076"/>
                </a:cubicBezTo>
                <a:cubicBezTo>
                  <a:pt x="607486" y="311531"/>
                  <a:pt x="608527" y="313609"/>
                  <a:pt x="608423" y="315896"/>
                </a:cubicBezTo>
                <a:cubicBezTo>
                  <a:pt x="608319" y="318078"/>
                  <a:pt x="607174" y="320156"/>
                  <a:pt x="605301" y="321300"/>
                </a:cubicBezTo>
                <a:cubicBezTo>
                  <a:pt x="563044" y="349048"/>
                  <a:pt x="556591" y="376692"/>
                  <a:pt x="582403" y="420029"/>
                </a:cubicBezTo>
                <a:cubicBezTo>
                  <a:pt x="583548" y="421900"/>
                  <a:pt x="583652" y="424290"/>
                  <a:pt x="582715" y="426369"/>
                </a:cubicBezTo>
                <a:cubicBezTo>
                  <a:pt x="581778" y="428343"/>
                  <a:pt x="580009" y="429902"/>
                  <a:pt x="577719" y="430318"/>
                </a:cubicBezTo>
                <a:cubicBezTo>
                  <a:pt x="552428" y="435410"/>
                  <a:pt x="536607" y="443724"/>
                  <a:pt x="527865" y="456507"/>
                </a:cubicBezTo>
                <a:cubicBezTo>
                  <a:pt x="519122" y="469186"/>
                  <a:pt x="517144" y="486750"/>
                  <a:pt x="521412" y="511796"/>
                </a:cubicBezTo>
                <a:cubicBezTo>
                  <a:pt x="521620" y="512419"/>
                  <a:pt x="521620" y="513043"/>
                  <a:pt x="521620" y="513666"/>
                </a:cubicBezTo>
                <a:cubicBezTo>
                  <a:pt x="521620" y="517512"/>
                  <a:pt x="518602" y="520526"/>
                  <a:pt x="514751" y="520526"/>
                </a:cubicBezTo>
                <a:cubicBezTo>
                  <a:pt x="514334" y="520526"/>
                  <a:pt x="513918" y="520526"/>
                  <a:pt x="513502" y="520422"/>
                </a:cubicBezTo>
                <a:cubicBezTo>
                  <a:pt x="505071" y="518967"/>
                  <a:pt x="497265" y="518239"/>
                  <a:pt x="490396" y="518239"/>
                </a:cubicBezTo>
                <a:cubicBezTo>
                  <a:pt x="456986" y="518239"/>
                  <a:pt x="440125" y="535179"/>
                  <a:pt x="432110" y="576749"/>
                </a:cubicBezTo>
                <a:cubicBezTo>
                  <a:pt x="431694" y="578932"/>
                  <a:pt x="430237" y="580803"/>
                  <a:pt x="428155" y="581738"/>
                </a:cubicBezTo>
                <a:cubicBezTo>
                  <a:pt x="426178" y="582673"/>
                  <a:pt x="423784" y="582569"/>
                  <a:pt x="421806" y="581426"/>
                </a:cubicBezTo>
                <a:cubicBezTo>
                  <a:pt x="404425" y="571345"/>
                  <a:pt x="389854" y="566461"/>
                  <a:pt x="377052" y="566461"/>
                </a:cubicBezTo>
                <a:cubicBezTo>
                  <a:pt x="357381" y="566461"/>
                  <a:pt x="340311" y="578724"/>
                  <a:pt x="323242" y="605017"/>
                </a:cubicBezTo>
                <a:cubicBezTo>
                  <a:pt x="322826" y="605641"/>
                  <a:pt x="322409" y="606160"/>
                  <a:pt x="321889" y="606576"/>
                </a:cubicBezTo>
                <a:cubicBezTo>
                  <a:pt x="321369" y="606992"/>
                  <a:pt x="320744" y="607408"/>
                  <a:pt x="320120" y="607615"/>
                </a:cubicBezTo>
                <a:cubicBezTo>
                  <a:pt x="320016" y="607719"/>
                  <a:pt x="320016" y="607719"/>
                  <a:pt x="320016" y="607719"/>
                </a:cubicBezTo>
                <a:cubicBezTo>
                  <a:pt x="319911" y="607719"/>
                  <a:pt x="319807" y="607719"/>
                  <a:pt x="319703" y="607823"/>
                </a:cubicBezTo>
                <a:cubicBezTo>
                  <a:pt x="319079" y="608031"/>
                  <a:pt x="318454" y="608135"/>
                  <a:pt x="317830" y="608135"/>
                </a:cubicBezTo>
                <a:cubicBezTo>
                  <a:pt x="317622" y="608239"/>
                  <a:pt x="317518" y="608239"/>
                  <a:pt x="317414" y="608239"/>
                </a:cubicBezTo>
                <a:cubicBezTo>
                  <a:pt x="316893" y="608239"/>
                  <a:pt x="316373" y="608135"/>
                  <a:pt x="315852" y="608031"/>
                </a:cubicBezTo>
                <a:cubicBezTo>
                  <a:pt x="315540" y="607927"/>
                  <a:pt x="315332" y="607927"/>
                  <a:pt x="315124" y="607823"/>
                </a:cubicBezTo>
                <a:cubicBezTo>
                  <a:pt x="314603" y="607615"/>
                  <a:pt x="314187" y="607408"/>
                  <a:pt x="313771" y="607096"/>
                </a:cubicBezTo>
                <a:cubicBezTo>
                  <a:pt x="313771" y="607096"/>
                  <a:pt x="313667" y="607096"/>
                  <a:pt x="313667" y="607096"/>
                </a:cubicBezTo>
                <a:cubicBezTo>
                  <a:pt x="313042" y="606680"/>
                  <a:pt x="312418" y="606160"/>
                  <a:pt x="311897" y="605537"/>
                </a:cubicBezTo>
                <a:cubicBezTo>
                  <a:pt x="294516" y="582985"/>
                  <a:pt x="278383" y="572488"/>
                  <a:pt x="261210" y="572488"/>
                </a:cubicBezTo>
                <a:cubicBezTo>
                  <a:pt x="247575" y="572488"/>
                  <a:pt x="232276" y="579036"/>
                  <a:pt x="214374" y="592546"/>
                </a:cubicBezTo>
                <a:cubicBezTo>
                  <a:pt x="212604" y="593897"/>
                  <a:pt x="210210" y="594313"/>
                  <a:pt x="208025" y="593585"/>
                </a:cubicBezTo>
                <a:cubicBezTo>
                  <a:pt x="205943" y="592962"/>
                  <a:pt x="204278" y="591195"/>
                  <a:pt x="203549" y="589117"/>
                </a:cubicBezTo>
                <a:cubicBezTo>
                  <a:pt x="191996" y="552015"/>
                  <a:pt x="175031" y="536114"/>
                  <a:pt x="146825" y="536114"/>
                </a:cubicBezTo>
                <a:cubicBezTo>
                  <a:pt x="137666" y="536114"/>
                  <a:pt x="127466" y="537777"/>
                  <a:pt x="115497" y="540999"/>
                </a:cubicBezTo>
                <a:cubicBezTo>
                  <a:pt x="113311" y="541622"/>
                  <a:pt x="111022" y="541103"/>
                  <a:pt x="109252" y="539752"/>
                </a:cubicBezTo>
                <a:cubicBezTo>
                  <a:pt x="107483" y="538297"/>
                  <a:pt x="106546" y="536114"/>
                  <a:pt x="106754" y="533828"/>
                </a:cubicBezTo>
                <a:cubicBezTo>
                  <a:pt x="108628" y="508262"/>
                  <a:pt x="104881" y="490803"/>
                  <a:pt x="94889" y="479163"/>
                </a:cubicBezTo>
                <a:cubicBezTo>
                  <a:pt x="85001" y="467419"/>
                  <a:pt x="68348" y="460872"/>
                  <a:pt x="42745" y="458586"/>
                </a:cubicBezTo>
                <a:cubicBezTo>
                  <a:pt x="40455" y="458482"/>
                  <a:pt x="38477" y="457131"/>
                  <a:pt x="37332" y="455260"/>
                </a:cubicBezTo>
                <a:cubicBezTo>
                  <a:pt x="36187" y="453286"/>
                  <a:pt x="36083" y="450895"/>
                  <a:pt x="37020" y="448817"/>
                </a:cubicBezTo>
                <a:cubicBezTo>
                  <a:pt x="47845" y="425226"/>
                  <a:pt x="50447" y="407350"/>
                  <a:pt x="45243" y="392489"/>
                </a:cubicBezTo>
                <a:cubicBezTo>
                  <a:pt x="40038" y="377524"/>
                  <a:pt x="26924" y="365052"/>
                  <a:pt x="3818" y="353309"/>
                </a:cubicBezTo>
                <a:cubicBezTo>
                  <a:pt x="1841" y="352270"/>
                  <a:pt x="384" y="350399"/>
                  <a:pt x="71" y="348113"/>
                </a:cubicBezTo>
                <a:cubicBezTo>
                  <a:pt x="-241" y="345930"/>
                  <a:pt x="488" y="343748"/>
                  <a:pt x="2153" y="342189"/>
                </a:cubicBezTo>
                <a:cubicBezTo>
                  <a:pt x="20784" y="324002"/>
                  <a:pt x="29734" y="308205"/>
                  <a:pt x="30359" y="292304"/>
                </a:cubicBezTo>
                <a:cubicBezTo>
                  <a:pt x="30983" y="276404"/>
                  <a:pt x="23281" y="259879"/>
                  <a:pt x="6108" y="240341"/>
                </a:cubicBezTo>
                <a:cubicBezTo>
                  <a:pt x="4651" y="238679"/>
                  <a:pt x="4027" y="236392"/>
                  <a:pt x="4547" y="234210"/>
                </a:cubicBezTo>
                <a:cubicBezTo>
                  <a:pt x="5067" y="232027"/>
                  <a:pt x="6629" y="230261"/>
                  <a:pt x="8710" y="229325"/>
                </a:cubicBezTo>
                <a:cubicBezTo>
                  <a:pt x="32649" y="219556"/>
                  <a:pt x="46700" y="208228"/>
                  <a:pt x="52944" y="193887"/>
                </a:cubicBezTo>
                <a:cubicBezTo>
                  <a:pt x="59293" y="179545"/>
                  <a:pt x="58044" y="161566"/>
                  <a:pt x="48989" y="137351"/>
                </a:cubicBezTo>
                <a:cubicBezTo>
                  <a:pt x="48261" y="135272"/>
                  <a:pt x="48573" y="132882"/>
                  <a:pt x="49822" y="131011"/>
                </a:cubicBezTo>
                <a:cubicBezTo>
                  <a:pt x="51071" y="129141"/>
                  <a:pt x="53153" y="128101"/>
                  <a:pt x="55442" y="127998"/>
                </a:cubicBezTo>
                <a:cubicBezTo>
                  <a:pt x="105922" y="127478"/>
                  <a:pt x="124656" y="108563"/>
                  <a:pt x="124656" y="58159"/>
                </a:cubicBezTo>
                <a:cubicBezTo>
                  <a:pt x="124656" y="55873"/>
                  <a:pt x="125801" y="53794"/>
                  <a:pt x="127674" y="52443"/>
                </a:cubicBezTo>
                <a:cubicBezTo>
                  <a:pt x="129444" y="51196"/>
                  <a:pt x="131838" y="50885"/>
                  <a:pt x="133919" y="51612"/>
                </a:cubicBezTo>
                <a:cubicBezTo>
                  <a:pt x="147970" y="56600"/>
                  <a:pt x="159731" y="58991"/>
                  <a:pt x="170139" y="58991"/>
                </a:cubicBezTo>
                <a:cubicBezTo>
                  <a:pt x="195015" y="58991"/>
                  <a:pt x="212084" y="44025"/>
                  <a:pt x="225614" y="10250"/>
                </a:cubicBezTo>
                <a:cubicBezTo>
                  <a:pt x="226447" y="8171"/>
                  <a:pt x="228216" y="6612"/>
                  <a:pt x="230402" y="6092"/>
                </a:cubicBezTo>
                <a:cubicBezTo>
                  <a:pt x="232588" y="5573"/>
                  <a:pt x="234878" y="6196"/>
                  <a:pt x="236543" y="7651"/>
                </a:cubicBezTo>
                <a:cubicBezTo>
                  <a:pt x="254861" y="23656"/>
                  <a:pt x="270785" y="31346"/>
                  <a:pt x="285357" y="31346"/>
                </a:cubicBezTo>
                <a:cubicBezTo>
                  <a:pt x="301593" y="31346"/>
                  <a:pt x="317622" y="22097"/>
                  <a:pt x="335836" y="2247"/>
                </a:cubicBezTo>
                <a:cubicBezTo>
                  <a:pt x="337397" y="584"/>
                  <a:pt x="339687" y="-247"/>
                  <a:pt x="341872" y="65"/>
                </a:cubicBezTo>
                <a:close/>
              </a:path>
            </a:pathLst>
          </a:custGeom>
          <a:solidFill>
            <a:srgbClr val="FF0000"/>
          </a:solidFill>
          <a:ln>
            <a:noFill/>
          </a:ln>
        </p:spPr>
        <p: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icrosoft YaHei" panose="020F0502020204030204"/>
              <a:ea typeface="Microsoft YaHei"/>
              <a:cs typeface="+mn-ea"/>
              <a:sym typeface="+mn-lt"/>
            </a:endParaRPr>
          </a:p>
        </p:txBody>
      </p:sp>
      <p:sp>
        <p:nvSpPr>
          <p:cNvPr id="7" name="矩形 6"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C8CF1104-61D2-42A6-BA8A-E90C058258DD}"/>
              </a:ext>
            </a:extLst>
          </p:cNvPr>
          <p:cNvSpPr/>
          <p:nvPr/>
        </p:nvSpPr>
        <p:spPr>
          <a:xfrm>
            <a:off x="6693067" y="4507427"/>
            <a:ext cx="5194133" cy="1690549"/>
          </a:xfrm>
          <a:prstGeom prst="rect">
            <a:avLst/>
          </a:prstGeom>
          <a:noFill/>
        </p:spPr>
        <p:txBody>
          <a:bodyPr wrap="square" lIns="0" rIns="0" anchor="ctr" anchorCtr="0">
            <a:noAutofit/>
          </a:bodyPr>
          <a:lstStyle/>
          <a:p>
            <a:pPr lvl="0" algn="just">
              <a:lnSpc>
                <a:spcPct val="130000"/>
              </a:lnSpc>
            </a:pPr>
            <a:r>
              <a:rPr lang="zh-CN" altLang="en-US" sz="2000" dirty="0">
                <a:solidFill>
                  <a:prstClr val="black"/>
                </a:solidFill>
                <a:latin typeface="+mn-ea"/>
                <a:cs typeface="+mn-ea"/>
                <a:sym typeface="+mn-lt"/>
              </a:rPr>
              <a:t>利用</a:t>
            </a:r>
            <a:r>
              <a:rPr lang="en-US" altLang="zh-CN" sz="2000" dirty="0">
                <a:solidFill>
                  <a:prstClr val="black"/>
                </a:solidFill>
                <a:latin typeface="+mn-ea"/>
                <a:cs typeface="+mn-ea"/>
                <a:sym typeface="+mn-lt"/>
              </a:rPr>
              <a:t>Bun</a:t>
            </a:r>
            <a:r>
              <a:rPr lang="zh-CN" altLang="en-US" sz="2000" dirty="0">
                <a:solidFill>
                  <a:prstClr val="black"/>
                </a:solidFill>
                <a:latin typeface="+mn-ea"/>
                <a:cs typeface="+mn-ea"/>
                <a:sym typeface="+mn-lt"/>
              </a:rPr>
              <a:t>等人提出的</a:t>
            </a:r>
            <a:r>
              <a:rPr lang="en-US" altLang="zh-CN" sz="2000" dirty="0" err="1">
                <a:solidFill>
                  <a:prstClr val="black"/>
                </a:solidFill>
                <a:latin typeface="+mn-ea"/>
                <a:cs typeface="+mn-ea"/>
                <a:sym typeface="+mn-lt"/>
              </a:rPr>
              <a:t>zCDP</a:t>
            </a:r>
            <a:r>
              <a:rPr lang="en-US" altLang="zh-CN" sz="2000" dirty="0">
                <a:solidFill>
                  <a:prstClr val="black"/>
                </a:solidFill>
                <a:latin typeface="+mn-ea"/>
                <a:cs typeface="+mn-ea"/>
                <a:sym typeface="+mn-lt"/>
              </a:rPr>
              <a:t>(zero-Concentrated Differential Privacy)</a:t>
            </a:r>
            <a:r>
              <a:rPr lang="zh-CN" altLang="en-US" sz="2000" dirty="0">
                <a:solidFill>
                  <a:prstClr val="black"/>
                </a:solidFill>
                <a:latin typeface="+mn-ea"/>
                <a:cs typeface="+mn-ea"/>
                <a:sym typeface="+mn-lt"/>
              </a:rPr>
              <a:t>中的组合机制对算法迭代过程的隐私损失进行了更加清晰、严密的理论分析，计算过程更简单、更快速。</a:t>
            </a:r>
            <a:endParaRPr kumimoji="0" lang="zh-CN" altLang="en-US" sz="2000" b="0" i="0" u="none" strike="noStrike" kern="1200" cap="none" spc="0" normalizeH="0" baseline="0" noProof="0" dirty="0">
              <a:ln>
                <a:noFill/>
              </a:ln>
              <a:solidFill>
                <a:prstClr val="black"/>
              </a:solidFill>
              <a:effectLst/>
              <a:uLnTx/>
              <a:uFillTx/>
              <a:latin typeface="+mn-ea"/>
              <a:cs typeface="+mn-ea"/>
              <a:sym typeface="+mn-lt"/>
            </a:endParaRPr>
          </a:p>
        </p:txBody>
      </p:sp>
      <p:sp>
        <p:nvSpPr>
          <p:cNvPr id="8" name="矩形 7"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BF926C4C-5DE1-4B3D-A9C7-ED3F5912120C}"/>
              </a:ext>
            </a:extLst>
          </p:cNvPr>
          <p:cNvSpPr/>
          <p:nvPr/>
        </p:nvSpPr>
        <p:spPr>
          <a:xfrm>
            <a:off x="6673489" y="3053844"/>
            <a:ext cx="5213711" cy="1247775"/>
          </a:xfrm>
          <a:prstGeom prst="rect">
            <a:avLst/>
          </a:prstGeom>
          <a:noFill/>
        </p:spPr>
        <p:txBody>
          <a:bodyPr wrap="square" lIns="0" rIns="0" anchor="ctr" anchorCtr="0">
            <a:no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mn-ea"/>
                <a:cs typeface="+mn-ea"/>
                <a:sym typeface="+mn-lt"/>
              </a:rPr>
              <a:t>利用指数移动平均对梯度进行估计，通过偏差修正得到更新的梯度值，然后对梯度更新值添加服从高斯分布的噪声使其满足差分隐私。</a:t>
            </a:r>
          </a:p>
        </p:txBody>
      </p:sp>
      <p:sp>
        <p:nvSpPr>
          <p:cNvPr id="9" name="矩形 8" descr="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
            <a:extLst>
              <a:ext uri="{FF2B5EF4-FFF2-40B4-BE49-F238E27FC236}">
                <a16:creationId xmlns:a16="http://schemas.microsoft.com/office/drawing/2014/main" id="{875E7674-17E2-49F1-823D-8E6D79CA5BA4}"/>
              </a:ext>
            </a:extLst>
          </p:cNvPr>
          <p:cNvSpPr/>
          <p:nvPr/>
        </p:nvSpPr>
        <p:spPr>
          <a:xfrm>
            <a:off x="6635099" y="1477420"/>
            <a:ext cx="5252102" cy="1247775"/>
          </a:xfrm>
          <a:prstGeom prst="rect">
            <a:avLst/>
          </a:prstGeom>
          <a:noFill/>
        </p:spPr>
        <p:txBody>
          <a:bodyPr wrap="square" lIns="0" rIns="0" anchor="ctr" anchorCtr="0">
            <a:no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mn-ea"/>
                <a:cs typeface="+mn-ea"/>
                <a:sym typeface="+mn-lt"/>
              </a:rPr>
              <a:t>Adam</a:t>
            </a:r>
            <a:r>
              <a:rPr kumimoji="0" lang="zh-CN" altLang="en-US" sz="2000" b="0" i="0" u="none" strike="noStrike" kern="1200" cap="none" spc="0" normalizeH="0" baseline="0" noProof="0" dirty="0">
                <a:ln>
                  <a:noFill/>
                </a:ln>
                <a:solidFill>
                  <a:prstClr val="black"/>
                </a:solidFill>
                <a:effectLst/>
                <a:uLnTx/>
                <a:uFillTx/>
                <a:latin typeface="+mn-ea"/>
                <a:cs typeface="+mn-ea"/>
                <a:sym typeface="+mn-lt"/>
              </a:rPr>
              <a:t>是一种自适应的优化方法，它的提出解决了</a:t>
            </a:r>
            <a:r>
              <a:rPr kumimoji="0" lang="en-US" altLang="zh-CN" sz="2000" b="0" i="0" u="none" strike="noStrike" kern="1200" cap="none" spc="0" normalizeH="0" baseline="0" noProof="0" dirty="0">
                <a:ln>
                  <a:noFill/>
                </a:ln>
                <a:solidFill>
                  <a:prstClr val="black"/>
                </a:solidFill>
                <a:effectLst/>
                <a:uLnTx/>
                <a:uFillTx/>
                <a:latin typeface="+mn-ea"/>
                <a:cs typeface="+mn-ea"/>
                <a:sym typeface="+mn-lt"/>
              </a:rPr>
              <a:t>SGD</a:t>
            </a:r>
            <a:r>
              <a:rPr kumimoji="0" lang="zh-CN" altLang="en-US" sz="2000" b="0" i="0" u="none" strike="noStrike" kern="1200" cap="none" spc="0" normalizeH="0" baseline="0" noProof="0" dirty="0">
                <a:ln>
                  <a:noFill/>
                </a:ln>
                <a:solidFill>
                  <a:prstClr val="black"/>
                </a:solidFill>
                <a:effectLst/>
                <a:uLnTx/>
                <a:uFillTx/>
                <a:latin typeface="+mn-ea"/>
                <a:cs typeface="+mn-ea"/>
                <a:sym typeface="+mn-lt"/>
              </a:rPr>
              <a:t>优化算法收敛速度慢、参数难以设置等问题。因此，我们猜想基于差分隐私的</a:t>
            </a:r>
            <a:r>
              <a:rPr kumimoji="0" lang="en-US" altLang="zh-CN" sz="2000" b="0" i="0" u="none" strike="noStrike" kern="1200" cap="none" spc="0" normalizeH="0" baseline="0" noProof="0" dirty="0">
                <a:ln>
                  <a:noFill/>
                </a:ln>
                <a:solidFill>
                  <a:prstClr val="black"/>
                </a:solidFill>
                <a:effectLst/>
                <a:uLnTx/>
                <a:uFillTx/>
                <a:latin typeface="+mn-ea"/>
                <a:cs typeface="+mn-ea"/>
                <a:sym typeface="+mn-lt"/>
              </a:rPr>
              <a:t>Adam</a:t>
            </a:r>
            <a:r>
              <a:rPr kumimoji="0" lang="zh-CN" altLang="en-US" sz="2000" b="0" i="0" u="none" strike="noStrike" kern="1200" cap="none" spc="0" normalizeH="0" baseline="0" noProof="0" dirty="0">
                <a:ln>
                  <a:noFill/>
                </a:ln>
                <a:solidFill>
                  <a:prstClr val="black"/>
                </a:solidFill>
                <a:effectLst/>
                <a:uLnTx/>
                <a:uFillTx/>
                <a:latin typeface="+mn-ea"/>
                <a:cs typeface="+mn-ea"/>
                <a:sym typeface="+mn-lt"/>
              </a:rPr>
              <a:t>优化算法可能会比</a:t>
            </a:r>
            <a:r>
              <a:rPr kumimoji="0" lang="en-US" altLang="zh-CN" sz="2000" b="0" i="0" u="none" strike="noStrike" kern="1200" cap="none" spc="0" normalizeH="0" baseline="0" noProof="0" dirty="0">
                <a:ln>
                  <a:noFill/>
                </a:ln>
                <a:solidFill>
                  <a:prstClr val="black"/>
                </a:solidFill>
                <a:effectLst/>
                <a:uLnTx/>
                <a:uFillTx/>
                <a:latin typeface="+mn-ea"/>
                <a:cs typeface="+mn-ea"/>
                <a:sym typeface="+mn-lt"/>
              </a:rPr>
              <a:t>DPSGD</a:t>
            </a:r>
            <a:r>
              <a:rPr kumimoji="0" lang="zh-CN" altLang="en-US" sz="2000" b="0" i="0" u="none" strike="noStrike" kern="1200" cap="none" spc="0" normalizeH="0" baseline="0" noProof="0" dirty="0">
                <a:ln>
                  <a:noFill/>
                </a:ln>
                <a:solidFill>
                  <a:prstClr val="black"/>
                </a:solidFill>
                <a:effectLst/>
                <a:uLnTx/>
                <a:uFillTx/>
                <a:latin typeface="+mn-ea"/>
                <a:cs typeface="+mn-ea"/>
                <a:sym typeface="+mn-lt"/>
              </a:rPr>
              <a:t>更优。</a:t>
            </a:r>
          </a:p>
        </p:txBody>
      </p:sp>
      <p:sp>
        <p:nvSpPr>
          <p:cNvPr id="10" name="having-an-idea_4316">
            <a:extLst>
              <a:ext uri="{FF2B5EF4-FFF2-40B4-BE49-F238E27FC236}">
                <a16:creationId xmlns:a16="http://schemas.microsoft.com/office/drawing/2014/main" id="{0DA393D9-1151-4D5E-AAB3-4A3E7EE1F62D}"/>
              </a:ext>
            </a:extLst>
          </p:cNvPr>
          <p:cNvSpPr>
            <a:spLocks noChangeAspect="1"/>
          </p:cNvSpPr>
          <p:nvPr/>
        </p:nvSpPr>
        <p:spPr bwMode="auto">
          <a:xfrm>
            <a:off x="5956663" y="1477420"/>
            <a:ext cx="466178" cy="540000"/>
          </a:xfrm>
          <a:custGeom>
            <a:avLst/>
            <a:gdLst>
              <a:gd name="connsiteX0" fmla="*/ 339209 w 503968"/>
              <a:gd name="connsiteY0" fmla="*/ 314464 h 583774"/>
              <a:gd name="connsiteX1" fmla="*/ 285905 w 503968"/>
              <a:gd name="connsiteY1" fmla="*/ 348329 h 583774"/>
              <a:gd name="connsiteX2" fmla="*/ 306904 w 503968"/>
              <a:gd name="connsiteY2" fmla="*/ 378969 h 583774"/>
              <a:gd name="connsiteX3" fmla="*/ 308519 w 503968"/>
              <a:gd name="connsiteY3" fmla="*/ 383807 h 583774"/>
              <a:gd name="connsiteX4" fmla="*/ 321441 w 503968"/>
              <a:gd name="connsiteY4" fmla="*/ 391870 h 583774"/>
              <a:gd name="connsiteX5" fmla="*/ 326287 w 503968"/>
              <a:gd name="connsiteY5" fmla="*/ 391870 h 583774"/>
              <a:gd name="connsiteX6" fmla="*/ 347286 w 503968"/>
              <a:gd name="connsiteY6" fmla="*/ 385420 h 583774"/>
              <a:gd name="connsiteX7" fmla="*/ 363438 w 503968"/>
              <a:gd name="connsiteY7" fmla="*/ 353167 h 583774"/>
              <a:gd name="connsiteX8" fmla="*/ 361823 w 503968"/>
              <a:gd name="connsiteY8" fmla="*/ 348329 h 583774"/>
              <a:gd name="connsiteX9" fmla="*/ 360208 w 503968"/>
              <a:gd name="connsiteY9" fmla="*/ 345104 h 583774"/>
              <a:gd name="connsiteX10" fmla="*/ 251958 w 503968"/>
              <a:gd name="connsiteY10" fmla="*/ 233717 h 583774"/>
              <a:gd name="connsiteX11" fmla="*/ 290720 w 503968"/>
              <a:gd name="connsiteY11" fmla="*/ 298235 h 583774"/>
              <a:gd name="connsiteX12" fmla="*/ 242267 w 503968"/>
              <a:gd name="connsiteY12" fmla="*/ 248234 h 583774"/>
              <a:gd name="connsiteX13" fmla="*/ 251958 w 503968"/>
              <a:gd name="connsiteY13" fmla="*/ 233717 h 583774"/>
              <a:gd name="connsiteX14" fmla="*/ 140530 w 503968"/>
              <a:gd name="connsiteY14" fmla="*/ 180615 h 583774"/>
              <a:gd name="connsiteX15" fmla="*/ 82379 w 503968"/>
              <a:gd name="connsiteY15" fmla="*/ 193516 h 583774"/>
              <a:gd name="connsiteX16" fmla="*/ 88841 w 503968"/>
              <a:gd name="connsiteY16" fmla="*/ 217706 h 583774"/>
              <a:gd name="connsiteX17" fmla="*/ 145375 w 503968"/>
              <a:gd name="connsiteY17" fmla="*/ 204805 h 583774"/>
              <a:gd name="connsiteX18" fmla="*/ 234177 w 503968"/>
              <a:gd name="connsiteY18" fmla="*/ 164535 h 583774"/>
              <a:gd name="connsiteX19" fmla="*/ 280932 w 503968"/>
              <a:gd name="connsiteY19" fmla="*/ 190336 h 583774"/>
              <a:gd name="connsiteX20" fmla="*/ 308340 w 503968"/>
              <a:gd name="connsiteY20" fmla="*/ 295151 h 583774"/>
              <a:gd name="connsiteX21" fmla="*/ 245463 w 503968"/>
              <a:gd name="connsiteY21" fmla="*/ 188723 h 583774"/>
              <a:gd name="connsiteX22" fmla="*/ 240626 w 503968"/>
              <a:gd name="connsiteY22" fmla="*/ 185498 h 583774"/>
              <a:gd name="connsiteX23" fmla="*/ 234177 w 503968"/>
              <a:gd name="connsiteY23" fmla="*/ 185498 h 583774"/>
              <a:gd name="connsiteX24" fmla="*/ 230953 w 503968"/>
              <a:gd name="connsiteY24" fmla="*/ 196786 h 583774"/>
              <a:gd name="connsiteX25" fmla="*/ 234177 w 503968"/>
              <a:gd name="connsiteY25" fmla="*/ 212911 h 583774"/>
              <a:gd name="connsiteX26" fmla="*/ 237402 w 503968"/>
              <a:gd name="connsiteY26" fmla="*/ 230649 h 583774"/>
              <a:gd name="connsiteX27" fmla="*/ 235789 w 503968"/>
              <a:gd name="connsiteY27" fmla="*/ 232262 h 583774"/>
              <a:gd name="connsiteX28" fmla="*/ 219667 w 503968"/>
              <a:gd name="connsiteY28" fmla="*/ 224199 h 583774"/>
              <a:gd name="connsiteX29" fmla="*/ 218055 w 503968"/>
              <a:gd name="connsiteY29" fmla="*/ 222587 h 583774"/>
              <a:gd name="connsiteX30" fmla="*/ 209994 w 503968"/>
              <a:gd name="connsiteY30" fmla="*/ 222587 h 583774"/>
              <a:gd name="connsiteX31" fmla="*/ 206769 w 503968"/>
              <a:gd name="connsiteY31" fmla="*/ 229037 h 583774"/>
              <a:gd name="connsiteX32" fmla="*/ 208381 w 503968"/>
              <a:gd name="connsiteY32" fmla="*/ 237099 h 583774"/>
              <a:gd name="connsiteX33" fmla="*/ 282544 w 503968"/>
              <a:gd name="connsiteY33" fmla="*/ 316114 h 583774"/>
              <a:gd name="connsiteX34" fmla="*/ 280932 w 503968"/>
              <a:gd name="connsiteY34" fmla="*/ 316114 h 583774"/>
              <a:gd name="connsiteX35" fmla="*/ 189035 w 503968"/>
              <a:gd name="connsiteY35" fmla="*/ 250000 h 583774"/>
              <a:gd name="connsiteX36" fmla="*/ 180973 w 503968"/>
              <a:gd name="connsiteY36" fmla="*/ 209686 h 583774"/>
              <a:gd name="connsiteX37" fmla="*/ 205157 w 503968"/>
              <a:gd name="connsiteY37" fmla="*/ 174210 h 583774"/>
              <a:gd name="connsiteX38" fmla="*/ 234177 w 503968"/>
              <a:gd name="connsiteY38" fmla="*/ 164535 h 583774"/>
              <a:gd name="connsiteX39" fmla="*/ 234216 w 503968"/>
              <a:gd name="connsiteY39" fmla="*/ 146750 h 583774"/>
              <a:gd name="connsiteX40" fmla="*/ 193834 w 503968"/>
              <a:gd name="connsiteY40" fmla="*/ 158038 h 583774"/>
              <a:gd name="connsiteX41" fmla="*/ 172835 w 503968"/>
              <a:gd name="connsiteY41" fmla="*/ 261247 h 583774"/>
              <a:gd name="connsiteX42" fmla="*/ 279444 w 503968"/>
              <a:gd name="connsiteY42" fmla="*/ 337041 h 583774"/>
              <a:gd name="connsiteX43" fmla="*/ 282674 w 503968"/>
              <a:gd name="connsiteY43" fmla="*/ 338654 h 583774"/>
              <a:gd name="connsiteX44" fmla="*/ 327902 w 503968"/>
              <a:gd name="connsiteY44" fmla="*/ 308013 h 583774"/>
              <a:gd name="connsiteX45" fmla="*/ 327902 w 503968"/>
              <a:gd name="connsiteY45" fmla="*/ 304788 h 583774"/>
              <a:gd name="connsiteX46" fmla="*/ 297212 w 503968"/>
              <a:gd name="connsiteY46" fmla="*/ 180615 h 583774"/>
              <a:gd name="connsiteX47" fmla="*/ 234216 w 503968"/>
              <a:gd name="connsiteY47" fmla="*/ 146750 h 583774"/>
              <a:gd name="connsiteX48" fmla="*/ 106609 w 503968"/>
              <a:gd name="connsiteY48" fmla="*/ 116110 h 583774"/>
              <a:gd name="connsiteX49" fmla="*/ 95302 w 503968"/>
              <a:gd name="connsiteY49" fmla="*/ 138687 h 583774"/>
              <a:gd name="connsiteX50" fmla="*/ 140530 w 503968"/>
              <a:gd name="connsiteY50" fmla="*/ 164489 h 583774"/>
              <a:gd name="connsiteX51" fmla="*/ 151837 w 503968"/>
              <a:gd name="connsiteY51" fmla="*/ 141912 h 583774"/>
              <a:gd name="connsiteX52" fmla="*/ 251984 w 503968"/>
              <a:gd name="connsiteY52" fmla="*/ 74181 h 583774"/>
              <a:gd name="connsiteX53" fmla="*/ 221294 w 503968"/>
              <a:gd name="connsiteY53" fmla="*/ 116110 h 583774"/>
              <a:gd name="connsiteX54" fmla="*/ 240677 w 503968"/>
              <a:gd name="connsiteY54" fmla="*/ 130624 h 583774"/>
              <a:gd name="connsiteX55" fmla="*/ 271367 w 503968"/>
              <a:gd name="connsiteY55" fmla="*/ 88695 h 583774"/>
              <a:gd name="connsiteX56" fmla="*/ 179296 w 503968"/>
              <a:gd name="connsiteY56" fmla="*/ 66118 h 583774"/>
              <a:gd name="connsiteX57" fmla="*/ 155067 w 503968"/>
              <a:gd name="connsiteY57" fmla="*/ 77407 h 583774"/>
              <a:gd name="connsiteX58" fmla="*/ 176066 w 503968"/>
              <a:gd name="connsiteY58" fmla="*/ 124173 h 583774"/>
              <a:gd name="connsiteX59" fmla="*/ 198680 w 503968"/>
              <a:gd name="connsiteY59" fmla="*/ 114497 h 583774"/>
              <a:gd name="connsiteX60" fmla="*/ 239062 w 503968"/>
              <a:gd name="connsiteY60" fmla="*/ 0 h 583774"/>
              <a:gd name="connsiteX61" fmla="*/ 248753 w 503968"/>
              <a:gd name="connsiteY61" fmla="*/ 0 h 583774"/>
              <a:gd name="connsiteX62" fmla="*/ 258445 w 503968"/>
              <a:gd name="connsiteY62" fmla="*/ 0 h 583774"/>
              <a:gd name="connsiteX63" fmla="*/ 266522 w 503968"/>
              <a:gd name="connsiteY63" fmla="*/ 0 h 583774"/>
              <a:gd name="connsiteX64" fmla="*/ 276213 w 503968"/>
              <a:gd name="connsiteY64" fmla="*/ 0 h 583774"/>
              <a:gd name="connsiteX65" fmla="*/ 284290 w 503968"/>
              <a:gd name="connsiteY65" fmla="*/ 1613 h 583774"/>
              <a:gd name="connsiteX66" fmla="*/ 293981 w 503968"/>
              <a:gd name="connsiteY66" fmla="*/ 1613 h 583774"/>
              <a:gd name="connsiteX67" fmla="*/ 302058 w 503968"/>
              <a:gd name="connsiteY67" fmla="*/ 3225 h 583774"/>
              <a:gd name="connsiteX68" fmla="*/ 311749 w 503968"/>
              <a:gd name="connsiteY68" fmla="*/ 4838 h 583774"/>
              <a:gd name="connsiteX69" fmla="*/ 319826 w 503968"/>
              <a:gd name="connsiteY69" fmla="*/ 6451 h 583774"/>
              <a:gd name="connsiteX70" fmla="*/ 329518 w 503968"/>
              <a:gd name="connsiteY70" fmla="*/ 8063 h 583774"/>
              <a:gd name="connsiteX71" fmla="*/ 337594 w 503968"/>
              <a:gd name="connsiteY71" fmla="*/ 11289 h 583774"/>
              <a:gd name="connsiteX72" fmla="*/ 347286 w 503968"/>
              <a:gd name="connsiteY72" fmla="*/ 12901 h 583774"/>
              <a:gd name="connsiteX73" fmla="*/ 355362 w 503968"/>
              <a:gd name="connsiteY73" fmla="*/ 16126 h 583774"/>
              <a:gd name="connsiteX74" fmla="*/ 361823 w 503968"/>
              <a:gd name="connsiteY74" fmla="*/ 17739 h 583774"/>
              <a:gd name="connsiteX75" fmla="*/ 369900 w 503968"/>
              <a:gd name="connsiteY75" fmla="*/ 20964 h 583774"/>
              <a:gd name="connsiteX76" fmla="*/ 376361 w 503968"/>
              <a:gd name="connsiteY76" fmla="*/ 24190 h 583774"/>
              <a:gd name="connsiteX77" fmla="*/ 384437 w 503968"/>
              <a:gd name="connsiteY77" fmla="*/ 27415 h 583774"/>
              <a:gd name="connsiteX78" fmla="*/ 390898 w 503968"/>
              <a:gd name="connsiteY78" fmla="*/ 30640 h 583774"/>
              <a:gd name="connsiteX79" fmla="*/ 397359 w 503968"/>
              <a:gd name="connsiteY79" fmla="*/ 33865 h 583774"/>
              <a:gd name="connsiteX80" fmla="*/ 403821 w 503968"/>
              <a:gd name="connsiteY80" fmla="*/ 37091 h 583774"/>
              <a:gd name="connsiteX81" fmla="*/ 410282 w 503968"/>
              <a:gd name="connsiteY81" fmla="*/ 41929 h 583774"/>
              <a:gd name="connsiteX82" fmla="*/ 415127 w 503968"/>
              <a:gd name="connsiteY82" fmla="*/ 46766 h 583774"/>
              <a:gd name="connsiteX83" fmla="*/ 421589 w 503968"/>
              <a:gd name="connsiteY83" fmla="*/ 49992 h 583774"/>
              <a:gd name="connsiteX84" fmla="*/ 410282 w 503968"/>
              <a:gd name="connsiteY84" fmla="*/ 54830 h 583774"/>
              <a:gd name="connsiteX85" fmla="*/ 415127 w 503968"/>
              <a:gd name="connsiteY85" fmla="*/ 59668 h 583774"/>
              <a:gd name="connsiteX86" fmla="*/ 421589 w 503968"/>
              <a:gd name="connsiteY86" fmla="*/ 64505 h 583774"/>
              <a:gd name="connsiteX87" fmla="*/ 426434 w 503968"/>
              <a:gd name="connsiteY87" fmla="*/ 70956 h 583774"/>
              <a:gd name="connsiteX88" fmla="*/ 431280 w 503968"/>
              <a:gd name="connsiteY88" fmla="*/ 75794 h 583774"/>
              <a:gd name="connsiteX89" fmla="*/ 436126 w 503968"/>
              <a:gd name="connsiteY89" fmla="*/ 82244 h 583774"/>
              <a:gd name="connsiteX90" fmla="*/ 440972 w 503968"/>
              <a:gd name="connsiteY90" fmla="*/ 88695 h 583774"/>
              <a:gd name="connsiteX91" fmla="*/ 447433 w 503968"/>
              <a:gd name="connsiteY91" fmla="*/ 96758 h 583774"/>
              <a:gd name="connsiteX92" fmla="*/ 452279 w 503968"/>
              <a:gd name="connsiteY92" fmla="*/ 104821 h 583774"/>
              <a:gd name="connsiteX93" fmla="*/ 457125 w 503968"/>
              <a:gd name="connsiteY93" fmla="*/ 112885 h 583774"/>
              <a:gd name="connsiteX94" fmla="*/ 442587 w 503968"/>
              <a:gd name="connsiteY94" fmla="*/ 120948 h 583774"/>
              <a:gd name="connsiteX95" fmla="*/ 447433 w 503968"/>
              <a:gd name="connsiteY95" fmla="*/ 129011 h 583774"/>
              <a:gd name="connsiteX96" fmla="*/ 452279 w 503968"/>
              <a:gd name="connsiteY96" fmla="*/ 137074 h 583774"/>
              <a:gd name="connsiteX97" fmla="*/ 455510 w 503968"/>
              <a:gd name="connsiteY97" fmla="*/ 146750 h 583774"/>
              <a:gd name="connsiteX98" fmla="*/ 460355 w 503968"/>
              <a:gd name="connsiteY98" fmla="*/ 154813 h 583774"/>
              <a:gd name="connsiteX99" fmla="*/ 463586 w 503968"/>
              <a:gd name="connsiteY99" fmla="*/ 164489 h 583774"/>
              <a:gd name="connsiteX100" fmla="*/ 466817 w 503968"/>
              <a:gd name="connsiteY100" fmla="*/ 174165 h 583774"/>
              <a:gd name="connsiteX101" fmla="*/ 470047 w 503968"/>
              <a:gd name="connsiteY101" fmla="*/ 183841 h 583774"/>
              <a:gd name="connsiteX102" fmla="*/ 473278 w 503968"/>
              <a:gd name="connsiteY102" fmla="*/ 191904 h 583774"/>
              <a:gd name="connsiteX103" fmla="*/ 474893 w 503968"/>
              <a:gd name="connsiteY103" fmla="*/ 201579 h 583774"/>
              <a:gd name="connsiteX104" fmla="*/ 478123 w 503968"/>
              <a:gd name="connsiteY104" fmla="*/ 211255 h 583774"/>
              <a:gd name="connsiteX105" fmla="*/ 479739 w 503968"/>
              <a:gd name="connsiteY105" fmla="*/ 220931 h 583774"/>
              <a:gd name="connsiteX106" fmla="*/ 478123 w 503968"/>
              <a:gd name="connsiteY106" fmla="*/ 225769 h 583774"/>
              <a:gd name="connsiteX107" fmla="*/ 476508 w 503968"/>
              <a:gd name="connsiteY107" fmla="*/ 230607 h 583774"/>
              <a:gd name="connsiteX108" fmla="*/ 474893 w 503968"/>
              <a:gd name="connsiteY108" fmla="*/ 235445 h 583774"/>
              <a:gd name="connsiteX109" fmla="*/ 473278 w 503968"/>
              <a:gd name="connsiteY109" fmla="*/ 240283 h 583774"/>
              <a:gd name="connsiteX110" fmla="*/ 476508 w 503968"/>
              <a:gd name="connsiteY110" fmla="*/ 249959 h 583774"/>
              <a:gd name="connsiteX111" fmla="*/ 479739 w 503968"/>
              <a:gd name="connsiteY111" fmla="*/ 261247 h 583774"/>
              <a:gd name="connsiteX112" fmla="*/ 482969 w 503968"/>
              <a:gd name="connsiteY112" fmla="*/ 270923 h 583774"/>
              <a:gd name="connsiteX113" fmla="*/ 487815 w 503968"/>
              <a:gd name="connsiteY113" fmla="*/ 282211 h 583774"/>
              <a:gd name="connsiteX114" fmla="*/ 491046 w 503968"/>
              <a:gd name="connsiteY114" fmla="*/ 291887 h 583774"/>
              <a:gd name="connsiteX115" fmla="*/ 495892 w 503968"/>
              <a:gd name="connsiteY115" fmla="*/ 303176 h 583774"/>
              <a:gd name="connsiteX116" fmla="*/ 499122 w 503968"/>
              <a:gd name="connsiteY116" fmla="*/ 314464 h 583774"/>
              <a:gd name="connsiteX117" fmla="*/ 503968 w 503968"/>
              <a:gd name="connsiteY117" fmla="*/ 327365 h 583774"/>
              <a:gd name="connsiteX118" fmla="*/ 503968 w 503968"/>
              <a:gd name="connsiteY118" fmla="*/ 328978 h 583774"/>
              <a:gd name="connsiteX119" fmla="*/ 502353 w 503968"/>
              <a:gd name="connsiteY119" fmla="*/ 332203 h 583774"/>
              <a:gd name="connsiteX120" fmla="*/ 500737 w 503968"/>
              <a:gd name="connsiteY120" fmla="*/ 335428 h 583774"/>
              <a:gd name="connsiteX121" fmla="*/ 499122 w 503968"/>
              <a:gd name="connsiteY121" fmla="*/ 337041 h 583774"/>
              <a:gd name="connsiteX122" fmla="*/ 495892 w 503968"/>
              <a:gd name="connsiteY122" fmla="*/ 340266 h 583774"/>
              <a:gd name="connsiteX123" fmla="*/ 492661 w 503968"/>
              <a:gd name="connsiteY123" fmla="*/ 341879 h 583774"/>
              <a:gd name="connsiteX124" fmla="*/ 487815 w 503968"/>
              <a:gd name="connsiteY124" fmla="*/ 343491 h 583774"/>
              <a:gd name="connsiteX125" fmla="*/ 482969 w 503968"/>
              <a:gd name="connsiteY125" fmla="*/ 346717 h 583774"/>
              <a:gd name="connsiteX126" fmla="*/ 482969 w 503968"/>
              <a:gd name="connsiteY126" fmla="*/ 354780 h 583774"/>
              <a:gd name="connsiteX127" fmla="*/ 484585 w 503968"/>
              <a:gd name="connsiteY127" fmla="*/ 362843 h 583774"/>
              <a:gd name="connsiteX128" fmla="*/ 486200 w 503968"/>
              <a:gd name="connsiteY128" fmla="*/ 372519 h 583774"/>
              <a:gd name="connsiteX129" fmla="*/ 489430 w 503968"/>
              <a:gd name="connsiteY129" fmla="*/ 382195 h 583774"/>
              <a:gd name="connsiteX130" fmla="*/ 489430 w 503968"/>
              <a:gd name="connsiteY130" fmla="*/ 385420 h 583774"/>
              <a:gd name="connsiteX131" fmla="*/ 489430 w 503968"/>
              <a:gd name="connsiteY131" fmla="*/ 388645 h 583774"/>
              <a:gd name="connsiteX132" fmla="*/ 487815 w 503968"/>
              <a:gd name="connsiteY132" fmla="*/ 390258 h 583774"/>
              <a:gd name="connsiteX133" fmla="*/ 486200 w 503968"/>
              <a:gd name="connsiteY133" fmla="*/ 393483 h 583774"/>
              <a:gd name="connsiteX134" fmla="*/ 482969 w 503968"/>
              <a:gd name="connsiteY134" fmla="*/ 395096 h 583774"/>
              <a:gd name="connsiteX135" fmla="*/ 479739 w 503968"/>
              <a:gd name="connsiteY135" fmla="*/ 398321 h 583774"/>
              <a:gd name="connsiteX136" fmla="*/ 476508 w 503968"/>
              <a:gd name="connsiteY136" fmla="*/ 399934 h 583774"/>
              <a:gd name="connsiteX137" fmla="*/ 473278 w 503968"/>
              <a:gd name="connsiteY137" fmla="*/ 401546 h 583774"/>
              <a:gd name="connsiteX138" fmla="*/ 476508 w 503968"/>
              <a:gd name="connsiteY138" fmla="*/ 403159 h 583774"/>
              <a:gd name="connsiteX139" fmla="*/ 479739 w 503968"/>
              <a:gd name="connsiteY139" fmla="*/ 406384 h 583774"/>
              <a:gd name="connsiteX140" fmla="*/ 481354 w 503968"/>
              <a:gd name="connsiteY140" fmla="*/ 407997 h 583774"/>
              <a:gd name="connsiteX141" fmla="*/ 484585 w 503968"/>
              <a:gd name="connsiteY141" fmla="*/ 411222 h 583774"/>
              <a:gd name="connsiteX142" fmla="*/ 484585 w 503968"/>
              <a:gd name="connsiteY142" fmla="*/ 414447 h 583774"/>
              <a:gd name="connsiteX143" fmla="*/ 486200 w 503968"/>
              <a:gd name="connsiteY143" fmla="*/ 417673 h 583774"/>
              <a:gd name="connsiteX144" fmla="*/ 486200 w 503968"/>
              <a:gd name="connsiteY144" fmla="*/ 419285 h 583774"/>
              <a:gd name="connsiteX145" fmla="*/ 486200 w 503968"/>
              <a:gd name="connsiteY145" fmla="*/ 422511 h 583774"/>
              <a:gd name="connsiteX146" fmla="*/ 486200 w 503968"/>
              <a:gd name="connsiteY146" fmla="*/ 425736 h 583774"/>
              <a:gd name="connsiteX147" fmla="*/ 486200 w 503968"/>
              <a:gd name="connsiteY147" fmla="*/ 428961 h 583774"/>
              <a:gd name="connsiteX148" fmla="*/ 484585 w 503968"/>
              <a:gd name="connsiteY148" fmla="*/ 430574 h 583774"/>
              <a:gd name="connsiteX149" fmla="*/ 482969 w 503968"/>
              <a:gd name="connsiteY149" fmla="*/ 433799 h 583774"/>
              <a:gd name="connsiteX150" fmla="*/ 481354 w 503968"/>
              <a:gd name="connsiteY150" fmla="*/ 435412 h 583774"/>
              <a:gd name="connsiteX151" fmla="*/ 479739 w 503968"/>
              <a:gd name="connsiteY151" fmla="*/ 438637 h 583774"/>
              <a:gd name="connsiteX152" fmla="*/ 478123 w 503968"/>
              <a:gd name="connsiteY152" fmla="*/ 440250 h 583774"/>
              <a:gd name="connsiteX153" fmla="*/ 476508 w 503968"/>
              <a:gd name="connsiteY153" fmla="*/ 443475 h 583774"/>
              <a:gd name="connsiteX154" fmla="*/ 476508 w 503968"/>
              <a:gd name="connsiteY154" fmla="*/ 449925 h 583774"/>
              <a:gd name="connsiteX155" fmla="*/ 478123 w 503968"/>
              <a:gd name="connsiteY155" fmla="*/ 457989 h 583774"/>
              <a:gd name="connsiteX156" fmla="*/ 478123 w 503968"/>
              <a:gd name="connsiteY156" fmla="*/ 464439 h 583774"/>
              <a:gd name="connsiteX157" fmla="*/ 478123 w 503968"/>
              <a:gd name="connsiteY157" fmla="*/ 470890 h 583774"/>
              <a:gd name="connsiteX158" fmla="*/ 474893 w 503968"/>
              <a:gd name="connsiteY158" fmla="*/ 474115 h 583774"/>
              <a:gd name="connsiteX159" fmla="*/ 473278 w 503968"/>
              <a:gd name="connsiteY159" fmla="*/ 475728 h 583774"/>
              <a:gd name="connsiteX160" fmla="*/ 470047 w 503968"/>
              <a:gd name="connsiteY160" fmla="*/ 478953 h 583774"/>
              <a:gd name="connsiteX161" fmla="*/ 466817 w 503968"/>
              <a:gd name="connsiteY161" fmla="*/ 480565 h 583774"/>
              <a:gd name="connsiteX162" fmla="*/ 463586 w 503968"/>
              <a:gd name="connsiteY162" fmla="*/ 483791 h 583774"/>
              <a:gd name="connsiteX163" fmla="*/ 458740 w 503968"/>
              <a:gd name="connsiteY163" fmla="*/ 483791 h 583774"/>
              <a:gd name="connsiteX164" fmla="*/ 455510 w 503968"/>
              <a:gd name="connsiteY164" fmla="*/ 485403 h 583774"/>
              <a:gd name="connsiteX165" fmla="*/ 452279 w 503968"/>
              <a:gd name="connsiteY165" fmla="*/ 485403 h 583774"/>
              <a:gd name="connsiteX166" fmla="*/ 445818 w 503968"/>
              <a:gd name="connsiteY166" fmla="*/ 485403 h 583774"/>
              <a:gd name="connsiteX167" fmla="*/ 440972 w 503968"/>
              <a:gd name="connsiteY167" fmla="*/ 485403 h 583774"/>
              <a:gd name="connsiteX168" fmla="*/ 434511 w 503968"/>
              <a:gd name="connsiteY168" fmla="*/ 483791 h 583774"/>
              <a:gd name="connsiteX169" fmla="*/ 437741 w 503968"/>
              <a:gd name="connsiteY169" fmla="*/ 483791 h 583774"/>
              <a:gd name="connsiteX170" fmla="*/ 432896 w 503968"/>
              <a:gd name="connsiteY170" fmla="*/ 482178 h 583774"/>
              <a:gd name="connsiteX171" fmla="*/ 428050 w 503968"/>
              <a:gd name="connsiteY171" fmla="*/ 482178 h 583774"/>
              <a:gd name="connsiteX172" fmla="*/ 423204 w 503968"/>
              <a:gd name="connsiteY172" fmla="*/ 482178 h 583774"/>
              <a:gd name="connsiteX173" fmla="*/ 418358 w 503968"/>
              <a:gd name="connsiteY173" fmla="*/ 480565 h 583774"/>
              <a:gd name="connsiteX174" fmla="*/ 416743 w 503968"/>
              <a:gd name="connsiteY174" fmla="*/ 480565 h 583774"/>
              <a:gd name="connsiteX175" fmla="*/ 411897 w 503968"/>
              <a:gd name="connsiteY175" fmla="*/ 482178 h 583774"/>
              <a:gd name="connsiteX176" fmla="*/ 407051 w 503968"/>
              <a:gd name="connsiteY176" fmla="*/ 482178 h 583774"/>
              <a:gd name="connsiteX177" fmla="*/ 402205 w 503968"/>
              <a:gd name="connsiteY177" fmla="*/ 482178 h 583774"/>
              <a:gd name="connsiteX178" fmla="*/ 398975 w 503968"/>
              <a:gd name="connsiteY178" fmla="*/ 483791 h 583774"/>
              <a:gd name="connsiteX179" fmla="*/ 395744 w 503968"/>
              <a:gd name="connsiteY179" fmla="*/ 485403 h 583774"/>
              <a:gd name="connsiteX180" fmla="*/ 392514 w 503968"/>
              <a:gd name="connsiteY180" fmla="*/ 487016 h 583774"/>
              <a:gd name="connsiteX181" fmla="*/ 390898 w 503968"/>
              <a:gd name="connsiteY181" fmla="*/ 488629 h 583774"/>
              <a:gd name="connsiteX182" fmla="*/ 389283 w 503968"/>
              <a:gd name="connsiteY182" fmla="*/ 491854 h 583774"/>
              <a:gd name="connsiteX183" fmla="*/ 387668 w 503968"/>
              <a:gd name="connsiteY183" fmla="*/ 495079 h 583774"/>
              <a:gd name="connsiteX184" fmla="*/ 386052 w 503968"/>
              <a:gd name="connsiteY184" fmla="*/ 499917 h 583774"/>
              <a:gd name="connsiteX185" fmla="*/ 384437 w 503968"/>
              <a:gd name="connsiteY185" fmla="*/ 516043 h 583774"/>
              <a:gd name="connsiteX186" fmla="*/ 382822 w 503968"/>
              <a:gd name="connsiteY186" fmla="*/ 548296 h 583774"/>
              <a:gd name="connsiteX187" fmla="*/ 382822 w 503968"/>
              <a:gd name="connsiteY187" fmla="*/ 564422 h 583774"/>
              <a:gd name="connsiteX188" fmla="*/ 382822 w 503968"/>
              <a:gd name="connsiteY188" fmla="*/ 578936 h 583774"/>
              <a:gd name="connsiteX189" fmla="*/ 381207 w 503968"/>
              <a:gd name="connsiteY189" fmla="*/ 583774 h 583774"/>
              <a:gd name="connsiteX190" fmla="*/ 130838 w 503968"/>
              <a:gd name="connsiteY190" fmla="*/ 583774 h 583774"/>
              <a:gd name="connsiteX191" fmla="*/ 129223 w 503968"/>
              <a:gd name="connsiteY191" fmla="*/ 537008 h 583774"/>
              <a:gd name="connsiteX192" fmla="*/ 129223 w 503968"/>
              <a:gd name="connsiteY192" fmla="*/ 522494 h 583774"/>
              <a:gd name="connsiteX193" fmla="*/ 58150 w 503968"/>
              <a:gd name="connsiteY193" fmla="*/ 370906 h 583774"/>
              <a:gd name="connsiteX194" fmla="*/ 14538 w 503968"/>
              <a:gd name="connsiteY194" fmla="*/ 299950 h 583774"/>
              <a:gd name="connsiteX195" fmla="*/ 9692 w 503968"/>
              <a:gd name="connsiteY195" fmla="*/ 283824 h 583774"/>
              <a:gd name="connsiteX196" fmla="*/ 4846 w 503968"/>
              <a:gd name="connsiteY196" fmla="*/ 266085 h 583774"/>
              <a:gd name="connsiteX197" fmla="*/ 1615 w 503968"/>
              <a:gd name="connsiteY197" fmla="*/ 248346 h 583774"/>
              <a:gd name="connsiteX198" fmla="*/ 0 w 503968"/>
              <a:gd name="connsiteY198" fmla="*/ 232220 h 583774"/>
              <a:gd name="connsiteX199" fmla="*/ 0 w 503968"/>
              <a:gd name="connsiteY199" fmla="*/ 214481 h 583774"/>
              <a:gd name="connsiteX200" fmla="*/ 0 w 503968"/>
              <a:gd name="connsiteY200" fmla="*/ 196742 h 583774"/>
              <a:gd name="connsiteX201" fmla="*/ 3231 w 503968"/>
              <a:gd name="connsiteY201" fmla="*/ 179003 h 583774"/>
              <a:gd name="connsiteX202" fmla="*/ 4846 w 503968"/>
              <a:gd name="connsiteY202" fmla="*/ 170939 h 583774"/>
              <a:gd name="connsiteX203" fmla="*/ 6461 w 503968"/>
              <a:gd name="connsiteY203" fmla="*/ 161264 h 583774"/>
              <a:gd name="connsiteX204" fmla="*/ 9692 w 503968"/>
              <a:gd name="connsiteY204" fmla="*/ 153200 h 583774"/>
              <a:gd name="connsiteX205" fmla="*/ 12922 w 503968"/>
              <a:gd name="connsiteY205" fmla="*/ 145137 h 583774"/>
              <a:gd name="connsiteX206" fmla="*/ 16153 w 503968"/>
              <a:gd name="connsiteY206" fmla="*/ 137074 h 583774"/>
              <a:gd name="connsiteX207" fmla="*/ 19383 w 503968"/>
              <a:gd name="connsiteY207" fmla="*/ 129011 h 583774"/>
              <a:gd name="connsiteX208" fmla="*/ 24229 w 503968"/>
              <a:gd name="connsiteY208" fmla="*/ 120948 h 583774"/>
              <a:gd name="connsiteX209" fmla="*/ 27460 w 503968"/>
              <a:gd name="connsiteY209" fmla="*/ 112885 h 583774"/>
              <a:gd name="connsiteX210" fmla="*/ 32306 w 503968"/>
              <a:gd name="connsiteY210" fmla="*/ 104821 h 583774"/>
              <a:gd name="connsiteX211" fmla="*/ 37151 w 503968"/>
              <a:gd name="connsiteY211" fmla="*/ 96758 h 583774"/>
              <a:gd name="connsiteX212" fmla="*/ 43613 w 503968"/>
              <a:gd name="connsiteY212" fmla="*/ 90308 h 583774"/>
              <a:gd name="connsiteX213" fmla="*/ 48458 w 503968"/>
              <a:gd name="connsiteY213" fmla="*/ 83857 h 583774"/>
              <a:gd name="connsiteX214" fmla="*/ 54920 w 503968"/>
              <a:gd name="connsiteY214" fmla="*/ 75794 h 583774"/>
              <a:gd name="connsiteX215" fmla="*/ 61381 w 503968"/>
              <a:gd name="connsiteY215" fmla="*/ 70956 h 583774"/>
              <a:gd name="connsiteX216" fmla="*/ 66227 w 503968"/>
              <a:gd name="connsiteY216" fmla="*/ 64505 h 583774"/>
              <a:gd name="connsiteX217" fmla="*/ 74303 w 503968"/>
              <a:gd name="connsiteY217" fmla="*/ 58055 h 583774"/>
              <a:gd name="connsiteX218" fmla="*/ 80764 w 503968"/>
              <a:gd name="connsiteY218" fmla="*/ 53217 h 583774"/>
              <a:gd name="connsiteX219" fmla="*/ 88841 w 503968"/>
              <a:gd name="connsiteY219" fmla="*/ 46766 h 583774"/>
              <a:gd name="connsiteX220" fmla="*/ 96917 w 503968"/>
              <a:gd name="connsiteY220" fmla="*/ 41929 h 583774"/>
              <a:gd name="connsiteX221" fmla="*/ 104993 w 503968"/>
              <a:gd name="connsiteY221" fmla="*/ 37091 h 583774"/>
              <a:gd name="connsiteX222" fmla="*/ 113070 w 503968"/>
              <a:gd name="connsiteY222" fmla="*/ 32253 h 583774"/>
              <a:gd name="connsiteX223" fmla="*/ 121146 w 503968"/>
              <a:gd name="connsiteY223" fmla="*/ 29027 h 583774"/>
              <a:gd name="connsiteX224" fmla="*/ 129223 w 503968"/>
              <a:gd name="connsiteY224" fmla="*/ 24190 h 583774"/>
              <a:gd name="connsiteX225" fmla="*/ 138914 w 503968"/>
              <a:gd name="connsiteY225" fmla="*/ 20964 h 583774"/>
              <a:gd name="connsiteX226" fmla="*/ 146991 w 503968"/>
              <a:gd name="connsiteY226" fmla="*/ 17739 h 583774"/>
              <a:gd name="connsiteX227" fmla="*/ 156682 w 503968"/>
              <a:gd name="connsiteY227" fmla="*/ 14514 h 583774"/>
              <a:gd name="connsiteX228" fmla="*/ 166374 w 503968"/>
              <a:gd name="connsiteY228" fmla="*/ 12901 h 583774"/>
              <a:gd name="connsiteX229" fmla="*/ 176066 w 503968"/>
              <a:gd name="connsiteY229" fmla="*/ 9676 h 583774"/>
              <a:gd name="connsiteX230" fmla="*/ 184142 w 503968"/>
              <a:gd name="connsiteY230" fmla="*/ 8063 h 583774"/>
              <a:gd name="connsiteX231" fmla="*/ 193834 w 503968"/>
              <a:gd name="connsiteY231" fmla="*/ 6451 h 583774"/>
              <a:gd name="connsiteX232" fmla="*/ 203526 w 503968"/>
              <a:gd name="connsiteY232" fmla="*/ 4838 h 583774"/>
              <a:gd name="connsiteX233" fmla="*/ 213217 w 503968"/>
              <a:gd name="connsiteY233" fmla="*/ 3225 h 583774"/>
              <a:gd name="connsiteX234" fmla="*/ 221294 w 503968"/>
              <a:gd name="connsiteY234" fmla="*/ 1613 h 583774"/>
              <a:gd name="connsiteX235" fmla="*/ 230985 w 503968"/>
              <a:gd name="connsiteY235" fmla="*/ 1613 h 58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68" h="583774">
                <a:moveTo>
                  <a:pt x="339209" y="314464"/>
                </a:moveTo>
                <a:lnTo>
                  <a:pt x="285905" y="348329"/>
                </a:lnTo>
                <a:lnTo>
                  <a:pt x="306904" y="378969"/>
                </a:lnTo>
                <a:cubicBezTo>
                  <a:pt x="306904" y="380582"/>
                  <a:pt x="308519" y="382195"/>
                  <a:pt x="308519" y="383807"/>
                </a:cubicBezTo>
                <a:cubicBezTo>
                  <a:pt x="310134" y="383807"/>
                  <a:pt x="313365" y="390258"/>
                  <a:pt x="321441" y="391870"/>
                </a:cubicBezTo>
                <a:cubicBezTo>
                  <a:pt x="323056" y="391870"/>
                  <a:pt x="324672" y="391870"/>
                  <a:pt x="326287" y="391870"/>
                </a:cubicBezTo>
                <a:cubicBezTo>
                  <a:pt x="332748" y="391870"/>
                  <a:pt x="339209" y="390258"/>
                  <a:pt x="347286" y="385420"/>
                </a:cubicBezTo>
                <a:cubicBezTo>
                  <a:pt x="366669" y="372519"/>
                  <a:pt x="365054" y="358005"/>
                  <a:pt x="363438" y="353167"/>
                </a:cubicBezTo>
                <a:cubicBezTo>
                  <a:pt x="363438" y="351555"/>
                  <a:pt x="361823" y="349942"/>
                  <a:pt x="361823" y="348329"/>
                </a:cubicBezTo>
                <a:cubicBezTo>
                  <a:pt x="361823" y="348329"/>
                  <a:pt x="360208" y="346717"/>
                  <a:pt x="360208" y="345104"/>
                </a:cubicBezTo>
                <a:close/>
                <a:moveTo>
                  <a:pt x="251958" y="233717"/>
                </a:moveTo>
                <a:lnTo>
                  <a:pt x="290720" y="298235"/>
                </a:lnTo>
                <a:cubicBezTo>
                  <a:pt x="274569" y="282106"/>
                  <a:pt x="258418" y="265976"/>
                  <a:pt x="242267" y="248234"/>
                </a:cubicBezTo>
                <a:cubicBezTo>
                  <a:pt x="245497" y="246621"/>
                  <a:pt x="250343" y="243395"/>
                  <a:pt x="251958" y="233717"/>
                </a:cubicBezTo>
                <a:close/>
                <a:moveTo>
                  <a:pt x="140530" y="180615"/>
                </a:moveTo>
                <a:lnTo>
                  <a:pt x="82379" y="193516"/>
                </a:lnTo>
                <a:lnTo>
                  <a:pt x="88841" y="217706"/>
                </a:lnTo>
                <a:lnTo>
                  <a:pt x="145375" y="204805"/>
                </a:lnTo>
                <a:close/>
                <a:moveTo>
                  <a:pt x="234177" y="164535"/>
                </a:moveTo>
                <a:cubicBezTo>
                  <a:pt x="253524" y="164535"/>
                  <a:pt x="271259" y="174210"/>
                  <a:pt x="280932" y="190336"/>
                </a:cubicBezTo>
                <a:cubicBezTo>
                  <a:pt x="293830" y="209686"/>
                  <a:pt x="305116" y="270963"/>
                  <a:pt x="308340" y="295151"/>
                </a:cubicBezTo>
                <a:lnTo>
                  <a:pt x="245463" y="188723"/>
                </a:lnTo>
                <a:cubicBezTo>
                  <a:pt x="243851" y="187111"/>
                  <a:pt x="242238" y="185498"/>
                  <a:pt x="240626" y="185498"/>
                </a:cubicBezTo>
                <a:cubicBezTo>
                  <a:pt x="239014" y="185498"/>
                  <a:pt x="235789" y="185498"/>
                  <a:pt x="234177" y="185498"/>
                </a:cubicBezTo>
                <a:cubicBezTo>
                  <a:pt x="230953" y="188723"/>
                  <a:pt x="229341" y="193561"/>
                  <a:pt x="230953" y="196786"/>
                </a:cubicBezTo>
                <a:cubicBezTo>
                  <a:pt x="232565" y="201624"/>
                  <a:pt x="234177" y="206461"/>
                  <a:pt x="234177" y="212911"/>
                </a:cubicBezTo>
                <a:cubicBezTo>
                  <a:pt x="235789" y="219362"/>
                  <a:pt x="237402" y="225812"/>
                  <a:pt x="237402" y="230649"/>
                </a:cubicBezTo>
                <a:cubicBezTo>
                  <a:pt x="237402" y="232262"/>
                  <a:pt x="235789" y="232262"/>
                  <a:pt x="235789" y="232262"/>
                </a:cubicBezTo>
                <a:cubicBezTo>
                  <a:pt x="235789" y="232262"/>
                  <a:pt x="230953" y="232262"/>
                  <a:pt x="219667" y="224199"/>
                </a:cubicBezTo>
                <a:lnTo>
                  <a:pt x="218055" y="222587"/>
                </a:lnTo>
                <a:cubicBezTo>
                  <a:pt x="216443" y="220974"/>
                  <a:pt x="213218" y="220974"/>
                  <a:pt x="209994" y="222587"/>
                </a:cubicBezTo>
                <a:cubicBezTo>
                  <a:pt x="206769" y="224199"/>
                  <a:pt x="206769" y="227424"/>
                  <a:pt x="206769" y="229037"/>
                </a:cubicBezTo>
                <a:cubicBezTo>
                  <a:pt x="206769" y="230649"/>
                  <a:pt x="206769" y="233874"/>
                  <a:pt x="208381" y="237099"/>
                </a:cubicBezTo>
                <a:cubicBezTo>
                  <a:pt x="232565" y="264513"/>
                  <a:pt x="258361" y="291926"/>
                  <a:pt x="282544" y="316114"/>
                </a:cubicBezTo>
                <a:lnTo>
                  <a:pt x="280932" y="316114"/>
                </a:lnTo>
                <a:cubicBezTo>
                  <a:pt x="251912" y="299989"/>
                  <a:pt x="200320" y="269350"/>
                  <a:pt x="189035" y="250000"/>
                </a:cubicBezTo>
                <a:cubicBezTo>
                  <a:pt x="180973" y="238712"/>
                  <a:pt x="177749" y="224199"/>
                  <a:pt x="180973" y="209686"/>
                </a:cubicBezTo>
                <a:cubicBezTo>
                  <a:pt x="184198" y="195173"/>
                  <a:pt x="192259" y="182273"/>
                  <a:pt x="205157" y="174210"/>
                </a:cubicBezTo>
                <a:cubicBezTo>
                  <a:pt x="213218" y="167760"/>
                  <a:pt x="224504" y="164535"/>
                  <a:pt x="234177" y="164535"/>
                </a:cubicBezTo>
                <a:close/>
                <a:moveTo>
                  <a:pt x="234216" y="146750"/>
                </a:moveTo>
                <a:cubicBezTo>
                  <a:pt x="219678" y="146750"/>
                  <a:pt x="206756" y="149975"/>
                  <a:pt x="193834" y="158038"/>
                </a:cubicBezTo>
                <a:cubicBezTo>
                  <a:pt x="159913" y="180615"/>
                  <a:pt x="150221" y="225769"/>
                  <a:pt x="172835" y="261247"/>
                </a:cubicBezTo>
                <a:cubicBezTo>
                  <a:pt x="192219" y="290274"/>
                  <a:pt x="276213" y="335428"/>
                  <a:pt x="279444" y="337041"/>
                </a:cubicBezTo>
                <a:lnTo>
                  <a:pt x="282674" y="338654"/>
                </a:lnTo>
                <a:lnTo>
                  <a:pt x="327902" y="308013"/>
                </a:lnTo>
                <a:lnTo>
                  <a:pt x="327902" y="304788"/>
                </a:lnTo>
                <a:cubicBezTo>
                  <a:pt x="326287" y="295112"/>
                  <a:pt x="314980" y="209643"/>
                  <a:pt x="297212" y="180615"/>
                </a:cubicBezTo>
                <a:cubicBezTo>
                  <a:pt x="282674" y="159651"/>
                  <a:pt x="260060" y="146750"/>
                  <a:pt x="234216" y="146750"/>
                </a:cubicBezTo>
                <a:close/>
                <a:moveTo>
                  <a:pt x="106609" y="116110"/>
                </a:moveTo>
                <a:lnTo>
                  <a:pt x="95302" y="138687"/>
                </a:lnTo>
                <a:lnTo>
                  <a:pt x="140530" y="164489"/>
                </a:lnTo>
                <a:lnTo>
                  <a:pt x="151837" y="141912"/>
                </a:lnTo>
                <a:close/>
                <a:moveTo>
                  <a:pt x="251984" y="74181"/>
                </a:moveTo>
                <a:lnTo>
                  <a:pt x="221294" y="116110"/>
                </a:lnTo>
                <a:lnTo>
                  <a:pt x="240677" y="130624"/>
                </a:lnTo>
                <a:lnTo>
                  <a:pt x="271367" y="88695"/>
                </a:lnTo>
                <a:close/>
                <a:moveTo>
                  <a:pt x="179296" y="66118"/>
                </a:moveTo>
                <a:lnTo>
                  <a:pt x="155067" y="77407"/>
                </a:lnTo>
                <a:lnTo>
                  <a:pt x="176066" y="124173"/>
                </a:lnTo>
                <a:lnTo>
                  <a:pt x="198680" y="114497"/>
                </a:lnTo>
                <a:close/>
                <a:moveTo>
                  <a:pt x="239062" y="0"/>
                </a:moveTo>
                <a:lnTo>
                  <a:pt x="248753" y="0"/>
                </a:lnTo>
                <a:lnTo>
                  <a:pt x="258445" y="0"/>
                </a:lnTo>
                <a:lnTo>
                  <a:pt x="266522" y="0"/>
                </a:lnTo>
                <a:lnTo>
                  <a:pt x="276213" y="0"/>
                </a:lnTo>
                <a:lnTo>
                  <a:pt x="284290" y="1613"/>
                </a:lnTo>
                <a:lnTo>
                  <a:pt x="293981" y="1613"/>
                </a:lnTo>
                <a:lnTo>
                  <a:pt x="302058" y="3225"/>
                </a:lnTo>
                <a:lnTo>
                  <a:pt x="311749" y="4838"/>
                </a:lnTo>
                <a:lnTo>
                  <a:pt x="319826" y="6451"/>
                </a:lnTo>
                <a:lnTo>
                  <a:pt x="329518" y="8063"/>
                </a:lnTo>
                <a:lnTo>
                  <a:pt x="337594" y="11289"/>
                </a:lnTo>
                <a:lnTo>
                  <a:pt x="347286" y="12901"/>
                </a:lnTo>
                <a:lnTo>
                  <a:pt x="355362" y="16126"/>
                </a:lnTo>
                <a:lnTo>
                  <a:pt x="361823" y="17739"/>
                </a:lnTo>
                <a:lnTo>
                  <a:pt x="369900" y="20964"/>
                </a:lnTo>
                <a:lnTo>
                  <a:pt x="376361" y="24190"/>
                </a:lnTo>
                <a:lnTo>
                  <a:pt x="384437" y="27415"/>
                </a:lnTo>
                <a:lnTo>
                  <a:pt x="390898" y="30640"/>
                </a:lnTo>
                <a:lnTo>
                  <a:pt x="397359" y="33865"/>
                </a:lnTo>
                <a:lnTo>
                  <a:pt x="403821" y="37091"/>
                </a:lnTo>
                <a:lnTo>
                  <a:pt x="410282" y="41929"/>
                </a:lnTo>
                <a:lnTo>
                  <a:pt x="415127" y="46766"/>
                </a:lnTo>
                <a:lnTo>
                  <a:pt x="421589" y="49992"/>
                </a:lnTo>
                <a:lnTo>
                  <a:pt x="410282" y="54830"/>
                </a:lnTo>
                <a:lnTo>
                  <a:pt x="415127" y="59668"/>
                </a:lnTo>
                <a:lnTo>
                  <a:pt x="421589" y="64505"/>
                </a:lnTo>
                <a:lnTo>
                  <a:pt x="426434" y="70956"/>
                </a:lnTo>
                <a:lnTo>
                  <a:pt x="431280" y="75794"/>
                </a:lnTo>
                <a:lnTo>
                  <a:pt x="436126" y="82244"/>
                </a:lnTo>
                <a:lnTo>
                  <a:pt x="440972" y="88695"/>
                </a:lnTo>
                <a:lnTo>
                  <a:pt x="447433" y="96758"/>
                </a:lnTo>
                <a:lnTo>
                  <a:pt x="452279" y="104821"/>
                </a:lnTo>
                <a:lnTo>
                  <a:pt x="457125" y="112885"/>
                </a:lnTo>
                <a:lnTo>
                  <a:pt x="442587" y="120948"/>
                </a:lnTo>
                <a:lnTo>
                  <a:pt x="447433" y="129011"/>
                </a:lnTo>
                <a:lnTo>
                  <a:pt x="452279" y="137074"/>
                </a:lnTo>
                <a:lnTo>
                  <a:pt x="455510" y="146750"/>
                </a:lnTo>
                <a:lnTo>
                  <a:pt x="460355" y="154813"/>
                </a:lnTo>
                <a:lnTo>
                  <a:pt x="463586" y="164489"/>
                </a:lnTo>
                <a:lnTo>
                  <a:pt x="466817" y="174165"/>
                </a:lnTo>
                <a:lnTo>
                  <a:pt x="470047" y="183841"/>
                </a:lnTo>
                <a:lnTo>
                  <a:pt x="473278" y="191904"/>
                </a:lnTo>
                <a:lnTo>
                  <a:pt x="474893" y="201579"/>
                </a:lnTo>
                <a:lnTo>
                  <a:pt x="478123" y="211255"/>
                </a:lnTo>
                <a:lnTo>
                  <a:pt x="479739" y="220931"/>
                </a:lnTo>
                <a:lnTo>
                  <a:pt x="478123" y="225769"/>
                </a:lnTo>
                <a:lnTo>
                  <a:pt x="476508" y="230607"/>
                </a:lnTo>
                <a:lnTo>
                  <a:pt x="474893" y="235445"/>
                </a:lnTo>
                <a:lnTo>
                  <a:pt x="473278" y="240283"/>
                </a:lnTo>
                <a:lnTo>
                  <a:pt x="476508" y="249959"/>
                </a:lnTo>
                <a:lnTo>
                  <a:pt x="479739" y="261247"/>
                </a:lnTo>
                <a:lnTo>
                  <a:pt x="482969" y="270923"/>
                </a:lnTo>
                <a:lnTo>
                  <a:pt x="487815" y="282211"/>
                </a:lnTo>
                <a:lnTo>
                  <a:pt x="491046" y="291887"/>
                </a:lnTo>
                <a:lnTo>
                  <a:pt x="495892" y="303176"/>
                </a:lnTo>
                <a:lnTo>
                  <a:pt x="499122" y="314464"/>
                </a:lnTo>
                <a:lnTo>
                  <a:pt x="503968" y="327365"/>
                </a:lnTo>
                <a:lnTo>
                  <a:pt x="503968" y="328978"/>
                </a:lnTo>
                <a:lnTo>
                  <a:pt x="502353" y="332203"/>
                </a:lnTo>
                <a:lnTo>
                  <a:pt x="500737" y="335428"/>
                </a:lnTo>
                <a:lnTo>
                  <a:pt x="499122" y="337041"/>
                </a:lnTo>
                <a:lnTo>
                  <a:pt x="495892" y="340266"/>
                </a:lnTo>
                <a:lnTo>
                  <a:pt x="492661" y="341879"/>
                </a:lnTo>
                <a:lnTo>
                  <a:pt x="487815" y="343491"/>
                </a:lnTo>
                <a:lnTo>
                  <a:pt x="482969" y="346717"/>
                </a:lnTo>
                <a:lnTo>
                  <a:pt x="482969" y="354780"/>
                </a:lnTo>
                <a:lnTo>
                  <a:pt x="484585" y="362843"/>
                </a:lnTo>
                <a:lnTo>
                  <a:pt x="486200" y="372519"/>
                </a:lnTo>
                <a:lnTo>
                  <a:pt x="489430" y="382195"/>
                </a:lnTo>
                <a:lnTo>
                  <a:pt x="489430" y="385420"/>
                </a:lnTo>
                <a:lnTo>
                  <a:pt x="489430" y="388645"/>
                </a:lnTo>
                <a:lnTo>
                  <a:pt x="487815" y="390258"/>
                </a:lnTo>
                <a:lnTo>
                  <a:pt x="486200" y="393483"/>
                </a:lnTo>
                <a:lnTo>
                  <a:pt x="482969" y="395096"/>
                </a:lnTo>
                <a:lnTo>
                  <a:pt x="479739" y="398321"/>
                </a:lnTo>
                <a:lnTo>
                  <a:pt x="476508" y="399934"/>
                </a:lnTo>
                <a:lnTo>
                  <a:pt x="473278" y="401546"/>
                </a:lnTo>
                <a:lnTo>
                  <a:pt x="476508" y="403159"/>
                </a:lnTo>
                <a:lnTo>
                  <a:pt x="479739" y="406384"/>
                </a:lnTo>
                <a:lnTo>
                  <a:pt x="481354" y="407997"/>
                </a:lnTo>
                <a:lnTo>
                  <a:pt x="484585" y="411222"/>
                </a:lnTo>
                <a:lnTo>
                  <a:pt x="484585" y="414447"/>
                </a:lnTo>
                <a:lnTo>
                  <a:pt x="486200" y="417673"/>
                </a:lnTo>
                <a:lnTo>
                  <a:pt x="486200" y="419285"/>
                </a:lnTo>
                <a:lnTo>
                  <a:pt x="486200" y="422511"/>
                </a:lnTo>
                <a:lnTo>
                  <a:pt x="486200" y="425736"/>
                </a:lnTo>
                <a:lnTo>
                  <a:pt x="486200" y="428961"/>
                </a:lnTo>
                <a:lnTo>
                  <a:pt x="484585" y="430574"/>
                </a:lnTo>
                <a:lnTo>
                  <a:pt x="482969" y="433799"/>
                </a:lnTo>
                <a:lnTo>
                  <a:pt x="481354" y="435412"/>
                </a:lnTo>
                <a:lnTo>
                  <a:pt x="479739" y="438637"/>
                </a:lnTo>
                <a:lnTo>
                  <a:pt x="478123" y="440250"/>
                </a:lnTo>
                <a:lnTo>
                  <a:pt x="476508" y="443475"/>
                </a:lnTo>
                <a:lnTo>
                  <a:pt x="476508" y="449925"/>
                </a:lnTo>
                <a:lnTo>
                  <a:pt x="478123" y="457989"/>
                </a:lnTo>
                <a:lnTo>
                  <a:pt x="478123" y="464439"/>
                </a:lnTo>
                <a:lnTo>
                  <a:pt x="478123" y="470890"/>
                </a:lnTo>
                <a:lnTo>
                  <a:pt x="474893" y="474115"/>
                </a:lnTo>
                <a:lnTo>
                  <a:pt x="473278" y="475728"/>
                </a:lnTo>
                <a:lnTo>
                  <a:pt x="470047" y="478953"/>
                </a:lnTo>
                <a:lnTo>
                  <a:pt x="466817" y="480565"/>
                </a:lnTo>
                <a:lnTo>
                  <a:pt x="463586" y="483791"/>
                </a:lnTo>
                <a:lnTo>
                  <a:pt x="458740" y="483791"/>
                </a:lnTo>
                <a:lnTo>
                  <a:pt x="455510" y="485403"/>
                </a:lnTo>
                <a:lnTo>
                  <a:pt x="452279" y="485403"/>
                </a:lnTo>
                <a:lnTo>
                  <a:pt x="445818" y="485403"/>
                </a:lnTo>
                <a:lnTo>
                  <a:pt x="440972" y="485403"/>
                </a:lnTo>
                <a:lnTo>
                  <a:pt x="434511" y="483791"/>
                </a:lnTo>
                <a:lnTo>
                  <a:pt x="437741" y="483791"/>
                </a:lnTo>
                <a:lnTo>
                  <a:pt x="432896" y="482178"/>
                </a:lnTo>
                <a:lnTo>
                  <a:pt x="428050" y="482178"/>
                </a:lnTo>
                <a:lnTo>
                  <a:pt x="423204" y="482178"/>
                </a:lnTo>
                <a:lnTo>
                  <a:pt x="418358" y="480565"/>
                </a:lnTo>
                <a:lnTo>
                  <a:pt x="416743" y="480565"/>
                </a:lnTo>
                <a:lnTo>
                  <a:pt x="411897" y="482178"/>
                </a:lnTo>
                <a:lnTo>
                  <a:pt x="407051" y="482178"/>
                </a:lnTo>
                <a:lnTo>
                  <a:pt x="402205" y="482178"/>
                </a:lnTo>
                <a:lnTo>
                  <a:pt x="398975" y="483791"/>
                </a:lnTo>
                <a:lnTo>
                  <a:pt x="395744" y="485403"/>
                </a:lnTo>
                <a:lnTo>
                  <a:pt x="392514" y="487016"/>
                </a:lnTo>
                <a:lnTo>
                  <a:pt x="390898" y="488629"/>
                </a:lnTo>
                <a:lnTo>
                  <a:pt x="389283" y="491854"/>
                </a:lnTo>
                <a:lnTo>
                  <a:pt x="387668" y="495079"/>
                </a:lnTo>
                <a:lnTo>
                  <a:pt x="386052" y="499917"/>
                </a:lnTo>
                <a:lnTo>
                  <a:pt x="384437" y="516043"/>
                </a:lnTo>
                <a:lnTo>
                  <a:pt x="382822" y="548296"/>
                </a:lnTo>
                <a:lnTo>
                  <a:pt x="382822" y="564422"/>
                </a:lnTo>
                <a:lnTo>
                  <a:pt x="382822" y="578936"/>
                </a:lnTo>
                <a:lnTo>
                  <a:pt x="381207" y="583774"/>
                </a:lnTo>
                <a:lnTo>
                  <a:pt x="130838" y="583774"/>
                </a:lnTo>
                <a:lnTo>
                  <a:pt x="129223" y="537008"/>
                </a:lnTo>
                <a:lnTo>
                  <a:pt x="129223" y="522494"/>
                </a:lnTo>
                <a:cubicBezTo>
                  <a:pt x="129223" y="522494"/>
                  <a:pt x="132453" y="446700"/>
                  <a:pt x="58150" y="370906"/>
                </a:cubicBezTo>
                <a:lnTo>
                  <a:pt x="14538" y="299950"/>
                </a:lnTo>
                <a:lnTo>
                  <a:pt x="9692" y="283824"/>
                </a:lnTo>
                <a:lnTo>
                  <a:pt x="4846" y="266085"/>
                </a:lnTo>
                <a:lnTo>
                  <a:pt x="1615" y="248346"/>
                </a:lnTo>
                <a:lnTo>
                  <a:pt x="0" y="232220"/>
                </a:lnTo>
                <a:lnTo>
                  <a:pt x="0" y="214481"/>
                </a:lnTo>
                <a:lnTo>
                  <a:pt x="0" y="196742"/>
                </a:lnTo>
                <a:lnTo>
                  <a:pt x="3231" y="179003"/>
                </a:lnTo>
                <a:lnTo>
                  <a:pt x="4846" y="170939"/>
                </a:lnTo>
                <a:lnTo>
                  <a:pt x="6461" y="161264"/>
                </a:lnTo>
                <a:lnTo>
                  <a:pt x="9692" y="153200"/>
                </a:lnTo>
                <a:lnTo>
                  <a:pt x="12922" y="145137"/>
                </a:lnTo>
                <a:lnTo>
                  <a:pt x="16153" y="137074"/>
                </a:lnTo>
                <a:lnTo>
                  <a:pt x="19383" y="129011"/>
                </a:lnTo>
                <a:lnTo>
                  <a:pt x="24229" y="120948"/>
                </a:lnTo>
                <a:lnTo>
                  <a:pt x="27460" y="112885"/>
                </a:lnTo>
                <a:lnTo>
                  <a:pt x="32306" y="104821"/>
                </a:lnTo>
                <a:lnTo>
                  <a:pt x="37151" y="96758"/>
                </a:lnTo>
                <a:lnTo>
                  <a:pt x="43613" y="90308"/>
                </a:lnTo>
                <a:lnTo>
                  <a:pt x="48458" y="83857"/>
                </a:lnTo>
                <a:lnTo>
                  <a:pt x="54920" y="75794"/>
                </a:lnTo>
                <a:lnTo>
                  <a:pt x="61381" y="70956"/>
                </a:lnTo>
                <a:lnTo>
                  <a:pt x="66227" y="64505"/>
                </a:lnTo>
                <a:lnTo>
                  <a:pt x="74303" y="58055"/>
                </a:lnTo>
                <a:lnTo>
                  <a:pt x="80764" y="53217"/>
                </a:lnTo>
                <a:lnTo>
                  <a:pt x="88841" y="46766"/>
                </a:lnTo>
                <a:lnTo>
                  <a:pt x="96917" y="41929"/>
                </a:lnTo>
                <a:lnTo>
                  <a:pt x="104993" y="37091"/>
                </a:lnTo>
                <a:lnTo>
                  <a:pt x="113070" y="32253"/>
                </a:lnTo>
                <a:lnTo>
                  <a:pt x="121146" y="29027"/>
                </a:lnTo>
                <a:lnTo>
                  <a:pt x="129223" y="24190"/>
                </a:lnTo>
                <a:lnTo>
                  <a:pt x="138914" y="20964"/>
                </a:lnTo>
                <a:lnTo>
                  <a:pt x="146991" y="17739"/>
                </a:lnTo>
                <a:lnTo>
                  <a:pt x="156682" y="14514"/>
                </a:lnTo>
                <a:lnTo>
                  <a:pt x="166374" y="12901"/>
                </a:lnTo>
                <a:lnTo>
                  <a:pt x="176066" y="9676"/>
                </a:lnTo>
                <a:lnTo>
                  <a:pt x="184142" y="8063"/>
                </a:lnTo>
                <a:lnTo>
                  <a:pt x="193834" y="6451"/>
                </a:lnTo>
                <a:lnTo>
                  <a:pt x="203526" y="4838"/>
                </a:lnTo>
                <a:lnTo>
                  <a:pt x="213217" y="3225"/>
                </a:lnTo>
                <a:lnTo>
                  <a:pt x="221294" y="1613"/>
                </a:lnTo>
                <a:lnTo>
                  <a:pt x="230985" y="1613"/>
                </a:lnTo>
                <a:close/>
              </a:path>
            </a:pathLst>
          </a:custGeom>
          <a:solidFill>
            <a:srgbClr val="00B0F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icrosoft YaHei" panose="020F0502020204030204"/>
              <a:ea typeface="Microsoft YaHei"/>
              <a:cs typeface="+mn-ea"/>
              <a:sym typeface="+mn-lt"/>
            </a:endParaRPr>
          </a:p>
        </p:txBody>
      </p:sp>
      <p:pic>
        <p:nvPicPr>
          <p:cNvPr id="11" name="图片 10">
            <a:extLst>
              <a:ext uri="{FF2B5EF4-FFF2-40B4-BE49-F238E27FC236}">
                <a16:creationId xmlns:a16="http://schemas.microsoft.com/office/drawing/2014/main" id="{C3C5FF05-D132-493B-BB94-7FDBAF003B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9846" y="1293827"/>
            <a:ext cx="4374873" cy="4904149"/>
          </a:xfrm>
          <a:prstGeom prst="rect">
            <a:avLst/>
          </a:prstGeom>
        </p:spPr>
      </p:pic>
    </p:spTree>
    <p:extLst>
      <p:ext uri="{BB962C8B-B14F-4D97-AF65-F5344CB8AC3E}">
        <p14:creationId xmlns:p14="http://schemas.microsoft.com/office/powerpoint/2010/main" val="132340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A78921-89AC-408F-9156-4F722F745360}"/>
              </a:ext>
            </a:extLst>
          </p:cNvPr>
          <p:cNvSpPr>
            <a:spLocks noGrp="1"/>
          </p:cNvSpPr>
          <p:nvPr>
            <p:ph idx="1"/>
          </p:nvPr>
        </p:nvSpPr>
        <p:spPr>
          <a:xfrm>
            <a:off x="1672683" y="680225"/>
            <a:ext cx="9601200" cy="5452946"/>
          </a:xfrm>
        </p:spPr>
        <p:txBody>
          <a:bodyPr>
            <a:normAutofit fontScale="92500" lnSpcReduction="20000"/>
          </a:bodyPr>
          <a:lstStyle/>
          <a:p>
            <a:r>
              <a:rPr lang="zh-CN" altLang="en-US" sz="2400" dirty="0">
                <a:latin typeface="Times New Roman" panose="02020603050405020304" pitchFamily="18" charset="0"/>
                <a:cs typeface="Times New Roman" panose="02020603050405020304" pitchFamily="18" charset="0"/>
              </a:rPr>
              <a:t>大数据的产生以及大数据技术（数据统计、分析、挖掘、推荐算法）的发展，也导致了</a:t>
            </a:r>
            <a:r>
              <a:rPr lang="zh-CN" altLang="en-US" sz="2400" b="1" dirty="0">
                <a:solidFill>
                  <a:srgbClr val="0070C0"/>
                </a:solidFill>
                <a:latin typeface="Times New Roman" panose="02020603050405020304" pitchFamily="18" charset="0"/>
                <a:cs typeface="Times New Roman" panose="02020603050405020304" pitchFamily="18" charset="0"/>
              </a:rPr>
              <a:t>数据的非法收集、分析与滥用、隐私泄露等问题。</a:t>
            </a:r>
            <a:endParaRPr lang="en-US" altLang="zh-CN" sz="2400" b="1" dirty="0">
              <a:solidFill>
                <a:srgbClr val="0070C0"/>
              </a:solidFill>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国家近期出台或即将出台关于数据安全方面的法律、法规与国家标准</a:t>
            </a:r>
            <a:endParaRPr lang="en-US" altLang="zh-CN" sz="2400" dirty="0">
              <a:latin typeface="Times New Roman" panose="02020603050405020304" pitchFamily="18" charset="0"/>
              <a:cs typeface="Times New Roman" panose="02020603050405020304" pitchFamily="18" charset="0"/>
            </a:endParaRP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中华人民共和国数据安全法</a:t>
            </a:r>
            <a:r>
              <a:rPr lang="en-US" altLang="zh-CN" sz="2400" i="0" dirty="0">
                <a:latin typeface="Times New Roman" panose="02020603050405020304" pitchFamily="18" charset="0"/>
                <a:cs typeface="Times New Roman" panose="02020603050405020304" pitchFamily="18" charset="0"/>
              </a:rPr>
              <a:t>》</a:t>
            </a: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中华人民共和国个人信息保护法</a:t>
            </a:r>
            <a:r>
              <a:rPr lang="en-US" altLang="zh-CN" sz="2400" i="0" dirty="0">
                <a:latin typeface="Times New Roman" panose="02020603050405020304" pitchFamily="18" charset="0"/>
                <a:cs typeface="Times New Roman" panose="02020603050405020304" pitchFamily="18" charset="0"/>
              </a:rPr>
              <a:t>》</a:t>
            </a: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数据出境安全评估办法（征求意见稿）</a:t>
            </a:r>
            <a:r>
              <a:rPr lang="en-US" altLang="zh-CN" sz="2400" i="0" dirty="0">
                <a:latin typeface="Times New Roman" panose="02020603050405020304" pitchFamily="18" charset="0"/>
                <a:cs typeface="Times New Roman" panose="02020603050405020304" pitchFamily="18" charset="0"/>
              </a:rPr>
              <a:t>》</a:t>
            </a: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网络数据安全管理条例（征求意见稿）</a:t>
            </a:r>
            <a:r>
              <a:rPr lang="en-US" altLang="zh-CN" sz="2400" i="0" dirty="0">
                <a:latin typeface="Times New Roman" panose="02020603050405020304" pitchFamily="18" charset="0"/>
                <a:cs typeface="Times New Roman" panose="02020603050405020304" pitchFamily="18" charset="0"/>
              </a:rPr>
              <a:t>》</a:t>
            </a: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信息安全技术 基因识别数据安全要求</a:t>
            </a:r>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征求意见稿</a:t>
            </a:r>
            <a:endParaRPr lang="en-US" altLang="zh-CN" sz="2400" i="0" dirty="0">
              <a:latin typeface="Times New Roman" panose="02020603050405020304" pitchFamily="18" charset="0"/>
              <a:cs typeface="Times New Roman" panose="02020603050405020304" pitchFamily="18" charset="0"/>
            </a:endParaRP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信息安全技术 声纹识别数据安全要求</a:t>
            </a:r>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征求意见稿</a:t>
            </a:r>
            <a:endParaRPr lang="en-US" altLang="zh-CN" sz="2400" i="0" dirty="0">
              <a:latin typeface="Times New Roman" panose="02020603050405020304" pitchFamily="18" charset="0"/>
              <a:cs typeface="Times New Roman" panose="02020603050405020304" pitchFamily="18" charset="0"/>
            </a:endParaRP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信息安全技术 步态识别数据安全要求</a:t>
            </a:r>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征求意见稿</a:t>
            </a:r>
            <a:endParaRPr lang="en-US" altLang="zh-CN" sz="2400" i="0" dirty="0">
              <a:latin typeface="Times New Roman" panose="02020603050405020304" pitchFamily="18" charset="0"/>
              <a:cs typeface="Times New Roman" panose="02020603050405020304" pitchFamily="18" charset="0"/>
            </a:endParaRP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信息安全技术 汽车采集数据的安全要求</a:t>
            </a:r>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征求意见稿</a:t>
            </a:r>
            <a:endParaRPr lang="en-US" altLang="zh-CN" sz="2400" i="0" dirty="0">
              <a:latin typeface="Times New Roman" panose="02020603050405020304" pitchFamily="18" charset="0"/>
              <a:cs typeface="Times New Roman" panose="02020603050405020304" pitchFamily="18" charset="0"/>
            </a:endParaRP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汽车采集数据处理安全指南</a:t>
            </a:r>
            <a:r>
              <a:rPr lang="en-US" altLang="zh-CN" sz="2400" i="0" dirty="0">
                <a:latin typeface="Times New Roman" panose="02020603050405020304" pitchFamily="18" charset="0"/>
                <a:cs typeface="Times New Roman" panose="02020603050405020304" pitchFamily="18" charset="0"/>
              </a:rPr>
              <a:t>》</a:t>
            </a:r>
          </a:p>
          <a:p>
            <a:pPr lvl="1"/>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信息安全技术 机器学习算法安全评估规范</a:t>
            </a:r>
            <a:r>
              <a:rPr lang="en-US" altLang="zh-CN" sz="2400" i="0" dirty="0">
                <a:latin typeface="Times New Roman" panose="02020603050405020304" pitchFamily="18" charset="0"/>
                <a:cs typeface="Times New Roman" panose="02020603050405020304" pitchFamily="18" charset="0"/>
              </a:rPr>
              <a:t>》</a:t>
            </a:r>
            <a:r>
              <a:rPr lang="zh-CN" altLang="en-US" sz="2400" i="0" dirty="0">
                <a:latin typeface="Times New Roman" panose="02020603050405020304" pitchFamily="18" charset="0"/>
                <a:cs typeface="Times New Roman" panose="02020603050405020304" pitchFamily="18" charset="0"/>
              </a:rPr>
              <a:t>征求意见稿</a:t>
            </a:r>
            <a:endParaRPr lang="en-US" altLang="zh-CN" sz="2400" i="0" dirty="0">
              <a:latin typeface="Times New Roman" panose="02020603050405020304" pitchFamily="18" charset="0"/>
              <a:cs typeface="Times New Roman" panose="02020603050405020304" pitchFamily="18" charset="0"/>
            </a:endParaRPr>
          </a:p>
          <a:p>
            <a:pPr lvl="1"/>
            <a:r>
              <a:rPr lang="en-US" altLang="zh-CN" sz="2400" i="0" dirty="0">
                <a:latin typeface="Times New Roman" panose="02020603050405020304" pitchFamily="18" charset="0"/>
                <a:cs typeface="Times New Roman" panose="02020603050405020304" pitchFamily="18" charset="0"/>
              </a:rPr>
              <a:t>…...</a:t>
            </a:r>
          </a:p>
          <a:p>
            <a:pPr marL="530352" lvl="1" indent="0">
              <a:buNone/>
            </a:pPr>
            <a:endParaRPr lang="en-US" altLang="zh-CN" sz="2400" i="0" dirty="0">
              <a:latin typeface="Times New Roman" panose="02020603050405020304" pitchFamily="18" charset="0"/>
              <a:cs typeface="Times New Roman" panose="02020603050405020304" pitchFamily="18" charset="0"/>
            </a:endParaRPr>
          </a:p>
          <a:p>
            <a:pPr marL="530352" lvl="1" indent="0">
              <a:buNone/>
            </a:pPr>
            <a:r>
              <a:rPr lang="en-US" altLang="zh-CN" sz="2400" i="0" dirty="0">
                <a:solidFill>
                  <a:srgbClr val="0070C0"/>
                </a:solidFill>
                <a:latin typeface="Times New Roman" panose="02020603050405020304" pitchFamily="18" charset="0"/>
                <a:cs typeface="Times New Roman" panose="02020603050405020304" pitchFamily="18" charset="0"/>
              </a:rPr>
              <a:t>Source from </a:t>
            </a:r>
            <a:r>
              <a:rPr lang="zh-CN" altLang="en-US" sz="2400" i="0" dirty="0">
                <a:solidFill>
                  <a:srgbClr val="0070C0"/>
                </a:solidFill>
                <a:latin typeface="Times New Roman" panose="02020603050405020304" pitchFamily="18" charset="0"/>
                <a:cs typeface="Times New Roman" panose="02020603050405020304" pitchFamily="18" charset="0"/>
              </a:rPr>
              <a:t>全国信息安全标准化技术委员会，</a:t>
            </a:r>
            <a:r>
              <a:rPr lang="en-US" altLang="zh-CN" sz="2400" i="0" dirty="0">
                <a:solidFill>
                  <a:srgbClr val="0070C0"/>
                </a:solidFill>
                <a:latin typeface="Times New Roman" panose="02020603050405020304" pitchFamily="18" charset="0"/>
                <a:cs typeface="Times New Roman" panose="02020603050405020304" pitchFamily="18" charset="0"/>
              </a:rPr>
              <a:t>https://www.tc260.org.cn</a:t>
            </a:r>
            <a:endParaRPr lang="zh-CN" altLang="en-US" sz="2400" i="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24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7F127D1-48B0-490B-9AB2-E8F47CB90F8B}"/>
              </a:ext>
            </a:extLst>
          </p:cNvPr>
          <p:cNvSpPr>
            <a:spLocks noGrp="1"/>
          </p:cNvSpPr>
          <p:nvPr>
            <p:ph type="title"/>
          </p:nvPr>
        </p:nvSpPr>
        <p:spPr>
          <a:xfrm>
            <a:off x="1091255" y="237834"/>
            <a:ext cx="8168208" cy="790865"/>
          </a:xfrm>
        </p:spPr>
        <p:txBody>
          <a:bodyPr/>
          <a:lstStyle/>
          <a:p>
            <a:r>
              <a:rPr lang="zh-CN" altLang="en-US" dirty="0">
                <a:solidFill>
                  <a:schemeClr val="tx1"/>
                </a:solidFill>
                <a:sym typeface="+mn-lt"/>
              </a:rPr>
              <a:t>实验效果</a:t>
            </a:r>
          </a:p>
        </p:txBody>
      </p:sp>
      <p:sp>
        <p:nvSpPr>
          <p:cNvPr id="5" name="文本框 4">
            <a:extLst>
              <a:ext uri="{FF2B5EF4-FFF2-40B4-BE49-F238E27FC236}">
                <a16:creationId xmlns:a16="http://schemas.microsoft.com/office/drawing/2014/main" id="{27FF3957-CA8E-4FA9-B8EA-D254C5A5BD89}"/>
              </a:ext>
            </a:extLst>
          </p:cNvPr>
          <p:cNvSpPr txBox="1"/>
          <p:nvPr/>
        </p:nvSpPr>
        <p:spPr>
          <a:xfrm>
            <a:off x="830555" y="1378091"/>
            <a:ext cx="2016625" cy="3419161"/>
          </a:xfrm>
          <a:prstGeom prst="rect">
            <a:avLst/>
          </a:prstGeom>
          <a:noFill/>
        </p:spPr>
        <p:txBody>
          <a:bodyPr wrap="square" lIns="0" rIns="0" rtlCol="0" anchor="ctr" anchorCtr="0">
            <a:normAutofit/>
          </a:bodyPr>
          <a:lstStyle/>
          <a:p>
            <a:pPr algn="just">
              <a:lnSpc>
                <a:spcPct val="130000"/>
              </a:lnSpc>
            </a:pPr>
            <a:r>
              <a:rPr lang="zh-CN" altLang="en-US" dirty="0">
                <a:latin typeface="Times New Roman" panose="02020603050405020304" pitchFamily="18" charset="0"/>
                <a:cs typeface="Times New Roman" panose="02020603050405020304" pitchFamily="18" charset="0"/>
                <a:sym typeface="+mn-lt"/>
              </a:rPr>
              <a:t>实验中主要对比了不同参数设置情况下，</a:t>
            </a:r>
            <a:r>
              <a:rPr lang="en-US" altLang="zh-CN" dirty="0">
                <a:latin typeface="Times New Roman" panose="02020603050405020304" pitchFamily="18" charset="0"/>
                <a:cs typeface="Times New Roman" panose="02020603050405020304" pitchFamily="18" charset="0"/>
                <a:sym typeface="+mn-lt"/>
              </a:rPr>
              <a:t>DPADAM</a:t>
            </a:r>
            <a:r>
              <a:rPr lang="zh-CN" altLang="en-US" dirty="0">
                <a:latin typeface="Times New Roman" panose="02020603050405020304" pitchFamily="18" charset="0"/>
                <a:cs typeface="Times New Roman" panose="02020603050405020304" pitchFamily="18" charset="0"/>
                <a:sym typeface="+mn-lt"/>
              </a:rPr>
              <a:t>和</a:t>
            </a:r>
            <a:r>
              <a:rPr lang="en-US" altLang="zh-CN" dirty="0">
                <a:latin typeface="Times New Roman" panose="02020603050405020304" pitchFamily="18" charset="0"/>
                <a:cs typeface="Times New Roman" panose="02020603050405020304" pitchFamily="18" charset="0"/>
                <a:sym typeface="+mn-lt"/>
              </a:rPr>
              <a:t>DPSGD</a:t>
            </a:r>
            <a:r>
              <a:rPr lang="zh-CN" altLang="en-US" dirty="0">
                <a:latin typeface="Times New Roman" panose="02020603050405020304" pitchFamily="18" charset="0"/>
                <a:cs typeface="Times New Roman" panose="02020603050405020304" pitchFamily="18" charset="0"/>
                <a:sym typeface="+mn-lt"/>
              </a:rPr>
              <a:t>训练所得模型的拟合效果。所采用的数据集为</a:t>
            </a:r>
            <a:r>
              <a:rPr lang="en-US" altLang="zh-CN" dirty="0">
                <a:latin typeface="Times New Roman" panose="02020603050405020304" pitchFamily="18" charset="0"/>
                <a:cs typeface="Times New Roman" panose="02020603050405020304" pitchFamily="18" charset="0"/>
                <a:sym typeface="+mn-lt"/>
              </a:rPr>
              <a:t>MNIST</a:t>
            </a:r>
            <a:r>
              <a:rPr lang="zh-CN" altLang="en-US" dirty="0">
                <a:latin typeface="Times New Roman" panose="02020603050405020304" pitchFamily="18" charset="0"/>
                <a:cs typeface="Times New Roman" panose="02020603050405020304" pitchFamily="18" charset="0"/>
                <a:sym typeface="+mn-lt"/>
              </a:rPr>
              <a:t>，统一采用</a:t>
            </a:r>
            <a:r>
              <a:rPr lang="en-US" altLang="zh-CN" dirty="0" err="1">
                <a:latin typeface="Times New Roman" panose="02020603050405020304" pitchFamily="18" charset="0"/>
                <a:cs typeface="Times New Roman" panose="02020603050405020304" pitchFamily="18" charset="0"/>
                <a:sym typeface="+mn-lt"/>
              </a:rPr>
              <a:t>zCDP</a:t>
            </a:r>
            <a:r>
              <a:rPr lang="zh-CN" altLang="en-US" dirty="0">
                <a:latin typeface="Times New Roman" panose="02020603050405020304" pitchFamily="18" charset="0"/>
                <a:cs typeface="Times New Roman" panose="02020603050405020304" pitchFamily="18" charset="0"/>
                <a:sym typeface="+mn-lt"/>
              </a:rPr>
              <a:t>作为隐私损失度量机制。</a:t>
            </a:r>
          </a:p>
        </p:txBody>
      </p:sp>
      <p:pic>
        <p:nvPicPr>
          <p:cNvPr id="6" name="图片 5">
            <a:extLst>
              <a:ext uri="{FF2B5EF4-FFF2-40B4-BE49-F238E27FC236}">
                <a16:creationId xmlns:a16="http://schemas.microsoft.com/office/drawing/2014/main" id="{D844BD75-A9F2-4A79-BB21-674448DCAC46}"/>
              </a:ext>
            </a:extLst>
          </p:cNvPr>
          <p:cNvPicPr>
            <a:picLocks noChangeAspect="1"/>
          </p:cNvPicPr>
          <p:nvPr/>
        </p:nvPicPr>
        <p:blipFill>
          <a:blip r:embed="rId2"/>
          <a:stretch>
            <a:fillRect/>
          </a:stretch>
        </p:blipFill>
        <p:spPr>
          <a:xfrm>
            <a:off x="2954225" y="1065108"/>
            <a:ext cx="4472558" cy="1469008"/>
          </a:xfrm>
          <a:prstGeom prst="rect">
            <a:avLst/>
          </a:prstGeom>
        </p:spPr>
      </p:pic>
      <p:pic>
        <p:nvPicPr>
          <p:cNvPr id="7" name="图片 6">
            <a:extLst>
              <a:ext uri="{FF2B5EF4-FFF2-40B4-BE49-F238E27FC236}">
                <a16:creationId xmlns:a16="http://schemas.microsoft.com/office/drawing/2014/main" id="{DBEB6157-F72C-41B5-92C0-CF89506B2907}"/>
              </a:ext>
            </a:extLst>
          </p:cNvPr>
          <p:cNvPicPr>
            <a:picLocks noChangeAspect="1"/>
          </p:cNvPicPr>
          <p:nvPr/>
        </p:nvPicPr>
        <p:blipFill>
          <a:blip r:embed="rId3"/>
          <a:stretch>
            <a:fillRect/>
          </a:stretch>
        </p:blipFill>
        <p:spPr>
          <a:xfrm>
            <a:off x="7533827" y="1065108"/>
            <a:ext cx="4479440" cy="1469008"/>
          </a:xfrm>
          <a:prstGeom prst="rect">
            <a:avLst/>
          </a:prstGeom>
        </p:spPr>
      </p:pic>
      <p:pic>
        <p:nvPicPr>
          <p:cNvPr id="8" name="图片 7">
            <a:extLst>
              <a:ext uri="{FF2B5EF4-FFF2-40B4-BE49-F238E27FC236}">
                <a16:creationId xmlns:a16="http://schemas.microsoft.com/office/drawing/2014/main" id="{6E5F0EA8-4679-41DA-94C0-073618352BDD}"/>
              </a:ext>
            </a:extLst>
          </p:cNvPr>
          <p:cNvPicPr>
            <a:picLocks noChangeAspect="1"/>
          </p:cNvPicPr>
          <p:nvPr/>
        </p:nvPicPr>
        <p:blipFill>
          <a:blip r:embed="rId4"/>
          <a:stretch>
            <a:fillRect/>
          </a:stretch>
        </p:blipFill>
        <p:spPr>
          <a:xfrm>
            <a:off x="2985951" y="3436739"/>
            <a:ext cx="4709878" cy="1546956"/>
          </a:xfrm>
          <a:prstGeom prst="rect">
            <a:avLst/>
          </a:prstGeom>
        </p:spPr>
      </p:pic>
      <p:pic>
        <p:nvPicPr>
          <p:cNvPr id="9" name="图片 8">
            <a:extLst>
              <a:ext uri="{FF2B5EF4-FFF2-40B4-BE49-F238E27FC236}">
                <a16:creationId xmlns:a16="http://schemas.microsoft.com/office/drawing/2014/main" id="{DB449D07-C7B9-4813-AB32-08B353D36FE2}"/>
              </a:ext>
            </a:extLst>
          </p:cNvPr>
          <p:cNvPicPr>
            <a:picLocks noChangeAspect="1"/>
          </p:cNvPicPr>
          <p:nvPr/>
        </p:nvPicPr>
        <p:blipFill>
          <a:blip r:embed="rId5"/>
          <a:stretch>
            <a:fillRect/>
          </a:stretch>
        </p:blipFill>
        <p:spPr>
          <a:xfrm>
            <a:off x="7557059" y="3469979"/>
            <a:ext cx="4472558" cy="1470500"/>
          </a:xfrm>
          <a:prstGeom prst="rect">
            <a:avLst/>
          </a:prstGeom>
        </p:spPr>
      </p:pic>
      <mc:AlternateContent xmlns:mc="http://schemas.openxmlformats.org/markup-compatibility/2006" xmlns:a14="http://schemas.microsoft.com/office/drawing/2010/main">
        <mc:Choice Requires="a14">
          <p:sp>
            <p:nvSpPr>
              <p:cNvPr id="10" name="íŝļiḓè">
                <a:extLst>
                  <a:ext uri="{FF2B5EF4-FFF2-40B4-BE49-F238E27FC236}">
                    <a16:creationId xmlns:a16="http://schemas.microsoft.com/office/drawing/2014/main" id="{340BB260-B442-4B46-916B-E66D5291052B}"/>
                  </a:ext>
                </a:extLst>
              </p:cNvPr>
              <p:cNvSpPr/>
              <p:nvPr/>
            </p:nvSpPr>
            <p:spPr bwMode="auto">
              <a:xfrm>
                <a:off x="3602605" y="2531959"/>
                <a:ext cx="3175797" cy="526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45720" rIns="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30000"/>
                  </a:lnSpc>
                  <a:spcBef>
                    <a:spcPct val="0"/>
                  </a:spcBef>
                  <a:spcAft>
                    <a:spcPct val="0"/>
                  </a:spcAft>
                  <a:defRPr/>
                </a:pPr>
                <a:r>
                  <a:rPr lang="zh-CN" altLang="en-US" sz="1200" dirty="0">
                    <a:solidFill>
                      <a:schemeClr val="tx1"/>
                    </a:solidFill>
                    <a:cs typeface="+mn-ea"/>
                    <a:sym typeface="+mn-lt"/>
                  </a:rPr>
                  <a:t>测试集损失（</a:t>
                </a:r>
                <a:r>
                  <a:rPr lang="en-US" altLang="zh-CN" sz="1200" dirty="0">
                    <a:solidFill>
                      <a:schemeClr val="tx1"/>
                    </a:solidFill>
                    <a:cs typeface="+mn-ea"/>
                    <a:sym typeface="+mn-lt"/>
                  </a:rPr>
                  <a:t>a</a:t>
                </a:r>
                <a:r>
                  <a:rPr lang="zh-CN" altLang="en-US" sz="1200" dirty="0">
                    <a:solidFill>
                      <a:schemeClr val="tx1"/>
                    </a:solidFill>
                    <a:cs typeface="+mn-ea"/>
                    <a:sym typeface="+mn-lt"/>
                  </a:rPr>
                  <a:t>）和预测准确率（</a:t>
                </a:r>
                <a:r>
                  <a:rPr lang="en-US" altLang="zh-CN" sz="1200" dirty="0">
                    <a:solidFill>
                      <a:schemeClr val="tx1"/>
                    </a:solidFill>
                    <a:cs typeface="+mn-ea"/>
                    <a:sym typeface="+mn-lt"/>
                  </a:rPr>
                  <a:t>b</a:t>
                </a:r>
                <a:r>
                  <a:rPr lang="zh-CN" altLang="en-US" sz="1200" dirty="0">
                    <a:solidFill>
                      <a:schemeClr val="tx1"/>
                    </a:solidFill>
                    <a:cs typeface="+mn-ea"/>
                    <a:sym typeface="+mn-lt"/>
                  </a:rPr>
                  <a:t>）</a:t>
                </a:r>
                <a:endParaRPr lang="en-US" altLang="zh-CN" sz="1200" dirty="0">
                  <a:solidFill>
                    <a:schemeClr val="tx1"/>
                  </a:solidFill>
                  <a:cs typeface="+mn-ea"/>
                  <a:sym typeface="+mn-lt"/>
                </a:endParaRPr>
              </a:p>
              <a:p>
                <a:pPr lvl="0" algn="ctr">
                  <a:lnSpc>
                    <a:spcPct val="130000"/>
                  </a:lnSpc>
                  <a:spcBef>
                    <a:spcPct val="0"/>
                  </a:spcBef>
                  <a:spcAft>
                    <a:spcPct val="0"/>
                  </a:spcAft>
                  <a:defRPr/>
                </a:pPr>
                <a:r>
                  <a:rPr lang="zh-CN" altLang="zh-CN" sz="1200" dirty="0">
                    <a:solidFill>
                      <a:schemeClr val="tx1"/>
                    </a:solidFill>
                  </a:rPr>
                  <a:t>梯度阈值</a:t>
                </a:r>
                <a14:m>
                  <m:oMath xmlns:m="http://schemas.openxmlformats.org/officeDocument/2006/math">
                    <m:r>
                      <a:rPr lang="en-US" altLang="zh-CN" sz="1200" i="1">
                        <a:solidFill>
                          <a:schemeClr val="tx1"/>
                        </a:solidFill>
                        <a:latin typeface="Cambria Math" panose="02040503050406030204" pitchFamily="18" charset="0"/>
                      </a:rPr>
                      <m:t>𝐶</m:t>
                    </m:r>
                    <m:r>
                      <a:rPr lang="en-US" altLang="zh-CN" sz="1200" i="1">
                        <a:solidFill>
                          <a:schemeClr val="tx1"/>
                        </a:solidFill>
                        <a:latin typeface="Cambria Math" panose="02040503050406030204" pitchFamily="18" charset="0"/>
                      </a:rPr>
                      <m:t>=2</m:t>
                    </m:r>
                  </m:oMath>
                </a14:m>
                <a:r>
                  <a:rPr lang="zh-CN" altLang="zh-CN" sz="1200" dirty="0">
                    <a:solidFill>
                      <a:schemeClr val="tx1"/>
                    </a:solidFill>
                  </a:rPr>
                  <a:t>、学习率</a:t>
                </a:r>
                <a14:m>
                  <m:oMath xmlns:m="http://schemas.openxmlformats.org/officeDocument/2006/math">
                    <m:r>
                      <a:rPr lang="en-US" altLang="zh-CN" sz="1200" i="1">
                        <a:solidFill>
                          <a:schemeClr val="tx1"/>
                        </a:solidFill>
                        <a:latin typeface="Cambria Math" panose="02040503050406030204" pitchFamily="18" charset="0"/>
                      </a:rPr>
                      <m:t>𝜂</m:t>
                    </m:r>
                    <m:r>
                      <a:rPr lang="en-US" altLang="zh-CN" sz="1200" i="1">
                        <a:solidFill>
                          <a:schemeClr val="tx1"/>
                        </a:solidFill>
                        <a:latin typeface="Cambria Math" panose="02040503050406030204" pitchFamily="18" charset="0"/>
                      </a:rPr>
                      <m:t>=0.15</m:t>
                    </m:r>
                    <m:r>
                      <a:rPr lang="zh-CN" altLang="en-US" sz="1200" i="1">
                        <a:solidFill>
                          <a:schemeClr val="tx1"/>
                        </a:solidFill>
                        <a:latin typeface="Cambria Math" panose="02040503050406030204" pitchFamily="18" charset="0"/>
                      </a:rPr>
                      <m:t>，噪声大小</m:t>
                    </m:r>
                    <m:r>
                      <a:rPr lang="en-US" altLang="zh-CN" sz="12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𝜎</m:t>
                    </m:r>
                  </m:oMath>
                </a14:m>
                <a:r>
                  <a:rPr lang="en-US" altLang="zh-CN" sz="1200" dirty="0">
                    <a:solidFill>
                      <a:schemeClr val="tx1"/>
                    </a:solidFill>
                    <a:cs typeface="+mn-ea"/>
                    <a:sym typeface="+mn-lt"/>
                  </a:rPr>
                  <a:t>=8</a:t>
                </a:r>
                <a:endParaRPr kumimoji="0" lang="en-US" altLang="zh-CN" sz="1200" b="0" i="0" u="none" strike="noStrike" kern="1200" cap="none" spc="0" normalizeH="0" baseline="0" noProof="0" dirty="0">
                  <a:ln>
                    <a:noFill/>
                  </a:ln>
                  <a:solidFill>
                    <a:schemeClr val="tx1"/>
                  </a:solidFill>
                  <a:effectLst/>
                  <a:uLnTx/>
                  <a:uFillTx/>
                  <a:cs typeface="+mn-ea"/>
                  <a:sym typeface="+mn-lt"/>
                </a:endParaRPr>
              </a:p>
            </p:txBody>
          </p:sp>
        </mc:Choice>
        <mc:Fallback xmlns="">
          <p:sp>
            <p:nvSpPr>
              <p:cNvPr id="10" name="íŝļiḓè">
                <a:extLst>
                  <a:ext uri="{FF2B5EF4-FFF2-40B4-BE49-F238E27FC236}">
                    <a16:creationId xmlns:a16="http://schemas.microsoft.com/office/drawing/2014/main" id="{340BB260-B442-4B46-916B-E66D5291052B}"/>
                  </a:ext>
                </a:extLst>
              </p:cNvPr>
              <p:cNvSpPr>
                <a:spLocks noRot="1" noChangeAspect="1" noMove="1" noResize="1" noEditPoints="1" noAdjustHandles="1" noChangeArrowheads="1" noChangeShapeType="1" noTextEdit="1"/>
              </p:cNvSpPr>
              <p:nvPr/>
            </p:nvSpPr>
            <p:spPr bwMode="auto">
              <a:xfrm>
                <a:off x="3602605" y="2531959"/>
                <a:ext cx="3175797" cy="526829"/>
              </a:xfrm>
              <a:prstGeom prst="rect">
                <a:avLst/>
              </a:prstGeom>
              <a:blipFill>
                <a:blip r:embed="rId6"/>
                <a:stretch>
                  <a:fillRect t="-19540" b="-321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íŝļiḓè">
                <a:extLst>
                  <a:ext uri="{FF2B5EF4-FFF2-40B4-BE49-F238E27FC236}">
                    <a16:creationId xmlns:a16="http://schemas.microsoft.com/office/drawing/2014/main" id="{1A2A049B-E194-4C61-85E7-3D9F3AFEA991}"/>
                  </a:ext>
                </a:extLst>
              </p:cNvPr>
              <p:cNvSpPr/>
              <p:nvPr/>
            </p:nvSpPr>
            <p:spPr bwMode="auto">
              <a:xfrm>
                <a:off x="8185648" y="2560843"/>
                <a:ext cx="3175797" cy="526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45720" rIns="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30000"/>
                  </a:lnSpc>
                  <a:spcBef>
                    <a:spcPct val="0"/>
                  </a:spcBef>
                  <a:spcAft>
                    <a:spcPct val="0"/>
                  </a:spcAft>
                  <a:defRPr/>
                </a:pPr>
                <a:r>
                  <a:rPr lang="zh-CN" altLang="en-US" sz="1200" dirty="0">
                    <a:solidFill>
                      <a:schemeClr val="tx1"/>
                    </a:solidFill>
                    <a:cs typeface="+mn-ea"/>
                    <a:sym typeface="+mn-lt"/>
                  </a:rPr>
                  <a:t>测试集损失（</a:t>
                </a:r>
                <a:r>
                  <a:rPr lang="en-US" altLang="zh-CN" sz="1200" dirty="0">
                    <a:solidFill>
                      <a:schemeClr val="tx1"/>
                    </a:solidFill>
                    <a:cs typeface="+mn-ea"/>
                    <a:sym typeface="+mn-lt"/>
                  </a:rPr>
                  <a:t>a</a:t>
                </a:r>
                <a:r>
                  <a:rPr lang="zh-CN" altLang="en-US" sz="1200" dirty="0">
                    <a:solidFill>
                      <a:schemeClr val="tx1"/>
                    </a:solidFill>
                    <a:cs typeface="+mn-ea"/>
                    <a:sym typeface="+mn-lt"/>
                  </a:rPr>
                  <a:t>）和预测准确率（</a:t>
                </a:r>
                <a:r>
                  <a:rPr lang="en-US" altLang="zh-CN" sz="1200" dirty="0">
                    <a:solidFill>
                      <a:schemeClr val="tx1"/>
                    </a:solidFill>
                    <a:cs typeface="+mn-ea"/>
                    <a:sym typeface="+mn-lt"/>
                  </a:rPr>
                  <a:t>b</a:t>
                </a:r>
                <a:r>
                  <a:rPr lang="zh-CN" altLang="en-US" sz="1200" dirty="0">
                    <a:solidFill>
                      <a:schemeClr val="tx1"/>
                    </a:solidFill>
                    <a:cs typeface="+mn-ea"/>
                    <a:sym typeface="+mn-lt"/>
                  </a:rPr>
                  <a:t>）</a:t>
                </a:r>
                <a:endParaRPr lang="en-US" altLang="zh-CN" sz="1200" dirty="0">
                  <a:solidFill>
                    <a:schemeClr val="tx1"/>
                  </a:solidFill>
                  <a:cs typeface="+mn-ea"/>
                  <a:sym typeface="+mn-lt"/>
                </a:endParaRPr>
              </a:p>
              <a:p>
                <a:pPr lvl="0" algn="ctr">
                  <a:lnSpc>
                    <a:spcPct val="130000"/>
                  </a:lnSpc>
                  <a:spcBef>
                    <a:spcPct val="0"/>
                  </a:spcBef>
                  <a:spcAft>
                    <a:spcPct val="0"/>
                  </a:spcAft>
                  <a:defRPr/>
                </a:pPr>
                <a:r>
                  <a:rPr lang="zh-CN" altLang="zh-CN" sz="1200" dirty="0">
                    <a:solidFill>
                      <a:schemeClr val="tx1"/>
                    </a:solidFill>
                  </a:rPr>
                  <a:t>梯度阈值</a:t>
                </a:r>
                <a14:m>
                  <m:oMath xmlns:m="http://schemas.openxmlformats.org/officeDocument/2006/math">
                    <m:r>
                      <a:rPr lang="en-US" altLang="zh-CN" sz="1200" i="1">
                        <a:solidFill>
                          <a:schemeClr val="tx1"/>
                        </a:solidFill>
                        <a:latin typeface="Cambria Math" panose="02040503050406030204" pitchFamily="18" charset="0"/>
                      </a:rPr>
                      <m:t>𝐶</m:t>
                    </m:r>
                    <m:r>
                      <a:rPr lang="en-US" altLang="zh-CN" sz="1200" i="1">
                        <a:solidFill>
                          <a:schemeClr val="tx1"/>
                        </a:solidFill>
                        <a:latin typeface="Cambria Math" panose="02040503050406030204" pitchFamily="18" charset="0"/>
                      </a:rPr>
                      <m:t>=2</m:t>
                    </m:r>
                  </m:oMath>
                </a14:m>
                <a:r>
                  <a:rPr lang="zh-CN" altLang="zh-CN" sz="1200" dirty="0">
                    <a:solidFill>
                      <a:schemeClr val="tx1"/>
                    </a:solidFill>
                  </a:rPr>
                  <a:t>、学习率</a:t>
                </a:r>
                <a14:m>
                  <m:oMath xmlns:m="http://schemas.openxmlformats.org/officeDocument/2006/math">
                    <m:r>
                      <a:rPr lang="en-US" altLang="zh-CN" sz="1200" i="1">
                        <a:solidFill>
                          <a:schemeClr val="tx1"/>
                        </a:solidFill>
                        <a:latin typeface="Cambria Math" panose="02040503050406030204" pitchFamily="18" charset="0"/>
                      </a:rPr>
                      <m:t>𝜂</m:t>
                    </m:r>
                    <m:r>
                      <a:rPr lang="en-US" altLang="zh-CN" sz="1200" i="1">
                        <a:solidFill>
                          <a:schemeClr val="tx1"/>
                        </a:solidFill>
                        <a:latin typeface="Cambria Math" panose="02040503050406030204" pitchFamily="18" charset="0"/>
                      </a:rPr>
                      <m:t>=0.15</m:t>
                    </m:r>
                    <m:r>
                      <a:rPr lang="zh-CN" altLang="en-US" sz="1200" i="1">
                        <a:solidFill>
                          <a:schemeClr val="tx1"/>
                        </a:solidFill>
                        <a:latin typeface="Cambria Math" panose="02040503050406030204" pitchFamily="18" charset="0"/>
                      </a:rPr>
                      <m:t>，噪声大小</m:t>
                    </m:r>
                    <m:r>
                      <a:rPr lang="en-US" altLang="zh-CN" sz="12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𝜎</m:t>
                    </m:r>
                  </m:oMath>
                </a14:m>
                <a:r>
                  <a:rPr lang="en-US" altLang="zh-CN" sz="1200" dirty="0">
                    <a:solidFill>
                      <a:schemeClr val="tx1"/>
                    </a:solidFill>
                    <a:cs typeface="+mn-ea"/>
                    <a:sym typeface="+mn-lt"/>
                  </a:rPr>
                  <a:t>=10</a:t>
                </a:r>
                <a:endParaRPr kumimoji="0" lang="en-US" altLang="zh-CN" sz="1200" b="0" i="0" u="none" strike="noStrike" kern="1200" cap="none" spc="0" normalizeH="0" baseline="0" noProof="0" dirty="0">
                  <a:ln>
                    <a:noFill/>
                  </a:ln>
                  <a:solidFill>
                    <a:schemeClr val="tx1"/>
                  </a:solidFill>
                  <a:effectLst/>
                  <a:uLnTx/>
                  <a:uFillTx/>
                  <a:cs typeface="+mn-ea"/>
                  <a:sym typeface="+mn-lt"/>
                </a:endParaRPr>
              </a:p>
            </p:txBody>
          </p:sp>
        </mc:Choice>
        <mc:Fallback xmlns="">
          <p:sp>
            <p:nvSpPr>
              <p:cNvPr id="11" name="íŝļiḓè">
                <a:extLst>
                  <a:ext uri="{FF2B5EF4-FFF2-40B4-BE49-F238E27FC236}">
                    <a16:creationId xmlns:a16="http://schemas.microsoft.com/office/drawing/2014/main" id="{1A2A049B-E194-4C61-85E7-3D9F3AFEA991}"/>
                  </a:ext>
                </a:extLst>
              </p:cNvPr>
              <p:cNvSpPr>
                <a:spLocks noRot="1" noChangeAspect="1" noMove="1" noResize="1" noEditPoints="1" noAdjustHandles="1" noChangeArrowheads="1" noChangeShapeType="1" noTextEdit="1"/>
              </p:cNvSpPr>
              <p:nvPr/>
            </p:nvSpPr>
            <p:spPr bwMode="auto">
              <a:xfrm>
                <a:off x="8185648" y="2560843"/>
                <a:ext cx="3175797" cy="526829"/>
              </a:xfrm>
              <a:prstGeom prst="rect">
                <a:avLst/>
              </a:prstGeom>
              <a:blipFill>
                <a:blip r:embed="rId7"/>
                <a:stretch>
                  <a:fillRect t="-19540" b="-310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íŝļiḓè">
                <a:extLst>
                  <a:ext uri="{FF2B5EF4-FFF2-40B4-BE49-F238E27FC236}">
                    <a16:creationId xmlns:a16="http://schemas.microsoft.com/office/drawing/2014/main" id="{8BF0ABE7-09D8-4C5A-953C-343C0BC9CA8A}"/>
                  </a:ext>
                </a:extLst>
              </p:cNvPr>
              <p:cNvSpPr/>
              <p:nvPr/>
            </p:nvSpPr>
            <p:spPr bwMode="auto">
              <a:xfrm>
                <a:off x="3614221" y="5106943"/>
                <a:ext cx="3175797" cy="526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45720" rIns="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30000"/>
                  </a:lnSpc>
                  <a:spcBef>
                    <a:spcPct val="0"/>
                  </a:spcBef>
                  <a:spcAft>
                    <a:spcPct val="0"/>
                  </a:spcAft>
                  <a:defRPr/>
                </a:pPr>
                <a:r>
                  <a:rPr lang="zh-CN" altLang="en-US" sz="1200" dirty="0">
                    <a:solidFill>
                      <a:schemeClr val="tx1"/>
                    </a:solidFill>
                    <a:cs typeface="+mn-ea"/>
                    <a:sym typeface="+mn-lt"/>
                  </a:rPr>
                  <a:t>测试集损失（</a:t>
                </a:r>
                <a:r>
                  <a:rPr lang="en-US" altLang="zh-CN" sz="1200" dirty="0">
                    <a:solidFill>
                      <a:schemeClr val="tx1"/>
                    </a:solidFill>
                    <a:cs typeface="+mn-ea"/>
                    <a:sym typeface="+mn-lt"/>
                  </a:rPr>
                  <a:t>a</a:t>
                </a:r>
                <a:r>
                  <a:rPr lang="zh-CN" altLang="en-US" sz="1200" dirty="0">
                    <a:solidFill>
                      <a:schemeClr val="tx1"/>
                    </a:solidFill>
                    <a:cs typeface="+mn-ea"/>
                    <a:sym typeface="+mn-lt"/>
                  </a:rPr>
                  <a:t>）和预测准确率（</a:t>
                </a:r>
                <a:r>
                  <a:rPr lang="en-US" altLang="zh-CN" sz="1200" dirty="0">
                    <a:solidFill>
                      <a:schemeClr val="tx1"/>
                    </a:solidFill>
                    <a:cs typeface="+mn-ea"/>
                    <a:sym typeface="+mn-lt"/>
                  </a:rPr>
                  <a:t>b</a:t>
                </a:r>
                <a:r>
                  <a:rPr lang="zh-CN" altLang="en-US" sz="1200" dirty="0">
                    <a:solidFill>
                      <a:schemeClr val="tx1"/>
                    </a:solidFill>
                    <a:cs typeface="+mn-ea"/>
                    <a:sym typeface="+mn-lt"/>
                  </a:rPr>
                  <a:t>）</a:t>
                </a:r>
                <a:endParaRPr lang="en-US" altLang="zh-CN" sz="1200" dirty="0">
                  <a:solidFill>
                    <a:schemeClr val="tx1"/>
                  </a:solidFill>
                  <a:cs typeface="+mn-ea"/>
                  <a:sym typeface="+mn-lt"/>
                </a:endParaRPr>
              </a:p>
              <a:p>
                <a:pPr lvl="0" algn="ctr">
                  <a:lnSpc>
                    <a:spcPct val="130000"/>
                  </a:lnSpc>
                  <a:spcBef>
                    <a:spcPct val="0"/>
                  </a:spcBef>
                  <a:spcAft>
                    <a:spcPct val="0"/>
                  </a:spcAft>
                  <a:defRPr/>
                </a:pPr>
                <a:r>
                  <a:rPr lang="zh-CN" altLang="zh-CN" sz="1200" dirty="0">
                    <a:solidFill>
                      <a:schemeClr val="tx1"/>
                    </a:solidFill>
                  </a:rPr>
                  <a:t>梯度阈值</a:t>
                </a:r>
                <a14:m>
                  <m:oMath xmlns:m="http://schemas.openxmlformats.org/officeDocument/2006/math">
                    <m:r>
                      <a:rPr lang="en-US" altLang="zh-CN" sz="1200" i="1">
                        <a:solidFill>
                          <a:schemeClr val="tx1"/>
                        </a:solidFill>
                        <a:latin typeface="Cambria Math" panose="02040503050406030204" pitchFamily="18" charset="0"/>
                      </a:rPr>
                      <m:t>𝐶</m:t>
                    </m:r>
                    <m:r>
                      <a:rPr lang="en-US" altLang="zh-CN" sz="1200" i="1">
                        <a:solidFill>
                          <a:schemeClr val="tx1"/>
                        </a:solidFill>
                        <a:latin typeface="Cambria Math" panose="02040503050406030204" pitchFamily="18" charset="0"/>
                      </a:rPr>
                      <m:t>=4</m:t>
                    </m:r>
                  </m:oMath>
                </a14:m>
                <a:r>
                  <a:rPr lang="zh-CN" altLang="zh-CN" sz="1200" dirty="0">
                    <a:solidFill>
                      <a:schemeClr val="tx1"/>
                    </a:solidFill>
                  </a:rPr>
                  <a:t>、学习率</a:t>
                </a:r>
                <a14:m>
                  <m:oMath xmlns:m="http://schemas.openxmlformats.org/officeDocument/2006/math">
                    <m:r>
                      <a:rPr lang="en-US" altLang="zh-CN" sz="1200" i="1">
                        <a:solidFill>
                          <a:schemeClr val="tx1"/>
                        </a:solidFill>
                        <a:latin typeface="Cambria Math" panose="02040503050406030204" pitchFamily="18" charset="0"/>
                      </a:rPr>
                      <m:t>𝜂</m:t>
                    </m:r>
                    <m:r>
                      <a:rPr lang="en-US" altLang="zh-CN" sz="1200" i="1">
                        <a:solidFill>
                          <a:schemeClr val="tx1"/>
                        </a:solidFill>
                        <a:latin typeface="Cambria Math" panose="02040503050406030204" pitchFamily="18" charset="0"/>
                      </a:rPr>
                      <m:t>=0.15</m:t>
                    </m:r>
                    <m:r>
                      <a:rPr lang="zh-CN" altLang="en-US" sz="1200" i="1">
                        <a:solidFill>
                          <a:schemeClr val="tx1"/>
                        </a:solidFill>
                        <a:latin typeface="Cambria Math" panose="02040503050406030204" pitchFamily="18" charset="0"/>
                      </a:rPr>
                      <m:t>，噪声大小</m:t>
                    </m:r>
                    <m:r>
                      <a:rPr lang="en-US" altLang="zh-CN" sz="12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𝜎</m:t>
                    </m:r>
                  </m:oMath>
                </a14:m>
                <a:r>
                  <a:rPr lang="en-US" altLang="zh-CN" sz="1200" dirty="0">
                    <a:solidFill>
                      <a:schemeClr val="tx1"/>
                    </a:solidFill>
                    <a:cs typeface="+mn-ea"/>
                    <a:sym typeface="+mn-lt"/>
                  </a:rPr>
                  <a:t>=4</a:t>
                </a:r>
                <a:endParaRPr kumimoji="0" lang="en-US" altLang="zh-CN" sz="1200" b="0" i="0" u="none" strike="noStrike" kern="1200" cap="none" spc="0" normalizeH="0" baseline="0" noProof="0" dirty="0">
                  <a:ln>
                    <a:noFill/>
                  </a:ln>
                  <a:solidFill>
                    <a:schemeClr val="tx1"/>
                  </a:solidFill>
                  <a:effectLst/>
                  <a:uLnTx/>
                  <a:uFillTx/>
                  <a:cs typeface="+mn-ea"/>
                  <a:sym typeface="+mn-lt"/>
                </a:endParaRPr>
              </a:p>
            </p:txBody>
          </p:sp>
        </mc:Choice>
        <mc:Fallback xmlns="">
          <p:sp>
            <p:nvSpPr>
              <p:cNvPr id="12" name="íŝļiḓè">
                <a:extLst>
                  <a:ext uri="{FF2B5EF4-FFF2-40B4-BE49-F238E27FC236}">
                    <a16:creationId xmlns:a16="http://schemas.microsoft.com/office/drawing/2014/main" id="{8BF0ABE7-09D8-4C5A-953C-343C0BC9CA8A}"/>
                  </a:ext>
                </a:extLst>
              </p:cNvPr>
              <p:cNvSpPr>
                <a:spLocks noRot="1" noChangeAspect="1" noMove="1" noResize="1" noEditPoints="1" noAdjustHandles="1" noChangeArrowheads="1" noChangeShapeType="1" noTextEdit="1"/>
              </p:cNvSpPr>
              <p:nvPr/>
            </p:nvSpPr>
            <p:spPr bwMode="auto">
              <a:xfrm>
                <a:off x="3614221" y="5106943"/>
                <a:ext cx="3175797" cy="526829"/>
              </a:xfrm>
              <a:prstGeom prst="rect">
                <a:avLst/>
              </a:prstGeom>
              <a:blipFill>
                <a:blip r:embed="rId8"/>
                <a:stretch>
                  <a:fillRect t="-20930" b="-32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íŝļiḓè">
                <a:extLst>
                  <a:ext uri="{FF2B5EF4-FFF2-40B4-BE49-F238E27FC236}">
                    <a16:creationId xmlns:a16="http://schemas.microsoft.com/office/drawing/2014/main" id="{FE87E07F-034C-4F3D-98FA-DF64CA4D2DA8}"/>
                  </a:ext>
                </a:extLst>
              </p:cNvPr>
              <p:cNvSpPr/>
              <p:nvPr/>
            </p:nvSpPr>
            <p:spPr bwMode="auto">
              <a:xfrm>
                <a:off x="8223202" y="5059371"/>
                <a:ext cx="3175797" cy="526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45720" rIns="0" bIns="4572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algn="ctr">
                  <a:lnSpc>
                    <a:spcPct val="130000"/>
                  </a:lnSpc>
                  <a:spcBef>
                    <a:spcPct val="0"/>
                  </a:spcBef>
                  <a:spcAft>
                    <a:spcPct val="0"/>
                  </a:spcAft>
                  <a:defRPr/>
                </a:pPr>
                <a:r>
                  <a:rPr lang="zh-CN" altLang="en-US" sz="1200" dirty="0">
                    <a:solidFill>
                      <a:schemeClr val="tx1"/>
                    </a:solidFill>
                    <a:cs typeface="+mn-ea"/>
                    <a:sym typeface="+mn-lt"/>
                  </a:rPr>
                  <a:t>测试集损失（</a:t>
                </a:r>
                <a:r>
                  <a:rPr lang="en-US" altLang="zh-CN" sz="1200" dirty="0">
                    <a:solidFill>
                      <a:schemeClr val="tx1"/>
                    </a:solidFill>
                    <a:cs typeface="+mn-ea"/>
                    <a:sym typeface="+mn-lt"/>
                  </a:rPr>
                  <a:t>a</a:t>
                </a:r>
                <a:r>
                  <a:rPr lang="zh-CN" altLang="en-US" sz="1200" dirty="0">
                    <a:solidFill>
                      <a:schemeClr val="tx1"/>
                    </a:solidFill>
                    <a:cs typeface="+mn-ea"/>
                    <a:sym typeface="+mn-lt"/>
                  </a:rPr>
                  <a:t>）和预测准确率（</a:t>
                </a:r>
                <a:r>
                  <a:rPr lang="en-US" altLang="zh-CN" sz="1200" dirty="0">
                    <a:solidFill>
                      <a:schemeClr val="tx1"/>
                    </a:solidFill>
                    <a:cs typeface="+mn-ea"/>
                    <a:sym typeface="+mn-lt"/>
                  </a:rPr>
                  <a:t>b</a:t>
                </a:r>
                <a:r>
                  <a:rPr lang="zh-CN" altLang="en-US" sz="1200" dirty="0">
                    <a:solidFill>
                      <a:schemeClr val="tx1"/>
                    </a:solidFill>
                    <a:cs typeface="+mn-ea"/>
                    <a:sym typeface="+mn-lt"/>
                  </a:rPr>
                  <a:t>）</a:t>
                </a:r>
                <a:endParaRPr lang="en-US" altLang="zh-CN" sz="1200" dirty="0">
                  <a:solidFill>
                    <a:schemeClr val="tx1"/>
                  </a:solidFill>
                  <a:cs typeface="+mn-ea"/>
                  <a:sym typeface="+mn-lt"/>
                </a:endParaRPr>
              </a:p>
              <a:p>
                <a:pPr lvl="0" algn="ctr">
                  <a:lnSpc>
                    <a:spcPct val="130000"/>
                  </a:lnSpc>
                  <a:spcBef>
                    <a:spcPct val="0"/>
                  </a:spcBef>
                  <a:spcAft>
                    <a:spcPct val="0"/>
                  </a:spcAft>
                  <a:defRPr/>
                </a:pPr>
                <a:r>
                  <a:rPr lang="zh-CN" altLang="zh-CN" sz="1200" dirty="0">
                    <a:solidFill>
                      <a:schemeClr val="tx1"/>
                    </a:solidFill>
                  </a:rPr>
                  <a:t>梯度阈值</a:t>
                </a:r>
                <a14:m>
                  <m:oMath xmlns:m="http://schemas.openxmlformats.org/officeDocument/2006/math">
                    <m:r>
                      <a:rPr lang="en-US" altLang="zh-CN" sz="1200" i="1">
                        <a:solidFill>
                          <a:schemeClr val="tx1"/>
                        </a:solidFill>
                        <a:latin typeface="Cambria Math" panose="02040503050406030204" pitchFamily="18" charset="0"/>
                      </a:rPr>
                      <m:t>𝐶</m:t>
                    </m:r>
                    <m:r>
                      <a:rPr lang="en-US" altLang="zh-CN" sz="1200" i="1">
                        <a:solidFill>
                          <a:schemeClr val="tx1"/>
                        </a:solidFill>
                        <a:latin typeface="Cambria Math" panose="02040503050406030204" pitchFamily="18" charset="0"/>
                      </a:rPr>
                      <m:t>=2</m:t>
                    </m:r>
                  </m:oMath>
                </a14:m>
                <a:r>
                  <a:rPr lang="zh-CN" altLang="zh-CN" sz="1200" dirty="0">
                    <a:solidFill>
                      <a:schemeClr val="tx1"/>
                    </a:solidFill>
                  </a:rPr>
                  <a:t>、学习率</a:t>
                </a:r>
                <a14:m>
                  <m:oMath xmlns:m="http://schemas.openxmlformats.org/officeDocument/2006/math">
                    <m:r>
                      <a:rPr lang="en-US" altLang="zh-CN" sz="1200" i="1">
                        <a:solidFill>
                          <a:schemeClr val="tx1"/>
                        </a:solidFill>
                        <a:latin typeface="Cambria Math" panose="02040503050406030204" pitchFamily="18" charset="0"/>
                      </a:rPr>
                      <m:t>𝜂</m:t>
                    </m:r>
                    <m:r>
                      <a:rPr lang="en-US" altLang="zh-CN" sz="1200" i="1">
                        <a:solidFill>
                          <a:schemeClr val="tx1"/>
                        </a:solidFill>
                        <a:latin typeface="Cambria Math" panose="02040503050406030204" pitchFamily="18" charset="0"/>
                      </a:rPr>
                      <m:t>=0.05</m:t>
                    </m:r>
                    <m:r>
                      <a:rPr lang="zh-CN" altLang="en-US" sz="1200" i="1">
                        <a:solidFill>
                          <a:schemeClr val="tx1"/>
                        </a:solidFill>
                        <a:latin typeface="Cambria Math" panose="02040503050406030204" pitchFamily="18" charset="0"/>
                      </a:rPr>
                      <m:t>，噪声大小</m:t>
                    </m:r>
                    <m:r>
                      <a:rPr lang="en-US" altLang="zh-CN" sz="1200" i="1" smtClean="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𝜎</m:t>
                    </m:r>
                  </m:oMath>
                </a14:m>
                <a:r>
                  <a:rPr lang="en-US" altLang="zh-CN" sz="1200" dirty="0">
                    <a:solidFill>
                      <a:schemeClr val="tx1"/>
                    </a:solidFill>
                    <a:cs typeface="+mn-ea"/>
                    <a:sym typeface="+mn-lt"/>
                  </a:rPr>
                  <a:t>=8</a:t>
                </a:r>
                <a:endParaRPr kumimoji="0" lang="en-US" altLang="zh-CN" sz="1200" b="0" i="0" u="none" strike="noStrike" kern="1200" cap="none" spc="0" normalizeH="0" baseline="0" noProof="0" dirty="0">
                  <a:ln>
                    <a:noFill/>
                  </a:ln>
                  <a:solidFill>
                    <a:schemeClr val="tx1"/>
                  </a:solidFill>
                  <a:effectLst/>
                  <a:uLnTx/>
                  <a:uFillTx/>
                  <a:cs typeface="+mn-ea"/>
                  <a:sym typeface="+mn-lt"/>
                </a:endParaRPr>
              </a:p>
            </p:txBody>
          </p:sp>
        </mc:Choice>
        <mc:Fallback xmlns="">
          <p:sp>
            <p:nvSpPr>
              <p:cNvPr id="13" name="íŝļiḓè">
                <a:extLst>
                  <a:ext uri="{FF2B5EF4-FFF2-40B4-BE49-F238E27FC236}">
                    <a16:creationId xmlns:a16="http://schemas.microsoft.com/office/drawing/2014/main" id="{FE87E07F-034C-4F3D-98FA-DF64CA4D2DA8}"/>
                  </a:ext>
                </a:extLst>
              </p:cNvPr>
              <p:cNvSpPr>
                <a:spLocks noRot="1" noChangeAspect="1" noMove="1" noResize="1" noEditPoints="1" noAdjustHandles="1" noChangeArrowheads="1" noChangeShapeType="1" noTextEdit="1"/>
              </p:cNvSpPr>
              <p:nvPr/>
            </p:nvSpPr>
            <p:spPr bwMode="auto">
              <a:xfrm>
                <a:off x="8223202" y="5059371"/>
                <a:ext cx="3175797" cy="526829"/>
              </a:xfrm>
              <a:prstGeom prst="rect">
                <a:avLst/>
              </a:prstGeom>
              <a:blipFill>
                <a:blip r:embed="rId9"/>
                <a:stretch>
                  <a:fillRect t="-19767" b="-32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4EB25B77-1659-496B-81E7-B10E9C0058B7}"/>
              </a:ext>
            </a:extLst>
          </p:cNvPr>
          <p:cNvSpPr txBox="1"/>
          <p:nvPr/>
        </p:nvSpPr>
        <p:spPr>
          <a:xfrm>
            <a:off x="1003611" y="5876342"/>
            <a:ext cx="11188389" cy="646771"/>
          </a:xfrm>
          <a:prstGeom prst="rect">
            <a:avLst/>
          </a:prstGeom>
          <a:noFill/>
        </p:spPr>
        <p:txBody>
          <a:bodyPr wrap="square" rtlCol="0">
            <a:spAutoFit/>
          </a:bodyPr>
          <a:lstStyle/>
          <a:p>
            <a:pPr algn="just"/>
            <a:r>
              <a:rPr lang="en-US" altLang="zh-CN" dirty="0">
                <a:solidFill>
                  <a:srgbClr val="0070C0"/>
                </a:solidFill>
                <a:latin typeface="Times New Roman" panose="02020603050405020304" pitchFamily="18" charset="0"/>
                <a:cs typeface="Times New Roman" panose="02020603050405020304" pitchFamily="18" charset="0"/>
              </a:rPr>
              <a:t>Yu F, Wang L, Fang X, et al. </a:t>
            </a:r>
            <a:r>
              <a:rPr lang="en-US" altLang="zh-CN" i="1" dirty="0">
                <a:solidFill>
                  <a:srgbClr val="0070C0"/>
                </a:solidFill>
                <a:latin typeface="Times New Roman" panose="02020603050405020304" pitchFamily="18" charset="0"/>
                <a:cs typeface="Times New Roman" panose="02020603050405020304" pitchFamily="18" charset="0"/>
              </a:rPr>
              <a:t>The defense of adversarial example with conditional generative adversarial networks</a:t>
            </a:r>
            <a:r>
              <a:rPr lang="en-US" altLang="zh-CN" dirty="0">
                <a:solidFill>
                  <a:srgbClr val="0070C0"/>
                </a:solidFill>
                <a:latin typeface="Times New Roman" panose="02020603050405020304" pitchFamily="18" charset="0"/>
                <a:cs typeface="Times New Roman" panose="02020603050405020304" pitchFamily="18" charset="0"/>
              </a:rPr>
              <a:t>. Security and Communication Networks, 2020. (SCI Q3</a:t>
            </a:r>
            <a:r>
              <a:rPr lang="zh-CN" altLang="en-US" dirty="0">
                <a:solidFill>
                  <a:srgbClr val="0070C0"/>
                </a:solidFill>
                <a:latin typeface="Times New Roman" panose="02020603050405020304" pitchFamily="18" charset="0"/>
                <a:cs typeface="Times New Roman" panose="02020603050405020304" pitchFamily="18" charset="0"/>
              </a:rPr>
              <a:t>，</a:t>
            </a:r>
            <a:r>
              <a:rPr lang="en-US" altLang="zh-CN" dirty="0">
                <a:solidFill>
                  <a:srgbClr val="0070C0"/>
                </a:solidFill>
                <a:latin typeface="Times New Roman" panose="02020603050405020304" pitchFamily="18" charset="0"/>
                <a:cs typeface="Times New Roman" panose="02020603050405020304" pitchFamily="18" charset="0"/>
              </a:rPr>
              <a:t>CCF B)</a:t>
            </a:r>
            <a:endParaRPr lang="zh-CN" alt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60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E6D658-859C-44BF-BFF6-F85F1B39CF72}"/>
              </a:ext>
            </a:extLst>
          </p:cNvPr>
          <p:cNvSpPr>
            <a:spLocks noGrp="1"/>
          </p:cNvSpPr>
          <p:nvPr>
            <p:ph type="title"/>
          </p:nvPr>
        </p:nvSpPr>
        <p:spPr>
          <a:xfrm>
            <a:off x="1219200" y="111642"/>
            <a:ext cx="9601200" cy="866553"/>
          </a:xfrm>
        </p:spPr>
        <p:txBody>
          <a:bodyPr>
            <a:normAutofit/>
          </a:bodyPr>
          <a:lstStyle/>
          <a:p>
            <a:r>
              <a:rPr lang="zh-CN" altLang="en-US" dirty="0">
                <a:latin typeface="Times New Roman" panose="02020603050405020304" pitchFamily="18" charset="0"/>
                <a:cs typeface="Times New Roman" panose="02020603050405020304" pitchFamily="18" charset="0"/>
              </a:rPr>
              <a:t>在差分隐私保护方面的其他成果</a:t>
            </a:r>
          </a:p>
        </p:txBody>
      </p:sp>
      <p:sp>
        <p:nvSpPr>
          <p:cNvPr id="3" name="文本框 2">
            <a:extLst>
              <a:ext uri="{FF2B5EF4-FFF2-40B4-BE49-F238E27FC236}">
                <a16:creationId xmlns:a16="http://schemas.microsoft.com/office/drawing/2014/main" id="{5AB36B5F-4A8F-4A97-9AD3-1B8B8B7AA246}"/>
              </a:ext>
            </a:extLst>
          </p:cNvPr>
          <p:cNvSpPr txBox="1"/>
          <p:nvPr/>
        </p:nvSpPr>
        <p:spPr>
          <a:xfrm>
            <a:off x="1219200" y="637953"/>
            <a:ext cx="10508512" cy="5859553"/>
          </a:xfrm>
          <a:prstGeom prst="rect">
            <a:avLst/>
          </a:prstGeom>
          <a:noFill/>
        </p:spPr>
        <p:txBody>
          <a:bodyPr wrap="square" rtlCol="0">
            <a:spAutoFit/>
          </a:bodyPr>
          <a:lstStyle/>
          <a:p>
            <a:pPr>
              <a:lnSpc>
                <a:spcPct val="150000"/>
              </a:lnSpc>
            </a:pPr>
            <a:r>
              <a:rPr lang="zh-CN" altLang="en-US" b="1" dirty="0">
                <a:solidFill>
                  <a:srgbClr val="0070C0"/>
                </a:solidFill>
                <a:latin typeface="Times New Roman" panose="02020603050405020304" pitchFamily="18" charset="0"/>
                <a:cs typeface="Times New Roman" panose="02020603050405020304" pitchFamily="18" charset="0"/>
              </a:rPr>
              <a:t>发明专利</a:t>
            </a:r>
            <a:r>
              <a:rPr lang="en-US" altLang="zh-CN" b="1" dirty="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altLang="zh-CN" dirty="0">
                <a:latin typeface="Times New Roman" panose="02020603050405020304" pitchFamily="18" charset="0"/>
                <a:cs typeface="Times New Roman" panose="02020603050405020304" pitchFamily="18" charset="0"/>
              </a:rPr>
              <a:t>(1) CN110990876A</a:t>
            </a:r>
            <a:r>
              <a:rPr lang="zh-CN" altLang="en-US" dirty="0">
                <a:latin typeface="Times New Roman" panose="02020603050405020304" pitchFamily="18" charset="0"/>
                <a:cs typeface="Times New Roman" panose="02020603050405020304" pitchFamily="18" charset="0"/>
              </a:rPr>
              <a:t>，基于不变后随机响应技术的数据库敏感关联属性脱敏方法</a:t>
            </a:r>
          </a:p>
          <a:p>
            <a:pPr algn="just">
              <a:lnSpc>
                <a:spcPct val="150000"/>
              </a:lnSpc>
            </a:pPr>
            <a:r>
              <a:rPr lang="en-US" altLang="zh-CN" dirty="0">
                <a:latin typeface="Times New Roman" panose="02020603050405020304" pitchFamily="18" charset="0"/>
                <a:cs typeface="Times New Roman" panose="02020603050405020304" pitchFamily="18" charset="0"/>
              </a:rPr>
              <a:t>(2) CN113344814A</a:t>
            </a:r>
            <a:r>
              <a:rPr lang="zh-CN" altLang="en-US" dirty="0">
                <a:latin typeface="Times New Roman" panose="02020603050405020304" pitchFamily="18" charset="0"/>
                <a:cs typeface="Times New Roman" panose="02020603050405020304" pitchFamily="18" charset="0"/>
              </a:rPr>
              <a:t>，一种基于生成机制的高分辨率对抗样本的合成方法</a:t>
            </a:r>
          </a:p>
          <a:p>
            <a:pPr algn="just">
              <a:lnSpc>
                <a:spcPct val="150000"/>
              </a:lnSpc>
            </a:pPr>
            <a:r>
              <a:rPr lang="en-US" altLang="zh-CN" dirty="0">
                <a:latin typeface="Times New Roman" panose="02020603050405020304" pitchFamily="18" charset="0"/>
                <a:cs typeface="Times New Roman" panose="02020603050405020304" pitchFamily="18" charset="0"/>
              </a:rPr>
              <a:t>(3) CN113360694A</a:t>
            </a:r>
            <a:r>
              <a:rPr lang="zh-CN" altLang="en-US" dirty="0">
                <a:latin typeface="Times New Roman" panose="02020603050405020304" pitchFamily="18" charset="0"/>
                <a:cs typeface="Times New Roman" panose="02020603050405020304" pitchFamily="18" charset="0"/>
              </a:rPr>
              <a:t>，一种基于自编码器的恶意图像查询样本检测过滤方法</a:t>
            </a:r>
          </a:p>
          <a:p>
            <a:pPr algn="just">
              <a:lnSpc>
                <a:spcPct val="150000"/>
              </a:lnSpc>
            </a:pPr>
            <a:r>
              <a:rPr lang="en-US" altLang="zh-CN" dirty="0">
                <a:latin typeface="Times New Roman" panose="02020603050405020304" pitchFamily="18" charset="0"/>
                <a:cs typeface="Times New Roman" panose="02020603050405020304" pitchFamily="18" charset="0"/>
              </a:rPr>
              <a:t>(4) CN113361594A</a:t>
            </a:r>
            <a:r>
              <a:rPr lang="zh-CN" altLang="en-US" dirty="0">
                <a:latin typeface="Times New Roman" panose="02020603050405020304" pitchFamily="18" charset="0"/>
                <a:cs typeface="Times New Roman" panose="02020603050405020304" pitchFamily="18" charset="0"/>
              </a:rPr>
              <a:t>，一种基于生成模型的对抗样本生成方法</a:t>
            </a:r>
          </a:p>
          <a:p>
            <a:pPr>
              <a:lnSpc>
                <a:spcPct val="150000"/>
              </a:lnSpc>
            </a:pPr>
            <a:r>
              <a:rPr lang="zh-CN" altLang="en-US" b="1" dirty="0">
                <a:solidFill>
                  <a:srgbClr val="0070C0"/>
                </a:solidFill>
                <a:latin typeface="Times New Roman" panose="02020603050405020304" pitchFamily="18" charset="0"/>
                <a:cs typeface="Times New Roman" panose="02020603050405020304" pitchFamily="18" charset="0"/>
              </a:rPr>
              <a:t>论文：</a:t>
            </a:r>
            <a:endParaRPr lang="en-US" altLang="zh-CN" b="1"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altLang="zh-CN" dirty="0">
                <a:latin typeface="Times New Roman" panose="02020603050405020304" pitchFamily="18" charset="0"/>
                <a:cs typeface="Times New Roman" panose="02020603050405020304" pitchFamily="18" charset="0"/>
              </a:rPr>
              <a:t>(1) </a:t>
            </a:r>
            <a:r>
              <a:rPr lang="zh-CN" altLang="en-US" dirty="0">
                <a:latin typeface="Times New Roman" panose="02020603050405020304" pitchFamily="18" charset="0"/>
                <a:cs typeface="Times New Roman" panose="02020603050405020304" pitchFamily="18" charset="0"/>
              </a:rPr>
              <a:t>杨高明，朱海明，方贤进，苏树智</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局部差分隐私约束的关联属性不变后随机响应扰动，电子学报，</a:t>
            </a:r>
            <a:r>
              <a:rPr lang="en-US" altLang="zh-CN" dirty="0">
                <a:latin typeface="Times New Roman" panose="02020603050405020304" pitchFamily="18" charset="0"/>
                <a:cs typeface="Times New Roman" panose="02020603050405020304" pitchFamily="18" charset="0"/>
              </a:rPr>
              <a:t>2019</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Vol. 47, No. </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pp. 1079~1085. </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CCF A</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gn="just">
              <a:lnSpc>
                <a:spcPct val="150000"/>
              </a:lnSpc>
            </a:pPr>
            <a:r>
              <a:rPr lang="en-US" altLang="zh-CN" dirty="0">
                <a:latin typeface="Times New Roman" panose="02020603050405020304" pitchFamily="18" charset="0"/>
                <a:cs typeface="Times New Roman" panose="02020603050405020304" pitchFamily="18" charset="0"/>
              </a:rPr>
              <a:t>(2) </a:t>
            </a:r>
            <a:r>
              <a:rPr lang="zh-CN" altLang="en-US" dirty="0">
                <a:latin typeface="Times New Roman" panose="02020603050405020304" pitchFamily="18" charset="0"/>
                <a:cs typeface="Times New Roman" panose="02020603050405020304" pitchFamily="18" charset="0"/>
              </a:rPr>
              <a:t>余方超</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方贤进</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张又文</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杨高明</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王丽</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增强深度学习中的差分隐私防御机制</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南京大学学报</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自然科学</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Vol. 57, No. 1, pp. 10~20. </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CSCD</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gn="just">
              <a:lnSpc>
                <a:spcPct val="150000"/>
              </a:lnSpc>
            </a:pPr>
            <a:r>
              <a:rPr lang="en-US" altLang="zh-CN" dirty="0">
                <a:latin typeface="Times New Roman" panose="02020603050405020304" pitchFamily="18" charset="0"/>
                <a:cs typeface="Times New Roman" panose="02020603050405020304" pitchFamily="18" charset="0"/>
              </a:rPr>
              <a:t>(3) </a:t>
            </a:r>
            <a:r>
              <a:rPr lang="zh-CN" altLang="en-US" dirty="0">
                <a:latin typeface="Times New Roman" panose="02020603050405020304" pitchFamily="18" charset="0"/>
                <a:cs typeface="Times New Roman" panose="02020603050405020304" pitchFamily="18" charset="0"/>
              </a:rPr>
              <a:t>叶欣欣， 杨高明， 方贤进， 施雨</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基于</a:t>
            </a:r>
            <a:r>
              <a:rPr lang="en-US" altLang="zh-CN" dirty="0">
                <a:latin typeface="Times New Roman" panose="02020603050405020304" pitchFamily="18" charset="0"/>
                <a:cs typeface="Times New Roman" panose="02020603050405020304" pitchFamily="18" charset="0"/>
              </a:rPr>
              <a:t>SOM </a:t>
            </a:r>
            <a:r>
              <a:rPr lang="zh-CN" altLang="en-US" dirty="0">
                <a:latin typeface="Times New Roman" panose="02020603050405020304" pitchFamily="18" charset="0"/>
                <a:cs typeface="Times New Roman" panose="02020603050405020304" pitchFamily="18" charset="0"/>
              </a:rPr>
              <a:t>网络的差分隐私保护研究</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计算机应用研究，</a:t>
            </a:r>
            <a:r>
              <a:rPr lang="en-US" altLang="zh-CN" dirty="0">
                <a:latin typeface="Times New Roman" panose="02020603050405020304" pitchFamily="18" charset="0"/>
                <a:cs typeface="Times New Roman" panose="02020603050405020304" pitchFamily="18" charset="0"/>
              </a:rPr>
              <a:t>Vol. 38, No. 4, pp. 1195~1198.  (CCF C)</a:t>
            </a:r>
          </a:p>
          <a:p>
            <a:pPr algn="just">
              <a:lnSpc>
                <a:spcPct val="150000"/>
              </a:lnSpc>
            </a:pPr>
            <a:r>
              <a:rPr lang="en-US" altLang="zh-CN" dirty="0">
                <a:latin typeface="Times New Roman" panose="02020603050405020304" pitchFamily="18" charset="0"/>
                <a:cs typeface="Times New Roman" panose="02020603050405020304" pitchFamily="18" charset="0"/>
              </a:rPr>
              <a:t>(4) </a:t>
            </a:r>
            <a:r>
              <a:rPr lang="zh-CN" altLang="en-US" dirty="0">
                <a:latin typeface="Times New Roman" panose="02020603050405020304" pitchFamily="18" charset="0"/>
                <a:cs typeface="Times New Roman" panose="02020603050405020304" pitchFamily="18" charset="0"/>
              </a:rPr>
              <a:t>杨高明，方贤进，肖亚飞</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局部差分隐私约束的链接攻击保护</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计算机科学与探索</a:t>
            </a:r>
            <a:r>
              <a:rPr lang="en-US" altLang="zh-CN" dirty="0">
                <a:latin typeface="Times New Roman" panose="02020603050405020304" pitchFamily="18" charset="0"/>
                <a:cs typeface="Times New Roman" panose="02020603050405020304" pitchFamily="18" charset="0"/>
              </a:rPr>
              <a:t>, 2019, 13(2), pp. 251~262. </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CCF B</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3">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3">
                                            <p:txEl>
                                              <p:pRg st="7" end="7"/>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3">
                                            <p:txEl>
                                              <p:pRg st="8" end="8"/>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37243A2-9BF7-4733-83CC-2F2B89B6D2B0}"/>
              </a:ext>
            </a:extLst>
          </p:cNvPr>
          <p:cNvSpPr txBox="1"/>
          <p:nvPr/>
        </p:nvSpPr>
        <p:spPr>
          <a:xfrm>
            <a:off x="2207941" y="1997839"/>
            <a:ext cx="8686800" cy="2862322"/>
          </a:xfrm>
          <a:prstGeom prst="rect">
            <a:avLst/>
          </a:prstGeom>
          <a:noFill/>
        </p:spPr>
        <p:txBody>
          <a:bodyPr wrap="square" rtlCol="0">
            <a:spAutoFit/>
          </a:bodyPr>
          <a:lstStyle/>
          <a:p>
            <a:pPr algn="ctr"/>
            <a:r>
              <a:rPr lang="zh-CN" altLang="en-US" sz="6000" dirty="0"/>
              <a:t>汇报完毕</a:t>
            </a:r>
            <a:endParaRPr lang="en-US" altLang="zh-CN" sz="6000" dirty="0"/>
          </a:p>
          <a:p>
            <a:pPr algn="ctr"/>
            <a:endParaRPr lang="en-US" altLang="zh-CN" sz="6000" dirty="0"/>
          </a:p>
          <a:p>
            <a:pPr algn="ctr"/>
            <a:r>
              <a:rPr lang="zh-CN" altLang="en-US" sz="6000" dirty="0"/>
              <a:t>谢谢！</a:t>
            </a:r>
          </a:p>
        </p:txBody>
      </p:sp>
    </p:spTree>
    <p:extLst>
      <p:ext uri="{BB962C8B-B14F-4D97-AF65-F5344CB8AC3E}">
        <p14:creationId xmlns:p14="http://schemas.microsoft.com/office/powerpoint/2010/main" val="1520396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37243A2-9BF7-4733-83CC-2F2B89B6D2B0}"/>
              </a:ext>
            </a:extLst>
          </p:cNvPr>
          <p:cNvSpPr txBox="1"/>
          <p:nvPr/>
        </p:nvSpPr>
        <p:spPr>
          <a:xfrm>
            <a:off x="2207941" y="2413337"/>
            <a:ext cx="8686800" cy="1015663"/>
          </a:xfrm>
          <a:prstGeom prst="rect">
            <a:avLst/>
          </a:prstGeom>
          <a:noFill/>
        </p:spPr>
        <p:txBody>
          <a:bodyPr wrap="square" rtlCol="0">
            <a:spAutoFit/>
          </a:bodyPr>
          <a:lstStyle/>
          <a:p>
            <a:pPr algn="ctr"/>
            <a:r>
              <a:rPr lang="en-US" altLang="zh-CN" sz="6000" dirty="0">
                <a:latin typeface="Times New Roman" panose="02020603050405020304" pitchFamily="18" charset="0"/>
                <a:cs typeface="Times New Roman" panose="02020603050405020304" pitchFamily="18" charset="0"/>
              </a:rPr>
              <a:t>Any Questions?</a:t>
            </a:r>
          </a:p>
        </p:txBody>
      </p:sp>
    </p:spTree>
    <p:extLst>
      <p:ext uri="{BB962C8B-B14F-4D97-AF65-F5344CB8AC3E}">
        <p14:creationId xmlns:p14="http://schemas.microsoft.com/office/powerpoint/2010/main" val="230790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a:extLst>
              <a:ext uri="{FF2B5EF4-FFF2-40B4-BE49-F238E27FC236}">
                <a16:creationId xmlns:a16="http://schemas.microsoft.com/office/drawing/2014/main" id="{7A148ABB-060A-44F5-B457-496C1095F98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60588" y="1028831"/>
            <a:ext cx="1341463" cy="1813125"/>
          </a:xfrm>
        </p:spPr>
      </p:pic>
      <p:sp>
        <p:nvSpPr>
          <p:cNvPr id="6" name="标题 1">
            <a:extLst>
              <a:ext uri="{FF2B5EF4-FFF2-40B4-BE49-F238E27FC236}">
                <a16:creationId xmlns:a16="http://schemas.microsoft.com/office/drawing/2014/main" id="{0953D9B0-E40A-4017-8DBC-19641128BBFD}"/>
              </a:ext>
            </a:extLst>
          </p:cNvPr>
          <p:cNvSpPr>
            <a:spLocks noGrp="1"/>
          </p:cNvSpPr>
          <p:nvPr>
            <p:ph type="title"/>
          </p:nvPr>
        </p:nvSpPr>
        <p:spPr>
          <a:xfrm>
            <a:off x="1371600" y="238125"/>
            <a:ext cx="9601200" cy="657225"/>
          </a:xfrm>
        </p:spPr>
        <p:txBody>
          <a:bodyPr>
            <a:normAutofit fontScale="90000"/>
          </a:bodyPr>
          <a:lstStyle/>
          <a:p>
            <a:r>
              <a:rPr lang="zh-CN" altLang="en-US" dirty="0"/>
              <a:t>问题的提出</a:t>
            </a:r>
            <a:r>
              <a:rPr lang="en-US" altLang="zh-CN" dirty="0"/>
              <a:t>——</a:t>
            </a:r>
            <a:r>
              <a:rPr lang="zh-CN" altLang="en-US" dirty="0"/>
              <a:t>一个简单的例子</a:t>
            </a:r>
          </a:p>
        </p:txBody>
      </p:sp>
      <p:sp>
        <p:nvSpPr>
          <p:cNvPr id="15" name="文本框 14">
            <a:extLst>
              <a:ext uri="{FF2B5EF4-FFF2-40B4-BE49-F238E27FC236}">
                <a16:creationId xmlns:a16="http://schemas.microsoft.com/office/drawing/2014/main" id="{B04639AF-9B24-4049-8FA8-B491FF7A62B0}"/>
              </a:ext>
            </a:extLst>
          </p:cNvPr>
          <p:cNvSpPr txBox="1"/>
          <p:nvPr/>
        </p:nvSpPr>
        <p:spPr>
          <a:xfrm>
            <a:off x="150000" y="7008000"/>
            <a:ext cx="12192000" cy="230832"/>
          </a:xfrm>
          <a:prstGeom prst="rect">
            <a:avLst/>
          </a:prstGeom>
          <a:noFill/>
        </p:spPr>
        <p:txBody>
          <a:bodyPr wrap="square" rtlCol="0">
            <a:spAutoFit/>
          </a:bodyPr>
          <a:lstStyle/>
          <a:p>
            <a:r>
              <a:rPr lang="zh-CN" altLang="en-US" sz="900" dirty="0">
                <a:hlinkClick r:id="rId4" tooltip="https://commons.wikimedia.org/wiki/File:2020%E5%B9%B44%E6%9C%8812%E6%97%A5_%E5%AE%89%E5%BE%BD%E4%B8%AD%E5%9B%BD%E7%A7%91%E5%AD%A6%E6%8A%80%E6%9C%AF%E5%A4%A7%E5%AD%A6%E9%99%84%E5%B1%9E%E7%AC%AC%E4%B8%80%E5%8C%BB%E9%99%A2%E8%BF%9C%E7%A8%8B%E4%BC%9A%E8%AF%8A%E4%B8%AD%E5%BF%83%E4%B8%93%E5%AE%B6%E8%BF%9C%E7%A8%8B%E8%BF%9E%E7%BA%BF%E4%BA%9A%E6%AC%A73%E5%9B%BD%E5%8C%BB%E9%99%A2_%E5%88%86%E4%BA%AB%E4%B8%AD%E5%9B%BD%E6%8A%97%E7%96%AB%E7%BB%8F%E9%AA%8C.webm"/>
              </a:rPr>
              <a:t>此照片</a:t>
            </a:r>
            <a:r>
              <a:rPr lang="zh-CN" altLang="en-US" sz="900" dirty="0"/>
              <a:t>，作者： 未知作者，许可证： </a:t>
            </a:r>
            <a:r>
              <a:rPr lang="zh-CN" altLang="en-US" sz="900" dirty="0">
                <a:hlinkClick r:id="rId5" tooltip="https://creativecommons.org/licenses/by-sa/3.0/"/>
              </a:rPr>
              <a:t>CC BY-SA</a:t>
            </a:r>
            <a:endParaRPr lang="zh-CN" altLang="en-US" sz="900" dirty="0"/>
          </a:p>
        </p:txBody>
      </p:sp>
      <p:pic>
        <p:nvPicPr>
          <p:cNvPr id="1026" name="Picture 2">
            <a:extLst>
              <a:ext uri="{FF2B5EF4-FFF2-40B4-BE49-F238E27FC236}">
                <a16:creationId xmlns:a16="http://schemas.microsoft.com/office/drawing/2014/main" id="{D49DD646-080F-4E72-B2D9-3DE9C55A46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3283" y="1011540"/>
            <a:ext cx="2769152" cy="1847703"/>
          </a:xfrm>
          <a:prstGeom prst="rect">
            <a:avLst/>
          </a:prstGeom>
          <a:noFill/>
          <a:extLst>
            <a:ext uri="{909E8E84-426E-40DD-AFC4-6F175D3DCCD1}">
              <a14:hiddenFill xmlns:a14="http://schemas.microsoft.com/office/drawing/2010/main">
                <a:solidFill>
                  <a:srgbClr val="FFFFFF"/>
                </a:solidFill>
              </a14:hiddenFill>
            </a:ext>
          </a:extLst>
        </p:spPr>
      </p:pic>
      <p:sp>
        <p:nvSpPr>
          <p:cNvPr id="16" name="箭头: 右 15">
            <a:extLst>
              <a:ext uri="{FF2B5EF4-FFF2-40B4-BE49-F238E27FC236}">
                <a16:creationId xmlns:a16="http://schemas.microsoft.com/office/drawing/2014/main" id="{33ACB153-4AEE-400E-9FC7-9FF1B315B71C}"/>
              </a:ext>
            </a:extLst>
          </p:cNvPr>
          <p:cNvSpPr/>
          <p:nvPr/>
        </p:nvSpPr>
        <p:spPr>
          <a:xfrm>
            <a:off x="3370288" y="1676400"/>
            <a:ext cx="1016521" cy="657225"/>
          </a:xfrm>
          <a:prstGeom prst="rightArrow">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rPr>
              <a:t>收集</a:t>
            </a:r>
          </a:p>
        </p:txBody>
      </p:sp>
      <p:pic>
        <p:nvPicPr>
          <p:cNvPr id="1028" name="Picture 4">
            <a:extLst>
              <a:ext uri="{FF2B5EF4-FFF2-40B4-BE49-F238E27FC236}">
                <a16:creationId xmlns:a16="http://schemas.microsoft.com/office/drawing/2014/main" id="{1F3F9AD8-F8A6-4C99-91DF-8B7AE8ECD7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7098" y="1028831"/>
            <a:ext cx="2551902" cy="1813125"/>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764FF32B-0958-4767-9138-2DA9B8193937}"/>
              </a:ext>
            </a:extLst>
          </p:cNvPr>
          <p:cNvSpPr txBox="1"/>
          <p:nvPr/>
        </p:nvSpPr>
        <p:spPr>
          <a:xfrm>
            <a:off x="2077321" y="2975437"/>
            <a:ext cx="1107996" cy="369332"/>
          </a:xfrm>
          <a:prstGeom prst="rect">
            <a:avLst/>
          </a:prstGeom>
          <a:noFill/>
        </p:spPr>
        <p:txBody>
          <a:bodyPr wrap="none" rtlCol="0">
            <a:spAutoFit/>
          </a:bodyPr>
          <a:lstStyle/>
          <a:p>
            <a:r>
              <a:rPr lang="zh-CN" altLang="en-US" dirty="0"/>
              <a:t>医疗记录</a:t>
            </a:r>
          </a:p>
        </p:txBody>
      </p:sp>
      <p:sp>
        <p:nvSpPr>
          <p:cNvPr id="21" name="文本框 20">
            <a:extLst>
              <a:ext uri="{FF2B5EF4-FFF2-40B4-BE49-F238E27FC236}">
                <a16:creationId xmlns:a16="http://schemas.microsoft.com/office/drawing/2014/main" id="{D9980103-27E0-4D59-BFDF-D8EB10385EBE}"/>
              </a:ext>
            </a:extLst>
          </p:cNvPr>
          <p:cNvSpPr txBox="1"/>
          <p:nvPr/>
        </p:nvSpPr>
        <p:spPr>
          <a:xfrm>
            <a:off x="5353861" y="2992724"/>
            <a:ext cx="646331" cy="369332"/>
          </a:xfrm>
          <a:prstGeom prst="rect">
            <a:avLst/>
          </a:prstGeom>
          <a:noFill/>
        </p:spPr>
        <p:txBody>
          <a:bodyPr wrap="none" rtlCol="0">
            <a:spAutoFit/>
          </a:bodyPr>
          <a:lstStyle/>
          <a:p>
            <a:r>
              <a:rPr lang="zh-CN" altLang="en-US" dirty="0"/>
              <a:t>医院</a:t>
            </a:r>
          </a:p>
        </p:txBody>
      </p:sp>
      <p:sp>
        <p:nvSpPr>
          <p:cNvPr id="22" name="文本框 21">
            <a:extLst>
              <a:ext uri="{FF2B5EF4-FFF2-40B4-BE49-F238E27FC236}">
                <a16:creationId xmlns:a16="http://schemas.microsoft.com/office/drawing/2014/main" id="{2745A686-E478-4837-849C-3A0C93DBCF48}"/>
              </a:ext>
            </a:extLst>
          </p:cNvPr>
          <p:cNvSpPr txBox="1"/>
          <p:nvPr/>
        </p:nvSpPr>
        <p:spPr>
          <a:xfrm>
            <a:off x="9491913" y="2975437"/>
            <a:ext cx="1107996" cy="369332"/>
          </a:xfrm>
          <a:prstGeom prst="rect">
            <a:avLst/>
          </a:prstGeom>
          <a:noFill/>
        </p:spPr>
        <p:txBody>
          <a:bodyPr wrap="none" rtlCol="0">
            <a:spAutoFit/>
          </a:bodyPr>
          <a:lstStyle/>
          <a:p>
            <a:r>
              <a:rPr lang="zh-CN" altLang="en-US" dirty="0"/>
              <a:t>研究人员</a:t>
            </a:r>
          </a:p>
        </p:txBody>
      </p:sp>
      <p:sp>
        <p:nvSpPr>
          <p:cNvPr id="23" name="箭头: 右 22">
            <a:extLst>
              <a:ext uri="{FF2B5EF4-FFF2-40B4-BE49-F238E27FC236}">
                <a16:creationId xmlns:a16="http://schemas.microsoft.com/office/drawing/2014/main" id="{177BD38B-7B5D-4694-9AEA-2FCD7F61FD9A}"/>
              </a:ext>
            </a:extLst>
          </p:cNvPr>
          <p:cNvSpPr/>
          <p:nvPr/>
        </p:nvSpPr>
        <p:spPr>
          <a:xfrm>
            <a:off x="7428909" y="1676400"/>
            <a:ext cx="1016521" cy="657225"/>
          </a:xfrm>
          <a:prstGeom prst="rightArrow">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rPr>
              <a:t>发布</a:t>
            </a:r>
          </a:p>
        </p:txBody>
      </p:sp>
      <p:sp>
        <p:nvSpPr>
          <p:cNvPr id="18" name="文本框 17">
            <a:extLst>
              <a:ext uri="{FF2B5EF4-FFF2-40B4-BE49-F238E27FC236}">
                <a16:creationId xmlns:a16="http://schemas.microsoft.com/office/drawing/2014/main" id="{BA2D7CE2-E877-4E22-ADF5-7FB8F7315702}"/>
              </a:ext>
            </a:extLst>
          </p:cNvPr>
          <p:cNvSpPr txBox="1"/>
          <p:nvPr/>
        </p:nvSpPr>
        <p:spPr>
          <a:xfrm>
            <a:off x="1527718" y="3914775"/>
            <a:ext cx="9759408" cy="1077218"/>
          </a:xfrm>
          <a:prstGeom prst="rect">
            <a:avLst/>
          </a:prstGeom>
          <a:noFill/>
        </p:spPr>
        <p:txBody>
          <a:bodyPr wrap="square" rtlCol="0">
            <a:spAutoFit/>
          </a:bodyPr>
          <a:lstStyle/>
          <a:p>
            <a:r>
              <a:rPr lang="zh-CN" altLang="en-US" sz="3200" dirty="0"/>
              <a:t>在以上的场景中，如果研究人员要求分享病人的医疗数据从事科学研究，那么如何保护病人的</a:t>
            </a:r>
            <a:r>
              <a:rPr lang="zh-CN" altLang="en-US" sz="3200" b="1" dirty="0">
                <a:solidFill>
                  <a:srgbClr val="0070C0"/>
                </a:solidFill>
              </a:rPr>
              <a:t>隐私</a:t>
            </a:r>
            <a:r>
              <a:rPr lang="zh-CN" altLang="en-US" sz="3200" dirty="0"/>
              <a:t>呢</a:t>
            </a:r>
            <a:r>
              <a:rPr lang="en-US" altLang="zh-CN" sz="3200" dirty="0"/>
              <a:t>?</a:t>
            </a:r>
            <a:endParaRPr lang="zh-CN" altLang="en-US" sz="3200" dirty="0"/>
          </a:p>
        </p:txBody>
      </p:sp>
    </p:spTree>
    <p:extLst>
      <p:ext uri="{BB962C8B-B14F-4D97-AF65-F5344CB8AC3E}">
        <p14:creationId xmlns:p14="http://schemas.microsoft.com/office/powerpoint/2010/main" val="288765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02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3"/>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02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1" grpId="0"/>
      <p:bldP spid="22" grpId="0"/>
      <p:bldP spid="23"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0953D9B0-E40A-4017-8DBC-19641128BBFD}"/>
              </a:ext>
            </a:extLst>
          </p:cNvPr>
          <p:cNvSpPr>
            <a:spLocks noGrp="1"/>
          </p:cNvSpPr>
          <p:nvPr>
            <p:ph type="title"/>
          </p:nvPr>
        </p:nvSpPr>
        <p:spPr>
          <a:xfrm>
            <a:off x="1338146" y="238125"/>
            <a:ext cx="10069552" cy="657225"/>
          </a:xfrm>
        </p:spPr>
        <p:txBody>
          <a:bodyPr>
            <a:normAutofit/>
          </a:bodyPr>
          <a:lstStyle/>
          <a:p>
            <a:r>
              <a:rPr lang="zh-CN" altLang="en-US" sz="3600" dirty="0">
                <a:latin typeface="Times New Roman" panose="02020603050405020304" pitchFamily="18" charset="0"/>
                <a:cs typeface="Times New Roman" panose="02020603050405020304" pitchFamily="18" charset="0"/>
              </a:rPr>
              <a:t>一种简单的方法</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匿名化（</a:t>
            </a:r>
            <a:r>
              <a:rPr lang="en-US" altLang="zh-CN" sz="3600" dirty="0">
                <a:latin typeface="Times New Roman" panose="02020603050405020304" pitchFamily="18" charset="0"/>
                <a:cs typeface="Times New Roman" panose="02020603050405020304" pitchFamily="18" charset="0"/>
              </a:rPr>
              <a:t>Anonymization</a:t>
            </a:r>
            <a:r>
              <a:rPr lang="zh-CN" altLang="en-US" sz="3600" dirty="0">
                <a:latin typeface="Times New Roman" panose="02020603050405020304" pitchFamily="18" charset="0"/>
                <a:cs typeface="Times New Roman" panose="02020603050405020304" pitchFamily="18" charset="0"/>
              </a:rPr>
              <a:t>）</a:t>
            </a:r>
          </a:p>
        </p:txBody>
      </p:sp>
      <p:sp>
        <p:nvSpPr>
          <p:cNvPr id="15" name="文本框 14">
            <a:extLst>
              <a:ext uri="{FF2B5EF4-FFF2-40B4-BE49-F238E27FC236}">
                <a16:creationId xmlns:a16="http://schemas.microsoft.com/office/drawing/2014/main" id="{B04639AF-9B24-4049-8FA8-B491FF7A62B0}"/>
              </a:ext>
            </a:extLst>
          </p:cNvPr>
          <p:cNvSpPr txBox="1"/>
          <p:nvPr/>
        </p:nvSpPr>
        <p:spPr>
          <a:xfrm>
            <a:off x="150000" y="7008000"/>
            <a:ext cx="12192000" cy="230832"/>
          </a:xfrm>
          <a:prstGeom prst="rect">
            <a:avLst/>
          </a:prstGeom>
          <a:noFill/>
        </p:spPr>
        <p:txBody>
          <a:bodyPr wrap="square" rtlCol="0">
            <a:spAutoFit/>
          </a:bodyPr>
          <a:lstStyle/>
          <a:p>
            <a:r>
              <a:rPr lang="zh-CN" altLang="en-US" sz="900" dirty="0">
                <a:hlinkClick r:id="rId2" tooltip="https://commons.wikimedia.org/wiki/File:2020%E5%B9%B44%E6%9C%8812%E6%97%A5_%E5%AE%89%E5%BE%BD%E4%B8%AD%E5%9B%BD%E7%A7%91%E5%AD%A6%E6%8A%80%E6%9C%AF%E5%A4%A7%E5%AD%A6%E9%99%84%E5%B1%9E%E7%AC%AC%E4%B8%80%E5%8C%BB%E9%99%A2%E8%BF%9C%E7%A8%8B%E4%BC%9A%E8%AF%8A%E4%B8%AD%E5%BF%83%E4%B8%93%E5%AE%B6%E8%BF%9C%E7%A8%8B%E8%BF%9E%E7%BA%BF%E4%BA%9A%E6%AC%A73%E5%9B%BD%E5%8C%BB%E9%99%A2_%E5%88%86%E4%BA%AB%E4%B8%AD%E5%9B%BD%E6%8A%97%E7%96%AB%E7%BB%8F%E9%AA%8C.webm"/>
              </a:rPr>
              <a:t>此照片</a:t>
            </a:r>
            <a:r>
              <a:rPr lang="zh-CN" altLang="en-US" sz="900" dirty="0"/>
              <a:t>，作者： 未知作者，许可证： </a:t>
            </a:r>
            <a:r>
              <a:rPr lang="zh-CN" altLang="en-US" sz="900" dirty="0">
                <a:hlinkClick r:id="rId3" tooltip="https://creativecommons.org/licenses/by-sa/3.0/"/>
              </a:rPr>
              <a:t>CC BY-SA</a:t>
            </a:r>
            <a:endParaRPr lang="zh-CN" altLang="en-US" sz="900" dirty="0"/>
          </a:p>
        </p:txBody>
      </p:sp>
      <p:graphicFrame>
        <p:nvGraphicFramePr>
          <p:cNvPr id="4" name="表格 4">
            <a:extLst>
              <a:ext uri="{FF2B5EF4-FFF2-40B4-BE49-F238E27FC236}">
                <a16:creationId xmlns:a16="http://schemas.microsoft.com/office/drawing/2014/main" id="{49EAF101-2441-4E77-B3CF-E5421E663942}"/>
              </a:ext>
            </a:extLst>
          </p:cNvPr>
          <p:cNvGraphicFramePr>
            <a:graphicFrameLocks noGrp="1"/>
          </p:cNvGraphicFramePr>
          <p:nvPr>
            <p:ph idx="1"/>
            <p:extLst>
              <p:ext uri="{D42A27DB-BD31-4B8C-83A1-F6EECF244321}">
                <p14:modId xmlns:p14="http://schemas.microsoft.com/office/powerpoint/2010/main" val="2592922734"/>
              </p:ext>
            </p:extLst>
          </p:nvPr>
        </p:nvGraphicFramePr>
        <p:xfrm>
          <a:off x="2540410" y="1368742"/>
          <a:ext cx="7741791" cy="2225040"/>
        </p:xfrm>
        <a:graphic>
          <a:graphicData uri="http://schemas.openxmlformats.org/drawingml/2006/table">
            <a:tbl>
              <a:tblPr firstRow="1" bandRow="1">
                <a:tableStyleId>{5C22544A-7EE6-4342-B048-85BDC9FD1C3A}</a:tableStyleId>
              </a:tblPr>
              <a:tblGrid>
                <a:gridCol w="1920239">
                  <a:extLst>
                    <a:ext uri="{9D8B030D-6E8A-4147-A177-3AD203B41FA5}">
                      <a16:colId xmlns:a16="http://schemas.microsoft.com/office/drawing/2014/main" val="896510887"/>
                    </a:ext>
                  </a:extLst>
                </a:gridCol>
                <a:gridCol w="1920239">
                  <a:extLst>
                    <a:ext uri="{9D8B030D-6E8A-4147-A177-3AD203B41FA5}">
                      <a16:colId xmlns:a16="http://schemas.microsoft.com/office/drawing/2014/main" val="3754132581"/>
                    </a:ext>
                  </a:extLst>
                </a:gridCol>
                <a:gridCol w="949643">
                  <a:extLst>
                    <a:ext uri="{9D8B030D-6E8A-4147-A177-3AD203B41FA5}">
                      <a16:colId xmlns:a16="http://schemas.microsoft.com/office/drawing/2014/main" val="3253021809"/>
                    </a:ext>
                  </a:extLst>
                </a:gridCol>
                <a:gridCol w="1031431">
                  <a:extLst>
                    <a:ext uri="{9D8B030D-6E8A-4147-A177-3AD203B41FA5}">
                      <a16:colId xmlns:a16="http://schemas.microsoft.com/office/drawing/2014/main" val="681153923"/>
                    </a:ext>
                  </a:extLst>
                </a:gridCol>
                <a:gridCol w="1920239">
                  <a:extLst>
                    <a:ext uri="{9D8B030D-6E8A-4147-A177-3AD203B41FA5}">
                      <a16:colId xmlns:a16="http://schemas.microsoft.com/office/drawing/2014/main" val="839945629"/>
                    </a:ext>
                  </a:extLst>
                </a:gridCol>
              </a:tblGrid>
              <a:tr h="370840">
                <a:tc>
                  <a:txBody>
                    <a:bodyPr/>
                    <a:lstStyle/>
                    <a:p>
                      <a:pPr algn="ctr"/>
                      <a:r>
                        <a:rPr lang="en-US" altLang="zh-CN" dirty="0"/>
                        <a:t>Name</a:t>
                      </a:r>
                      <a:endParaRPr lang="zh-CN" altLang="en-US" dirty="0"/>
                    </a:p>
                  </a:txBody>
                  <a:tcPr/>
                </a:tc>
                <a:tc>
                  <a:txBody>
                    <a:bodyPr/>
                    <a:lstStyle/>
                    <a:p>
                      <a:pPr algn="ctr"/>
                      <a:r>
                        <a:rPr lang="en-US" altLang="zh-CN" dirty="0"/>
                        <a:t>Birthday</a:t>
                      </a:r>
                      <a:endParaRPr lang="zh-CN" altLang="en-US" dirty="0"/>
                    </a:p>
                  </a:txBody>
                  <a:tcPr/>
                </a:tc>
                <a:tc>
                  <a:txBody>
                    <a:bodyPr/>
                    <a:lstStyle/>
                    <a:p>
                      <a:pPr algn="ctr"/>
                      <a:r>
                        <a:rPr lang="en-US" altLang="zh-CN" dirty="0"/>
                        <a:t>Gender</a:t>
                      </a:r>
                      <a:endParaRPr lang="zh-CN" altLang="en-US" dirty="0"/>
                    </a:p>
                  </a:txBody>
                  <a:tcPr/>
                </a:tc>
                <a:tc>
                  <a:txBody>
                    <a:bodyPr/>
                    <a:lstStyle/>
                    <a:p>
                      <a:pPr algn="ctr"/>
                      <a:r>
                        <a:rPr lang="en-US" altLang="zh-CN" dirty="0"/>
                        <a:t>ZIP</a:t>
                      </a:r>
                      <a:endParaRPr lang="zh-CN" altLang="en-US" dirty="0"/>
                    </a:p>
                  </a:txBody>
                  <a:tcPr/>
                </a:tc>
                <a:tc>
                  <a:txBody>
                    <a:bodyPr/>
                    <a:lstStyle/>
                    <a:p>
                      <a:pPr algn="ctr"/>
                      <a:r>
                        <a:rPr lang="en-US" altLang="zh-CN" dirty="0"/>
                        <a:t>Disease</a:t>
                      </a:r>
                      <a:endParaRPr lang="zh-CN" altLang="en-US" dirty="0"/>
                    </a:p>
                  </a:txBody>
                  <a:tcPr/>
                </a:tc>
                <a:extLst>
                  <a:ext uri="{0D108BD9-81ED-4DB2-BD59-A6C34878D82A}">
                    <a16:rowId xmlns:a16="http://schemas.microsoft.com/office/drawing/2014/main" val="3297784717"/>
                  </a:ext>
                </a:extLst>
              </a:tr>
              <a:tr h="370840">
                <a:tc>
                  <a:txBody>
                    <a:bodyPr/>
                    <a:lstStyle/>
                    <a:p>
                      <a:pPr algn="ctr"/>
                      <a:r>
                        <a:rPr lang="zh-CN" altLang="en-US" dirty="0"/>
                        <a:t>张三</a:t>
                      </a:r>
                    </a:p>
                  </a:txBody>
                  <a:tcPr/>
                </a:tc>
                <a:tc>
                  <a:txBody>
                    <a:bodyPr/>
                    <a:lstStyle/>
                    <a:p>
                      <a:pPr algn="ctr"/>
                      <a:r>
                        <a:rPr lang="en-US" altLang="zh-CN" dirty="0"/>
                        <a:t>1967/08/07</a:t>
                      </a:r>
                      <a:endParaRPr lang="zh-CN" altLang="en-US" dirty="0"/>
                    </a:p>
                  </a:txBody>
                  <a:tcPr/>
                </a:tc>
                <a:tc>
                  <a:txBody>
                    <a:bodyPr/>
                    <a:lstStyle/>
                    <a:p>
                      <a:pPr algn="ctr"/>
                      <a:r>
                        <a:rPr lang="zh-CN" altLang="en-US" dirty="0"/>
                        <a:t>男</a:t>
                      </a:r>
                    </a:p>
                  </a:txBody>
                  <a:tcPr/>
                </a:tc>
                <a:tc>
                  <a:txBody>
                    <a:bodyPr/>
                    <a:lstStyle/>
                    <a:p>
                      <a:pPr algn="ctr"/>
                      <a:r>
                        <a:rPr lang="en-US" altLang="zh-CN" dirty="0"/>
                        <a:t>232001</a:t>
                      </a:r>
                      <a:endParaRPr lang="zh-CN" altLang="en-US" dirty="0"/>
                    </a:p>
                  </a:txBody>
                  <a:tcPr/>
                </a:tc>
                <a:tc>
                  <a:txBody>
                    <a:bodyPr/>
                    <a:lstStyle/>
                    <a:p>
                      <a:pPr algn="ctr"/>
                      <a:r>
                        <a:rPr lang="zh-CN" altLang="en-US" dirty="0"/>
                        <a:t>糖尿病</a:t>
                      </a:r>
                    </a:p>
                  </a:txBody>
                  <a:tcPr/>
                </a:tc>
                <a:extLst>
                  <a:ext uri="{0D108BD9-81ED-4DB2-BD59-A6C34878D82A}">
                    <a16:rowId xmlns:a16="http://schemas.microsoft.com/office/drawing/2014/main" val="3370500604"/>
                  </a:ext>
                </a:extLst>
              </a:tr>
              <a:tr h="370840">
                <a:tc>
                  <a:txBody>
                    <a:bodyPr/>
                    <a:lstStyle/>
                    <a:p>
                      <a:pPr algn="ctr"/>
                      <a:r>
                        <a:rPr lang="zh-CN" altLang="en-US" dirty="0"/>
                        <a:t>李四</a:t>
                      </a:r>
                    </a:p>
                  </a:txBody>
                  <a:tcPr/>
                </a:tc>
                <a:tc>
                  <a:txBody>
                    <a:bodyPr/>
                    <a:lstStyle/>
                    <a:p>
                      <a:pPr algn="ctr"/>
                      <a:r>
                        <a:rPr lang="en-US" altLang="zh-CN" dirty="0"/>
                        <a:t>1965/07/03</a:t>
                      </a:r>
                      <a:endParaRPr lang="zh-CN" altLang="en-US" dirty="0"/>
                    </a:p>
                  </a:txBody>
                  <a:tcPr/>
                </a:tc>
                <a:tc>
                  <a:txBody>
                    <a:bodyPr/>
                    <a:lstStyle/>
                    <a:p>
                      <a:pPr algn="ctr"/>
                      <a:r>
                        <a:rPr lang="zh-CN" altLang="en-US" dirty="0"/>
                        <a:t>男</a:t>
                      </a:r>
                    </a:p>
                  </a:txBody>
                  <a:tcPr/>
                </a:tc>
                <a:tc>
                  <a:txBody>
                    <a:bodyPr/>
                    <a:lstStyle/>
                    <a:p>
                      <a:pPr algn="ctr"/>
                      <a:r>
                        <a:rPr lang="en-US" altLang="zh-CN" dirty="0"/>
                        <a:t>242000</a:t>
                      </a:r>
                      <a:endParaRPr lang="zh-CN" altLang="en-US" dirty="0"/>
                    </a:p>
                  </a:txBody>
                  <a:tcPr/>
                </a:tc>
                <a:tc>
                  <a:txBody>
                    <a:bodyPr/>
                    <a:lstStyle/>
                    <a:p>
                      <a:pPr algn="ctr"/>
                      <a:r>
                        <a:rPr lang="en-US" altLang="zh-CN" dirty="0"/>
                        <a:t>AIDS</a:t>
                      </a:r>
                      <a:endParaRPr lang="zh-CN" altLang="en-US" dirty="0"/>
                    </a:p>
                  </a:txBody>
                  <a:tcPr/>
                </a:tc>
                <a:extLst>
                  <a:ext uri="{0D108BD9-81ED-4DB2-BD59-A6C34878D82A}">
                    <a16:rowId xmlns:a16="http://schemas.microsoft.com/office/drawing/2014/main" val="3708719370"/>
                  </a:ext>
                </a:extLst>
              </a:tr>
              <a:tr h="370840">
                <a:tc>
                  <a:txBody>
                    <a:bodyPr/>
                    <a:lstStyle/>
                    <a:p>
                      <a:pPr algn="ctr"/>
                      <a:r>
                        <a:rPr lang="en-US" altLang="zh-CN" dirty="0"/>
                        <a:t>Alice</a:t>
                      </a:r>
                      <a:endParaRPr lang="zh-CN" altLang="en-US" dirty="0"/>
                    </a:p>
                  </a:txBody>
                  <a:tcPr/>
                </a:tc>
                <a:tc>
                  <a:txBody>
                    <a:bodyPr/>
                    <a:lstStyle/>
                    <a:p>
                      <a:pPr algn="ctr"/>
                      <a:r>
                        <a:rPr lang="en-US" altLang="zh-CN" dirty="0"/>
                        <a:t>1982/01/04</a:t>
                      </a:r>
                      <a:endParaRPr lang="zh-CN" altLang="en-US" dirty="0"/>
                    </a:p>
                  </a:txBody>
                  <a:tcPr/>
                </a:tc>
                <a:tc>
                  <a:txBody>
                    <a:bodyPr/>
                    <a:lstStyle/>
                    <a:p>
                      <a:pPr algn="ctr"/>
                      <a:r>
                        <a:rPr lang="zh-CN" altLang="en-US" dirty="0"/>
                        <a:t>女</a:t>
                      </a:r>
                    </a:p>
                  </a:txBody>
                  <a:tcPr/>
                </a:tc>
                <a:tc>
                  <a:txBody>
                    <a:bodyPr/>
                    <a:lstStyle/>
                    <a:p>
                      <a:pPr algn="ctr"/>
                      <a:r>
                        <a:rPr lang="en-US" altLang="zh-CN" dirty="0"/>
                        <a:t>353245</a:t>
                      </a:r>
                      <a:endParaRPr lang="zh-CN" altLang="en-US" dirty="0"/>
                    </a:p>
                  </a:txBody>
                  <a:tcPr/>
                </a:tc>
                <a:tc>
                  <a:txBody>
                    <a:bodyPr/>
                    <a:lstStyle/>
                    <a:p>
                      <a:pPr algn="ctr"/>
                      <a:r>
                        <a:rPr lang="en-US" altLang="zh-CN" dirty="0"/>
                        <a:t>Flu</a:t>
                      </a:r>
                      <a:endParaRPr lang="zh-CN" altLang="en-US" dirty="0"/>
                    </a:p>
                  </a:txBody>
                  <a:tcPr/>
                </a:tc>
                <a:extLst>
                  <a:ext uri="{0D108BD9-81ED-4DB2-BD59-A6C34878D82A}">
                    <a16:rowId xmlns:a16="http://schemas.microsoft.com/office/drawing/2014/main" val="3131925751"/>
                  </a:ext>
                </a:extLst>
              </a:tr>
              <a:tr h="370840">
                <a:tc>
                  <a:txBody>
                    <a:bodyPr/>
                    <a:lstStyle/>
                    <a:p>
                      <a:pPr algn="ctr"/>
                      <a:r>
                        <a:rPr lang="en-US" altLang="zh-CN" dirty="0"/>
                        <a:t>Tom</a:t>
                      </a:r>
                      <a:endParaRPr lang="zh-CN" altLang="en-US" dirty="0"/>
                    </a:p>
                  </a:txBody>
                  <a:tcPr/>
                </a:tc>
                <a:tc>
                  <a:txBody>
                    <a:bodyPr/>
                    <a:lstStyle/>
                    <a:p>
                      <a:pPr algn="ctr"/>
                      <a:r>
                        <a:rPr lang="en-US" altLang="zh-CN" dirty="0"/>
                        <a:t>1967/06/04</a:t>
                      </a:r>
                      <a:endParaRPr lang="zh-CN" altLang="en-US" dirty="0"/>
                    </a:p>
                  </a:txBody>
                  <a:tcPr/>
                </a:tc>
                <a:tc>
                  <a:txBody>
                    <a:bodyPr/>
                    <a:lstStyle/>
                    <a:p>
                      <a:pPr algn="ctr"/>
                      <a:r>
                        <a:rPr lang="zh-CN" altLang="en-US" dirty="0"/>
                        <a:t>男</a:t>
                      </a:r>
                    </a:p>
                  </a:txBody>
                  <a:tcPr/>
                </a:tc>
                <a:tc>
                  <a:txBody>
                    <a:bodyPr/>
                    <a:lstStyle/>
                    <a:p>
                      <a:pPr algn="ctr"/>
                      <a:r>
                        <a:rPr lang="en-US" altLang="zh-CN" dirty="0"/>
                        <a:t>653214</a:t>
                      </a:r>
                      <a:endParaRPr lang="zh-CN" altLang="en-US" dirty="0"/>
                    </a:p>
                  </a:txBody>
                  <a:tcPr/>
                </a:tc>
                <a:tc>
                  <a:txBody>
                    <a:bodyPr/>
                    <a:lstStyle/>
                    <a:p>
                      <a:pPr algn="ctr"/>
                      <a:r>
                        <a:rPr lang="en-US" altLang="zh-CN" dirty="0"/>
                        <a:t>COVID-19</a:t>
                      </a:r>
                      <a:endParaRPr lang="zh-CN" altLang="en-US" dirty="0"/>
                    </a:p>
                  </a:txBody>
                  <a:tcPr/>
                </a:tc>
                <a:extLst>
                  <a:ext uri="{0D108BD9-81ED-4DB2-BD59-A6C34878D82A}">
                    <a16:rowId xmlns:a16="http://schemas.microsoft.com/office/drawing/2014/main" val="948009342"/>
                  </a:ext>
                </a:extLst>
              </a:tr>
              <a:tr h="370840">
                <a:tc>
                  <a:txBody>
                    <a:bodyPr/>
                    <a:lstStyle/>
                    <a:p>
                      <a:pPr algn="ctr"/>
                      <a:r>
                        <a:rPr lang="en-US" altLang="zh-CN" dirty="0"/>
                        <a:t>Rose</a:t>
                      </a:r>
                      <a:endParaRPr lang="zh-CN" altLang="en-US" dirty="0"/>
                    </a:p>
                  </a:txBody>
                  <a:tcPr/>
                </a:tc>
                <a:tc>
                  <a:txBody>
                    <a:bodyPr/>
                    <a:lstStyle/>
                    <a:p>
                      <a:pPr algn="ctr"/>
                      <a:r>
                        <a:rPr lang="en-US" altLang="zh-CN" dirty="0"/>
                        <a:t>1976/10/24</a:t>
                      </a:r>
                      <a:endParaRPr lang="zh-CN" altLang="en-US" dirty="0"/>
                    </a:p>
                  </a:txBody>
                  <a:tcPr/>
                </a:tc>
                <a:tc>
                  <a:txBody>
                    <a:bodyPr/>
                    <a:lstStyle/>
                    <a:p>
                      <a:pPr algn="ctr"/>
                      <a:r>
                        <a:rPr lang="zh-CN" altLang="en-US" dirty="0"/>
                        <a:t>女</a:t>
                      </a:r>
                    </a:p>
                  </a:txBody>
                  <a:tcPr/>
                </a:tc>
                <a:tc>
                  <a:txBody>
                    <a:bodyPr/>
                    <a:lstStyle/>
                    <a:p>
                      <a:pPr algn="ctr"/>
                      <a:r>
                        <a:rPr lang="en-US" altLang="zh-CN" dirty="0"/>
                        <a:t>342019</a:t>
                      </a:r>
                      <a:endParaRPr lang="zh-CN" altLang="en-US" dirty="0"/>
                    </a:p>
                  </a:txBody>
                  <a:tcPr/>
                </a:tc>
                <a:tc>
                  <a:txBody>
                    <a:bodyPr/>
                    <a:lstStyle/>
                    <a:p>
                      <a:pPr algn="ctr"/>
                      <a:r>
                        <a:rPr lang="zh-CN" altLang="en-US" dirty="0"/>
                        <a:t>肝炎</a:t>
                      </a:r>
                    </a:p>
                  </a:txBody>
                  <a:tcPr/>
                </a:tc>
                <a:extLst>
                  <a:ext uri="{0D108BD9-81ED-4DB2-BD59-A6C34878D82A}">
                    <a16:rowId xmlns:a16="http://schemas.microsoft.com/office/drawing/2014/main" val="408007014"/>
                  </a:ext>
                </a:extLst>
              </a:tr>
            </a:tbl>
          </a:graphicData>
        </a:graphic>
      </p:graphicFrame>
      <p:grpSp>
        <p:nvGrpSpPr>
          <p:cNvPr id="12" name="组合 11">
            <a:extLst>
              <a:ext uri="{FF2B5EF4-FFF2-40B4-BE49-F238E27FC236}">
                <a16:creationId xmlns:a16="http://schemas.microsoft.com/office/drawing/2014/main" id="{6A943174-2A5C-4197-8FB2-EF762092BD14}"/>
              </a:ext>
            </a:extLst>
          </p:cNvPr>
          <p:cNvGrpSpPr/>
          <p:nvPr/>
        </p:nvGrpSpPr>
        <p:grpSpPr>
          <a:xfrm>
            <a:off x="2876551" y="1533524"/>
            <a:ext cx="1143000" cy="1895475"/>
            <a:chOff x="2867025" y="3905250"/>
            <a:chExt cx="1476375" cy="1790700"/>
          </a:xfrm>
        </p:grpSpPr>
        <p:cxnSp>
          <p:nvCxnSpPr>
            <p:cNvPr id="9" name="直接连接符 8">
              <a:extLst>
                <a:ext uri="{FF2B5EF4-FFF2-40B4-BE49-F238E27FC236}">
                  <a16:creationId xmlns:a16="http://schemas.microsoft.com/office/drawing/2014/main" id="{BAB7A2F7-627E-482C-8739-725B379FAF19}"/>
                </a:ext>
              </a:extLst>
            </p:cNvPr>
            <p:cNvCxnSpPr/>
            <p:nvPr/>
          </p:nvCxnSpPr>
          <p:spPr>
            <a:xfrm flipH="1">
              <a:off x="2867025" y="3905250"/>
              <a:ext cx="1476375" cy="179070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811D063E-8002-41EF-93CE-BD5B18537EC8}"/>
                </a:ext>
              </a:extLst>
            </p:cNvPr>
            <p:cNvCxnSpPr/>
            <p:nvPr/>
          </p:nvCxnSpPr>
          <p:spPr>
            <a:xfrm>
              <a:off x="3267075" y="3905250"/>
              <a:ext cx="742950" cy="1790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24" name="表格 4">
            <a:extLst>
              <a:ext uri="{FF2B5EF4-FFF2-40B4-BE49-F238E27FC236}">
                <a16:creationId xmlns:a16="http://schemas.microsoft.com/office/drawing/2014/main" id="{ACB0522B-FD5D-4FD2-8594-2CC4B84A04FF}"/>
              </a:ext>
            </a:extLst>
          </p:cNvPr>
          <p:cNvGraphicFramePr>
            <a:graphicFrameLocks/>
          </p:cNvGraphicFramePr>
          <p:nvPr>
            <p:extLst>
              <p:ext uri="{D42A27DB-BD31-4B8C-83A1-F6EECF244321}">
                <p14:modId xmlns:p14="http://schemas.microsoft.com/office/powerpoint/2010/main" val="2122010458"/>
              </p:ext>
            </p:extLst>
          </p:nvPr>
        </p:nvGraphicFramePr>
        <p:xfrm>
          <a:off x="4460649" y="4074070"/>
          <a:ext cx="5821552" cy="2225040"/>
        </p:xfrm>
        <a:graphic>
          <a:graphicData uri="http://schemas.openxmlformats.org/drawingml/2006/table">
            <a:tbl>
              <a:tblPr firstRow="1" bandRow="1">
                <a:tableStyleId>{5C22544A-7EE6-4342-B048-85BDC9FD1C3A}</a:tableStyleId>
              </a:tblPr>
              <a:tblGrid>
                <a:gridCol w="1920239">
                  <a:extLst>
                    <a:ext uri="{9D8B030D-6E8A-4147-A177-3AD203B41FA5}">
                      <a16:colId xmlns:a16="http://schemas.microsoft.com/office/drawing/2014/main" val="3754132581"/>
                    </a:ext>
                  </a:extLst>
                </a:gridCol>
                <a:gridCol w="949643">
                  <a:extLst>
                    <a:ext uri="{9D8B030D-6E8A-4147-A177-3AD203B41FA5}">
                      <a16:colId xmlns:a16="http://schemas.microsoft.com/office/drawing/2014/main" val="3253021809"/>
                    </a:ext>
                  </a:extLst>
                </a:gridCol>
                <a:gridCol w="1031431">
                  <a:extLst>
                    <a:ext uri="{9D8B030D-6E8A-4147-A177-3AD203B41FA5}">
                      <a16:colId xmlns:a16="http://schemas.microsoft.com/office/drawing/2014/main" val="681153923"/>
                    </a:ext>
                  </a:extLst>
                </a:gridCol>
                <a:gridCol w="1920239">
                  <a:extLst>
                    <a:ext uri="{9D8B030D-6E8A-4147-A177-3AD203B41FA5}">
                      <a16:colId xmlns:a16="http://schemas.microsoft.com/office/drawing/2014/main" val="839945629"/>
                    </a:ext>
                  </a:extLst>
                </a:gridCol>
              </a:tblGrid>
              <a:tr h="370840">
                <a:tc>
                  <a:txBody>
                    <a:bodyPr/>
                    <a:lstStyle/>
                    <a:p>
                      <a:pPr algn="ctr"/>
                      <a:r>
                        <a:rPr lang="en-US" altLang="zh-CN" dirty="0"/>
                        <a:t>Birthday</a:t>
                      </a:r>
                      <a:endParaRPr lang="zh-CN" altLang="en-US" dirty="0"/>
                    </a:p>
                  </a:txBody>
                  <a:tcPr/>
                </a:tc>
                <a:tc>
                  <a:txBody>
                    <a:bodyPr/>
                    <a:lstStyle/>
                    <a:p>
                      <a:pPr algn="ctr"/>
                      <a:r>
                        <a:rPr lang="en-US" altLang="zh-CN" dirty="0"/>
                        <a:t>Gender</a:t>
                      </a:r>
                      <a:endParaRPr lang="zh-CN" altLang="en-US" dirty="0"/>
                    </a:p>
                  </a:txBody>
                  <a:tcPr/>
                </a:tc>
                <a:tc>
                  <a:txBody>
                    <a:bodyPr/>
                    <a:lstStyle/>
                    <a:p>
                      <a:pPr algn="ctr"/>
                      <a:r>
                        <a:rPr lang="en-US" altLang="zh-CN" dirty="0"/>
                        <a:t>ZIP</a:t>
                      </a:r>
                      <a:endParaRPr lang="zh-CN" altLang="en-US" dirty="0"/>
                    </a:p>
                  </a:txBody>
                  <a:tcPr/>
                </a:tc>
                <a:tc>
                  <a:txBody>
                    <a:bodyPr/>
                    <a:lstStyle/>
                    <a:p>
                      <a:pPr algn="ctr"/>
                      <a:r>
                        <a:rPr lang="en-US" altLang="zh-CN" dirty="0"/>
                        <a:t>Disease</a:t>
                      </a:r>
                      <a:endParaRPr lang="zh-CN" altLang="en-US" dirty="0"/>
                    </a:p>
                  </a:txBody>
                  <a:tcPr/>
                </a:tc>
                <a:extLst>
                  <a:ext uri="{0D108BD9-81ED-4DB2-BD59-A6C34878D82A}">
                    <a16:rowId xmlns:a16="http://schemas.microsoft.com/office/drawing/2014/main" val="3297784717"/>
                  </a:ext>
                </a:extLst>
              </a:tr>
              <a:tr h="370840">
                <a:tc>
                  <a:txBody>
                    <a:bodyPr/>
                    <a:lstStyle/>
                    <a:p>
                      <a:pPr algn="ctr"/>
                      <a:r>
                        <a:rPr lang="en-US" altLang="zh-CN" dirty="0"/>
                        <a:t>1967/08/07</a:t>
                      </a:r>
                      <a:endParaRPr lang="zh-CN" altLang="en-US" dirty="0"/>
                    </a:p>
                  </a:txBody>
                  <a:tcPr/>
                </a:tc>
                <a:tc>
                  <a:txBody>
                    <a:bodyPr/>
                    <a:lstStyle/>
                    <a:p>
                      <a:pPr algn="ctr"/>
                      <a:r>
                        <a:rPr lang="zh-CN" altLang="en-US" dirty="0"/>
                        <a:t>男</a:t>
                      </a:r>
                    </a:p>
                  </a:txBody>
                  <a:tcPr/>
                </a:tc>
                <a:tc>
                  <a:txBody>
                    <a:bodyPr/>
                    <a:lstStyle/>
                    <a:p>
                      <a:pPr algn="ctr"/>
                      <a:r>
                        <a:rPr lang="en-US" altLang="zh-CN" dirty="0"/>
                        <a:t>232001</a:t>
                      </a:r>
                      <a:endParaRPr lang="zh-CN" altLang="en-US" dirty="0"/>
                    </a:p>
                  </a:txBody>
                  <a:tcPr/>
                </a:tc>
                <a:tc>
                  <a:txBody>
                    <a:bodyPr/>
                    <a:lstStyle/>
                    <a:p>
                      <a:pPr algn="ctr"/>
                      <a:r>
                        <a:rPr lang="zh-CN" altLang="en-US" dirty="0"/>
                        <a:t>糖尿病</a:t>
                      </a:r>
                    </a:p>
                  </a:txBody>
                  <a:tcPr/>
                </a:tc>
                <a:extLst>
                  <a:ext uri="{0D108BD9-81ED-4DB2-BD59-A6C34878D82A}">
                    <a16:rowId xmlns:a16="http://schemas.microsoft.com/office/drawing/2014/main" val="3370500604"/>
                  </a:ext>
                </a:extLst>
              </a:tr>
              <a:tr h="370840">
                <a:tc>
                  <a:txBody>
                    <a:bodyPr/>
                    <a:lstStyle/>
                    <a:p>
                      <a:pPr algn="ctr"/>
                      <a:r>
                        <a:rPr lang="en-US" altLang="zh-CN" dirty="0"/>
                        <a:t>1965/07/03</a:t>
                      </a:r>
                      <a:endParaRPr lang="zh-CN" altLang="en-US" dirty="0"/>
                    </a:p>
                  </a:txBody>
                  <a:tcPr/>
                </a:tc>
                <a:tc>
                  <a:txBody>
                    <a:bodyPr/>
                    <a:lstStyle/>
                    <a:p>
                      <a:pPr algn="ctr"/>
                      <a:r>
                        <a:rPr lang="zh-CN" altLang="en-US" dirty="0"/>
                        <a:t>男</a:t>
                      </a:r>
                    </a:p>
                  </a:txBody>
                  <a:tcPr/>
                </a:tc>
                <a:tc>
                  <a:txBody>
                    <a:bodyPr/>
                    <a:lstStyle/>
                    <a:p>
                      <a:pPr algn="ctr"/>
                      <a:r>
                        <a:rPr lang="en-US" altLang="zh-CN" dirty="0"/>
                        <a:t>242000</a:t>
                      </a:r>
                      <a:endParaRPr lang="zh-CN" altLang="en-US" dirty="0"/>
                    </a:p>
                  </a:txBody>
                  <a:tcPr/>
                </a:tc>
                <a:tc>
                  <a:txBody>
                    <a:bodyPr/>
                    <a:lstStyle/>
                    <a:p>
                      <a:pPr algn="ctr"/>
                      <a:r>
                        <a:rPr lang="en-US" altLang="zh-CN" dirty="0"/>
                        <a:t>AIDS</a:t>
                      </a:r>
                      <a:endParaRPr lang="zh-CN" altLang="en-US" dirty="0"/>
                    </a:p>
                  </a:txBody>
                  <a:tcPr/>
                </a:tc>
                <a:extLst>
                  <a:ext uri="{0D108BD9-81ED-4DB2-BD59-A6C34878D82A}">
                    <a16:rowId xmlns:a16="http://schemas.microsoft.com/office/drawing/2014/main" val="3708719370"/>
                  </a:ext>
                </a:extLst>
              </a:tr>
              <a:tr h="370840">
                <a:tc>
                  <a:txBody>
                    <a:bodyPr/>
                    <a:lstStyle/>
                    <a:p>
                      <a:pPr algn="ctr"/>
                      <a:r>
                        <a:rPr lang="en-US" altLang="zh-CN" dirty="0"/>
                        <a:t>1982/01/04</a:t>
                      </a:r>
                      <a:endParaRPr lang="zh-CN" altLang="en-US" dirty="0"/>
                    </a:p>
                  </a:txBody>
                  <a:tcPr/>
                </a:tc>
                <a:tc>
                  <a:txBody>
                    <a:bodyPr/>
                    <a:lstStyle/>
                    <a:p>
                      <a:pPr algn="ctr"/>
                      <a:r>
                        <a:rPr lang="zh-CN" altLang="en-US" dirty="0"/>
                        <a:t>女</a:t>
                      </a:r>
                    </a:p>
                  </a:txBody>
                  <a:tcPr/>
                </a:tc>
                <a:tc>
                  <a:txBody>
                    <a:bodyPr/>
                    <a:lstStyle/>
                    <a:p>
                      <a:pPr algn="ctr"/>
                      <a:r>
                        <a:rPr lang="en-US" altLang="zh-CN" dirty="0"/>
                        <a:t>353245</a:t>
                      </a:r>
                      <a:endParaRPr lang="zh-CN" altLang="en-US" dirty="0"/>
                    </a:p>
                  </a:txBody>
                  <a:tcPr/>
                </a:tc>
                <a:tc>
                  <a:txBody>
                    <a:bodyPr/>
                    <a:lstStyle/>
                    <a:p>
                      <a:pPr algn="ctr"/>
                      <a:r>
                        <a:rPr lang="en-US" altLang="zh-CN" dirty="0"/>
                        <a:t>Flu</a:t>
                      </a:r>
                      <a:endParaRPr lang="zh-CN" altLang="en-US" dirty="0"/>
                    </a:p>
                  </a:txBody>
                  <a:tcPr/>
                </a:tc>
                <a:extLst>
                  <a:ext uri="{0D108BD9-81ED-4DB2-BD59-A6C34878D82A}">
                    <a16:rowId xmlns:a16="http://schemas.microsoft.com/office/drawing/2014/main" val="3131925751"/>
                  </a:ext>
                </a:extLst>
              </a:tr>
              <a:tr h="370840">
                <a:tc>
                  <a:txBody>
                    <a:bodyPr/>
                    <a:lstStyle/>
                    <a:p>
                      <a:pPr algn="ctr"/>
                      <a:r>
                        <a:rPr lang="en-US" altLang="zh-CN" dirty="0"/>
                        <a:t>1967/06/04</a:t>
                      </a:r>
                      <a:endParaRPr lang="zh-CN" altLang="en-US" dirty="0"/>
                    </a:p>
                  </a:txBody>
                  <a:tcPr/>
                </a:tc>
                <a:tc>
                  <a:txBody>
                    <a:bodyPr/>
                    <a:lstStyle/>
                    <a:p>
                      <a:pPr algn="ctr"/>
                      <a:r>
                        <a:rPr lang="zh-CN" altLang="en-US" dirty="0"/>
                        <a:t>男</a:t>
                      </a:r>
                    </a:p>
                  </a:txBody>
                  <a:tcPr/>
                </a:tc>
                <a:tc>
                  <a:txBody>
                    <a:bodyPr/>
                    <a:lstStyle/>
                    <a:p>
                      <a:pPr algn="ctr"/>
                      <a:r>
                        <a:rPr lang="en-US" altLang="zh-CN" dirty="0"/>
                        <a:t>653214</a:t>
                      </a:r>
                      <a:endParaRPr lang="zh-CN" altLang="en-US" dirty="0"/>
                    </a:p>
                  </a:txBody>
                  <a:tcPr/>
                </a:tc>
                <a:tc>
                  <a:txBody>
                    <a:bodyPr/>
                    <a:lstStyle/>
                    <a:p>
                      <a:pPr algn="ctr"/>
                      <a:r>
                        <a:rPr lang="en-US" altLang="zh-CN" dirty="0"/>
                        <a:t>COVID-19</a:t>
                      </a:r>
                      <a:endParaRPr lang="zh-CN" altLang="en-US" dirty="0"/>
                    </a:p>
                  </a:txBody>
                  <a:tcPr/>
                </a:tc>
                <a:extLst>
                  <a:ext uri="{0D108BD9-81ED-4DB2-BD59-A6C34878D82A}">
                    <a16:rowId xmlns:a16="http://schemas.microsoft.com/office/drawing/2014/main" val="948009342"/>
                  </a:ext>
                </a:extLst>
              </a:tr>
              <a:tr h="370840">
                <a:tc>
                  <a:txBody>
                    <a:bodyPr/>
                    <a:lstStyle/>
                    <a:p>
                      <a:pPr algn="ctr"/>
                      <a:r>
                        <a:rPr lang="en-US" altLang="zh-CN" dirty="0"/>
                        <a:t>1976/10/24</a:t>
                      </a:r>
                      <a:endParaRPr lang="zh-CN" altLang="en-US" dirty="0"/>
                    </a:p>
                  </a:txBody>
                  <a:tcPr/>
                </a:tc>
                <a:tc>
                  <a:txBody>
                    <a:bodyPr/>
                    <a:lstStyle/>
                    <a:p>
                      <a:pPr algn="ctr"/>
                      <a:r>
                        <a:rPr lang="zh-CN" altLang="en-US" dirty="0"/>
                        <a:t>女</a:t>
                      </a:r>
                    </a:p>
                  </a:txBody>
                  <a:tcPr/>
                </a:tc>
                <a:tc>
                  <a:txBody>
                    <a:bodyPr/>
                    <a:lstStyle/>
                    <a:p>
                      <a:pPr algn="ctr"/>
                      <a:r>
                        <a:rPr lang="en-US" altLang="zh-CN" dirty="0"/>
                        <a:t>342019</a:t>
                      </a:r>
                      <a:endParaRPr lang="zh-CN" altLang="en-US" dirty="0"/>
                    </a:p>
                  </a:txBody>
                  <a:tcPr/>
                </a:tc>
                <a:tc>
                  <a:txBody>
                    <a:bodyPr/>
                    <a:lstStyle/>
                    <a:p>
                      <a:pPr algn="ctr"/>
                      <a:r>
                        <a:rPr lang="zh-CN" altLang="en-US" dirty="0"/>
                        <a:t>肝炎</a:t>
                      </a:r>
                    </a:p>
                  </a:txBody>
                  <a:tcPr/>
                </a:tc>
                <a:extLst>
                  <a:ext uri="{0D108BD9-81ED-4DB2-BD59-A6C34878D82A}">
                    <a16:rowId xmlns:a16="http://schemas.microsoft.com/office/drawing/2014/main" val="408007014"/>
                  </a:ext>
                </a:extLst>
              </a:tr>
            </a:tbl>
          </a:graphicData>
        </a:graphic>
      </p:graphicFrame>
      <p:sp>
        <p:nvSpPr>
          <p:cNvPr id="13" name="箭头: 下 12">
            <a:extLst>
              <a:ext uri="{FF2B5EF4-FFF2-40B4-BE49-F238E27FC236}">
                <a16:creationId xmlns:a16="http://schemas.microsoft.com/office/drawing/2014/main" id="{7B460276-3BC4-4E31-8464-125E22CE0C99}"/>
              </a:ext>
            </a:extLst>
          </p:cNvPr>
          <p:cNvSpPr/>
          <p:nvPr/>
        </p:nvSpPr>
        <p:spPr>
          <a:xfrm>
            <a:off x="7161875" y="3593782"/>
            <a:ext cx="419100" cy="480288"/>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5B510496-09B9-4A1F-9EE1-E8666C6946FF}"/>
              </a:ext>
            </a:extLst>
          </p:cNvPr>
          <p:cNvSpPr txBox="1"/>
          <p:nvPr/>
        </p:nvSpPr>
        <p:spPr>
          <a:xfrm>
            <a:off x="5542002" y="1006306"/>
            <a:ext cx="1800493" cy="369332"/>
          </a:xfrm>
          <a:prstGeom prst="rect">
            <a:avLst/>
          </a:prstGeom>
          <a:noFill/>
        </p:spPr>
        <p:txBody>
          <a:bodyPr wrap="none" rtlCol="0">
            <a:spAutoFit/>
          </a:bodyPr>
          <a:lstStyle/>
          <a:p>
            <a:r>
              <a:rPr lang="zh-CN" altLang="en-US" dirty="0"/>
              <a:t>病人的医疗数据</a:t>
            </a:r>
          </a:p>
        </p:txBody>
      </p:sp>
    </p:spTree>
    <p:extLst>
      <p:ext uri="{BB962C8B-B14F-4D97-AF65-F5344CB8AC3E}">
        <p14:creationId xmlns:p14="http://schemas.microsoft.com/office/powerpoint/2010/main" val="22676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00342C9-212C-4DCF-8BA3-86E7540AB795}"/>
              </a:ext>
            </a:extLst>
          </p:cNvPr>
          <p:cNvSpPr>
            <a:spLocks noGrp="1"/>
          </p:cNvSpPr>
          <p:nvPr>
            <p:ph idx="1"/>
          </p:nvPr>
        </p:nvSpPr>
        <p:spPr>
          <a:xfrm>
            <a:off x="1457325" y="981075"/>
            <a:ext cx="9772650" cy="5524500"/>
          </a:xfrm>
        </p:spPr>
        <p:txBody>
          <a:bodyPr>
            <a:noAutofit/>
          </a:bodyPr>
          <a:lstStyle/>
          <a:p>
            <a:pPr algn="just"/>
            <a:r>
              <a:rPr lang="zh-CN" altLang="en-US" b="1" dirty="0">
                <a:solidFill>
                  <a:srgbClr val="0070C0"/>
                </a:solidFill>
                <a:latin typeface="Times New Roman" panose="02020603050405020304" pitchFamily="18" charset="0"/>
                <a:cs typeface="Times New Roman" panose="02020603050405020304" pitchFamily="18" charset="0"/>
              </a:rPr>
              <a:t>数据仿真</a:t>
            </a:r>
            <a:r>
              <a:rPr lang="zh-CN" altLang="en-US" dirty="0">
                <a:latin typeface="Times New Roman" panose="02020603050405020304" pitchFamily="18" charset="0"/>
                <a:cs typeface="Times New Roman" panose="02020603050405020304" pitchFamily="18" charset="0"/>
              </a:rPr>
              <a:t>：对数据内容进行仿真，生成格式并且语义正确的高仿数据</a:t>
            </a:r>
          </a:p>
          <a:p>
            <a:pPr algn="just"/>
            <a:r>
              <a:rPr lang="zh-CN" altLang="en-US" b="1" dirty="0">
                <a:solidFill>
                  <a:srgbClr val="0070C0"/>
                </a:solidFill>
                <a:latin typeface="Times New Roman" panose="02020603050405020304" pitchFamily="18" charset="0"/>
                <a:cs typeface="Times New Roman" panose="02020603050405020304" pitchFamily="18" charset="0"/>
              </a:rPr>
              <a:t>数据遮蔽：</a:t>
            </a:r>
            <a:r>
              <a:rPr lang="zh-CN" altLang="en-US" dirty="0">
                <a:latin typeface="Times New Roman" panose="02020603050405020304" pitchFamily="18" charset="0"/>
                <a:cs typeface="Times New Roman" panose="02020603050405020304" pitchFamily="18" charset="0"/>
              </a:rPr>
              <a:t>使用特殊字符对数据的遮蔽内容进行替换，破坏数据的可读性</a:t>
            </a:r>
          </a:p>
          <a:p>
            <a:pPr algn="just"/>
            <a:r>
              <a:rPr lang="zh-CN" altLang="en-US" b="1" dirty="0">
                <a:solidFill>
                  <a:srgbClr val="0070C0"/>
                </a:solidFill>
                <a:latin typeface="Times New Roman" panose="02020603050405020304" pitchFamily="18" charset="0"/>
                <a:cs typeface="Times New Roman" panose="02020603050405020304" pitchFamily="18" charset="0"/>
              </a:rPr>
              <a:t>随机字符串：</a:t>
            </a:r>
            <a:r>
              <a:rPr lang="zh-CN" altLang="en-US" dirty="0">
                <a:latin typeface="Times New Roman" panose="02020603050405020304" pitchFamily="18" charset="0"/>
                <a:cs typeface="Times New Roman" panose="02020603050405020304" pitchFamily="18" charset="0"/>
              </a:rPr>
              <a:t>对数据进行随机变化，使数据不保留原有的语义、格式</a:t>
            </a:r>
          </a:p>
          <a:p>
            <a:pPr algn="just"/>
            <a:r>
              <a:rPr lang="zh-CN" altLang="en-US" b="1" dirty="0">
                <a:solidFill>
                  <a:srgbClr val="0070C0"/>
                </a:solidFill>
                <a:latin typeface="Times New Roman" panose="02020603050405020304" pitchFamily="18" charset="0"/>
                <a:cs typeface="Times New Roman" panose="02020603050405020304" pitchFamily="18" charset="0"/>
              </a:rPr>
              <a:t>列关联：</a:t>
            </a:r>
            <a:r>
              <a:rPr lang="zh-CN" altLang="en-US" dirty="0">
                <a:latin typeface="Times New Roman" panose="02020603050405020304" pitchFamily="18" charset="0"/>
                <a:cs typeface="Times New Roman" panose="02020603050405020304" pitchFamily="18" charset="0"/>
              </a:rPr>
              <a:t>保持列与列之间的对应或者运算关系，比如身份证字段和生日、年龄等</a:t>
            </a:r>
          </a:p>
          <a:p>
            <a:pPr algn="just"/>
            <a:r>
              <a:rPr lang="zh-CN" altLang="en-US" b="1" dirty="0">
                <a:solidFill>
                  <a:srgbClr val="0070C0"/>
                </a:solidFill>
                <a:latin typeface="Times New Roman" panose="02020603050405020304" pitchFamily="18" charset="0"/>
                <a:cs typeface="Times New Roman" panose="02020603050405020304" pitchFamily="18" charset="0"/>
              </a:rPr>
              <a:t>纵向乱序：</a:t>
            </a:r>
            <a:r>
              <a:rPr lang="zh-CN" altLang="en-US" dirty="0">
                <a:latin typeface="Times New Roman" panose="02020603050405020304" pitchFamily="18" charset="0"/>
                <a:cs typeface="Times New Roman" panose="02020603050405020304" pitchFamily="18" charset="0"/>
              </a:rPr>
              <a:t>保持或者打乱列与列之间的每行数据的对应关系</a:t>
            </a:r>
          </a:p>
          <a:p>
            <a:pPr algn="just"/>
            <a:r>
              <a:rPr lang="zh-CN" altLang="en-US" b="1" dirty="0">
                <a:solidFill>
                  <a:srgbClr val="0070C0"/>
                </a:solidFill>
                <a:latin typeface="Times New Roman" panose="02020603050405020304" pitchFamily="18" charset="0"/>
                <a:cs typeface="Times New Roman" panose="02020603050405020304" pitchFamily="18" charset="0"/>
              </a:rPr>
              <a:t>关联列计算：</a:t>
            </a:r>
            <a:r>
              <a:rPr lang="zh-CN" altLang="en-US" dirty="0">
                <a:latin typeface="Times New Roman" panose="02020603050405020304" pitchFamily="18" charset="0"/>
                <a:cs typeface="Times New Roman" panose="02020603050405020304" pitchFamily="18" charset="0"/>
              </a:rPr>
              <a:t>当列与列之间有运算关系时（比如</a:t>
            </a:r>
            <a:r>
              <a:rPr lang="en-US" altLang="zh-CN" dirty="0">
                <a:latin typeface="Times New Roman" panose="02020603050405020304" pitchFamily="18" charset="0"/>
                <a:cs typeface="Times New Roman" panose="02020603050405020304" pitchFamily="18" charset="0"/>
              </a:rPr>
              <a:t>A+B=C</a:t>
            </a:r>
            <a:r>
              <a:rPr lang="zh-CN" altLang="en-US" dirty="0">
                <a:latin typeface="Times New Roman" panose="02020603050405020304" pitchFamily="18" charset="0"/>
                <a:cs typeface="Times New Roman" panose="02020603050405020304" pitchFamily="18" charset="0"/>
              </a:rPr>
              <a:t>），脱敏后的数据仍然具有相同的运算关系</a:t>
            </a:r>
          </a:p>
          <a:p>
            <a:pPr algn="just"/>
            <a:r>
              <a:rPr lang="zh-CN" altLang="en-US" b="1" dirty="0">
                <a:solidFill>
                  <a:srgbClr val="0070C0"/>
                </a:solidFill>
                <a:latin typeface="Times New Roman" panose="02020603050405020304" pitchFamily="18" charset="0"/>
                <a:cs typeface="Times New Roman" panose="02020603050405020304" pitchFamily="18" charset="0"/>
              </a:rPr>
              <a:t>字典映射：</a:t>
            </a:r>
            <a:r>
              <a:rPr lang="zh-CN" altLang="en-US" dirty="0">
                <a:latin typeface="Times New Roman" panose="02020603050405020304" pitchFamily="18" charset="0"/>
                <a:cs typeface="Times New Roman" panose="02020603050405020304" pitchFamily="18" charset="0"/>
              </a:rPr>
              <a:t>根据特征字典，将符合特征的数据替换为指定的值，比如可以将所有的“张三”统一替换为“李四”</a:t>
            </a:r>
          </a:p>
          <a:p>
            <a:pPr algn="just"/>
            <a:r>
              <a:rPr lang="zh-CN" altLang="en-US" b="1" dirty="0">
                <a:solidFill>
                  <a:srgbClr val="0070C0"/>
                </a:solidFill>
                <a:latin typeface="Times New Roman" panose="02020603050405020304" pitchFamily="18" charset="0"/>
                <a:cs typeface="Times New Roman" panose="02020603050405020304" pitchFamily="18" charset="0"/>
              </a:rPr>
              <a:t>随机映射：</a:t>
            </a:r>
            <a:r>
              <a:rPr lang="zh-CN" altLang="en-US" dirty="0">
                <a:latin typeface="Times New Roman" panose="02020603050405020304" pitchFamily="18" charset="0"/>
                <a:cs typeface="Times New Roman" panose="02020603050405020304" pitchFamily="18" charset="0"/>
              </a:rPr>
              <a:t>根据特征字典，将符合特征的数据进行随机替换，比如可以将所有的“张三”替换为“李四、王五、赵六”当中的任意一个</a:t>
            </a:r>
            <a:endParaRPr lang="en-US" altLang="zh-CN" dirty="0">
              <a:latin typeface="Times New Roman" panose="02020603050405020304" pitchFamily="18" charset="0"/>
              <a:cs typeface="Times New Roman" panose="02020603050405020304" pitchFamily="18" charset="0"/>
            </a:endParaRPr>
          </a:p>
          <a:p>
            <a:pPr algn="just"/>
            <a:r>
              <a:rPr lang="en-US" altLang="zh-CN" b="1" i="1" dirty="0">
                <a:solidFill>
                  <a:srgbClr val="0070C0"/>
                </a:solidFill>
                <a:latin typeface="Times New Roman" panose="02020603050405020304" pitchFamily="18" charset="0"/>
                <a:cs typeface="Times New Roman" panose="02020603050405020304" pitchFamily="18" charset="0"/>
              </a:rPr>
              <a:t>k</a:t>
            </a:r>
            <a:r>
              <a:rPr lang="en-US" altLang="zh-CN" b="1" dirty="0">
                <a:solidFill>
                  <a:srgbClr val="0070C0"/>
                </a:solidFill>
                <a:latin typeface="Times New Roman" panose="02020603050405020304" pitchFamily="18" charset="0"/>
                <a:cs typeface="Times New Roman" panose="02020603050405020304" pitchFamily="18" charset="0"/>
              </a:rPr>
              <a:t>-</a:t>
            </a:r>
            <a:r>
              <a:rPr lang="zh-CN" altLang="en-US" b="1" dirty="0">
                <a:solidFill>
                  <a:srgbClr val="0070C0"/>
                </a:solidFill>
                <a:latin typeface="Times New Roman" panose="02020603050405020304" pitchFamily="18" charset="0"/>
                <a:cs typeface="Times New Roman" panose="02020603050405020304" pitchFamily="18" charset="0"/>
              </a:rPr>
              <a:t>匿名：</a:t>
            </a:r>
            <a:r>
              <a:rPr lang="zh-CN" altLang="en-US" dirty="0">
                <a:solidFill>
                  <a:schemeClr val="tx1"/>
                </a:solidFill>
                <a:latin typeface="Times New Roman" panose="02020603050405020304" pitchFamily="18" charset="0"/>
                <a:cs typeface="Times New Roman" panose="02020603050405020304" pitchFamily="18" charset="0"/>
              </a:rPr>
              <a:t>通过</a:t>
            </a:r>
            <a:r>
              <a:rPr lang="zh-CN" altLang="en-US" dirty="0">
                <a:solidFill>
                  <a:srgbClr val="0070C0"/>
                </a:solidFill>
                <a:latin typeface="Times New Roman" panose="02020603050405020304" pitchFamily="18" charset="0"/>
                <a:cs typeface="Times New Roman" panose="02020603050405020304" pitchFamily="18" charset="0"/>
              </a:rPr>
              <a:t>泛化（</a:t>
            </a:r>
            <a:r>
              <a:rPr lang="en-US" altLang="zh-CN" dirty="0">
                <a:solidFill>
                  <a:srgbClr val="0070C0"/>
                </a:solidFill>
                <a:latin typeface="Times New Roman" panose="02020603050405020304" pitchFamily="18" charset="0"/>
                <a:cs typeface="Times New Roman" panose="02020603050405020304" pitchFamily="18" charset="0"/>
              </a:rPr>
              <a:t>Generalization</a:t>
            </a:r>
            <a:r>
              <a:rPr lang="zh-CN" altLang="en-US" dirty="0">
                <a:solidFill>
                  <a:srgbClr val="0070C0"/>
                </a:solidFill>
                <a:latin typeface="Times New Roman" panose="02020603050405020304" pitchFamily="18" charset="0"/>
                <a:cs typeface="Times New Roman" panose="02020603050405020304" pitchFamily="18" charset="0"/>
              </a:rPr>
              <a:t>）</a:t>
            </a:r>
            <a:r>
              <a:rPr lang="zh-CN" altLang="en-US" dirty="0">
                <a:solidFill>
                  <a:schemeClr val="tx1"/>
                </a:solidFill>
                <a:latin typeface="Times New Roman" panose="02020603050405020304" pitchFamily="18" charset="0"/>
                <a:cs typeface="Times New Roman" panose="02020603050405020304" pitchFamily="18" charset="0"/>
              </a:rPr>
              <a:t>技术，发布精度较低的数据，使得每条记录至少与数据表中其他 </a:t>
            </a:r>
            <a:r>
              <a:rPr lang="en-US" altLang="zh-CN" i="1" dirty="0">
                <a:solidFill>
                  <a:schemeClr val="tx1"/>
                </a:solidFill>
                <a:latin typeface="Times New Roman" panose="02020603050405020304" pitchFamily="18" charset="0"/>
                <a:cs typeface="Times New Roman" panose="02020603050405020304" pitchFamily="18" charset="0"/>
              </a:rPr>
              <a:t>k</a:t>
            </a:r>
            <a:r>
              <a:rPr lang="en-US" altLang="zh-CN" dirty="0">
                <a:solidFill>
                  <a:schemeClr val="tx1"/>
                </a:solidFill>
                <a:latin typeface="Times New Roman" panose="02020603050405020304" pitchFamily="18" charset="0"/>
                <a:cs typeface="Times New Roman" panose="02020603050405020304" pitchFamily="18" charset="0"/>
              </a:rPr>
              <a:t>-1 </a:t>
            </a:r>
            <a:r>
              <a:rPr lang="zh-CN" altLang="en-US" dirty="0">
                <a:solidFill>
                  <a:schemeClr val="tx1"/>
                </a:solidFill>
                <a:latin typeface="Times New Roman" panose="02020603050405020304" pitchFamily="18" charset="0"/>
                <a:cs typeface="Times New Roman" panose="02020603050405020304" pitchFamily="18" charset="0"/>
              </a:rPr>
              <a:t>条记录具有完全相同的准标识符属性值，从而减少</a:t>
            </a:r>
            <a:r>
              <a:rPr lang="zh-CN" altLang="en-US" dirty="0">
                <a:solidFill>
                  <a:srgbClr val="0070C0"/>
                </a:solidFill>
                <a:latin typeface="Times New Roman" panose="02020603050405020304" pitchFamily="18" charset="0"/>
                <a:cs typeface="Times New Roman" panose="02020603050405020304" pitchFamily="18" charset="0"/>
              </a:rPr>
              <a:t>链接攻击</a:t>
            </a:r>
            <a:r>
              <a:rPr lang="zh-CN" altLang="en-US" dirty="0">
                <a:solidFill>
                  <a:schemeClr val="tx1"/>
                </a:solidFill>
                <a:latin typeface="Times New Roman" panose="02020603050405020304" pitchFamily="18" charset="0"/>
                <a:cs typeface="Times New Roman" panose="02020603050405020304" pitchFamily="18" charset="0"/>
              </a:rPr>
              <a:t>所导致的隐私泄露。</a:t>
            </a:r>
            <a:endParaRPr lang="en-US" altLang="zh-CN" dirty="0">
              <a:solidFill>
                <a:schemeClr val="tx1"/>
              </a:solidFill>
              <a:latin typeface="Times New Roman" panose="02020603050405020304" pitchFamily="18" charset="0"/>
              <a:cs typeface="Times New Roman" panose="02020603050405020304" pitchFamily="18" charset="0"/>
            </a:endParaRPr>
          </a:p>
        </p:txBody>
      </p:sp>
      <p:sp>
        <p:nvSpPr>
          <p:cNvPr id="6" name="标题 1">
            <a:extLst>
              <a:ext uri="{FF2B5EF4-FFF2-40B4-BE49-F238E27FC236}">
                <a16:creationId xmlns:a16="http://schemas.microsoft.com/office/drawing/2014/main" id="{99F8459A-E921-4BD3-B166-3E5ED3926A88}"/>
              </a:ext>
            </a:extLst>
          </p:cNvPr>
          <p:cNvSpPr>
            <a:spLocks noGrp="1"/>
          </p:cNvSpPr>
          <p:nvPr>
            <p:ph type="title"/>
          </p:nvPr>
        </p:nvSpPr>
        <p:spPr>
          <a:xfrm>
            <a:off x="1371600" y="238125"/>
            <a:ext cx="9601200" cy="657225"/>
          </a:xfrm>
        </p:spPr>
        <p:txBody>
          <a:bodyPr>
            <a:normAutofit fontScale="90000"/>
          </a:bodyPr>
          <a:lstStyle/>
          <a:p>
            <a:r>
              <a:rPr lang="zh-CN" altLang="en-US" dirty="0"/>
              <a:t>数据匿名化（或脱敏）的其他方法</a:t>
            </a:r>
          </a:p>
        </p:txBody>
      </p:sp>
    </p:spTree>
    <p:extLst>
      <p:ext uri="{BB962C8B-B14F-4D97-AF65-F5344CB8AC3E}">
        <p14:creationId xmlns:p14="http://schemas.microsoft.com/office/powerpoint/2010/main" val="30262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3">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249"/>
                                          </p:stCondLst>
                                        </p:cTn>
                                        <p:tgtEl>
                                          <p:spTgt spid="3">
                                            <p:txEl>
                                              <p:pRg st="3" end="3"/>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249"/>
                                          </p:stCondLst>
                                        </p:cTn>
                                        <p:tgtEl>
                                          <p:spTgt spid="3">
                                            <p:txEl>
                                              <p:pRg st="4" end="4"/>
                                            </p:tx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0"/>
                                  </p:stCondLst>
                                  <p:childTnLst>
                                    <p:set>
                                      <p:cBhvr>
                                        <p:cTn id="21" dur="1" fill="hold">
                                          <p:stCondLst>
                                            <p:cond delay="249"/>
                                          </p:stCondLst>
                                        </p:cTn>
                                        <p:tgtEl>
                                          <p:spTgt spid="3">
                                            <p:txEl>
                                              <p:pRg st="5" end="5"/>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249"/>
                                          </p:stCondLst>
                                        </p:cTn>
                                        <p:tgtEl>
                                          <p:spTgt spid="3">
                                            <p:txEl>
                                              <p:pRg st="6" end="6"/>
                                            </p:tx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nodeType="afterEffect">
                                  <p:stCondLst>
                                    <p:cond delay="0"/>
                                  </p:stCondLst>
                                  <p:childTnLst>
                                    <p:set>
                                      <p:cBhvr>
                                        <p:cTn id="27" dur="1" fill="hold">
                                          <p:stCondLst>
                                            <p:cond delay="249"/>
                                          </p:stCondLst>
                                        </p:cTn>
                                        <p:tgtEl>
                                          <p:spTgt spid="3">
                                            <p:txEl>
                                              <p:pRg st="7" end="7"/>
                                            </p:tx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24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99F8459A-E921-4BD3-B166-3E5ED3926A88}"/>
              </a:ext>
            </a:extLst>
          </p:cNvPr>
          <p:cNvSpPr>
            <a:spLocks noGrp="1"/>
          </p:cNvSpPr>
          <p:nvPr>
            <p:ph type="title"/>
          </p:nvPr>
        </p:nvSpPr>
        <p:spPr>
          <a:xfrm>
            <a:off x="1371600" y="238125"/>
            <a:ext cx="9601200" cy="657225"/>
          </a:xfrm>
        </p:spPr>
        <p:txBody>
          <a:bodyPr>
            <a:normAutofit/>
          </a:bodyPr>
          <a:lstStyle/>
          <a:p>
            <a:r>
              <a:rPr lang="zh-CN" altLang="en-US" sz="3600" dirty="0"/>
              <a:t>但这些方法不能进行隐私保护</a:t>
            </a:r>
            <a:r>
              <a:rPr lang="en-US" altLang="zh-CN" sz="3600" dirty="0"/>
              <a:t>——</a:t>
            </a:r>
            <a:r>
              <a:rPr lang="zh-CN" altLang="en-US" sz="3600" b="1" dirty="0">
                <a:solidFill>
                  <a:srgbClr val="0070C0"/>
                </a:solidFill>
              </a:rPr>
              <a:t>链接攻击</a:t>
            </a:r>
          </a:p>
        </p:txBody>
      </p:sp>
      <p:grpSp>
        <p:nvGrpSpPr>
          <p:cNvPr id="12" name="组合 11">
            <a:extLst>
              <a:ext uri="{FF2B5EF4-FFF2-40B4-BE49-F238E27FC236}">
                <a16:creationId xmlns:a16="http://schemas.microsoft.com/office/drawing/2014/main" id="{807E5B71-5EBE-42FB-9866-542DE051A3BB}"/>
              </a:ext>
            </a:extLst>
          </p:cNvPr>
          <p:cNvGrpSpPr/>
          <p:nvPr/>
        </p:nvGrpSpPr>
        <p:grpSpPr>
          <a:xfrm>
            <a:off x="6451374" y="1633040"/>
            <a:ext cx="4650614" cy="2656295"/>
            <a:chOff x="6451374" y="1633040"/>
            <a:chExt cx="4650614" cy="2656295"/>
          </a:xfrm>
        </p:grpSpPr>
        <p:graphicFrame>
          <p:nvGraphicFramePr>
            <p:cNvPr id="8" name="表格 4">
              <a:extLst>
                <a:ext uri="{FF2B5EF4-FFF2-40B4-BE49-F238E27FC236}">
                  <a16:creationId xmlns:a16="http://schemas.microsoft.com/office/drawing/2014/main" id="{67233FB7-EC0D-455D-BD6B-D9E78D37AB66}"/>
                </a:ext>
              </a:extLst>
            </p:cNvPr>
            <p:cNvGraphicFramePr>
              <a:graphicFrameLocks/>
            </p:cNvGraphicFramePr>
            <p:nvPr>
              <p:extLst>
                <p:ext uri="{D42A27DB-BD31-4B8C-83A1-F6EECF244321}">
                  <p14:modId xmlns:p14="http://schemas.microsoft.com/office/powerpoint/2010/main" val="3824114159"/>
                </p:ext>
              </p:extLst>
            </p:nvPr>
          </p:nvGraphicFramePr>
          <p:xfrm>
            <a:off x="6451374" y="2064295"/>
            <a:ext cx="4650614" cy="2225040"/>
          </p:xfrm>
          <a:graphic>
            <a:graphicData uri="http://schemas.openxmlformats.org/drawingml/2006/table">
              <a:tbl>
                <a:tblPr firstRow="1" bandRow="1">
                  <a:tableStyleId>{5C22544A-7EE6-4342-B048-85BDC9FD1C3A}</a:tableStyleId>
                </a:tblPr>
                <a:tblGrid>
                  <a:gridCol w="1510221">
                    <a:extLst>
                      <a:ext uri="{9D8B030D-6E8A-4147-A177-3AD203B41FA5}">
                        <a16:colId xmlns:a16="http://schemas.microsoft.com/office/drawing/2014/main" val="3754132581"/>
                      </a:ext>
                    </a:extLst>
                  </a:gridCol>
                  <a:gridCol w="949643">
                    <a:extLst>
                      <a:ext uri="{9D8B030D-6E8A-4147-A177-3AD203B41FA5}">
                        <a16:colId xmlns:a16="http://schemas.microsoft.com/office/drawing/2014/main" val="3253021809"/>
                      </a:ext>
                    </a:extLst>
                  </a:gridCol>
                  <a:gridCol w="1031431">
                    <a:extLst>
                      <a:ext uri="{9D8B030D-6E8A-4147-A177-3AD203B41FA5}">
                        <a16:colId xmlns:a16="http://schemas.microsoft.com/office/drawing/2014/main" val="681153923"/>
                      </a:ext>
                    </a:extLst>
                  </a:gridCol>
                  <a:gridCol w="1159319">
                    <a:extLst>
                      <a:ext uri="{9D8B030D-6E8A-4147-A177-3AD203B41FA5}">
                        <a16:colId xmlns:a16="http://schemas.microsoft.com/office/drawing/2014/main" val="839945629"/>
                      </a:ext>
                    </a:extLst>
                  </a:gridCol>
                </a:tblGrid>
                <a:tr h="370840">
                  <a:tc>
                    <a:txBody>
                      <a:bodyPr/>
                      <a:lstStyle/>
                      <a:p>
                        <a:pPr algn="ctr"/>
                        <a:r>
                          <a:rPr lang="en-US" altLang="zh-CN" dirty="0"/>
                          <a:t>Birthday</a:t>
                        </a:r>
                        <a:endParaRPr lang="zh-CN" altLang="en-US" dirty="0"/>
                      </a:p>
                    </a:txBody>
                    <a:tcPr/>
                  </a:tc>
                  <a:tc>
                    <a:txBody>
                      <a:bodyPr/>
                      <a:lstStyle/>
                      <a:p>
                        <a:pPr algn="ctr"/>
                        <a:r>
                          <a:rPr lang="en-US" altLang="zh-CN" dirty="0"/>
                          <a:t>Gender</a:t>
                        </a:r>
                        <a:endParaRPr lang="zh-CN" altLang="en-US" dirty="0"/>
                      </a:p>
                    </a:txBody>
                    <a:tcPr/>
                  </a:tc>
                  <a:tc>
                    <a:txBody>
                      <a:bodyPr/>
                      <a:lstStyle/>
                      <a:p>
                        <a:pPr algn="ctr"/>
                        <a:r>
                          <a:rPr lang="en-US" altLang="zh-CN" dirty="0"/>
                          <a:t>ZIP</a:t>
                        </a:r>
                        <a:endParaRPr lang="zh-CN" altLang="en-US" dirty="0"/>
                      </a:p>
                    </a:txBody>
                    <a:tcPr/>
                  </a:tc>
                  <a:tc>
                    <a:txBody>
                      <a:bodyPr/>
                      <a:lstStyle/>
                      <a:p>
                        <a:pPr algn="ctr"/>
                        <a:r>
                          <a:rPr lang="en-US" altLang="zh-CN" dirty="0"/>
                          <a:t>Disease</a:t>
                        </a:r>
                        <a:endParaRPr lang="zh-CN" altLang="en-US" dirty="0"/>
                      </a:p>
                    </a:txBody>
                    <a:tcPr/>
                  </a:tc>
                  <a:extLst>
                    <a:ext uri="{0D108BD9-81ED-4DB2-BD59-A6C34878D82A}">
                      <a16:rowId xmlns:a16="http://schemas.microsoft.com/office/drawing/2014/main" val="3297784717"/>
                    </a:ext>
                  </a:extLst>
                </a:tr>
                <a:tr h="370840">
                  <a:tc>
                    <a:txBody>
                      <a:bodyPr/>
                      <a:lstStyle/>
                      <a:p>
                        <a:pPr algn="ctr"/>
                        <a:r>
                          <a:rPr lang="en-US" altLang="zh-CN" dirty="0"/>
                          <a:t>1967/08/07</a:t>
                        </a:r>
                        <a:endParaRPr lang="zh-CN" altLang="en-US" dirty="0"/>
                      </a:p>
                    </a:txBody>
                    <a:tcPr/>
                  </a:tc>
                  <a:tc>
                    <a:txBody>
                      <a:bodyPr/>
                      <a:lstStyle/>
                      <a:p>
                        <a:pPr algn="ctr"/>
                        <a:r>
                          <a:rPr lang="zh-CN" altLang="en-US" dirty="0"/>
                          <a:t>男</a:t>
                        </a:r>
                      </a:p>
                    </a:txBody>
                    <a:tcPr/>
                  </a:tc>
                  <a:tc>
                    <a:txBody>
                      <a:bodyPr/>
                      <a:lstStyle/>
                      <a:p>
                        <a:pPr algn="ctr"/>
                        <a:r>
                          <a:rPr lang="en-US" altLang="zh-CN" dirty="0"/>
                          <a:t>232001</a:t>
                        </a:r>
                        <a:endParaRPr lang="zh-CN" altLang="en-US" dirty="0"/>
                      </a:p>
                    </a:txBody>
                    <a:tcPr/>
                  </a:tc>
                  <a:tc>
                    <a:txBody>
                      <a:bodyPr/>
                      <a:lstStyle/>
                      <a:p>
                        <a:pPr algn="ctr"/>
                        <a:r>
                          <a:rPr lang="zh-CN" altLang="en-US" dirty="0"/>
                          <a:t>糖尿病</a:t>
                        </a:r>
                      </a:p>
                    </a:txBody>
                    <a:tcPr/>
                  </a:tc>
                  <a:extLst>
                    <a:ext uri="{0D108BD9-81ED-4DB2-BD59-A6C34878D82A}">
                      <a16:rowId xmlns:a16="http://schemas.microsoft.com/office/drawing/2014/main" val="3370500604"/>
                    </a:ext>
                  </a:extLst>
                </a:tr>
                <a:tr h="370840">
                  <a:tc>
                    <a:txBody>
                      <a:bodyPr/>
                      <a:lstStyle/>
                      <a:p>
                        <a:pPr algn="ctr"/>
                        <a:r>
                          <a:rPr lang="en-US" altLang="zh-CN" dirty="0"/>
                          <a:t>1965/07/03</a:t>
                        </a:r>
                        <a:endParaRPr lang="zh-CN" altLang="en-US" dirty="0"/>
                      </a:p>
                    </a:txBody>
                    <a:tcPr/>
                  </a:tc>
                  <a:tc>
                    <a:txBody>
                      <a:bodyPr/>
                      <a:lstStyle/>
                      <a:p>
                        <a:pPr algn="ctr"/>
                        <a:r>
                          <a:rPr lang="zh-CN" altLang="en-US" dirty="0"/>
                          <a:t>男</a:t>
                        </a:r>
                      </a:p>
                    </a:txBody>
                    <a:tcPr/>
                  </a:tc>
                  <a:tc>
                    <a:txBody>
                      <a:bodyPr/>
                      <a:lstStyle/>
                      <a:p>
                        <a:pPr algn="ctr"/>
                        <a:r>
                          <a:rPr lang="en-US" altLang="zh-CN" dirty="0"/>
                          <a:t>242000</a:t>
                        </a:r>
                        <a:endParaRPr lang="zh-CN" altLang="en-US" dirty="0"/>
                      </a:p>
                    </a:txBody>
                    <a:tcPr/>
                  </a:tc>
                  <a:tc>
                    <a:txBody>
                      <a:bodyPr/>
                      <a:lstStyle/>
                      <a:p>
                        <a:pPr algn="ctr"/>
                        <a:r>
                          <a:rPr lang="en-US" altLang="zh-CN" dirty="0"/>
                          <a:t>AIDS</a:t>
                        </a:r>
                        <a:endParaRPr lang="zh-CN" altLang="en-US" dirty="0"/>
                      </a:p>
                    </a:txBody>
                    <a:tcPr/>
                  </a:tc>
                  <a:extLst>
                    <a:ext uri="{0D108BD9-81ED-4DB2-BD59-A6C34878D82A}">
                      <a16:rowId xmlns:a16="http://schemas.microsoft.com/office/drawing/2014/main" val="3708719370"/>
                    </a:ext>
                  </a:extLst>
                </a:tr>
                <a:tr h="370840">
                  <a:tc>
                    <a:txBody>
                      <a:bodyPr/>
                      <a:lstStyle/>
                      <a:p>
                        <a:pPr algn="ctr"/>
                        <a:r>
                          <a:rPr lang="en-US" altLang="zh-CN" dirty="0"/>
                          <a:t>1982/01/04</a:t>
                        </a:r>
                        <a:endParaRPr lang="zh-CN" altLang="en-US" dirty="0"/>
                      </a:p>
                    </a:txBody>
                    <a:tcPr/>
                  </a:tc>
                  <a:tc>
                    <a:txBody>
                      <a:bodyPr/>
                      <a:lstStyle/>
                      <a:p>
                        <a:pPr algn="ctr"/>
                        <a:r>
                          <a:rPr lang="zh-CN" altLang="en-US" dirty="0"/>
                          <a:t>女</a:t>
                        </a:r>
                      </a:p>
                    </a:txBody>
                    <a:tcPr/>
                  </a:tc>
                  <a:tc>
                    <a:txBody>
                      <a:bodyPr/>
                      <a:lstStyle/>
                      <a:p>
                        <a:pPr algn="ctr"/>
                        <a:r>
                          <a:rPr lang="en-US" altLang="zh-CN" dirty="0"/>
                          <a:t>353245</a:t>
                        </a:r>
                        <a:endParaRPr lang="zh-CN" altLang="en-US" dirty="0"/>
                      </a:p>
                    </a:txBody>
                    <a:tcPr/>
                  </a:tc>
                  <a:tc>
                    <a:txBody>
                      <a:bodyPr/>
                      <a:lstStyle/>
                      <a:p>
                        <a:pPr algn="ctr"/>
                        <a:r>
                          <a:rPr lang="en-US" altLang="zh-CN" dirty="0"/>
                          <a:t>Flu</a:t>
                        </a:r>
                        <a:endParaRPr lang="zh-CN" altLang="en-US" dirty="0"/>
                      </a:p>
                    </a:txBody>
                    <a:tcPr/>
                  </a:tc>
                  <a:extLst>
                    <a:ext uri="{0D108BD9-81ED-4DB2-BD59-A6C34878D82A}">
                      <a16:rowId xmlns:a16="http://schemas.microsoft.com/office/drawing/2014/main" val="3131925751"/>
                    </a:ext>
                  </a:extLst>
                </a:tr>
                <a:tr h="370840">
                  <a:tc>
                    <a:txBody>
                      <a:bodyPr/>
                      <a:lstStyle/>
                      <a:p>
                        <a:pPr algn="ctr"/>
                        <a:r>
                          <a:rPr lang="en-US" altLang="zh-CN" dirty="0"/>
                          <a:t>1967/06/04</a:t>
                        </a:r>
                        <a:endParaRPr lang="zh-CN" altLang="en-US" dirty="0"/>
                      </a:p>
                    </a:txBody>
                    <a:tcPr/>
                  </a:tc>
                  <a:tc>
                    <a:txBody>
                      <a:bodyPr/>
                      <a:lstStyle/>
                      <a:p>
                        <a:pPr algn="ctr"/>
                        <a:r>
                          <a:rPr lang="zh-CN" altLang="en-US" dirty="0"/>
                          <a:t>男</a:t>
                        </a:r>
                      </a:p>
                    </a:txBody>
                    <a:tcPr/>
                  </a:tc>
                  <a:tc>
                    <a:txBody>
                      <a:bodyPr/>
                      <a:lstStyle/>
                      <a:p>
                        <a:pPr algn="ctr"/>
                        <a:r>
                          <a:rPr lang="en-US" altLang="zh-CN" dirty="0"/>
                          <a:t>653214</a:t>
                        </a:r>
                        <a:endParaRPr lang="zh-CN" altLang="en-US" dirty="0"/>
                      </a:p>
                    </a:txBody>
                    <a:tcPr/>
                  </a:tc>
                  <a:tc>
                    <a:txBody>
                      <a:bodyPr/>
                      <a:lstStyle/>
                      <a:p>
                        <a:pPr algn="ctr"/>
                        <a:r>
                          <a:rPr lang="en-US" altLang="zh-CN" dirty="0"/>
                          <a:t>COVID-19</a:t>
                        </a:r>
                        <a:endParaRPr lang="zh-CN" altLang="en-US" dirty="0"/>
                      </a:p>
                    </a:txBody>
                    <a:tcPr/>
                  </a:tc>
                  <a:extLst>
                    <a:ext uri="{0D108BD9-81ED-4DB2-BD59-A6C34878D82A}">
                      <a16:rowId xmlns:a16="http://schemas.microsoft.com/office/drawing/2014/main" val="948009342"/>
                    </a:ext>
                  </a:extLst>
                </a:tr>
                <a:tr h="370840">
                  <a:tc>
                    <a:txBody>
                      <a:bodyPr/>
                      <a:lstStyle/>
                      <a:p>
                        <a:pPr algn="ctr"/>
                        <a:r>
                          <a:rPr lang="en-US" altLang="zh-CN" dirty="0"/>
                          <a:t>1976/10/24</a:t>
                        </a:r>
                        <a:endParaRPr lang="zh-CN" altLang="en-US" dirty="0"/>
                      </a:p>
                    </a:txBody>
                    <a:tcPr/>
                  </a:tc>
                  <a:tc>
                    <a:txBody>
                      <a:bodyPr/>
                      <a:lstStyle/>
                      <a:p>
                        <a:pPr algn="ctr"/>
                        <a:r>
                          <a:rPr lang="zh-CN" altLang="en-US" dirty="0"/>
                          <a:t>女</a:t>
                        </a:r>
                      </a:p>
                    </a:txBody>
                    <a:tcPr/>
                  </a:tc>
                  <a:tc>
                    <a:txBody>
                      <a:bodyPr/>
                      <a:lstStyle/>
                      <a:p>
                        <a:pPr algn="ctr"/>
                        <a:r>
                          <a:rPr lang="en-US" altLang="zh-CN" dirty="0"/>
                          <a:t>342019</a:t>
                        </a:r>
                        <a:endParaRPr lang="zh-CN" altLang="en-US" dirty="0"/>
                      </a:p>
                    </a:txBody>
                    <a:tcPr/>
                  </a:tc>
                  <a:tc>
                    <a:txBody>
                      <a:bodyPr/>
                      <a:lstStyle/>
                      <a:p>
                        <a:pPr algn="ctr"/>
                        <a:r>
                          <a:rPr lang="zh-CN" altLang="en-US" dirty="0"/>
                          <a:t>肝炎</a:t>
                        </a:r>
                      </a:p>
                    </a:txBody>
                    <a:tcPr/>
                  </a:tc>
                  <a:extLst>
                    <a:ext uri="{0D108BD9-81ED-4DB2-BD59-A6C34878D82A}">
                      <a16:rowId xmlns:a16="http://schemas.microsoft.com/office/drawing/2014/main" val="408007014"/>
                    </a:ext>
                  </a:extLst>
                </a:tr>
              </a:tbl>
            </a:graphicData>
          </a:graphic>
        </p:graphicFrame>
        <p:sp>
          <p:nvSpPr>
            <p:cNvPr id="10" name="文本框 9">
              <a:extLst>
                <a:ext uri="{FF2B5EF4-FFF2-40B4-BE49-F238E27FC236}">
                  <a16:creationId xmlns:a16="http://schemas.microsoft.com/office/drawing/2014/main" id="{BF55257B-47B3-44D0-9857-9661FD84AA36}"/>
                </a:ext>
              </a:extLst>
            </p:cNvPr>
            <p:cNvSpPr txBox="1"/>
            <p:nvPr/>
          </p:nvSpPr>
          <p:spPr>
            <a:xfrm>
              <a:off x="7599402" y="1633040"/>
              <a:ext cx="2723823" cy="369332"/>
            </a:xfrm>
            <a:prstGeom prst="rect">
              <a:avLst/>
            </a:prstGeom>
            <a:noFill/>
          </p:spPr>
          <p:txBody>
            <a:bodyPr wrap="none" rtlCol="0">
              <a:spAutoFit/>
            </a:bodyPr>
            <a:lstStyle/>
            <a:p>
              <a:r>
                <a:rPr lang="zh-CN" altLang="en-US" dirty="0"/>
                <a:t>匿名化后的病人医疗数据</a:t>
              </a:r>
            </a:p>
          </p:txBody>
        </p:sp>
      </p:grpSp>
      <p:grpSp>
        <p:nvGrpSpPr>
          <p:cNvPr id="13" name="组合 12">
            <a:extLst>
              <a:ext uri="{FF2B5EF4-FFF2-40B4-BE49-F238E27FC236}">
                <a16:creationId xmlns:a16="http://schemas.microsoft.com/office/drawing/2014/main" id="{57B7A75A-D9A5-47FF-8CB5-6B943C6F92A0}"/>
              </a:ext>
            </a:extLst>
          </p:cNvPr>
          <p:cNvGrpSpPr/>
          <p:nvPr/>
        </p:nvGrpSpPr>
        <p:grpSpPr>
          <a:xfrm>
            <a:off x="1371600" y="1214778"/>
            <a:ext cx="4280600" cy="2246517"/>
            <a:chOff x="1371600" y="1214778"/>
            <a:chExt cx="4280600" cy="2246517"/>
          </a:xfrm>
        </p:grpSpPr>
        <p:graphicFrame>
          <p:nvGraphicFramePr>
            <p:cNvPr id="9" name="表格 4">
              <a:extLst>
                <a:ext uri="{FF2B5EF4-FFF2-40B4-BE49-F238E27FC236}">
                  <a16:creationId xmlns:a16="http://schemas.microsoft.com/office/drawing/2014/main" id="{6A5AEB1F-F0D4-4727-A69D-6E1493B94D79}"/>
                </a:ext>
              </a:extLst>
            </p:cNvPr>
            <p:cNvGraphicFramePr>
              <a:graphicFrameLocks/>
            </p:cNvGraphicFramePr>
            <p:nvPr>
              <p:extLst>
                <p:ext uri="{D42A27DB-BD31-4B8C-83A1-F6EECF244321}">
                  <p14:modId xmlns:p14="http://schemas.microsoft.com/office/powerpoint/2010/main" val="1536997564"/>
                </p:ext>
              </p:extLst>
            </p:nvPr>
          </p:nvGraphicFramePr>
          <p:xfrm>
            <a:off x="1371600" y="1607095"/>
            <a:ext cx="4280600" cy="1854200"/>
          </p:xfrm>
          <a:graphic>
            <a:graphicData uri="http://schemas.openxmlformats.org/drawingml/2006/table">
              <a:tbl>
                <a:tblPr firstRow="1" bandRow="1">
                  <a:tableStyleId>{5C22544A-7EE6-4342-B048-85BDC9FD1C3A}</a:tableStyleId>
                </a:tblPr>
                <a:tblGrid>
                  <a:gridCol w="789305">
                    <a:extLst>
                      <a:ext uri="{9D8B030D-6E8A-4147-A177-3AD203B41FA5}">
                        <a16:colId xmlns:a16="http://schemas.microsoft.com/office/drawing/2014/main" val="3916674978"/>
                      </a:ext>
                    </a:extLst>
                  </a:gridCol>
                  <a:gridCol w="1510221">
                    <a:extLst>
                      <a:ext uri="{9D8B030D-6E8A-4147-A177-3AD203B41FA5}">
                        <a16:colId xmlns:a16="http://schemas.microsoft.com/office/drawing/2014/main" val="3754132581"/>
                      </a:ext>
                    </a:extLst>
                  </a:gridCol>
                  <a:gridCol w="949643">
                    <a:extLst>
                      <a:ext uri="{9D8B030D-6E8A-4147-A177-3AD203B41FA5}">
                        <a16:colId xmlns:a16="http://schemas.microsoft.com/office/drawing/2014/main" val="3253021809"/>
                      </a:ext>
                    </a:extLst>
                  </a:gridCol>
                  <a:gridCol w="1031431">
                    <a:extLst>
                      <a:ext uri="{9D8B030D-6E8A-4147-A177-3AD203B41FA5}">
                        <a16:colId xmlns:a16="http://schemas.microsoft.com/office/drawing/2014/main" val="681153923"/>
                      </a:ext>
                    </a:extLst>
                  </a:gridCol>
                </a:tblGrid>
                <a:tr h="370840">
                  <a:tc>
                    <a:txBody>
                      <a:bodyPr/>
                      <a:lstStyle/>
                      <a:p>
                        <a:pPr algn="ctr"/>
                        <a:r>
                          <a:rPr lang="en-US" altLang="zh-CN" dirty="0"/>
                          <a:t>name</a:t>
                        </a:r>
                        <a:endParaRPr lang="zh-CN" altLang="en-US" dirty="0"/>
                      </a:p>
                    </a:txBody>
                    <a:tcPr/>
                  </a:tc>
                  <a:tc>
                    <a:txBody>
                      <a:bodyPr/>
                      <a:lstStyle/>
                      <a:p>
                        <a:pPr algn="ctr"/>
                        <a:r>
                          <a:rPr lang="en-US" altLang="zh-CN" dirty="0"/>
                          <a:t>Birthday</a:t>
                        </a:r>
                        <a:endParaRPr lang="zh-CN" altLang="en-US" dirty="0"/>
                      </a:p>
                    </a:txBody>
                    <a:tcPr/>
                  </a:tc>
                  <a:tc>
                    <a:txBody>
                      <a:bodyPr/>
                      <a:lstStyle/>
                      <a:p>
                        <a:pPr algn="ctr"/>
                        <a:r>
                          <a:rPr lang="en-US" altLang="zh-CN" dirty="0"/>
                          <a:t>Gender</a:t>
                        </a:r>
                        <a:endParaRPr lang="zh-CN" altLang="en-US" dirty="0"/>
                      </a:p>
                    </a:txBody>
                    <a:tcPr/>
                  </a:tc>
                  <a:tc>
                    <a:txBody>
                      <a:bodyPr/>
                      <a:lstStyle/>
                      <a:p>
                        <a:pPr algn="ctr"/>
                        <a:r>
                          <a:rPr lang="en-US" altLang="zh-CN" dirty="0"/>
                          <a:t>ZIP</a:t>
                        </a:r>
                        <a:endParaRPr lang="zh-CN" altLang="en-US" dirty="0"/>
                      </a:p>
                    </a:txBody>
                    <a:tcPr/>
                  </a:tc>
                  <a:extLst>
                    <a:ext uri="{0D108BD9-81ED-4DB2-BD59-A6C34878D82A}">
                      <a16:rowId xmlns:a16="http://schemas.microsoft.com/office/drawing/2014/main" val="3297784717"/>
                    </a:ext>
                  </a:extLst>
                </a:tr>
                <a:tr h="370840">
                  <a:tc>
                    <a:txBody>
                      <a:bodyPr/>
                      <a:lstStyle/>
                      <a:p>
                        <a:pPr algn="ctr"/>
                        <a:r>
                          <a:rPr lang="zh-CN" altLang="en-US" dirty="0"/>
                          <a:t>李四</a:t>
                        </a:r>
                      </a:p>
                    </a:txBody>
                    <a:tcPr/>
                  </a:tc>
                  <a:tc>
                    <a:txBody>
                      <a:bodyPr/>
                      <a:lstStyle/>
                      <a:p>
                        <a:pPr algn="ctr"/>
                        <a:r>
                          <a:rPr lang="en-US" altLang="zh-CN" dirty="0"/>
                          <a:t>1965/07/03</a:t>
                        </a:r>
                        <a:endParaRPr lang="zh-CN" altLang="en-US" dirty="0"/>
                      </a:p>
                    </a:txBody>
                    <a:tcPr/>
                  </a:tc>
                  <a:tc>
                    <a:txBody>
                      <a:bodyPr/>
                      <a:lstStyle/>
                      <a:p>
                        <a:pPr algn="ctr"/>
                        <a:r>
                          <a:rPr lang="zh-CN" altLang="en-US" dirty="0"/>
                          <a:t>男</a:t>
                        </a:r>
                      </a:p>
                    </a:txBody>
                    <a:tcPr/>
                  </a:tc>
                  <a:tc>
                    <a:txBody>
                      <a:bodyPr/>
                      <a:lstStyle/>
                      <a:p>
                        <a:pPr algn="ctr"/>
                        <a:r>
                          <a:rPr lang="en-US" altLang="zh-CN" dirty="0"/>
                          <a:t>242000</a:t>
                        </a:r>
                        <a:endParaRPr lang="zh-CN" altLang="en-US" dirty="0"/>
                      </a:p>
                    </a:txBody>
                    <a:tcPr/>
                  </a:tc>
                  <a:extLst>
                    <a:ext uri="{0D108BD9-81ED-4DB2-BD59-A6C34878D82A}">
                      <a16:rowId xmlns:a16="http://schemas.microsoft.com/office/drawing/2014/main" val="3708719370"/>
                    </a:ext>
                  </a:extLst>
                </a:tr>
                <a:tr h="370840">
                  <a:tc>
                    <a:txBody>
                      <a:bodyPr/>
                      <a:lstStyle/>
                      <a:p>
                        <a:pPr algn="ctr"/>
                        <a:r>
                          <a:rPr lang="en-US" altLang="zh-CN" dirty="0"/>
                          <a:t>Alice</a:t>
                        </a:r>
                        <a:endParaRPr lang="zh-CN" altLang="en-US" dirty="0"/>
                      </a:p>
                    </a:txBody>
                    <a:tcPr/>
                  </a:tc>
                  <a:tc>
                    <a:txBody>
                      <a:bodyPr/>
                      <a:lstStyle/>
                      <a:p>
                        <a:pPr algn="ctr"/>
                        <a:r>
                          <a:rPr lang="en-US" altLang="zh-CN" dirty="0"/>
                          <a:t>1982/01/04</a:t>
                        </a:r>
                        <a:endParaRPr lang="zh-CN" altLang="en-US" dirty="0"/>
                      </a:p>
                    </a:txBody>
                    <a:tcPr/>
                  </a:tc>
                  <a:tc>
                    <a:txBody>
                      <a:bodyPr/>
                      <a:lstStyle/>
                      <a:p>
                        <a:pPr algn="ctr"/>
                        <a:r>
                          <a:rPr lang="zh-CN" altLang="en-US" dirty="0"/>
                          <a:t>女</a:t>
                        </a:r>
                      </a:p>
                    </a:txBody>
                    <a:tcPr/>
                  </a:tc>
                  <a:tc>
                    <a:txBody>
                      <a:bodyPr/>
                      <a:lstStyle/>
                      <a:p>
                        <a:pPr algn="ctr"/>
                        <a:r>
                          <a:rPr lang="en-US" altLang="zh-CN" dirty="0"/>
                          <a:t>353245</a:t>
                        </a:r>
                        <a:endParaRPr lang="zh-CN" altLang="en-US" dirty="0"/>
                      </a:p>
                    </a:txBody>
                    <a:tcPr/>
                  </a:tc>
                  <a:extLst>
                    <a:ext uri="{0D108BD9-81ED-4DB2-BD59-A6C34878D82A}">
                      <a16:rowId xmlns:a16="http://schemas.microsoft.com/office/drawing/2014/main" val="3131925751"/>
                    </a:ext>
                  </a:extLst>
                </a:tr>
                <a:tr h="370840">
                  <a:tc>
                    <a:txBody>
                      <a:bodyPr/>
                      <a:lstStyle/>
                      <a:p>
                        <a:pPr algn="ctr"/>
                        <a:r>
                          <a:rPr lang="en-US" altLang="zh-CN" dirty="0"/>
                          <a:t>Tom</a:t>
                        </a:r>
                        <a:endParaRPr lang="zh-CN" altLang="en-US" dirty="0"/>
                      </a:p>
                    </a:txBody>
                    <a:tcPr/>
                  </a:tc>
                  <a:tc>
                    <a:txBody>
                      <a:bodyPr/>
                      <a:lstStyle/>
                      <a:p>
                        <a:pPr algn="ctr"/>
                        <a:r>
                          <a:rPr lang="en-US" altLang="zh-CN" dirty="0"/>
                          <a:t>1967/06/04</a:t>
                        </a:r>
                        <a:endParaRPr lang="zh-CN" altLang="en-US" dirty="0"/>
                      </a:p>
                    </a:txBody>
                    <a:tcPr/>
                  </a:tc>
                  <a:tc>
                    <a:txBody>
                      <a:bodyPr/>
                      <a:lstStyle/>
                      <a:p>
                        <a:pPr algn="ctr"/>
                        <a:r>
                          <a:rPr lang="zh-CN" altLang="en-US" dirty="0"/>
                          <a:t>男</a:t>
                        </a:r>
                      </a:p>
                    </a:txBody>
                    <a:tcPr/>
                  </a:tc>
                  <a:tc>
                    <a:txBody>
                      <a:bodyPr/>
                      <a:lstStyle/>
                      <a:p>
                        <a:pPr algn="ctr"/>
                        <a:r>
                          <a:rPr lang="en-US" altLang="zh-CN" dirty="0"/>
                          <a:t>653214</a:t>
                        </a:r>
                        <a:endParaRPr lang="zh-CN" altLang="en-US" dirty="0"/>
                      </a:p>
                    </a:txBody>
                    <a:tcPr/>
                  </a:tc>
                  <a:extLst>
                    <a:ext uri="{0D108BD9-81ED-4DB2-BD59-A6C34878D82A}">
                      <a16:rowId xmlns:a16="http://schemas.microsoft.com/office/drawing/2014/main" val="948009342"/>
                    </a:ext>
                  </a:extLst>
                </a:tr>
                <a:tr h="370840">
                  <a:tc>
                    <a:txBody>
                      <a:bodyPr/>
                      <a:lstStyle/>
                      <a:p>
                        <a:pPr algn="ctr"/>
                        <a:r>
                          <a:rPr lang="en-US" altLang="zh-CN" dirty="0"/>
                          <a:t>Rose</a:t>
                        </a:r>
                        <a:endParaRPr lang="zh-CN" altLang="en-US" dirty="0"/>
                      </a:p>
                    </a:txBody>
                    <a:tcPr/>
                  </a:tc>
                  <a:tc>
                    <a:txBody>
                      <a:bodyPr/>
                      <a:lstStyle/>
                      <a:p>
                        <a:pPr algn="ctr"/>
                        <a:r>
                          <a:rPr lang="en-US" altLang="zh-CN" dirty="0"/>
                          <a:t>1976/10/24</a:t>
                        </a:r>
                        <a:endParaRPr lang="zh-CN" altLang="en-US" dirty="0"/>
                      </a:p>
                    </a:txBody>
                    <a:tcPr/>
                  </a:tc>
                  <a:tc>
                    <a:txBody>
                      <a:bodyPr/>
                      <a:lstStyle/>
                      <a:p>
                        <a:pPr algn="ctr"/>
                        <a:r>
                          <a:rPr lang="zh-CN" altLang="en-US" dirty="0"/>
                          <a:t>女</a:t>
                        </a:r>
                      </a:p>
                    </a:txBody>
                    <a:tcPr/>
                  </a:tc>
                  <a:tc>
                    <a:txBody>
                      <a:bodyPr/>
                      <a:lstStyle/>
                      <a:p>
                        <a:pPr algn="ctr"/>
                        <a:r>
                          <a:rPr lang="en-US" altLang="zh-CN" dirty="0"/>
                          <a:t>342019</a:t>
                        </a:r>
                        <a:endParaRPr lang="zh-CN" altLang="en-US" dirty="0"/>
                      </a:p>
                    </a:txBody>
                    <a:tcPr/>
                  </a:tc>
                  <a:extLst>
                    <a:ext uri="{0D108BD9-81ED-4DB2-BD59-A6C34878D82A}">
                      <a16:rowId xmlns:a16="http://schemas.microsoft.com/office/drawing/2014/main" val="408007014"/>
                    </a:ext>
                  </a:extLst>
                </a:tr>
              </a:tbl>
            </a:graphicData>
          </a:graphic>
        </p:graphicFrame>
        <p:sp>
          <p:nvSpPr>
            <p:cNvPr id="11" name="文本框 10">
              <a:extLst>
                <a:ext uri="{FF2B5EF4-FFF2-40B4-BE49-F238E27FC236}">
                  <a16:creationId xmlns:a16="http://schemas.microsoft.com/office/drawing/2014/main" id="{3E029068-22A4-4F07-A206-102FFE8409AD}"/>
                </a:ext>
              </a:extLst>
            </p:cNvPr>
            <p:cNvSpPr txBox="1"/>
            <p:nvPr/>
          </p:nvSpPr>
          <p:spPr>
            <a:xfrm>
              <a:off x="2611653" y="1214778"/>
              <a:ext cx="1800493" cy="369332"/>
            </a:xfrm>
            <a:prstGeom prst="rect">
              <a:avLst/>
            </a:prstGeom>
            <a:noFill/>
          </p:spPr>
          <p:txBody>
            <a:bodyPr wrap="none" rtlCol="0">
              <a:spAutoFit/>
            </a:bodyPr>
            <a:lstStyle/>
            <a:p>
              <a:r>
                <a:rPr lang="zh-CN" altLang="en-US" dirty="0"/>
                <a:t>选民基本信息表</a:t>
              </a:r>
            </a:p>
          </p:txBody>
        </p:sp>
      </p:grpSp>
      <p:sp>
        <p:nvSpPr>
          <p:cNvPr id="16" name="矩形 15">
            <a:extLst>
              <a:ext uri="{FF2B5EF4-FFF2-40B4-BE49-F238E27FC236}">
                <a16:creationId xmlns:a16="http://schemas.microsoft.com/office/drawing/2014/main" id="{CE99F20F-7155-452E-9089-AEBAEC755195}"/>
              </a:ext>
            </a:extLst>
          </p:cNvPr>
          <p:cNvSpPr/>
          <p:nvPr/>
        </p:nvSpPr>
        <p:spPr>
          <a:xfrm>
            <a:off x="2286000" y="1933575"/>
            <a:ext cx="3366200" cy="3693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6A302984-2413-4863-9ECA-3856F2311490}"/>
              </a:ext>
            </a:extLst>
          </p:cNvPr>
          <p:cNvSpPr/>
          <p:nvPr/>
        </p:nvSpPr>
        <p:spPr>
          <a:xfrm>
            <a:off x="6572250" y="2801985"/>
            <a:ext cx="3366200" cy="3693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5C7908DF-71A7-44AD-A49A-0E7549DC827B}"/>
              </a:ext>
            </a:extLst>
          </p:cNvPr>
          <p:cNvSpPr/>
          <p:nvPr/>
        </p:nvSpPr>
        <p:spPr>
          <a:xfrm>
            <a:off x="1371600" y="1817706"/>
            <a:ext cx="914400" cy="6111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AD17BE4A-6C84-442A-9DE7-003B9CBA386D}"/>
              </a:ext>
            </a:extLst>
          </p:cNvPr>
          <p:cNvSpPr/>
          <p:nvPr/>
        </p:nvSpPr>
        <p:spPr>
          <a:xfrm>
            <a:off x="10058400" y="2681066"/>
            <a:ext cx="914400" cy="6111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4F68E1F6-84A3-476B-89AC-A728CFC83450}"/>
              </a:ext>
            </a:extLst>
          </p:cNvPr>
          <p:cNvSpPr txBox="1"/>
          <p:nvPr/>
        </p:nvSpPr>
        <p:spPr>
          <a:xfrm>
            <a:off x="1371600" y="5514975"/>
            <a:ext cx="10048875" cy="707886"/>
          </a:xfrm>
          <a:prstGeom prst="rect">
            <a:avLst/>
          </a:prstGeom>
          <a:noFill/>
        </p:spPr>
        <p:txBody>
          <a:bodyPr wrap="square" rtlCol="0">
            <a:spAutoFit/>
          </a:bodyPr>
          <a:lstStyle/>
          <a:p>
            <a:pPr algn="just"/>
            <a:r>
              <a:rPr lang="en-US" altLang="zh-CN" sz="2000" dirty="0">
                <a:solidFill>
                  <a:srgbClr val="0070C0"/>
                </a:solidFill>
                <a:latin typeface="Times New Roman" panose="02020603050405020304" pitchFamily="18" charset="0"/>
                <a:cs typeface="Times New Roman" panose="02020603050405020304" pitchFamily="18" charset="0"/>
              </a:rPr>
              <a:t>Ohm P . Broken Promises of Privacy: Responding to the Surprising Failure of Anonymization[J]. Social Science Electronic Publishing, 2012, 57(6):1701-1777.</a:t>
            </a:r>
            <a:endParaRPr lang="zh-CN" altLang="en-US" sz="2000" dirty="0">
              <a:solidFill>
                <a:srgbClr val="0070C0"/>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C51F0EFE-69EC-407D-9910-E0D3F0E5418C}"/>
              </a:ext>
            </a:extLst>
          </p:cNvPr>
          <p:cNvSpPr txBox="1"/>
          <p:nvPr/>
        </p:nvSpPr>
        <p:spPr>
          <a:xfrm>
            <a:off x="1371600" y="4535830"/>
            <a:ext cx="9934575"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90</a:t>
            </a:r>
            <a:r>
              <a:rPr lang="zh-CN" altLang="en-US" sz="2000" dirty="0">
                <a:latin typeface="Times New Roman" panose="02020603050405020304" pitchFamily="18" charset="0"/>
                <a:cs typeface="Times New Roman" panose="02020603050405020304" pitchFamily="18" charset="0"/>
              </a:rPr>
              <a:t>年代中期，麻塞诸塞州就曾遭受这样的攻击，当时州长的医疗记录被泄露。后续研究表明，</a:t>
            </a:r>
            <a:r>
              <a:rPr lang="en-US" altLang="zh-CN" sz="2000" dirty="0">
                <a:solidFill>
                  <a:srgbClr val="0070C0"/>
                </a:solidFill>
                <a:latin typeface="Times New Roman" panose="02020603050405020304" pitchFamily="18" charset="0"/>
                <a:cs typeface="Times New Roman" panose="02020603050405020304" pitchFamily="18" charset="0"/>
              </a:rPr>
              <a:t>63%</a:t>
            </a:r>
            <a:r>
              <a:rPr lang="zh-CN" altLang="en-US" sz="2000" dirty="0">
                <a:solidFill>
                  <a:srgbClr val="0070C0"/>
                </a:solidFill>
                <a:latin typeface="Times New Roman" panose="02020603050405020304" pitchFamily="18" charset="0"/>
                <a:cs typeface="Times New Roman" panose="02020603050405020304" pitchFamily="18" charset="0"/>
              </a:rPr>
              <a:t>的美国人口有着唯一的组合</a:t>
            </a:r>
            <a:r>
              <a:rPr lang="en-US" altLang="zh-CN" sz="2000" dirty="0">
                <a:solidFill>
                  <a:srgbClr val="0070C0"/>
                </a:solidFill>
                <a:latin typeface="Times New Roman" panose="02020603050405020304" pitchFamily="18" charset="0"/>
                <a:cs typeface="Times New Roman" panose="02020603050405020304" pitchFamily="18" charset="0"/>
              </a:rPr>
              <a:t>{</a:t>
            </a:r>
            <a:r>
              <a:rPr lang="zh-CN" altLang="en-US" sz="2000" dirty="0">
                <a:solidFill>
                  <a:srgbClr val="0070C0"/>
                </a:solidFill>
                <a:latin typeface="Times New Roman" panose="02020603050405020304" pitchFamily="18" charset="0"/>
                <a:cs typeface="Times New Roman" panose="02020603050405020304" pitchFamily="18" charset="0"/>
              </a:rPr>
              <a:t>出生日期、性别、邮编</a:t>
            </a:r>
            <a:r>
              <a:rPr lang="en-US" altLang="zh-CN" sz="2000" dirty="0">
                <a:solidFill>
                  <a:srgbClr val="0070C0"/>
                </a:solidFill>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559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9222</TotalTime>
  <Words>6269</Words>
  <Application>Microsoft Office PowerPoint</Application>
  <PresentationFormat>宽屏</PresentationFormat>
  <Paragraphs>704</Paragraphs>
  <Slides>53</Slides>
  <Notes>9</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53</vt:i4>
      </vt:variant>
    </vt:vector>
  </HeadingPairs>
  <TitlesOfParts>
    <vt:vector size="70" baseType="lpstr">
      <vt:lpstr>等线</vt:lpstr>
      <vt:lpstr>黑体</vt:lpstr>
      <vt:lpstr>华文楷体</vt:lpstr>
      <vt:lpstr>华文中宋</vt:lpstr>
      <vt:lpstr>宋体</vt:lpstr>
      <vt:lpstr>Microsoft YaHei</vt:lpstr>
      <vt:lpstr>Calibri</vt:lpstr>
      <vt:lpstr>Calibri Light</vt:lpstr>
      <vt:lpstr>Cambria Math</vt:lpstr>
      <vt:lpstr>Cooper Black</vt:lpstr>
      <vt:lpstr>Franklin Gothic Book</vt:lpstr>
      <vt:lpstr>Georgia</vt:lpstr>
      <vt:lpstr>Times New Roman</vt:lpstr>
      <vt:lpstr>Wingdings</vt:lpstr>
      <vt:lpstr>Wingdings 2</vt:lpstr>
      <vt:lpstr>HDOfficeLightV0</vt:lpstr>
      <vt:lpstr>剪切</vt:lpstr>
      <vt:lpstr>数据安全与隐私保护 ——差分隐私保护</vt:lpstr>
      <vt:lpstr>一、隐私保护的挑战</vt:lpstr>
      <vt:lpstr>背景</vt:lpstr>
      <vt:lpstr>背景</vt:lpstr>
      <vt:lpstr>PowerPoint 演示文稿</vt:lpstr>
      <vt:lpstr>问题的提出——一个简单的例子</vt:lpstr>
      <vt:lpstr>一种简单的方法——匿名化（Anonymization）</vt:lpstr>
      <vt:lpstr>数据匿名化（或脱敏）的其他方法</vt:lpstr>
      <vt:lpstr>但这些方法不能进行隐私保护——链接攻击</vt:lpstr>
      <vt:lpstr>那么，不发布详细的元组数据，而发布粗粒度的统计数据，则不会导致隐私泄露呢？</vt:lpstr>
      <vt:lpstr>那么，不发布详细的元组数据，而发布粗粒度的统计数据，则不会导致隐私泄露呢？</vt:lpstr>
      <vt:lpstr>发布带噪声的统计数据，是否会产生隐私泄露呢？Dinur和Nissim提出从统计数据重构源数据的算法——线性规划重构数据。</vt:lpstr>
      <vt:lpstr>数据重构攻击的实际效果</vt:lpstr>
      <vt:lpstr>更进一步，发布机器学习模型是否导致隐私泄露？</vt:lpstr>
      <vt:lpstr>更进一步，发布机器学习模型是否导致隐私泄露？</vt:lpstr>
      <vt:lpstr>PowerPoint 演示文稿</vt:lpstr>
      <vt:lpstr>二、差分隐私 </vt:lpstr>
      <vt:lpstr>直观原理</vt:lpstr>
      <vt:lpstr>直观原理</vt:lpstr>
      <vt:lpstr>A randomized algorithm G satisfied ε-Differential Privacy, if for any two neighboring dataset D and D’ that differ only in one tuple, and for any possible output O of G, the following formula is satisfied: </vt:lpstr>
      <vt:lpstr>ε-Differential Privacy</vt:lpstr>
      <vt:lpstr>如何设计满足ε-differential privacy算法?</vt:lpstr>
      <vt:lpstr>一些概念</vt:lpstr>
      <vt:lpstr>▎Laplace机制</vt:lpstr>
      <vt:lpstr>▎Laplace机制</vt:lpstr>
      <vt:lpstr>▎差分隐私Laplace机制的例子</vt:lpstr>
      <vt:lpstr>▎差分隐私Laplace机制的例子</vt:lpstr>
      <vt:lpstr>▎差分隐私Laplace机制的例子</vt:lpstr>
      <vt:lpstr>▎Exponential 机制</vt:lpstr>
      <vt:lpstr>▎差分隐私Exponential 机制的例子</vt:lpstr>
      <vt:lpstr>设计差分隐私算法的难点</vt:lpstr>
      <vt:lpstr>三、差分隐私的应用</vt:lpstr>
      <vt:lpstr>PowerPoint 演示文稿</vt:lpstr>
      <vt:lpstr>1.差分隐私数据收集</vt:lpstr>
      <vt:lpstr>1.差分隐私数据收集</vt:lpstr>
      <vt:lpstr>1.差分隐私数据收集</vt:lpstr>
      <vt:lpstr>我们所做的工作(1)</vt:lpstr>
      <vt:lpstr>我们所做的工作(2)</vt:lpstr>
      <vt:lpstr>2.差分隐私数据挖掘</vt:lpstr>
      <vt:lpstr>我们所做的工作——差分隐私回归分析</vt:lpstr>
      <vt:lpstr>我们所做的工作——差分隐私回归分析</vt:lpstr>
      <vt:lpstr>3.深度学习安全与隐私保护</vt:lpstr>
      <vt:lpstr>Security in Deep Learning</vt:lpstr>
      <vt:lpstr>投毒攻击</vt:lpstr>
      <vt:lpstr>属性推断攻击</vt:lpstr>
      <vt:lpstr>模型窃取攻击</vt:lpstr>
      <vt:lpstr>对抗样本攻击</vt:lpstr>
      <vt:lpstr>深度学习攻击防御</vt:lpstr>
      <vt:lpstr>我们的工作——差分隐私ADAM算法</vt:lpstr>
      <vt:lpstr>实验效果</vt:lpstr>
      <vt:lpstr>在差分隐私保护方面的其他成果</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差分隐私保护</dc:title>
  <dc:creator>xjfang</dc:creator>
  <cp:lastModifiedBy> </cp:lastModifiedBy>
  <cp:revision>519</cp:revision>
  <dcterms:created xsi:type="dcterms:W3CDTF">2021-09-17T00:13:24Z</dcterms:created>
  <dcterms:modified xsi:type="dcterms:W3CDTF">2021-12-07T04:08:39Z</dcterms:modified>
</cp:coreProperties>
</file>