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812" r:id="rId2"/>
    <p:sldId id="802" r:id="rId3"/>
    <p:sldId id="853" r:id="rId4"/>
    <p:sldId id="806" r:id="rId5"/>
    <p:sldId id="746" r:id="rId6"/>
    <p:sldId id="855" r:id="rId7"/>
    <p:sldId id="860" r:id="rId8"/>
    <p:sldId id="813" r:id="rId9"/>
    <p:sldId id="816" r:id="rId10"/>
    <p:sldId id="755" r:id="rId11"/>
    <p:sldId id="752" r:id="rId12"/>
    <p:sldId id="854" r:id="rId13"/>
    <p:sldId id="754" r:id="rId14"/>
    <p:sldId id="814" r:id="rId15"/>
    <p:sldId id="765" r:id="rId16"/>
    <p:sldId id="818" r:id="rId17"/>
    <p:sldId id="748" r:id="rId18"/>
    <p:sldId id="750" r:id="rId19"/>
    <p:sldId id="815" r:id="rId20"/>
    <p:sldId id="745" r:id="rId21"/>
    <p:sldId id="769" r:id="rId22"/>
    <p:sldId id="804" r:id="rId23"/>
    <p:sldId id="856" r:id="rId24"/>
    <p:sldId id="770" r:id="rId25"/>
    <p:sldId id="758" r:id="rId26"/>
    <p:sldId id="857" r:id="rId27"/>
    <p:sldId id="761" r:id="rId28"/>
    <p:sldId id="767" r:id="rId29"/>
    <p:sldId id="858" r:id="rId30"/>
    <p:sldId id="803" r:id="rId31"/>
    <p:sldId id="772" r:id="rId32"/>
    <p:sldId id="859" r:id="rId33"/>
    <p:sldId id="764" r:id="rId34"/>
    <p:sldId id="741" r:id="rId35"/>
    <p:sldId id="763" r:id="rId36"/>
    <p:sldId id="852"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466"/>
    <a:srgbClr val="A6A6A6"/>
    <a:srgbClr val="E76668"/>
    <a:srgbClr val="FAC55C"/>
    <a:srgbClr val="67BFBE"/>
    <a:srgbClr val="E24246"/>
    <a:srgbClr val="3A8E8C"/>
    <a:srgbClr val="46AAA8"/>
    <a:srgbClr val="C37E0D"/>
    <a:srgbClr val="F09E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424" autoAdjust="0"/>
  </p:normalViewPr>
  <p:slideViewPr>
    <p:cSldViewPr>
      <p:cViewPr varScale="1">
        <p:scale>
          <a:sx n="152" d="100"/>
          <a:sy n="152" d="100"/>
        </p:scale>
        <p:origin x="-444" y="-90"/>
      </p:cViewPr>
      <p:guideLst>
        <p:guide orient="horz" pos="1620"/>
        <p:guide pos="284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86" d="100"/>
        <a:sy n="18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9/3/layout/RandomtoResultProcess#1" loCatId="process" qsTypeId="urn:microsoft.com/office/officeart/2005/8/quickstyle/simple1#1" qsCatId="simple" csTypeId="urn:microsoft.com/office/officeart/2005/8/colors/colorful1#1" csCatId="colorful" phldr="1"/>
      <dgm:spPr/>
      <dgm:t>
        <a:bodyPr/>
        <a:lstStyle/>
        <a:p>
          <a:endParaRPr lang="en-US"/>
        </a:p>
      </dgm:t>
    </dgm:pt>
    <dgm:pt modelId="{62F3A35F-EA2B-462C-89DA-224952DBD84B}">
      <dgm:prSet phldrT="[Text]" custT="1"/>
      <dgm:spPr>
        <a:xfrm>
          <a:off x="109448" y="1120337"/>
          <a:ext cx="2115599" cy="697186"/>
        </a:xfrm>
        <a:prstGeom prst="rect">
          <a:avLst/>
        </a:prstGeom>
        <a:noFill/>
        <a:ln>
          <a:noFill/>
        </a:ln>
        <a:effectLst/>
      </dgm:spPr>
      <dgm:t>
        <a:bodyPr/>
        <a:lstStyle/>
        <a:p>
          <a:r>
            <a:rPr lang="zh-CN" altLang="en-US" sz="2800" b="0" dirty="0" smtClean="0">
              <a:solidFill>
                <a:srgbClr val="7F7F7F">
                  <a:lumMod val="50000"/>
                </a:srgbClr>
              </a:solidFill>
              <a:latin typeface="微软雅黑" panose="020B0503020204020204" pitchFamily="34" charset="-122"/>
              <a:ea typeface="微软雅黑" panose="020B0503020204020204" pitchFamily="34" charset="-122"/>
              <a:cs typeface="+mn-cs"/>
            </a:rPr>
            <a:t>概念</a:t>
          </a:r>
          <a:endParaRPr lang="en-US" sz="2800" b="0" dirty="0">
            <a:solidFill>
              <a:srgbClr val="7F7F7F">
                <a:lumMod val="50000"/>
              </a:srgbClr>
            </a:solidFill>
            <a:latin typeface="微软雅黑" panose="020B0503020204020204" pitchFamily="34" charset="-122"/>
            <a:ea typeface="微软雅黑" panose="020B0503020204020204" pitchFamily="34" charset="-122"/>
            <a:cs typeface="+mn-cs"/>
          </a:endParaRPr>
        </a:p>
      </dgm:t>
    </dgm:pt>
    <dgm:pt modelId="{68C8E73F-A05A-4DC8-914A-C484D8568F55}" type="parTrans" cxnId="{78D5CF50-3633-4A11-9FE0-D306D94A091D}">
      <dgm:prSet/>
      <dgm:spPr/>
      <dgm:t>
        <a:bodyPr/>
        <a:lstStyle/>
        <a:p>
          <a:endParaRPr lang="en-US"/>
        </a:p>
      </dgm:t>
    </dgm:pt>
    <dgm:pt modelId="{12A631F8-73E8-4437-A632-1DA4C96C2081}" type="sibTrans" cxnId="{78D5CF50-3633-4A11-9FE0-D306D94A091D}">
      <dgm:prSet/>
      <dgm:spPr>
        <a:ln>
          <a:noFill/>
        </a:ln>
      </dgm:spPr>
      <dgm:t>
        <a:bodyPr/>
        <a:lstStyle/>
        <a:p>
          <a:endParaRPr lang="en-US"/>
        </a:p>
      </dgm:t>
    </dgm:pt>
    <dgm:pt modelId="{37FDA6AE-027B-4120-90CE-09301A415796}">
      <dgm:prSet phldrT="[Text]" custT="1"/>
      <dgm:spPr>
        <a:xfrm>
          <a:off x="3112653" y="720143"/>
          <a:ext cx="1535822" cy="1482699"/>
        </a:xfrm>
        <a:prstGeom prst="rect">
          <a:avLst/>
        </a:prstGeom>
        <a:noFill/>
        <a:ln>
          <a:noFill/>
        </a:ln>
        <a:effectLst/>
      </dgm:spPr>
      <dgm:t>
        <a:bodyPr/>
        <a:lstStyle/>
        <a:p>
          <a:r>
            <a:rPr lang="zh-CN" altLang="en-US" sz="2800" b="0" dirty="0" smtClean="0">
              <a:solidFill>
                <a:srgbClr val="7F7F7F">
                  <a:lumMod val="50000"/>
                </a:srgbClr>
              </a:solidFill>
              <a:latin typeface="微软雅黑" panose="020B0503020204020204" pitchFamily="34" charset="-122"/>
              <a:ea typeface="微软雅黑" panose="020B0503020204020204" pitchFamily="34" charset="-122"/>
              <a:cs typeface="+mn-cs"/>
            </a:rPr>
            <a:t>构成</a:t>
          </a:r>
          <a:endParaRPr lang="en-US" sz="2800" b="0" dirty="0">
            <a:solidFill>
              <a:srgbClr val="7F7F7F">
                <a:lumMod val="50000"/>
              </a:srgbClr>
            </a:solidFill>
            <a:latin typeface="微软雅黑" panose="020B0503020204020204" pitchFamily="34" charset="-122"/>
            <a:ea typeface="微软雅黑" panose="020B0503020204020204" pitchFamily="34" charset="-122"/>
            <a:cs typeface="+mn-cs"/>
          </a:endParaRPr>
        </a:p>
      </dgm:t>
    </dgm:pt>
    <dgm:pt modelId="{F547554B-51EF-4D52-BD83-B530786A53F6}" type="parTrans" cxnId="{97371629-EAFB-49C5-8D4C-1C2CC8EF98DA}">
      <dgm:prSet/>
      <dgm:spPr/>
      <dgm:t>
        <a:bodyPr/>
        <a:lstStyle/>
        <a:p>
          <a:endParaRPr lang="en-US"/>
        </a:p>
      </dgm:t>
    </dgm:pt>
    <dgm:pt modelId="{AACFA7FC-124D-47F0-AAB7-D837F03A13D6}" type="sibTrans" cxnId="{97371629-EAFB-49C5-8D4C-1C2CC8EF98DA}">
      <dgm:prSet/>
      <dgm:spPr>
        <a:ln>
          <a:noFill/>
        </a:ln>
      </dgm:spPr>
      <dgm:t>
        <a:bodyPr/>
        <a:lstStyle/>
        <a:p>
          <a:endParaRPr lang="en-US"/>
        </a:p>
      </dgm:t>
    </dgm:pt>
    <dgm:pt modelId="{8C92A023-B595-4B7E-9FD1-86305B47363F}">
      <dgm:prSet phldrT="[Text]" custT="1"/>
      <dgm:spPr>
        <a:xfrm>
          <a:off x="5509853" y="596889"/>
          <a:ext cx="1800420" cy="1800420"/>
        </a:xfrm>
        <a:prstGeom prst="ellipse">
          <a:avLst/>
        </a:prstGeom>
        <a:solidFill>
          <a:srgbClr val="003466"/>
        </a:solidFill>
        <a:ln w="25400" cap="flat" cmpd="sng" algn="ctr">
          <a:noFill/>
          <a:prstDash val="solid"/>
        </a:ln>
        <a:effectLst/>
      </dgm:spPr>
      <dgm:t>
        <a:bodyPr/>
        <a:lstStyle/>
        <a:p>
          <a:r>
            <a:rPr lang="zh-CN" altLang="en-US" sz="2800" b="1" dirty="0" smtClean="0">
              <a:solidFill>
                <a:sysClr val="window" lastClr="FFFFFF"/>
              </a:solidFill>
              <a:latin typeface="微软雅黑" panose="020B0503020204020204" pitchFamily="34" charset="-122"/>
              <a:ea typeface="微软雅黑" panose="020B0503020204020204" pitchFamily="34" charset="-122"/>
              <a:cs typeface="+mn-cs"/>
            </a:rPr>
            <a:t>处罚</a:t>
          </a:r>
          <a:endParaRPr lang="en-US" altLang="zh-CN" sz="2800" b="1" dirty="0">
            <a:solidFill>
              <a:sysClr val="window" lastClr="FFFFFF"/>
            </a:solidFill>
            <a:latin typeface="微软雅黑" panose="020B0503020204020204" pitchFamily="34" charset="-122"/>
            <a:ea typeface="微软雅黑" panose="020B0503020204020204" pitchFamily="34" charset="-122"/>
            <a:cs typeface="+mn-cs"/>
          </a:endParaRPr>
        </a:p>
      </dgm:t>
    </dgm:pt>
    <dgm:pt modelId="{126030B6-AD92-4139-8AC7-ED96A61FFA13}" type="parTrans" cxnId="{6393EA77-6C35-4795-B9F8-BC384CEB01BB}">
      <dgm:prSet/>
      <dgm:spPr/>
      <dgm:t>
        <a:bodyPr/>
        <a:lstStyle/>
        <a:p>
          <a:endParaRPr lang="en-US"/>
        </a:p>
      </dgm:t>
    </dgm:pt>
    <dgm:pt modelId="{45610BF7-B096-4636-A867-71803911F6BC}" type="sibTrans" cxnId="{6393EA77-6C35-4795-B9F8-BC384CEB01BB}">
      <dgm:prSet/>
      <dgm:spPr>
        <a:ln>
          <a:noFill/>
        </a:ln>
      </dgm:spPr>
      <dgm:t>
        <a:bodyPr/>
        <a:lstStyle/>
        <a:p>
          <a:endParaRPr lang="en-US"/>
        </a:p>
      </dgm:t>
    </dgm:pt>
    <dgm:pt modelId="{49417DCD-9717-4962-8221-45CEFE5E3B38}" type="pres">
      <dgm:prSet presAssocID="{ABB6AAD5-BB22-443A-B98E-11707CBE16C9}" presName="Name0" presStyleCnt="0">
        <dgm:presLayoutVars>
          <dgm:dir/>
          <dgm:animOne val="branch"/>
          <dgm:animLvl val="lvl"/>
        </dgm:presLayoutVars>
      </dgm:prSet>
      <dgm:spPr/>
      <dgm:t>
        <a:bodyPr/>
        <a:lstStyle/>
        <a:p>
          <a:endParaRPr lang="zh-CN" altLang="en-US"/>
        </a:p>
      </dgm:t>
    </dgm:pt>
    <dgm:pt modelId="{E3264D2C-01CD-46FE-9390-E04B78C088AF}" type="pres">
      <dgm:prSet presAssocID="{62F3A35F-EA2B-462C-89DA-224952DBD84B}" presName="chaos" presStyleCnt="0"/>
      <dgm:spPr/>
    </dgm:pt>
    <dgm:pt modelId="{A90A0BFC-07A7-4DDD-8427-0CA01EE69FD7}" type="pres">
      <dgm:prSet presAssocID="{62F3A35F-EA2B-462C-89DA-224952DBD84B}" presName="parTx1" presStyleLbl="revTx" presStyleIdx="0" presStyleCnt="2" custLinFactNeighborX="-1540"/>
      <dgm:spPr>
        <a:prstGeom prst="rect">
          <a:avLst/>
        </a:prstGeom>
      </dgm:spPr>
      <dgm:t>
        <a:bodyPr/>
        <a:lstStyle/>
        <a:p>
          <a:endParaRPr lang="zh-CN" altLang="en-US"/>
        </a:p>
      </dgm:t>
    </dgm:pt>
    <dgm:pt modelId="{7425EFB1-85FD-43BD-9E0C-5EB503D12F2B}" type="pres">
      <dgm:prSet presAssocID="{62F3A35F-EA2B-462C-89DA-224952DBD84B}" presName="c1" presStyleLbl="node1" presStyleIdx="0" presStyleCnt="19"/>
      <dgm:spPr>
        <a:xfrm>
          <a:off x="139624" y="908296"/>
          <a:ext cx="168286" cy="168286"/>
        </a:xfrm>
        <a:prstGeom prst="ellipse">
          <a:avLst/>
        </a:prstGeom>
        <a:solidFill>
          <a:srgbClr val="003466"/>
        </a:solidFill>
        <a:ln w="25400" cap="flat" cmpd="sng" algn="ctr">
          <a:noFill/>
          <a:prstDash val="solid"/>
        </a:ln>
        <a:effectLst/>
      </dgm:spPr>
    </dgm:pt>
    <dgm:pt modelId="{73069CC5-AC2A-4E40-80C3-B6257E28E1D3}" type="pres">
      <dgm:prSet presAssocID="{62F3A35F-EA2B-462C-89DA-224952DBD84B}" presName="c2" presStyleLbl="node1" presStyleIdx="1" presStyleCnt="19"/>
      <dgm:spPr>
        <a:xfrm>
          <a:off x="257425" y="672695"/>
          <a:ext cx="168286" cy="168286"/>
        </a:xfrm>
        <a:prstGeom prst="ellipse">
          <a:avLst/>
        </a:prstGeom>
        <a:solidFill>
          <a:srgbClr val="003466"/>
        </a:solidFill>
        <a:ln w="25400" cap="flat" cmpd="sng" algn="ctr">
          <a:noFill/>
          <a:prstDash val="solid"/>
        </a:ln>
        <a:effectLst/>
      </dgm:spPr>
    </dgm:pt>
    <dgm:pt modelId="{6545506E-F82F-40D0-B269-A33A56AD6FAD}" type="pres">
      <dgm:prSet presAssocID="{62F3A35F-EA2B-462C-89DA-224952DBD84B}" presName="c3" presStyleLbl="node1" presStyleIdx="2" presStyleCnt="19"/>
      <dgm:spPr>
        <a:xfrm>
          <a:off x="540146" y="719815"/>
          <a:ext cx="264449" cy="264449"/>
        </a:xfrm>
        <a:prstGeom prst="ellipse">
          <a:avLst/>
        </a:prstGeom>
        <a:solidFill>
          <a:srgbClr val="003466"/>
        </a:solidFill>
        <a:ln w="25400" cap="flat" cmpd="sng" algn="ctr">
          <a:noFill/>
          <a:prstDash val="solid"/>
        </a:ln>
        <a:effectLst/>
      </dgm:spPr>
    </dgm:pt>
    <dgm:pt modelId="{977EB5CB-7F94-462A-B74B-D681CCDAFE96}" type="pres">
      <dgm:prSet presAssocID="{62F3A35F-EA2B-462C-89DA-224952DBD84B}" presName="c4" presStyleLbl="node1" presStyleIdx="3" presStyleCnt="19"/>
      <dgm:spPr>
        <a:xfrm>
          <a:off x="775747" y="460654"/>
          <a:ext cx="168286" cy="168286"/>
        </a:xfrm>
        <a:prstGeom prst="ellipse">
          <a:avLst/>
        </a:prstGeom>
        <a:solidFill>
          <a:srgbClr val="003466"/>
        </a:solidFill>
        <a:ln w="25400" cap="flat" cmpd="sng" algn="ctr">
          <a:noFill/>
          <a:prstDash val="solid"/>
        </a:ln>
        <a:effectLst/>
      </dgm:spPr>
    </dgm:pt>
    <dgm:pt modelId="{94D41D45-881E-45E0-815F-B3D1F42ABA6A}" type="pres">
      <dgm:prSet presAssocID="{62F3A35F-EA2B-462C-89DA-224952DBD84B}" presName="c5" presStyleLbl="node1" presStyleIdx="4" presStyleCnt="19"/>
      <dgm:spPr>
        <a:xfrm>
          <a:off x="1082028" y="366414"/>
          <a:ext cx="168286" cy="168286"/>
        </a:xfrm>
        <a:prstGeom prst="ellipse">
          <a:avLst/>
        </a:prstGeom>
        <a:solidFill>
          <a:srgbClr val="003466"/>
        </a:solidFill>
        <a:ln w="25400" cap="flat" cmpd="sng" algn="ctr">
          <a:noFill/>
          <a:prstDash val="solid"/>
        </a:ln>
        <a:effectLst/>
      </dgm:spPr>
    </dgm:pt>
    <dgm:pt modelId="{3BAFF7A7-30C4-4792-80F0-F4ED56695A86}" type="pres">
      <dgm:prSet presAssocID="{62F3A35F-EA2B-462C-89DA-224952DBD84B}" presName="c6" presStyleLbl="node1" presStyleIdx="5" presStyleCnt="19"/>
      <dgm:spPr>
        <a:xfrm>
          <a:off x="1458989" y="531334"/>
          <a:ext cx="168286" cy="168286"/>
        </a:xfrm>
        <a:prstGeom prst="ellipse">
          <a:avLst/>
        </a:prstGeom>
        <a:solidFill>
          <a:srgbClr val="003466"/>
        </a:solidFill>
        <a:ln w="25400" cap="flat" cmpd="sng" algn="ctr">
          <a:noFill/>
          <a:prstDash val="solid"/>
        </a:ln>
        <a:effectLst/>
      </dgm:spPr>
    </dgm:pt>
    <dgm:pt modelId="{902BDD82-6500-4745-ABB1-8AB85030FF96}" type="pres">
      <dgm:prSet presAssocID="{62F3A35F-EA2B-462C-89DA-224952DBD84B}" presName="c7" presStyleLbl="node1" presStyleIdx="6" presStyleCnt="19"/>
      <dgm:spPr>
        <a:xfrm>
          <a:off x="1694590" y="649135"/>
          <a:ext cx="264449" cy="264449"/>
        </a:xfrm>
        <a:prstGeom prst="ellipse">
          <a:avLst/>
        </a:prstGeom>
        <a:solidFill>
          <a:srgbClr val="003466"/>
        </a:solidFill>
        <a:ln w="25400" cap="flat" cmpd="sng" algn="ctr">
          <a:noFill/>
          <a:prstDash val="solid"/>
        </a:ln>
        <a:effectLst/>
      </dgm:spPr>
    </dgm:pt>
    <dgm:pt modelId="{9BCC20C0-4B3E-4A32-8289-0C043EE14E08}" type="pres">
      <dgm:prSet presAssocID="{62F3A35F-EA2B-462C-89DA-224952DBD84B}" presName="c8" presStyleLbl="node1" presStyleIdx="7" presStyleCnt="19"/>
      <dgm:spPr>
        <a:xfrm>
          <a:off x="2024431" y="908296"/>
          <a:ext cx="168286" cy="168286"/>
        </a:xfrm>
        <a:prstGeom prst="ellipse">
          <a:avLst/>
        </a:prstGeom>
        <a:solidFill>
          <a:srgbClr val="003466"/>
        </a:solidFill>
        <a:ln w="25400" cap="flat" cmpd="sng" algn="ctr">
          <a:noFill/>
          <a:prstDash val="solid"/>
        </a:ln>
        <a:effectLst/>
      </dgm:spPr>
    </dgm:pt>
    <dgm:pt modelId="{1395F43B-46B6-48BD-BE0D-466AE12A59E4}" type="pres">
      <dgm:prSet presAssocID="{62F3A35F-EA2B-462C-89DA-224952DBD84B}" presName="c9" presStyleLbl="node1" presStyleIdx="8" presStyleCnt="19"/>
      <dgm:spPr>
        <a:xfrm>
          <a:off x="2165792" y="1167457"/>
          <a:ext cx="168286" cy="168286"/>
        </a:xfrm>
        <a:prstGeom prst="ellipse">
          <a:avLst/>
        </a:prstGeom>
        <a:solidFill>
          <a:srgbClr val="003466"/>
        </a:solidFill>
        <a:ln w="25400" cap="flat" cmpd="sng" algn="ctr">
          <a:noFill/>
          <a:prstDash val="solid"/>
        </a:ln>
        <a:effectLst/>
      </dgm:spPr>
    </dgm:pt>
    <dgm:pt modelId="{3361D2E2-6923-453F-81C0-77902D700F8C}" type="pres">
      <dgm:prSet presAssocID="{62F3A35F-EA2B-462C-89DA-224952DBD84B}" presName="c10" presStyleLbl="node1" presStyleIdx="9" presStyleCnt="19"/>
      <dgm:spPr>
        <a:xfrm>
          <a:off x="940667" y="672695"/>
          <a:ext cx="432736" cy="432736"/>
        </a:xfrm>
        <a:prstGeom prst="ellipse">
          <a:avLst/>
        </a:prstGeom>
        <a:solidFill>
          <a:srgbClr val="003466"/>
        </a:solidFill>
        <a:ln w="25400" cap="flat" cmpd="sng" algn="ctr">
          <a:noFill/>
          <a:prstDash val="solid"/>
        </a:ln>
        <a:effectLst/>
      </dgm:spPr>
    </dgm:pt>
    <dgm:pt modelId="{B5D258C8-C381-4DFA-9DF0-F1337D842739}" type="pres">
      <dgm:prSet presAssocID="{62F3A35F-EA2B-462C-89DA-224952DBD84B}" presName="c11" presStyleLbl="node1" presStyleIdx="10" presStyleCnt="19"/>
      <dgm:spPr>
        <a:xfrm>
          <a:off x="21824" y="1567978"/>
          <a:ext cx="168286" cy="168286"/>
        </a:xfrm>
        <a:prstGeom prst="ellipse">
          <a:avLst/>
        </a:prstGeom>
        <a:solidFill>
          <a:srgbClr val="003466"/>
        </a:solidFill>
        <a:ln w="25400" cap="flat" cmpd="sng" algn="ctr">
          <a:noFill/>
          <a:prstDash val="solid"/>
        </a:ln>
        <a:effectLst/>
      </dgm:spPr>
    </dgm:pt>
    <dgm:pt modelId="{483701E9-331F-4DBD-88D4-C515F77B849D}" type="pres">
      <dgm:prSet presAssocID="{62F3A35F-EA2B-462C-89DA-224952DBD84B}" presName="c12" presStyleLbl="node1" presStyleIdx="11" presStyleCnt="19"/>
      <dgm:spPr>
        <a:xfrm>
          <a:off x="163184" y="1780019"/>
          <a:ext cx="264449" cy="264449"/>
        </a:xfrm>
        <a:prstGeom prst="ellipse">
          <a:avLst/>
        </a:prstGeom>
        <a:solidFill>
          <a:srgbClr val="003466"/>
        </a:solidFill>
        <a:ln w="25400" cap="flat" cmpd="sng" algn="ctr">
          <a:noFill/>
          <a:prstDash val="solid"/>
        </a:ln>
        <a:effectLst/>
      </dgm:spPr>
    </dgm:pt>
    <dgm:pt modelId="{4320B6E2-693F-4792-89C6-95944ABED13F}" type="pres">
      <dgm:prSet presAssocID="{62F3A35F-EA2B-462C-89DA-224952DBD84B}" presName="c13" presStyleLbl="node1" presStyleIdx="12" presStyleCnt="19"/>
      <dgm:spPr>
        <a:xfrm>
          <a:off x="516586" y="1968500"/>
          <a:ext cx="384654" cy="384654"/>
        </a:xfrm>
        <a:prstGeom prst="ellipse">
          <a:avLst/>
        </a:prstGeom>
        <a:solidFill>
          <a:srgbClr val="003466"/>
        </a:solidFill>
        <a:ln w="25400" cap="flat" cmpd="sng" algn="ctr">
          <a:noFill/>
          <a:prstDash val="solid"/>
        </a:ln>
        <a:effectLst/>
      </dgm:spPr>
    </dgm:pt>
    <dgm:pt modelId="{37D79030-070E-406E-AD08-42C45219AC7F}" type="pres">
      <dgm:prSet presAssocID="{62F3A35F-EA2B-462C-89DA-224952DBD84B}" presName="c14" presStyleLbl="node1" presStyleIdx="13" presStyleCnt="19"/>
      <dgm:spPr>
        <a:xfrm>
          <a:off x="1011348" y="2274781"/>
          <a:ext cx="168286" cy="168286"/>
        </a:xfrm>
        <a:prstGeom prst="ellipse">
          <a:avLst/>
        </a:prstGeom>
        <a:solidFill>
          <a:srgbClr val="003466"/>
        </a:solidFill>
        <a:ln w="25400" cap="flat" cmpd="sng" algn="ctr">
          <a:noFill/>
          <a:prstDash val="solid"/>
        </a:ln>
        <a:effectLst/>
      </dgm:spPr>
    </dgm:pt>
    <dgm:pt modelId="{98D3AB0A-B676-4AFF-8575-8BA9B28186E3}" type="pres">
      <dgm:prSet presAssocID="{62F3A35F-EA2B-462C-89DA-224952DBD84B}" presName="c15" presStyleLbl="node1" presStyleIdx="14" presStyleCnt="19"/>
      <dgm:spPr>
        <a:xfrm>
          <a:off x="1105588" y="1968500"/>
          <a:ext cx="264449" cy="264449"/>
        </a:xfrm>
        <a:prstGeom prst="ellipse">
          <a:avLst/>
        </a:prstGeom>
        <a:solidFill>
          <a:srgbClr val="003466"/>
        </a:solidFill>
        <a:ln w="25400" cap="flat" cmpd="sng" algn="ctr">
          <a:noFill/>
          <a:prstDash val="solid"/>
        </a:ln>
        <a:effectLst/>
      </dgm:spPr>
    </dgm:pt>
    <dgm:pt modelId="{005F7ED7-2138-429B-B8E8-40FB2DAF0412}" type="pres">
      <dgm:prSet presAssocID="{62F3A35F-EA2B-462C-89DA-224952DBD84B}" presName="c16" presStyleLbl="node1" presStyleIdx="15" presStyleCnt="19"/>
      <dgm:spPr>
        <a:xfrm>
          <a:off x="1341189" y="2298341"/>
          <a:ext cx="168286" cy="168286"/>
        </a:xfrm>
        <a:prstGeom prst="ellipse">
          <a:avLst/>
        </a:prstGeom>
        <a:solidFill>
          <a:srgbClr val="003466"/>
        </a:solidFill>
        <a:ln w="25400" cap="flat" cmpd="sng" algn="ctr">
          <a:noFill/>
          <a:prstDash val="solid"/>
        </a:ln>
        <a:effectLst/>
      </dgm:spPr>
    </dgm:pt>
    <dgm:pt modelId="{45319392-E8FF-4496-B113-53B39E20FF13}" type="pres">
      <dgm:prSet presAssocID="{62F3A35F-EA2B-462C-89DA-224952DBD84B}" presName="c17" presStyleLbl="node1" presStyleIdx="16" presStyleCnt="19"/>
      <dgm:spPr>
        <a:xfrm>
          <a:off x="1553230" y="1921380"/>
          <a:ext cx="384654" cy="384654"/>
        </a:xfrm>
        <a:prstGeom prst="ellipse">
          <a:avLst/>
        </a:prstGeom>
        <a:solidFill>
          <a:srgbClr val="003466"/>
        </a:solidFill>
        <a:ln w="25400" cap="flat" cmpd="sng" algn="ctr">
          <a:noFill/>
          <a:prstDash val="solid"/>
        </a:ln>
        <a:effectLst/>
      </dgm:spPr>
    </dgm:pt>
    <dgm:pt modelId="{AAC1A9B1-BA60-4D17-BB1E-F0F02B4A3B2B}" type="pres">
      <dgm:prSet presAssocID="{62F3A35F-EA2B-462C-89DA-224952DBD84B}" presName="c18" presStyleLbl="node1" presStyleIdx="17" presStyleCnt="19"/>
      <dgm:spPr>
        <a:xfrm>
          <a:off x="2071552" y="1827139"/>
          <a:ext cx="264449" cy="264449"/>
        </a:xfrm>
        <a:prstGeom prst="ellipse">
          <a:avLst/>
        </a:prstGeom>
        <a:solidFill>
          <a:srgbClr val="003466"/>
        </a:solidFill>
        <a:ln w="25400" cap="flat" cmpd="sng" algn="ctr">
          <a:noFill/>
          <a:prstDash val="solid"/>
        </a:ln>
        <a:effectLst/>
      </dgm:spPr>
    </dgm:pt>
    <dgm:pt modelId="{82AD7A0A-5AB4-479D-8368-D9F5B1295A52}" type="pres">
      <dgm:prSet presAssocID="{12A631F8-73E8-4437-A632-1DA4C96C2081}" presName="chevronComposite1" presStyleCnt="0"/>
      <dgm:spPr/>
    </dgm:pt>
    <dgm:pt modelId="{DDED6EF4-A0CC-49CB-9AE7-43B444C48543}" type="pres">
      <dgm:prSet presAssocID="{12A631F8-73E8-4437-A632-1DA4C96C2081}" presName="chevron1" presStyleLbl="sibTrans2D1" presStyleIdx="0" presStyleCnt="2"/>
      <dgm:spPr>
        <a:xfrm>
          <a:off x="2336002" y="719423"/>
          <a:ext cx="776651" cy="1482713"/>
        </a:xfrm>
        <a:prstGeom prst="chevron">
          <a:avLst>
            <a:gd name="adj" fmla="val 62310"/>
          </a:avLst>
        </a:prstGeom>
        <a:solidFill>
          <a:srgbClr val="003466"/>
        </a:solidFill>
        <a:ln>
          <a:noFill/>
        </a:ln>
        <a:effectLst/>
      </dgm:spPr>
    </dgm:pt>
    <dgm:pt modelId="{7DBDECA1-EFB3-441D-B55B-B2EDF3E67A5C}" type="pres">
      <dgm:prSet presAssocID="{12A631F8-73E8-4437-A632-1DA4C96C2081}" presName="spChevron1" presStyleCnt="0"/>
      <dgm:spPr/>
    </dgm:pt>
    <dgm:pt modelId="{4A249969-3882-4C5E-83DE-4EAFA9E51242}" type="pres">
      <dgm:prSet presAssocID="{37FDA6AE-027B-4120-90CE-09301A415796}" presName="middle" presStyleCnt="0"/>
      <dgm:spPr/>
    </dgm:pt>
    <dgm:pt modelId="{84DDEA6A-77C7-4BDC-8B22-AD74F2C7D212}" type="pres">
      <dgm:prSet presAssocID="{37FDA6AE-027B-4120-90CE-09301A415796}" presName="parTxMid" presStyleLbl="revTx" presStyleIdx="1" presStyleCnt="2" custScaleX="72508"/>
      <dgm:spPr>
        <a:prstGeom prst="rect">
          <a:avLst/>
        </a:prstGeom>
      </dgm:spPr>
      <dgm:t>
        <a:bodyPr/>
        <a:lstStyle/>
        <a:p>
          <a:endParaRPr lang="zh-CN" altLang="en-US"/>
        </a:p>
      </dgm:t>
    </dgm:pt>
    <dgm:pt modelId="{E4B536CE-980D-41E5-8069-8FF3B8BBD1D5}" type="pres">
      <dgm:prSet presAssocID="{37FDA6AE-027B-4120-90CE-09301A415796}" presName="spMid" presStyleCnt="0"/>
      <dgm:spPr/>
    </dgm:pt>
    <dgm:pt modelId="{B0AEC9A7-8FDF-4A59-A69A-84615429EC7E}" type="pres">
      <dgm:prSet presAssocID="{AACFA7FC-124D-47F0-AAB7-D837F03A13D6}" presName="chevronComposite1" presStyleCnt="0"/>
      <dgm:spPr/>
    </dgm:pt>
    <dgm:pt modelId="{21E83F37-BEFF-4B60-BB9A-345F36FD8FDB}" type="pres">
      <dgm:prSet presAssocID="{AACFA7FC-124D-47F0-AAB7-D837F03A13D6}" presName="chevron1" presStyleLbl="sibTrans2D1" presStyleIdx="1" presStyleCnt="2"/>
      <dgm:spPr>
        <a:xfrm>
          <a:off x="4648476" y="719423"/>
          <a:ext cx="776651" cy="1482713"/>
        </a:xfrm>
        <a:prstGeom prst="chevron">
          <a:avLst>
            <a:gd name="adj" fmla="val 62310"/>
          </a:avLst>
        </a:prstGeom>
        <a:solidFill>
          <a:srgbClr val="003466"/>
        </a:solidFill>
        <a:ln>
          <a:noFill/>
        </a:ln>
        <a:effectLst/>
      </dgm:spPr>
    </dgm:pt>
    <dgm:pt modelId="{0D23C859-4AC6-4798-9EAF-9002A78D7A30}" type="pres">
      <dgm:prSet presAssocID="{AACFA7FC-124D-47F0-AAB7-D837F03A13D6}" presName="spChevron1" presStyleCnt="0"/>
      <dgm:spPr/>
    </dgm:pt>
    <dgm:pt modelId="{08367D8A-B881-4E55-8500-66CAD438B3A1}" type="pres">
      <dgm:prSet presAssocID="{8C92A023-B595-4B7E-9FD1-86305B47363F}" presName="last" presStyleCnt="0"/>
      <dgm:spPr/>
    </dgm:pt>
    <dgm:pt modelId="{7B1BE0AD-50A5-48F7-B598-DEB590DCA7A9}" type="pres">
      <dgm:prSet presAssocID="{8C92A023-B595-4B7E-9FD1-86305B47363F}" presName="circleTx" presStyleLbl="node1" presStyleIdx="18" presStyleCnt="19"/>
      <dgm:spPr>
        <a:prstGeom prst="ellipse">
          <a:avLst/>
        </a:prstGeom>
      </dgm:spPr>
      <dgm:t>
        <a:bodyPr/>
        <a:lstStyle/>
        <a:p>
          <a:endParaRPr lang="zh-CN" altLang="en-US"/>
        </a:p>
      </dgm:t>
    </dgm:pt>
    <dgm:pt modelId="{53BB76F8-11EC-45E6-BA8B-345C7EB06E51}" type="pres">
      <dgm:prSet presAssocID="{8C92A023-B595-4B7E-9FD1-86305B47363F}" presName="spN" presStyleCnt="0"/>
      <dgm:spPr/>
    </dgm:pt>
  </dgm:ptLst>
  <dgm:cxnLst>
    <dgm:cxn modelId="{6393EA77-6C35-4795-B9F8-BC384CEB01BB}" srcId="{ABB6AAD5-BB22-443A-B98E-11707CBE16C9}" destId="{8C92A023-B595-4B7E-9FD1-86305B47363F}" srcOrd="2" destOrd="0" parTransId="{126030B6-AD92-4139-8AC7-ED96A61FFA13}" sibTransId="{45610BF7-B096-4636-A867-71803911F6BC}"/>
    <dgm:cxn modelId="{A92BC6FF-800D-4B40-B3FF-D621AEA824B8}" type="presOf" srcId="{37FDA6AE-027B-4120-90CE-09301A415796}" destId="{84DDEA6A-77C7-4BDC-8B22-AD74F2C7D212}" srcOrd="0" destOrd="0" presId="urn:microsoft.com/office/officeart/2009/3/layout/RandomtoResultProcess#1"/>
    <dgm:cxn modelId="{97371629-EAFB-49C5-8D4C-1C2CC8EF98DA}" srcId="{ABB6AAD5-BB22-443A-B98E-11707CBE16C9}" destId="{37FDA6AE-027B-4120-90CE-09301A415796}" srcOrd="1" destOrd="0" parTransId="{F547554B-51EF-4D52-BD83-B530786A53F6}" sibTransId="{AACFA7FC-124D-47F0-AAB7-D837F03A13D6}"/>
    <dgm:cxn modelId="{CF70225F-9B0A-4210-8CD9-F14ECADB21C9}" type="presOf" srcId="{62F3A35F-EA2B-462C-89DA-224952DBD84B}" destId="{A90A0BFC-07A7-4DDD-8427-0CA01EE69FD7}" srcOrd="0" destOrd="0" presId="urn:microsoft.com/office/officeart/2009/3/layout/RandomtoResultProcess#1"/>
    <dgm:cxn modelId="{44E36A1B-B7BF-45AC-8816-77581666E511}" type="presOf" srcId="{8C92A023-B595-4B7E-9FD1-86305B47363F}" destId="{7B1BE0AD-50A5-48F7-B598-DEB590DCA7A9}" srcOrd="0" destOrd="0" presId="urn:microsoft.com/office/officeart/2009/3/layout/RandomtoResultProcess#1"/>
    <dgm:cxn modelId="{78D5CF50-3633-4A11-9FE0-D306D94A091D}" srcId="{ABB6AAD5-BB22-443A-B98E-11707CBE16C9}" destId="{62F3A35F-EA2B-462C-89DA-224952DBD84B}" srcOrd="0" destOrd="0" parTransId="{68C8E73F-A05A-4DC8-914A-C484D8568F55}" sibTransId="{12A631F8-73E8-4437-A632-1DA4C96C2081}"/>
    <dgm:cxn modelId="{1FCAD580-78C2-4136-A821-F412AA8449D3}" type="presOf" srcId="{ABB6AAD5-BB22-443A-B98E-11707CBE16C9}" destId="{49417DCD-9717-4962-8221-45CEFE5E3B38}" srcOrd="0" destOrd="0" presId="urn:microsoft.com/office/officeart/2009/3/layout/RandomtoResultProcess#1"/>
    <dgm:cxn modelId="{A7D81E38-2005-408A-9A49-D3D9F80A9CAC}" type="presParOf" srcId="{49417DCD-9717-4962-8221-45CEFE5E3B38}" destId="{E3264D2C-01CD-46FE-9390-E04B78C088AF}" srcOrd="0" destOrd="0" presId="urn:microsoft.com/office/officeart/2009/3/layout/RandomtoResultProcess#1"/>
    <dgm:cxn modelId="{83EC819E-1592-47E1-B733-D472A81A56CC}" type="presParOf" srcId="{E3264D2C-01CD-46FE-9390-E04B78C088AF}" destId="{A90A0BFC-07A7-4DDD-8427-0CA01EE69FD7}" srcOrd="0" destOrd="0" presId="urn:microsoft.com/office/officeart/2009/3/layout/RandomtoResultProcess#1"/>
    <dgm:cxn modelId="{44124F5B-1969-4896-8FFD-CD6DD6FFA01F}" type="presParOf" srcId="{E3264D2C-01CD-46FE-9390-E04B78C088AF}" destId="{7425EFB1-85FD-43BD-9E0C-5EB503D12F2B}" srcOrd="1" destOrd="0" presId="urn:microsoft.com/office/officeart/2009/3/layout/RandomtoResultProcess#1"/>
    <dgm:cxn modelId="{DFB715D8-BEBE-4704-89EA-45E1CF856DF7}" type="presParOf" srcId="{E3264D2C-01CD-46FE-9390-E04B78C088AF}" destId="{73069CC5-AC2A-4E40-80C3-B6257E28E1D3}" srcOrd="2" destOrd="0" presId="urn:microsoft.com/office/officeart/2009/3/layout/RandomtoResultProcess#1"/>
    <dgm:cxn modelId="{6D4B7C65-6CF6-4170-8427-637BA6009EAA}" type="presParOf" srcId="{E3264D2C-01CD-46FE-9390-E04B78C088AF}" destId="{6545506E-F82F-40D0-B269-A33A56AD6FAD}" srcOrd="3" destOrd="0" presId="urn:microsoft.com/office/officeart/2009/3/layout/RandomtoResultProcess#1"/>
    <dgm:cxn modelId="{7A436704-C6C0-4C61-86F9-E9D315949B90}" type="presParOf" srcId="{E3264D2C-01CD-46FE-9390-E04B78C088AF}" destId="{977EB5CB-7F94-462A-B74B-D681CCDAFE96}" srcOrd="4" destOrd="0" presId="urn:microsoft.com/office/officeart/2009/3/layout/RandomtoResultProcess#1"/>
    <dgm:cxn modelId="{78DD81FC-B917-485A-B9E3-34AB6B60E015}" type="presParOf" srcId="{E3264D2C-01CD-46FE-9390-E04B78C088AF}" destId="{94D41D45-881E-45E0-815F-B3D1F42ABA6A}" srcOrd="5" destOrd="0" presId="urn:microsoft.com/office/officeart/2009/3/layout/RandomtoResultProcess#1"/>
    <dgm:cxn modelId="{4AC0514B-A4AB-4B68-9B78-303403285D14}" type="presParOf" srcId="{E3264D2C-01CD-46FE-9390-E04B78C088AF}" destId="{3BAFF7A7-30C4-4792-80F0-F4ED56695A86}" srcOrd="6" destOrd="0" presId="urn:microsoft.com/office/officeart/2009/3/layout/RandomtoResultProcess#1"/>
    <dgm:cxn modelId="{1DEFE38E-4323-4749-A416-2F2C8044CCE1}" type="presParOf" srcId="{E3264D2C-01CD-46FE-9390-E04B78C088AF}" destId="{902BDD82-6500-4745-ABB1-8AB85030FF96}" srcOrd="7" destOrd="0" presId="urn:microsoft.com/office/officeart/2009/3/layout/RandomtoResultProcess#1"/>
    <dgm:cxn modelId="{665C5BF1-3AEA-4D95-87AC-132F83AC8588}" type="presParOf" srcId="{E3264D2C-01CD-46FE-9390-E04B78C088AF}" destId="{9BCC20C0-4B3E-4A32-8289-0C043EE14E08}" srcOrd="8" destOrd="0" presId="urn:microsoft.com/office/officeart/2009/3/layout/RandomtoResultProcess#1"/>
    <dgm:cxn modelId="{0911CE81-3F92-42AD-9877-B1A8A47A7113}" type="presParOf" srcId="{E3264D2C-01CD-46FE-9390-E04B78C088AF}" destId="{1395F43B-46B6-48BD-BE0D-466AE12A59E4}" srcOrd="9" destOrd="0" presId="urn:microsoft.com/office/officeart/2009/3/layout/RandomtoResultProcess#1"/>
    <dgm:cxn modelId="{A0F1E170-0C54-4E33-9987-228430FDC266}" type="presParOf" srcId="{E3264D2C-01CD-46FE-9390-E04B78C088AF}" destId="{3361D2E2-6923-453F-81C0-77902D700F8C}" srcOrd="10" destOrd="0" presId="urn:microsoft.com/office/officeart/2009/3/layout/RandomtoResultProcess#1"/>
    <dgm:cxn modelId="{0DFACF38-BD0D-4403-BE3C-CFF2F5A28679}" type="presParOf" srcId="{E3264D2C-01CD-46FE-9390-E04B78C088AF}" destId="{B5D258C8-C381-4DFA-9DF0-F1337D842739}" srcOrd="11" destOrd="0" presId="urn:microsoft.com/office/officeart/2009/3/layout/RandomtoResultProcess#1"/>
    <dgm:cxn modelId="{ACA67665-FA0B-42C4-B7BF-D6C8C9F5A56B}" type="presParOf" srcId="{E3264D2C-01CD-46FE-9390-E04B78C088AF}" destId="{483701E9-331F-4DBD-88D4-C515F77B849D}" srcOrd="12" destOrd="0" presId="urn:microsoft.com/office/officeart/2009/3/layout/RandomtoResultProcess#1"/>
    <dgm:cxn modelId="{89F40DDD-8443-4E62-8170-7A1B0E2FCAB0}" type="presParOf" srcId="{E3264D2C-01CD-46FE-9390-E04B78C088AF}" destId="{4320B6E2-693F-4792-89C6-95944ABED13F}" srcOrd="13" destOrd="0" presId="urn:microsoft.com/office/officeart/2009/3/layout/RandomtoResultProcess#1"/>
    <dgm:cxn modelId="{E8C53E26-EC35-49D5-B563-CFC13ED700EA}" type="presParOf" srcId="{E3264D2C-01CD-46FE-9390-E04B78C088AF}" destId="{37D79030-070E-406E-AD08-42C45219AC7F}" srcOrd="14" destOrd="0" presId="urn:microsoft.com/office/officeart/2009/3/layout/RandomtoResultProcess#1"/>
    <dgm:cxn modelId="{4AB8B18B-DAE8-4ABA-AF65-C1D3E53639A8}" type="presParOf" srcId="{E3264D2C-01CD-46FE-9390-E04B78C088AF}" destId="{98D3AB0A-B676-4AFF-8575-8BA9B28186E3}" srcOrd="15" destOrd="0" presId="urn:microsoft.com/office/officeart/2009/3/layout/RandomtoResultProcess#1"/>
    <dgm:cxn modelId="{7C128A7D-AD79-42D5-A7E0-1AC06E1DFFB8}" type="presParOf" srcId="{E3264D2C-01CD-46FE-9390-E04B78C088AF}" destId="{005F7ED7-2138-429B-B8E8-40FB2DAF0412}" srcOrd="16" destOrd="0" presId="urn:microsoft.com/office/officeart/2009/3/layout/RandomtoResultProcess#1"/>
    <dgm:cxn modelId="{23E7BEE8-9F12-4977-8BB4-4AD43BFCB1D6}" type="presParOf" srcId="{E3264D2C-01CD-46FE-9390-E04B78C088AF}" destId="{45319392-E8FF-4496-B113-53B39E20FF13}" srcOrd="17" destOrd="0" presId="urn:microsoft.com/office/officeart/2009/3/layout/RandomtoResultProcess#1"/>
    <dgm:cxn modelId="{95C8123B-EEB5-4DBF-B0C6-62610FFC3B6F}" type="presParOf" srcId="{E3264D2C-01CD-46FE-9390-E04B78C088AF}" destId="{AAC1A9B1-BA60-4D17-BB1E-F0F02B4A3B2B}" srcOrd="18" destOrd="0" presId="urn:microsoft.com/office/officeart/2009/3/layout/RandomtoResultProcess#1"/>
    <dgm:cxn modelId="{20F6E77F-9B56-4C84-A80E-6DC687811A55}" type="presParOf" srcId="{49417DCD-9717-4962-8221-45CEFE5E3B38}" destId="{82AD7A0A-5AB4-479D-8368-D9F5B1295A52}" srcOrd="1" destOrd="0" presId="urn:microsoft.com/office/officeart/2009/3/layout/RandomtoResultProcess#1"/>
    <dgm:cxn modelId="{F060D27C-2A6B-4C31-9264-5CA816C75920}" type="presParOf" srcId="{82AD7A0A-5AB4-479D-8368-D9F5B1295A52}" destId="{DDED6EF4-A0CC-49CB-9AE7-43B444C48543}" srcOrd="0" destOrd="0" presId="urn:microsoft.com/office/officeart/2009/3/layout/RandomtoResultProcess#1"/>
    <dgm:cxn modelId="{FD852F8B-8785-4C7A-BB9C-B212590AE91C}" type="presParOf" srcId="{82AD7A0A-5AB4-479D-8368-D9F5B1295A52}" destId="{7DBDECA1-EFB3-441D-B55B-B2EDF3E67A5C}" srcOrd="1" destOrd="0" presId="urn:microsoft.com/office/officeart/2009/3/layout/RandomtoResultProcess#1"/>
    <dgm:cxn modelId="{348B5E94-8432-4181-BEA0-5807FC842E8B}" type="presParOf" srcId="{49417DCD-9717-4962-8221-45CEFE5E3B38}" destId="{4A249969-3882-4C5E-83DE-4EAFA9E51242}" srcOrd="2" destOrd="0" presId="urn:microsoft.com/office/officeart/2009/3/layout/RandomtoResultProcess#1"/>
    <dgm:cxn modelId="{86319F6F-C1E8-476F-BDA8-7A6E56970AA5}" type="presParOf" srcId="{4A249969-3882-4C5E-83DE-4EAFA9E51242}" destId="{84DDEA6A-77C7-4BDC-8B22-AD74F2C7D212}" srcOrd="0" destOrd="0" presId="urn:microsoft.com/office/officeart/2009/3/layout/RandomtoResultProcess#1"/>
    <dgm:cxn modelId="{794146B3-D6F7-4615-9052-D0E50A2F4E3E}" type="presParOf" srcId="{4A249969-3882-4C5E-83DE-4EAFA9E51242}" destId="{E4B536CE-980D-41E5-8069-8FF3B8BBD1D5}" srcOrd="1" destOrd="0" presId="urn:microsoft.com/office/officeart/2009/3/layout/RandomtoResultProcess#1"/>
    <dgm:cxn modelId="{32BACA5C-6F8D-4B81-8BB6-9FEBC059806A}" type="presParOf" srcId="{49417DCD-9717-4962-8221-45CEFE5E3B38}" destId="{B0AEC9A7-8FDF-4A59-A69A-84615429EC7E}" srcOrd="3" destOrd="0" presId="urn:microsoft.com/office/officeart/2009/3/layout/RandomtoResultProcess#1"/>
    <dgm:cxn modelId="{545BFF5A-4B5B-4FAA-BA4F-EC78907FAD12}" type="presParOf" srcId="{B0AEC9A7-8FDF-4A59-A69A-84615429EC7E}" destId="{21E83F37-BEFF-4B60-BB9A-345F36FD8FDB}" srcOrd="0" destOrd="0" presId="urn:microsoft.com/office/officeart/2009/3/layout/RandomtoResultProcess#1"/>
    <dgm:cxn modelId="{6639EAC0-65C4-4209-BE20-ECA97F689D97}" type="presParOf" srcId="{B0AEC9A7-8FDF-4A59-A69A-84615429EC7E}" destId="{0D23C859-4AC6-4798-9EAF-9002A78D7A30}" srcOrd="1" destOrd="0" presId="urn:microsoft.com/office/officeart/2009/3/layout/RandomtoResultProcess#1"/>
    <dgm:cxn modelId="{5A327782-13E8-4E14-9F1D-E4B34296BB67}" type="presParOf" srcId="{49417DCD-9717-4962-8221-45CEFE5E3B38}" destId="{08367D8A-B881-4E55-8500-66CAD438B3A1}" srcOrd="4" destOrd="0" presId="urn:microsoft.com/office/officeart/2009/3/layout/RandomtoResultProcess#1"/>
    <dgm:cxn modelId="{098688EE-5AD8-4179-8933-DC5EEACE39DC}" type="presParOf" srcId="{08367D8A-B881-4E55-8500-66CAD438B3A1}" destId="{7B1BE0AD-50A5-48F7-B598-DEB590DCA7A9}" srcOrd="0" destOrd="0" presId="urn:microsoft.com/office/officeart/2009/3/layout/RandomtoResultProcess#1"/>
    <dgm:cxn modelId="{5A98B7EE-92FE-42D3-B351-3292C1321D42}" type="presParOf" srcId="{08367D8A-B881-4E55-8500-66CAD438B3A1}" destId="{53BB76F8-11EC-45E6-BA8B-345C7EB06E51}" srcOrd="1" destOrd="0" presId="urn:microsoft.com/office/officeart/2009/3/layout/RandomtoResul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0A0BFC-07A7-4DDD-8427-0CA01EE69FD7}">
      <dsp:nvSpPr>
        <dsp:cNvPr id="0" name=""/>
        <dsp:cNvSpPr/>
      </dsp:nvSpPr>
      <dsp:spPr>
        <a:xfrm>
          <a:off x="109448" y="1120337"/>
          <a:ext cx="2115599" cy="69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0" kern="1200" dirty="0" smtClean="0">
              <a:solidFill>
                <a:srgbClr val="7F7F7F">
                  <a:lumMod val="50000"/>
                </a:srgbClr>
              </a:solidFill>
              <a:latin typeface="微软雅黑" panose="020B0503020204020204" pitchFamily="34" charset="-122"/>
              <a:ea typeface="微软雅黑" panose="020B0503020204020204" pitchFamily="34" charset="-122"/>
              <a:cs typeface="+mn-cs"/>
            </a:rPr>
            <a:t>概念</a:t>
          </a:r>
          <a:endParaRPr lang="en-US" sz="2800" b="0" kern="1200" dirty="0">
            <a:solidFill>
              <a:srgbClr val="7F7F7F">
                <a:lumMod val="50000"/>
              </a:srgbClr>
            </a:solidFill>
            <a:latin typeface="微软雅黑" panose="020B0503020204020204" pitchFamily="34" charset="-122"/>
            <a:ea typeface="微软雅黑" panose="020B0503020204020204" pitchFamily="34" charset="-122"/>
            <a:cs typeface="+mn-cs"/>
          </a:endParaRPr>
        </a:p>
      </dsp:txBody>
      <dsp:txXfrm>
        <a:off x="109448" y="1120337"/>
        <a:ext cx="2115599" cy="697186"/>
      </dsp:txXfrm>
    </dsp:sp>
    <dsp:sp modelId="{7425EFB1-85FD-43BD-9E0C-5EB503D12F2B}">
      <dsp:nvSpPr>
        <dsp:cNvPr id="0" name=""/>
        <dsp:cNvSpPr/>
      </dsp:nvSpPr>
      <dsp:spPr>
        <a:xfrm>
          <a:off x="139624" y="908296"/>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069CC5-AC2A-4E40-80C3-B6257E28E1D3}">
      <dsp:nvSpPr>
        <dsp:cNvPr id="0" name=""/>
        <dsp:cNvSpPr/>
      </dsp:nvSpPr>
      <dsp:spPr>
        <a:xfrm>
          <a:off x="257425" y="672695"/>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5506E-F82F-40D0-B269-A33A56AD6FAD}">
      <dsp:nvSpPr>
        <dsp:cNvPr id="0" name=""/>
        <dsp:cNvSpPr/>
      </dsp:nvSpPr>
      <dsp:spPr>
        <a:xfrm>
          <a:off x="540146" y="719815"/>
          <a:ext cx="264449" cy="264449"/>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EB5CB-7F94-462A-B74B-D681CCDAFE96}">
      <dsp:nvSpPr>
        <dsp:cNvPr id="0" name=""/>
        <dsp:cNvSpPr/>
      </dsp:nvSpPr>
      <dsp:spPr>
        <a:xfrm>
          <a:off x="775747" y="460654"/>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D41D45-881E-45E0-815F-B3D1F42ABA6A}">
      <dsp:nvSpPr>
        <dsp:cNvPr id="0" name=""/>
        <dsp:cNvSpPr/>
      </dsp:nvSpPr>
      <dsp:spPr>
        <a:xfrm>
          <a:off x="1082028" y="366414"/>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FF7A7-30C4-4792-80F0-F4ED56695A86}">
      <dsp:nvSpPr>
        <dsp:cNvPr id="0" name=""/>
        <dsp:cNvSpPr/>
      </dsp:nvSpPr>
      <dsp:spPr>
        <a:xfrm>
          <a:off x="1458989" y="531334"/>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2BDD82-6500-4745-ABB1-8AB85030FF96}">
      <dsp:nvSpPr>
        <dsp:cNvPr id="0" name=""/>
        <dsp:cNvSpPr/>
      </dsp:nvSpPr>
      <dsp:spPr>
        <a:xfrm>
          <a:off x="1694590" y="649135"/>
          <a:ext cx="264449" cy="264449"/>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CC20C0-4B3E-4A32-8289-0C043EE14E08}">
      <dsp:nvSpPr>
        <dsp:cNvPr id="0" name=""/>
        <dsp:cNvSpPr/>
      </dsp:nvSpPr>
      <dsp:spPr>
        <a:xfrm>
          <a:off x="2024431" y="908296"/>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95F43B-46B6-48BD-BE0D-466AE12A59E4}">
      <dsp:nvSpPr>
        <dsp:cNvPr id="0" name=""/>
        <dsp:cNvSpPr/>
      </dsp:nvSpPr>
      <dsp:spPr>
        <a:xfrm>
          <a:off x="2165792" y="1167457"/>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61D2E2-6923-453F-81C0-77902D700F8C}">
      <dsp:nvSpPr>
        <dsp:cNvPr id="0" name=""/>
        <dsp:cNvSpPr/>
      </dsp:nvSpPr>
      <dsp:spPr>
        <a:xfrm>
          <a:off x="940667" y="672695"/>
          <a:ext cx="432736" cy="43273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D258C8-C381-4DFA-9DF0-F1337D842739}">
      <dsp:nvSpPr>
        <dsp:cNvPr id="0" name=""/>
        <dsp:cNvSpPr/>
      </dsp:nvSpPr>
      <dsp:spPr>
        <a:xfrm>
          <a:off x="21824" y="1567978"/>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3701E9-331F-4DBD-88D4-C515F77B849D}">
      <dsp:nvSpPr>
        <dsp:cNvPr id="0" name=""/>
        <dsp:cNvSpPr/>
      </dsp:nvSpPr>
      <dsp:spPr>
        <a:xfrm>
          <a:off x="163184" y="1780019"/>
          <a:ext cx="264449" cy="264449"/>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20B6E2-693F-4792-89C6-95944ABED13F}">
      <dsp:nvSpPr>
        <dsp:cNvPr id="0" name=""/>
        <dsp:cNvSpPr/>
      </dsp:nvSpPr>
      <dsp:spPr>
        <a:xfrm>
          <a:off x="516586" y="1968500"/>
          <a:ext cx="384654" cy="384654"/>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D79030-070E-406E-AD08-42C45219AC7F}">
      <dsp:nvSpPr>
        <dsp:cNvPr id="0" name=""/>
        <dsp:cNvSpPr/>
      </dsp:nvSpPr>
      <dsp:spPr>
        <a:xfrm>
          <a:off x="1011348" y="2274781"/>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D3AB0A-B676-4AFF-8575-8BA9B28186E3}">
      <dsp:nvSpPr>
        <dsp:cNvPr id="0" name=""/>
        <dsp:cNvSpPr/>
      </dsp:nvSpPr>
      <dsp:spPr>
        <a:xfrm>
          <a:off x="1105588" y="1968500"/>
          <a:ext cx="264449" cy="264449"/>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5F7ED7-2138-429B-B8E8-40FB2DAF0412}">
      <dsp:nvSpPr>
        <dsp:cNvPr id="0" name=""/>
        <dsp:cNvSpPr/>
      </dsp:nvSpPr>
      <dsp:spPr>
        <a:xfrm>
          <a:off x="1341189" y="2298341"/>
          <a:ext cx="168286" cy="168286"/>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319392-E8FF-4496-B113-53B39E20FF13}">
      <dsp:nvSpPr>
        <dsp:cNvPr id="0" name=""/>
        <dsp:cNvSpPr/>
      </dsp:nvSpPr>
      <dsp:spPr>
        <a:xfrm>
          <a:off x="1553230" y="1921380"/>
          <a:ext cx="384654" cy="384654"/>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C1A9B1-BA60-4D17-BB1E-F0F02B4A3B2B}">
      <dsp:nvSpPr>
        <dsp:cNvPr id="0" name=""/>
        <dsp:cNvSpPr/>
      </dsp:nvSpPr>
      <dsp:spPr>
        <a:xfrm>
          <a:off x="2071552" y="1827139"/>
          <a:ext cx="264449" cy="264449"/>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ED6EF4-A0CC-49CB-9AE7-43B444C48543}">
      <dsp:nvSpPr>
        <dsp:cNvPr id="0" name=""/>
        <dsp:cNvSpPr/>
      </dsp:nvSpPr>
      <dsp:spPr>
        <a:xfrm>
          <a:off x="2336002" y="719423"/>
          <a:ext cx="776651" cy="1482713"/>
        </a:xfrm>
        <a:prstGeom prst="chevron">
          <a:avLst>
            <a:gd name="adj" fmla="val 62310"/>
          </a:avLst>
        </a:prstGeom>
        <a:solidFill>
          <a:srgbClr val="003466"/>
        </a:solidFill>
        <a:ln>
          <a:noFill/>
        </a:ln>
        <a:effectLst/>
      </dsp:spPr>
      <dsp:style>
        <a:lnRef idx="0">
          <a:scrgbClr r="0" g="0" b="0"/>
        </a:lnRef>
        <a:fillRef idx="1">
          <a:scrgbClr r="0" g="0" b="0"/>
        </a:fillRef>
        <a:effectRef idx="0">
          <a:scrgbClr r="0" g="0" b="0"/>
        </a:effectRef>
        <a:fontRef idx="minor">
          <a:schemeClr val="lt1"/>
        </a:fontRef>
      </dsp:style>
    </dsp:sp>
    <dsp:sp modelId="{84DDEA6A-77C7-4BDC-8B22-AD74F2C7D212}">
      <dsp:nvSpPr>
        <dsp:cNvPr id="0" name=""/>
        <dsp:cNvSpPr/>
      </dsp:nvSpPr>
      <dsp:spPr>
        <a:xfrm>
          <a:off x="3112653" y="720143"/>
          <a:ext cx="1535822" cy="148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0" kern="1200" dirty="0" smtClean="0">
              <a:solidFill>
                <a:srgbClr val="7F7F7F">
                  <a:lumMod val="50000"/>
                </a:srgbClr>
              </a:solidFill>
              <a:latin typeface="微软雅黑" panose="020B0503020204020204" pitchFamily="34" charset="-122"/>
              <a:ea typeface="微软雅黑" panose="020B0503020204020204" pitchFamily="34" charset="-122"/>
              <a:cs typeface="+mn-cs"/>
            </a:rPr>
            <a:t>构成</a:t>
          </a:r>
          <a:endParaRPr lang="en-US" sz="2800" b="0" kern="1200" dirty="0">
            <a:solidFill>
              <a:srgbClr val="7F7F7F">
                <a:lumMod val="50000"/>
              </a:srgbClr>
            </a:solidFill>
            <a:latin typeface="微软雅黑" panose="020B0503020204020204" pitchFamily="34" charset="-122"/>
            <a:ea typeface="微软雅黑" panose="020B0503020204020204" pitchFamily="34" charset="-122"/>
            <a:cs typeface="+mn-cs"/>
          </a:endParaRPr>
        </a:p>
      </dsp:txBody>
      <dsp:txXfrm>
        <a:off x="3112653" y="720143"/>
        <a:ext cx="1535822" cy="1482699"/>
      </dsp:txXfrm>
    </dsp:sp>
    <dsp:sp modelId="{21E83F37-BEFF-4B60-BB9A-345F36FD8FDB}">
      <dsp:nvSpPr>
        <dsp:cNvPr id="0" name=""/>
        <dsp:cNvSpPr/>
      </dsp:nvSpPr>
      <dsp:spPr>
        <a:xfrm>
          <a:off x="4648476" y="719423"/>
          <a:ext cx="776651" cy="1482713"/>
        </a:xfrm>
        <a:prstGeom prst="chevron">
          <a:avLst>
            <a:gd name="adj" fmla="val 62310"/>
          </a:avLst>
        </a:prstGeom>
        <a:solidFill>
          <a:srgbClr val="003466"/>
        </a:solidFill>
        <a:ln>
          <a:noFill/>
        </a:ln>
        <a:effectLst/>
      </dsp:spPr>
      <dsp:style>
        <a:lnRef idx="0">
          <a:scrgbClr r="0" g="0" b="0"/>
        </a:lnRef>
        <a:fillRef idx="1">
          <a:scrgbClr r="0" g="0" b="0"/>
        </a:fillRef>
        <a:effectRef idx="0">
          <a:scrgbClr r="0" g="0" b="0"/>
        </a:effectRef>
        <a:fontRef idx="minor">
          <a:schemeClr val="lt1"/>
        </a:fontRef>
      </dsp:style>
    </dsp:sp>
    <dsp:sp modelId="{7B1BE0AD-50A5-48F7-B598-DEB590DCA7A9}">
      <dsp:nvSpPr>
        <dsp:cNvPr id="0" name=""/>
        <dsp:cNvSpPr/>
      </dsp:nvSpPr>
      <dsp:spPr>
        <a:xfrm>
          <a:off x="5509853" y="596889"/>
          <a:ext cx="1800420" cy="1800420"/>
        </a:xfrm>
        <a:prstGeom prst="ellipse">
          <a:avLst/>
        </a:prstGeom>
        <a:solidFill>
          <a:srgbClr val="00346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ysClr val="window" lastClr="FFFFFF"/>
              </a:solidFill>
              <a:latin typeface="微软雅黑" panose="020B0503020204020204" pitchFamily="34" charset="-122"/>
              <a:ea typeface="微软雅黑" panose="020B0503020204020204" pitchFamily="34" charset="-122"/>
              <a:cs typeface="+mn-cs"/>
            </a:rPr>
            <a:t>处罚</a:t>
          </a:r>
          <a:endParaRPr lang="en-US" altLang="zh-CN" sz="2800" b="1"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5509853" y="596889"/>
        <a:ext cx="1800420" cy="180042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pPr/>
              <a:t>2019/6/3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pPr/>
              <a:t>‹#›</a:t>
            </a:fld>
            <a:endParaRPr lang="zh-CN" altLang="en-US"/>
          </a:p>
        </p:txBody>
      </p:sp>
    </p:spTree>
    <p:extLst>
      <p:ext uri="{BB962C8B-B14F-4D97-AF65-F5344CB8AC3E}">
        <p14:creationId xmlns:p14="http://schemas.microsoft.com/office/powerpoint/2010/main" xmlns="" val="5041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36</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354" y="8255"/>
            <a:ext cx="9141291" cy="5143500"/>
          </a:xfrm>
          <a:prstGeom prst="rect">
            <a:avLst/>
          </a:prstGeom>
        </p:spPr>
      </p:pic>
      <p:sp>
        <p:nvSpPr>
          <p:cNvPr id="8" name="TextBox 10"/>
          <p:cNvSpPr txBox="1"/>
          <p:nvPr userDrawn="1"/>
        </p:nvSpPr>
        <p:spPr>
          <a:xfrm>
            <a:off x="8106687" y="4874608"/>
            <a:ext cx="785793" cy="276999"/>
          </a:xfrm>
          <a:prstGeom prst="rect">
            <a:avLst/>
          </a:prstGeom>
          <a:noFill/>
        </p:spPr>
        <p:txBody>
          <a:bodyPr wrap="non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第 </a:t>
            </a:r>
            <a:fld id="{15E71900-10A2-4CC6-8A82-1659C4480C15}" type="slidenum">
              <a:rPr lang="zh-CN" altLang="en-US" sz="1200" dirty="0" smtClean="0">
                <a:solidFill>
                  <a:schemeClr val="accent2"/>
                </a:solidFill>
                <a:latin typeface="微软雅黑" panose="020B0503020204020204" pitchFamily="34" charset="-122"/>
                <a:ea typeface="微软雅黑" panose="020B0503020204020204" pitchFamily="34" charset="-122"/>
              </a:rPr>
              <a:pPr/>
              <a:t>‹#›</a:t>
            </a:fld>
            <a:r>
              <a:rPr lang="zh-CN" altLang="en-US" sz="1200" dirty="0">
                <a:solidFill>
                  <a:schemeClr val="accent2"/>
                </a:solidFill>
                <a:latin typeface="微软雅黑" panose="020B0503020204020204" pitchFamily="34" charset="-122"/>
                <a:ea typeface="微软雅黑" panose="020B0503020204020204" pitchFamily="34" charset="-122"/>
              </a:rPr>
              <a:t> 页</a:t>
            </a:r>
          </a:p>
        </p:txBody>
      </p:sp>
      <p:pic>
        <p:nvPicPr>
          <p:cNvPr id="4" name="图片 3" descr="0"/>
          <p:cNvPicPr>
            <a:picLocks noChangeAspect="1"/>
          </p:cNvPicPr>
          <p:nvPr userDrawn="1"/>
        </p:nvPicPr>
        <p:blipFill>
          <a:blip r:embed="rId3" cstate="print"/>
          <a:stretch>
            <a:fillRect/>
          </a:stretch>
        </p:blipFill>
        <p:spPr>
          <a:xfrm>
            <a:off x="-132080" y="-49530"/>
            <a:ext cx="1357630" cy="9798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stretch>
            <a:fillRect/>
          </a:stretch>
        </p:blipFill>
        <p:spPr>
          <a:xfrm>
            <a:off x="1354" y="0"/>
            <a:ext cx="9141291" cy="5143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图片 1" descr="TIM图片20181107103509"/>
          <p:cNvPicPr>
            <a:picLocks noChangeAspect="1"/>
          </p:cNvPicPr>
          <p:nvPr userDrawn="1"/>
        </p:nvPicPr>
        <p:blipFill>
          <a:blip r:embed="rId5" cstate="print"/>
          <a:stretch>
            <a:fillRect/>
          </a:stretch>
        </p:blipFill>
        <p:spPr>
          <a:xfrm>
            <a:off x="-2540" y="-3175"/>
            <a:ext cx="9140190" cy="25101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2"/>
          <p:cNvSpPr txBox="1"/>
          <p:nvPr/>
        </p:nvSpPr>
        <p:spPr>
          <a:xfrm>
            <a:off x="941705" y="2949575"/>
            <a:ext cx="3721100" cy="590931"/>
          </a:xfrm>
          <a:prstGeom prst="rect">
            <a:avLst/>
          </a:prstGeom>
          <a:noFill/>
        </p:spPr>
        <p:txBody>
          <a:bodyPr wrap="square" rtlCol="0">
            <a:spAutoFit/>
          </a:bodyPr>
          <a:lstStyle/>
          <a:p>
            <a:pPr algn="l"/>
            <a:r>
              <a:rPr lang="zh-CN" altLang="en-US" sz="3240" b="1" dirty="0" smtClean="0">
                <a:solidFill>
                  <a:prstClr val="black"/>
                </a:solidFill>
                <a:latin typeface="微软雅黑" panose="020B0503020204020204" pitchFamily="34" charset="-122"/>
                <a:ea typeface="微软雅黑" panose="020B0503020204020204" pitchFamily="34" charset="-122"/>
              </a:rPr>
              <a:t>《</a:t>
            </a:r>
            <a:r>
              <a:rPr lang="zh-CN" altLang="en-US" sz="3240" b="1" dirty="0">
                <a:solidFill>
                  <a:prstClr val="black"/>
                </a:solidFill>
                <a:latin typeface="微软雅黑" panose="020B0503020204020204" pitchFamily="34" charset="-122"/>
                <a:ea typeface="微软雅黑" panose="020B0503020204020204" pitchFamily="34" charset="-122"/>
              </a:rPr>
              <a:t>信</a:t>
            </a:r>
            <a:r>
              <a:rPr lang="zh-CN" altLang="en-US" sz="3240" b="1" dirty="0" smtClean="0">
                <a:solidFill>
                  <a:prstClr val="black"/>
                </a:solidFill>
                <a:latin typeface="微软雅黑" panose="020B0503020204020204" pitchFamily="34" charset="-122"/>
                <a:ea typeface="微软雅黑" panose="020B0503020204020204" pitchFamily="34" charset="-122"/>
              </a:rPr>
              <a:t>息安全法》</a:t>
            </a:r>
            <a:endParaRPr lang="zh-CN" altLang="en-US" sz="3240" b="1" dirty="0">
              <a:solidFill>
                <a:prstClr val="black"/>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833120" y="3637915"/>
            <a:ext cx="2684780" cy="1270"/>
          </a:xfrm>
          <a:prstGeom prst="line">
            <a:avLst/>
          </a:prstGeom>
          <a:noFill/>
          <a:ln w="28575" cap="flat" cmpd="sng" algn="ctr">
            <a:solidFill>
              <a:srgbClr val="003466"/>
            </a:solidFill>
            <a:prstDash val="solid"/>
          </a:ln>
          <a:effectLst/>
        </p:spPr>
      </p:cxn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8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845586" y="1182414"/>
            <a:ext cx="1404156" cy="1404156"/>
            <a:chOff x="467544" y="1578560"/>
            <a:chExt cx="1872208" cy="1872208"/>
          </a:xfrm>
        </p:grpSpPr>
        <p:sp>
          <p:nvSpPr>
            <p:cNvPr id="56" name="弦形 55"/>
            <p:cNvSpPr/>
            <p:nvPr/>
          </p:nvSpPr>
          <p:spPr>
            <a:xfrm rot="19715174">
              <a:off x="537184" y="1644658"/>
              <a:ext cx="1732929" cy="1732929"/>
            </a:xfrm>
            <a:prstGeom prst="chord">
              <a:avLst>
                <a:gd name="adj1" fmla="val 2700000"/>
                <a:gd name="adj2" fmla="val 11761192"/>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67544" y="1578560"/>
              <a:ext cx="1872208" cy="1872208"/>
              <a:chOff x="467544" y="1578560"/>
              <a:chExt cx="1872208" cy="1872208"/>
            </a:xfrm>
          </p:grpSpPr>
          <p:sp>
            <p:nvSpPr>
              <p:cNvPr id="58" name="椭圆 57"/>
              <p:cNvSpPr/>
              <p:nvPr/>
            </p:nvSpPr>
            <p:spPr>
              <a:xfrm>
                <a:off x="467544"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59" name="TextBox 21"/>
              <p:cNvSpPr txBox="1"/>
              <p:nvPr/>
            </p:nvSpPr>
            <p:spPr>
              <a:xfrm>
                <a:off x="909709" y="2194119"/>
                <a:ext cx="987877" cy="553997"/>
              </a:xfrm>
              <a:prstGeom prst="rect">
                <a:avLst/>
              </a:prstGeom>
              <a:noFill/>
              <a:ln>
                <a:noFill/>
              </a:ln>
            </p:spPr>
            <p:txBody>
              <a:bodyPr wrap="none" rtlCol="0">
                <a:spAutoFit/>
              </a:bodyPr>
              <a:lstStyle/>
              <a:p>
                <a:pPr algn="ctr" fontAlgn="base">
                  <a:spcBef>
                    <a:spcPct val="0"/>
                  </a:spcBef>
                  <a:spcAft>
                    <a:spcPct val="0"/>
                  </a:spcAft>
                  <a:defRPr/>
                </a:pPr>
                <a:r>
                  <a:rPr lang="zh-CN" altLang="en-US" sz="2100" kern="0" dirty="0">
                    <a:solidFill>
                      <a:prstClr val="black"/>
                    </a:solidFill>
                    <a:latin typeface="微软雅黑" panose="020B0503020204020204" pitchFamily="34" charset="-122"/>
                    <a:ea typeface="微软雅黑" panose="020B0503020204020204" pitchFamily="34" charset="-122"/>
                  </a:rPr>
                  <a:t>概念</a:t>
                </a:r>
              </a:p>
            </p:txBody>
          </p:sp>
        </p:grpSp>
      </p:grpSp>
      <p:grpSp>
        <p:nvGrpSpPr>
          <p:cNvPr id="60" name="组合 59"/>
          <p:cNvGrpSpPr/>
          <p:nvPr/>
        </p:nvGrpSpPr>
        <p:grpSpPr>
          <a:xfrm>
            <a:off x="2873398" y="1182414"/>
            <a:ext cx="1404156" cy="1404156"/>
            <a:chOff x="2603781" y="1578560"/>
            <a:chExt cx="1872208" cy="1872208"/>
          </a:xfrm>
        </p:grpSpPr>
        <p:sp>
          <p:nvSpPr>
            <p:cNvPr id="61" name="弦形 60"/>
            <p:cNvSpPr/>
            <p:nvPr/>
          </p:nvSpPr>
          <p:spPr>
            <a:xfrm rot="18780312">
              <a:off x="2678221" y="1651667"/>
              <a:ext cx="1732929" cy="1732929"/>
            </a:xfrm>
            <a:prstGeom prst="chord">
              <a:avLst>
                <a:gd name="adj1" fmla="val 2700000"/>
                <a:gd name="adj2" fmla="val 13643534"/>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2603781" y="1578560"/>
              <a:ext cx="1872208" cy="1872208"/>
              <a:chOff x="2603781" y="1578560"/>
              <a:chExt cx="1872208" cy="1872208"/>
            </a:xfrm>
          </p:grpSpPr>
          <p:sp>
            <p:nvSpPr>
              <p:cNvPr id="63" name="椭圆 62"/>
              <p:cNvSpPr/>
              <p:nvPr/>
            </p:nvSpPr>
            <p:spPr>
              <a:xfrm>
                <a:off x="2603781"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64" name="TextBox 26"/>
              <p:cNvSpPr txBox="1"/>
              <p:nvPr/>
            </p:nvSpPr>
            <p:spPr>
              <a:xfrm>
                <a:off x="3050746" y="2194119"/>
                <a:ext cx="987877" cy="553997"/>
              </a:xfrm>
              <a:prstGeom prst="rect">
                <a:avLst/>
              </a:prstGeom>
              <a:noFill/>
            </p:spPr>
            <p:txBody>
              <a:bodyPr wrap="none" rtlCol="0">
                <a:spAutoFit/>
              </a:bodyPr>
              <a:lstStyle/>
              <a:p>
                <a:pPr algn="ctr" fontAlgn="base">
                  <a:spcBef>
                    <a:spcPct val="0"/>
                  </a:spcBef>
                  <a:spcAft>
                    <a:spcPct val="0"/>
                  </a:spcAft>
                  <a:defRPr/>
                </a:pPr>
                <a:r>
                  <a:rPr lang="zh-CN" altLang="en-US" sz="2100" kern="0" dirty="0">
                    <a:solidFill>
                      <a:prstClr val="black"/>
                    </a:solidFill>
                    <a:latin typeface="微软雅黑" panose="020B0503020204020204" pitchFamily="34" charset="-122"/>
                    <a:ea typeface="微软雅黑" panose="020B0503020204020204" pitchFamily="34" charset="-122"/>
                  </a:rPr>
                  <a:t>构成</a:t>
                </a:r>
              </a:p>
            </p:txBody>
          </p:sp>
        </p:grpSp>
      </p:grpSp>
      <p:grpSp>
        <p:nvGrpSpPr>
          <p:cNvPr id="65" name="组合 64"/>
          <p:cNvGrpSpPr/>
          <p:nvPr/>
        </p:nvGrpSpPr>
        <p:grpSpPr>
          <a:xfrm>
            <a:off x="5011700" y="1182414"/>
            <a:ext cx="1404156" cy="1404156"/>
            <a:chOff x="4740018" y="1578560"/>
            <a:chExt cx="1872208" cy="1872208"/>
          </a:xfrm>
        </p:grpSpPr>
        <p:sp>
          <p:nvSpPr>
            <p:cNvPr id="66" name="椭圆 65"/>
            <p:cNvSpPr/>
            <p:nvPr/>
          </p:nvSpPr>
          <p:spPr>
            <a:xfrm>
              <a:off x="4740018"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a:solidFill>
                  <a:prstClr val="white"/>
                </a:solidFill>
                <a:latin typeface="微软雅黑" panose="020B0503020204020204" pitchFamily="34" charset="-122"/>
                <a:ea typeface="微软雅黑" panose="020B0503020204020204" pitchFamily="34" charset="-122"/>
              </a:endParaRPr>
            </a:p>
          </p:txBody>
        </p:sp>
        <p:sp>
          <p:nvSpPr>
            <p:cNvPr id="67" name="弦形 66"/>
            <p:cNvSpPr/>
            <p:nvPr/>
          </p:nvSpPr>
          <p:spPr>
            <a:xfrm rot="18000000">
              <a:off x="4824171" y="1651666"/>
              <a:ext cx="1732929" cy="1732929"/>
            </a:xfrm>
            <a:prstGeom prst="chord">
              <a:avLst>
                <a:gd name="adj1" fmla="val 2700000"/>
                <a:gd name="adj2" fmla="val 15272079"/>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68" name="TextBox 30"/>
            <p:cNvSpPr txBox="1"/>
            <p:nvPr/>
          </p:nvSpPr>
          <p:spPr>
            <a:xfrm>
              <a:off x="5201070" y="2194119"/>
              <a:ext cx="987877" cy="553997"/>
            </a:xfrm>
            <a:prstGeom prst="rect">
              <a:avLst/>
            </a:prstGeom>
            <a:noFill/>
          </p:spPr>
          <p:txBody>
            <a:bodyPr wrap="none" rtlCol="0">
              <a:spAutoFit/>
            </a:bodyPr>
            <a:lstStyle/>
            <a:p>
              <a:pPr algn="ctr" fontAlgn="base">
                <a:spcBef>
                  <a:spcPct val="0"/>
                </a:spcBef>
                <a:spcAft>
                  <a:spcPct val="0"/>
                </a:spcAft>
                <a:defRPr/>
              </a:pPr>
              <a:r>
                <a:rPr lang="zh-CN" altLang="en-US" sz="2100" kern="0" dirty="0">
                  <a:solidFill>
                    <a:schemeClr val="accent1"/>
                  </a:solidFill>
                  <a:latin typeface="微软雅黑" panose="020B0503020204020204" pitchFamily="34" charset="-122"/>
                  <a:ea typeface="微软雅黑" panose="020B0503020204020204" pitchFamily="34" charset="-122"/>
                </a:rPr>
                <a:t>处罚</a:t>
              </a:r>
            </a:p>
          </p:txBody>
        </p:sp>
      </p:grpSp>
      <p:grpSp>
        <p:nvGrpSpPr>
          <p:cNvPr id="69" name="组合 68"/>
          <p:cNvGrpSpPr/>
          <p:nvPr/>
        </p:nvGrpSpPr>
        <p:grpSpPr>
          <a:xfrm>
            <a:off x="6984268" y="1182414"/>
            <a:ext cx="1404156" cy="1404156"/>
            <a:chOff x="6876256" y="1578560"/>
            <a:chExt cx="1872208" cy="1872208"/>
          </a:xfrm>
        </p:grpSpPr>
        <p:sp>
          <p:nvSpPr>
            <p:cNvPr id="70" name="椭圆 69"/>
            <p:cNvSpPr/>
            <p:nvPr/>
          </p:nvSpPr>
          <p:spPr>
            <a:xfrm>
              <a:off x="6876256"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a:solidFill>
                  <a:schemeClr val="accent2"/>
                </a:solidFill>
                <a:latin typeface="微软雅黑" panose="020B0503020204020204" pitchFamily="34" charset="-122"/>
                <a:ea typeface="微软雅黑" panose="020B0503020204020204" pitchFamily="34" charset="-122"/>
              </a:endParaRPr>
            </a:p>
          </p:txBody>
        </p:sp>
        <p:sp>
          <p:nvSpPr>
            <p:cNvPr id="71" name="弦形 70"/>
            <p:cNvSpPr/>
            <p:nvPr/>
          </p:nvSpPr>
          <p:spPr>
            <a:xfrm rot="16358992">
              <a:off x="6960409" y="1648200"/>
              <a:ext cx="1732929" cy="1732929"/>
            </a:xfrm>
            <a:prstGeom prst="chord">
              <a:avLst>
                <a:gd name="adj1" fmla="val 2700000"/>
                <a:gd name="adj2" fmla="val 18533528"/>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050" kern="0">
                <a:solidFill>
                  <a:schemeClr val="accent2"/>
                </a:solidFill>
                <a:latin typeface="微软雅黑" panose="020B0503020204020204" pitchFamily="34" charset="-122"/>
                <a:ea typeface="微软雅黑" panose="020B0503020204020204" pitchFamily="34" charset="-122"/>
              </a:endParaRPr>
            </a:p>
          </p:txBody>
        </p:sp>
        <p:sp>
          <p:nvSpPr>
            <p:cNvPr id="72" name="TextBox 34"/>
            <p:cNvSpPr txBox="1"/>
            <p:nvPr/>
          </p:nvSpPr>
          <p:spPr>
            <a:xfrm>
              <a:off x="6993171" y="2194119"/>
              <a:ext cx="1682512" cy="553997"/>
            </a:xfrm>
            <a:prstGeom prst="rect">
              <a:avLst/>
            </a:prstGeom>
            <a:noFill/>
          </p:spPr>
          <p:txBody>
            <a:bodyPr wrap="none" rtlCol="0">
              <a:spAutoFit/>
            </a:bodyPr>
            <a:lstStyle/>
            <a:p>
              <a:pPr algn="ctr" fontAlgn="base">
                <a:spcBef>
                  <a:spcPct val="0"/>
                </a:spcBef>
                <a:spcAft>
                  <a:spcPct val="0"/>
                </a:spcAft>
                <a:defRPr/>
              </a:pPr>
              <a:r>
                <a:rPr lang="zh-CN" altLang="en-US" sz="2100" kern="0" dirty="0" smtClean="0">
                  <a:solidFill>
                    <a:schemeClr val="accent1"/>
                  </a:solidFill>
                  <a:latin typeface="微软雅黑" panose="020B0503020204020204" pitchFamily="34" charset="-122"/>
                  <a:ea typeface="微软雅黑" panose="020B0503020204020204" pitchFamily="34" charset="-122"/>
                </a:rPr>
                <a:t>犯罪方法</a:t>
              </a:r>
              <a:endParaRPr lang="zh-CN" altLang="en-US" sz="2100" kern="0" dirty="0">
                <a:solidFill>
                  <a:schemeClr val="accent1"/>
                </a:solidFill>
                <a:latin typeface="微软雅黑" panose="020B0503020204020204" pitchFamily="34" charset="-122"/>
                <a:ea typeface="微软雅黑" panose="020B0503020204020204" pitchFamily="34" charset="-122"/>
              </a:endParaRPr>
            </a:p>
          </p:txBody>
        </p:sp>
      </p:grpSp>
      <p:cxnSp>
        <p:nvCxnSpPr>
          <p:cNvPr id="73" name="直接连接符 72"/>
          <p:cNvCxnSpPr/>
          <p:nvPr/>
        </p:nvCxnSpPr>
        <p:spPr>
          <a:xfrm>
            <a:off x="611560" y="2766668"/>
            <a:ext cx="8280920" cy="0"/>
          </a:xfrm>
          <a:prstGeom prst="line">
            <a:avLst/>
          </a:prstGeom>
          <a:noFill/>
          <a:ln w="9525" cap="flat" cmpd="sng" algn="ctr">
            <a:solidFill>
              <a:srgbClr val="003466"/>
            </a:solidFill>
            <a:prstDash val="solid"/>
          </a:ln>
          <a:effectLst/>
        </p:spPr>
      </p:cxnSp>
      <p:grpSp>
        <p:nvGrpSpPr>
          <p:cNvPr id="74" name="组合 73"/>
          <p:cNvGrpSpPr/>
          <p:nvPr/>
        </p:nvGrpSpPr>
        <p:grpSpPr>
          <a:xfrm>
            <a:off x="683568" y="2931791"/>
            <a:ext cx="1689711" cy="1600439"/>
            <a:chOff x="251520" y="3911059"/>
            <a:chExt cx="2252948" cy="2133918"/>
          </a:xfrm>
        </p:grpSpPr>
        <p:sp>
          <p:nvSpPr>
            <p:cNvPr id="75" name="TextBox 37"/>
            <p:cNvSpPr txBox="1"/>
            <p:nvPr/>
          </p:nvSpPr>
          <p:spPr>
            <a:xfrm>
              <a:off x="323528" y="3957444"/>
              <a:ext cx="2108932" cy="410370"/>
            </a:xfrm>
            <a:prstGeom prst="rect">
              <a:avLst/>
            </a:prstGeom>
            <a:noFill/>
          </p:spPr>
          <p:txBody>
            <a:bodyPr wrap="square" rtlCol="0">
              <a:spAutoFit/>
            </a:bodyPr>
            <a:lstStyle/>
            <a:p>
              <a:pPr algn="ctr" fontAlgn="base">
                <a:spcBef>
                  <a:spcPct val="0"/>
                </a:spcBef>
                <a:spcAft>
                  <a:spcPct val="0"/>
                </a:spcAft>
              </a:pP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76" name="矩形 75"/>
            <p:cNvSpPr/>
            <p:nvPr/>
          </p:nvSpPr>
          <p:spPr>
            <a:xfrm>
              <a:off x="251520" y="3911059"/>
              <a:ext cx="2252948" cy="2133918"/>
            </a:xfrm>
            <a:prstGeom prst="rect">
              <a:avLst/>
            </a:prstGeom>
          </p:spPr>
          <p:txBody>
            <a:bodyPr wrap="square">
              <a:spAutoFit/>
            </a:bodyPr>
            <a:lstStyle/>
            <a:p>
              <a:pP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根据刑法第</a:t>
              </a:r>
              <a:r>
                <a:rPr lang="en-US" altLang="zh-CN" sz="1400" dirty="0">
                  <a:solidFill>
                    <a:prstClr val="black"/>
                  </a:solidFill>
                  <a:latin typeface="微软雅黑" panose="020B0503020204020204" pitchFamily="34" charset="-122"/>
                  <a:ea typeface="微软雅黑" panose="020B0503020204020204" pitchFamily="34" charset="-122"/>
                </a:rPr>
                <a:t>285</a:t>
              </a:r>
              <a:r>
                <a:rPr lang="zh-CN" altLang="en-US" sz="1400" dirty="0">
                  <a:solidFill>
                    <a:prstClr val="black"/>
                  </a:solidFill>
                  <a:latin typeface="微软雅黑" panose="020B0503020204020204" pitchFamily="34" charset="-122"/>
                  <a:ea typeface="微软雅黑" panose="020B0503020204020204" pitchFamily="34" charset="-122"/>
                </a:rPr>
                <a:t>条第</a:t>
              </a:r>
              <a:r>
                <a:rPr lang="en-US" altLang="zh-CN" sz="1400" dirty="0">
                  <a:solidFill>
                    <a:prstClr val="black"/>
                  </a:solidFill>
                  <a:latin typeface="微软雅黑" panose="020B0503020204020204" pitchFamily="34" charset="-122"/>
                  <a:ea typeface="微软雅黑" panose="020B0503020204020204" pitchFamily="34" charset="-122"/>
                </a:rPr>
                <a:t>2</a:t>
              </a:r>
              <a:r>
                <a:rPr lang="zh-CN" altLang="en-US" sz="1400" dirty="0">
                  <a:solidFill>
                    <a:prstClr val="black"/>
                  </a:solidFill>
                  <a:latin typeface="微软雅黑" panose="020B0503020204020204" pitchFamily="34" charset="-122"/>
                  <a:ea typeface="微软雅黑" panose="020B0503020204020204" pitchFamily="34" charset="-122"/>
                </a:rPr>
                <a:t>款规定，本罪是指违反国家规定，侵入国家事务、国家建设、尖端科学技术领域的计算机信息系统的行为。</a:t>
              </a:r>
            </a:p>
          </p:txBody>
        </p:sp>
      </p:grpSp>
      <p:sp>
        <p:nvSpPr>
          <p:cNvPr id="79" name="矩形 78"/>
          <p:cNvSpPr/>
          <p:nvPr/>
        </p:nvSpPr>
        <p:spPr>
          <a:xfrm>
            <a:off x="2807835" y="2931791"/>
            <a:ext cx="1689710" cy="1169551"/>
          </a:xfrm>
          <a:prstGeom prst="rect">
            <a:avLst/>
          </a:prstGeom>
        </p:spPr>
        <p:txBody>
          <a:bodyPr wrap="square">
            <a:spAutoFit/>
          </a:bodyPr>
          <a:lstStyle/>
          <a:p>
            <a:pP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本罪是集合的犯罪构成，分为基本罪和重罪两个构成类型，具有相应的两个法定型档次。</a:t>
            </a:r>
          </a:p>
        </p:txBody>
      </p:sp>
      <p:grpSp>
        <p:nvGrpSpPr>
          <p:cNvPr id="80" name="组合 79"/>
          <p:cNvGrpSpPr/>
          <p:nvPr/>
        </p:nvGrpSpPr>
        <p:grpSpPr>
          <a:xfrm>
            <a:off x="4752021" y="2812692"/>
            <a:ext cx="2004144" cy="830991"/>
            <a:chOff x="4297769" y="3752265"/>
            <a:chExt cx="2672191" cy="1107989"/>
          </a:xfrm>
        </p:grpSpPr>
        <p:sp>
          <p:nvSpPr>
            <p:cNvPr id="81" name="TextBox 58"/>
            <p:cNvSpPr txBox="1"/>
            <p:nvPr/>
          </p:nvSpPr>
          <p:spPr>
            <a:xfrm>
              <a:off x="4345773" y="3752265"/>
              <a:ext cx="2624186" cy="410370"/>
            </a:xfrm>
            <a:prstGeom prst="rect">
              <a:avLst/>
            </a:prstGeom>
            <a:noFill/>
          </p:spPr>
          <p:txBody>
            <a:bodyPr wrap="square" rtlCol="0">
              <a:spAutoFit/>
            </a:bodyPr>
            <a:lstStyle/>
            <a:p>
              <a:pPr fontAlgn="base">
                <a:spcBef>
                  <a:spcPct val="0"/>
                </a:spcBef>
                <a:spcAft>
                  <a:spcPct val="0"/>
                </a:spcAft>
              </a:pP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82" name="矩形 81"/>
            <p:cNvSpPr/>
            <p:nvPr/>
          </p:nvSpPr>
          <p:spPr>
            <a:xfrm>
              <a:off x="4297769" y="4162627"/>
              <a:ext cx="2672191" cy="697627"/>
            </a:xfrm>
            <a:prstGeom prst="rect">
              <a:avLst/>
            </a:prstGeom>
          </p:spPr>
          <p:txBody>
            <a:bodyPr wrap="square">
              <a:spAutoFit/>
            </a:bodyPr>
            <a:lstStyle/>
            <a:p>
              <a:pP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犯本罪，处三年以下有期徒刑或者拘役</a:t>
              </a:r>
              <a:r>
                <a:rPr lang="zh-CN" altLang="en-US" sz="1400" dirty="0" smtClean="0">
                  <a:solidFill>
                    <a:prstClr val="black"/>
                  </a:solidFill>
                  <a:latin typeface="微软雅黑" panose="020B0503020204020204" pitchFamily="34" charset="-122"/>
                  <a:ea typeface="微软雅黑" panose="020B0503020204020204" pitchFamily="34" charset="-122"/>
                </a:rPr>
                <a:t>。</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711980" y="2966575"/>
            <a:ext cx="2079767" cy="1478546"/>
            <a:chOff x="6513203" y="4171041"/>
            <a:chExt cx="2773022" cy="1793032"/>
          </a:xfrm>
        </p:grpSpPr>
        <p:sp>
          <p:nvSpPr>
            <p:cNvPr id="84" name="TextBox 61"/>
            <p:cNvSpPr txBox="1"/>
            <p:nvPr/>
          </p:nvSpPr>
          <p:spPr>
            <a:xfrm>
              <a:off x="6513203" y="4171041"/>
              <a:ext cx="2752409" cy="373241"/>
            </a:xfrm>
            <a:prstGeom prst="rect">
              <a:avLst/>
            </a:prstGeom>
            <a:noFill/>
          </p:spPr>
          <p:txBody>
            <a:bodyPr wrap="square" rtlCol="0">
              <a:spAutoFit/>
            </a:bodyPr>
            <a:lstStyle/>
            <a:p>
              <a:pP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常见的犯罪方法及手段</a:t>
              </a:r>
            </a:p>
          </p:txBody>
        </p:sp>
        <p:sp>
          <p:nvSpPr>
            <p:cNvPr id="85" name="矩形 84"/>
            <p:cNvSpPr/>
            <p:nvPr/>
          </p:nvSpPr>
          <p:spPr>
            <a:xfrm>
              <a:off x="6533817" y="4545759"/>
              <a:ext cx="2752408" cy="1418314"/>
            </a:xfrm>
            <a:prstGeom prst="rect">
              <a:avLst/>
            </a:prstGeom>
          </p:spPr>
          <p:txBody>
            <a:bodyPr wrap="square">
              <a:spAutoFit/>
            </a:bodyPr>
            <a:lstStyle/>
            <a:p>
              <a:pP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运用</a:t>
              </a:r>
              <a:r>
                <a:rPr lang="en-US" altLang="zh-CN" sz="1400" dirty="0">
                  <a:solidFill>
                    <a:prstClr val="black"/>
                  </a:solidFill>
                  <a:latin typeface="微软雅黑" panose="020B0503020204020204" pitchFamily="34" charset="-122"/>
                  <a:ea typeface="微软雅黑" panose="020B0503020204020204" pitchFamily="34" charset="-122"/>
                </a:rPr>
                <a:t>scan</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xscan</a:t>
              </a:r>
              <a:r>
                <a:rPr lang="zh-CN" altLang="en-US" sz="1400" dirty="0">
                  <a:solidFill>
                    <a:prstClr val="black"/>
                  </a:solidFill>
                  <a:latin typeface="微软雅黑" panose="020B0503020204020204" pitchFamily="34" charset="-122"/>
                  <a:ea typeface="微软雅黑" panose="020B0503020204020204" pitchFamily="34" charset="-122"/>
                </a:rPr>
                <a:t>、流光等软件进行扫描，查找、发现被侵害的计算机系统漏洞，从而进入该计算机信息系统。</a:t>
              </a:r>
            </a:p>
          </p:txBody>
        </p:sp>
      </p:grpSp>
      <p:sp>
        <p:nvSpPr>
          <p:cNvPr id="34" name="矩形 33"/>
          <p:cNvSpPr/>
          <p:nvPr/>
        </p:nvSpPr>
        <p:spPr>
          <a:xfrm>
            <a:off x="831797" y="123478"/>
            <a:ext cx="8229600"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a:solidFill>
                  <a:prstClr val="white"/>
                </a:solidFill>
                <a:latin typeface="微软雅黑" panose="020B0503020204020204" pitchFamily="34" charset="-122"/>
                <a:ea typeface="微软雅黑" panose="020B0503020204020204" pitchFamily="34" charset="-122"/>
              </a:rPr>
              <a:t>非法侵入计算机信息系统罪</a:t>
            </a:r>
            <a:endParaRPr kumimoji="0" lang="zh-CN" altLang="en-US" sz="1800"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 presetClass="entr" presetSubtype="1" fill="hold" nodeType="afterEffect" p14:presetBounceEnd="48000">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14:bounceEnd="48000">
                                          <p:cBhvr additive="base">
                                            <p:cTn id="11" dur="500" fill="hold"/>
                                            <p:tgtEl>
                                              <p:spTgt spid="55"/>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childTnLst>
                              </p:cTn>
                            </p:par>
                            <p:par>
                              <p:cTn id="16" fill="hold">
                                <p:stCondLst>
                                  <p:cond delay="1000"/>
                                </p:stCondLst>
                                <p:childTnLst>
                                  <p:par>
                                    <p:cTn id="17" presetID="2" presetClass="entr" presetSubtype="1" fill="hold" nodeType="afterEffect" p14:presetBounceEnd="48000">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14:bounceEnd="48000">
                                          <p:cBhvr additive="base">
                                            <p:cTn id="19" dur="500" fill="hold"/>
                                            <p:tgtEl>
                                              <p:spTgt spid="60"/>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6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1" fill="hold" nodeType="afterEffect" p14:presetBounceEnd="48000">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14:bounceEnd="48000">
                                          <p:cBhvr additive="base">
                                            <p:cTn id="24" dur="500" fill="hold"/>
                                            <p:tgtEl>
                                              <p:spTgt spid="65"/>
                                            </p:tgtEl>
                                            <p:attrNameLst>
                                              <p:attrName>ppt_x</p:attrName>
                                            </p:attrNameLst>
                                          </p:cBhvr>
                                          <p:tavLst>
                                            <p:tav tm="0">
                                              <p:val>
                                                <p:strVal val="#ppt_x"/>
                                              </p:val>
                                            </p:tav>
                                            <p:tav tm="100000">
                                              <p:val>
                                                <p:strVal val="#ppt_x"/>
                                              </p:val>
                                            </p:tav>
                                          </p:tavLst>
                                        </p:anim>
                                        <p:anim calcmode="lin" valueType="num" p14:bounceEnd="48000">
                                          <p:cBhvr additive="base">
                                            <p:cTn id="25" dur="500" fill="hold"/>
                                            <p:tgtEl>
                                              <p:spTgt spid="65"/>
                                            </p:tgtEl>
                                            <p:attrNameLst>
                                              <p:attrName>ppt_y</p:attrName>
                                            </p:attrNameLst>
                                          </p:cBhvr>
                                          <p:tavLst>
                                            <p:tav tm="0">
                                              <p:val>
                                                <p:strVal val="0-#ppt_h/2"/>
                                              </p:val>
                                            </p:tav>
                                            <p:tav tm="100000">
                                              <p:val>
                                                <p:strVal val="#ppt_y"/>
                                              </p:val>
                                            </p:tav>
                                          </p:tavLst>
                                        </p:anim>
                                      </p:childTnLst>
                                    </p:cTn>
                                  </p:par>
                                  <p:par>
                                    <p:cTn id="26" presetID="22" presetClass="entr" presetSubtype="1"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par>
                              <p:cTn id="29" fill="hold">
                                <p:stCondLst>
                                  <p:cond delay="2000"/>
                                </p:stCondLst>
                                <p:childTnLst>
                                  <p:par>
                                    <p:cTn id="30" presetID="2" presetClass="entr" presetSubtype="1" fill="hold" nodeType="afterEffect" p14:presetBounceEnd="48000">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14:bounceEnd="48000">
                                          <p:cBhvr additive="base">
                                            <p:cTn id="32" dur="500" fill="hold"/>
                                            <p:tgtEl>
                                              <p:spTgt spid="69"/>
                                            </p:tgtEl>
                                            <p:attrNameLst>
                                              <p:attrName>ppt_x</p:attrName>
                                            </p:attrNameLst>
                                          </p:cBhvr>
                                          <p:tavLst>
                                            <p:tav tm="0">
                                              <p:val>
                                                <p:strVal val="#ppt_x"/>
                                              </p:val>
                                            </p:tav>
                                            <p:tav tm="100000">
                                              <p:val>
                                                <p:strVal val="#ppt_x"/>
                                              </p:val>
                                            </p:tav>
                                          </p:tavLst>
                                        </p:anim>
                                        <p:anim calcmode="lin" valueType="num" p14:bounceEnd="48000">
                                          <p:cBhvr additive="base">
                                            <p:cTn id="33" dur="500" fill="hold"/>
                                            <p:tgtEl>
                                              <p:spTgt spid="69"/>
                                            </p:tgtEl>
                                            <p:attrNameLst>
                                              <p:attrName>ppt_y</p:attrName>
                                            </p:attrNameLst>
                                          </p:cBhvr>
                                          <p:tavLst>
                                            <p:tav tm="0">
                                              <p:val>
                                                <p:strVal val="0-#ppt_h/2"/>
                                              </p:val>
                                            </p:tav>
                                            <p:tav tm="100000">
                                              <p:val>
                                                <p:strVal val="#ppt_y"/>
                                              </p:val>
                                            </p:tav>
                                          </p:tavLst>
                                        </p:anim>
                                      </p:childTnLst>
                                    </p:cTn>
                                  </p:par>
                                  <p:par>
                                    <p:cTn id="34" presetID="22" presetClass="entr" presetSubtype="1"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ppt_x"/>
                                              </p:val>
                                            </p:tav>
                                            <p:tav tm="100000">
                                              <p:val>
                                                <p:strVal val="#ppt_x"/>
                                              </p:val>
                                            </p:tav>
                                          </p:tavLst>
                                        </p:anim>
                                        <p:anim calcmode="lin" valueType="num">
                                          <p:cBhvr additive="base">
                                            <p:cTn id="4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ppt_x"/>
                                              </p:val>
                                            </p:tav>
                                            <p:tav tm="100000">
                                              <p:val>
                                                <p:strVal val="#ppt_x"/>
                                              </p:val>
                                            </p:tav>
                                          </p:tavLst>
                                        </p:anim>
                                        <p:anim calcmode="lin" valueType="num">
                                          <p:cBhvr additive="base">
                                            <p:cTn id="25" dur="500" fill="hold"/>
                                            <p:tgtEl>
                                              <p:spTgt spid="65"/>
                                            </p:tgtEl>
                                            <p:attrNameLst>
                                              <p:attrName>ppt_y</p:attrName>
                                            </p:attrNameLst>
                                          </p:cBhvr>
                                          <p:tavLst>
                                            <p:tav tm="0">
                                              <p:val>
                                                <p:strVal val="0-#ppt_h/2"/>
                                              </p:val>
                                            </p:tav>
                                            <p:tav tm="100000">
                                              <p:val>
                                                <p:strVal val="#ppt_y"/>
                                              </p:val>
                                            </p:tav>
                                          </p:tavLst>
                                        </p:anim>
                                      </p:childTnLst>
                                    </p:cTn>
                                  </p:par>
                                  <p:par>
                                    <p:cTn id="26" presetID="22" presetClass="entr" presetSubtype="1"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fill="hold"/>
                                            <p:tgtEl>
                                              <p:spTgt spid="69"/>
                                            </p:tgtEl>
                                            <p:attrNameLst>
                                              <p:attrName>ppt_x</p:attrName>
                                            </p:attrNameLst>
                                          </p:cBhvr>
                                          <p:tavLst>
                                            <p:tav tm="0">
                                              <p:val>
                                                <p:strVal val="#ppt_x"/>
                                              </p:val>
                                            </p:tav>
                                            <p:tav tm="100000">
                                              <p:val>
                                                <p:strVal val="#ppt_x"/>
                                              </p:val>
                                            </p:tav>
                                          </p:tavLst>
                                        </p:anim>
                                        <p:anim calcmode="lin" valueType="num">
                                          <p:cBhvr additive="base">
                                            <p:cTn id="33" dur="500" fill="hold"/>
                                            <p:tgtEl>
                                              <p:spTgt spid="69"/>
                                            </p:tgtEl>
                                            <p:attrNameLst>
                                              <p:attrName>ppt_y</p:attrName>
                                            </p:attrNameLst>
                                          </p:cBhvr>
                                          <p:tavLst>
                                            <p:tav tm="0">
                                              <p:val>
                                                <p:strVal val="0-#ppt_h/2"/>
                                              </p:val>
                                            </p:tav>
                                            <p:tav tm="100000">
                                              <p:val>
                                                <p:strVal val="#ppt_y"/>
                                              </p:val>
                                            </p:tav>
                                          </p:tavLst>
                                        </p:anim>
                                      </p:childTnLst>
                                    </p:cTn>
                                  </p:par>
                                  <p:par>
                                    <p:cTn id="34" presetID="22" presetClass="entr" presetSubtype="1"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ppt_x"/>
                                              </p:val>
                                            </p:tav>
                                            <p:tav tm="100000">
                                              <p:val>
                                                <p:strVal val="#ppt_x"/>
                                              </p:val>
                                            </p:tav>
                                          </p:tavLst>
                                        </p:anim>
                                        <p:anim calcmode="lin" valueType="num">
                                          <p:cBhvr additive="base">
                                            <p:cTn id="4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3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p:nvPr/>
        </p:nvSpPr>
        <p:spPr bwMode="auto">
          <a:xfrm>
            <a:off x="2415538" y="2689860"/>
            <a:ext cx="1876542" cy="2459990"/>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65" name="Freeform 6"/>
          <p:cNvSpPr/>
          <p:nvPr/>
        </p:nvSpPr>
        <p:spPr bwMode="auto">
          <a:xfrm>
            <a:off x="4818688" y="2613660"/>
            <a:ext cx="1856431" cy="2536190"/>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3925559" y="2164079"/>
            <a:ext cx="483352" cy="2985771"/>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4687421" y="2164079"/>
            <a:ext cx="483352" cy="2985771"/>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1501140" y="2407920"/>
            <a:ext cx="609600" cy="609600"/>
            <a:chOff x="1661160" y="2430780"/>
            <a:chExt cx="609600" cy="609600"/>
          </a:xfrm>
        </p:grpSpPr>
        <p:sp>
          <p:nvSpPr>
            <p:cNvPr id="69" name="椭圆 68"/>
            <p:cNvSpPr/>
            <p:nvPr/>
          </p:nvSpPr>
          <p:spPr>
            <a:xfrm>
              <a:off x="1661160" y="243078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70"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884662" y="1440180"/>
            <a:ext cx="609600" cy="609600"/>
            <a:chOff x="5128260" y="2514600"/>
            <a:chExt cx="609600" cy="609600"/>
          </a:xfrm>
        </p:grpSpPr>
        <p:sp>
          <p:nvSpPr>
            <p:cNvPr id="72" name="椭圆 71"/>
            <p:cNvSpPr/>
            <p:nvPr/>
          </p:nvSpPr>
          <p:spPr>
            <a:xfrm>
              <a:off x="5128260" y="251460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73"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3598055" y="1448651"/>
            <a:ext cx="609600" cy="609600"/>
            <a:chOff x="3383280" y="1615440"/>
            <a:chExt cx="609600" cy="609600"/>
          </a:xfrm>
        </p:grpSpPr>
        <p:sp>
          <p:nvSpPr>
            <p:cNvPr id="75" name="椭圆 74"/>
            <p:cNvSpPr/>
            <p:nvPr/>
          </p:nvSpPr>
          <p:spPr>
            <a:xfrm>
              <a:off x="3383280" y="161544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76"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949440" y="2316480"/>
            <a:ext cx="609600" cy="609600"/>
            <a:chOff x="6865620" y="1615440"/>
            <a:chExt cx="609600" cy="609600"/>
          </a:xfrm>
        </p:grpSpPr>
        <p:sp>
          <p:nvSpPr>
            <p:cNvPr id="78" name="椭圆 77"/>
            <p:cNvSpPr/>
            <p:nvPr/>
          </p:nvSpPr>
          <p:spPr>
            <a:xfrm>
              <a:off x="6865620" y="161544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79"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984940" y="3085436"/>
            <a:ext cx="1628720" cy="1771118"/>
            <a:chOff x="7896280" y="1622396"/>
            <a:chExt cx="1628720" cy="1771118"/>
          </a:xfrm>
        </p:grpSpPr>
        <p:sp>
          <p:nvSpPr>
            <p:cNvPr id="81" name="矩形 80"/>
            <p:cNvSpPr/>
            <p:nvPr/>
          </p:nvSpPr>
          <p:spPr>
            <a:xfrm>
              <a:off x="8363433" y="1622396"/>
              <a:ext cx="543739" cy="307777"/>
            </a:xfrm>
            <a:prstGeom prst="rect">
              <a:avLst/>
            </a:prstGeom>
          </p:spPr>
          <p:txBody>
            <a:bodyPr wrap="none">
              <a:spAutoFit/>
            </a:bodyPr>
            <a:lstStyle/>
            <a:p>
              <a:pPr eaLnBrk="0" fontAlgn="base" hangingPunct="0">
                <a:spcBef>
                  <a:spcPct val="0"/>
                </a:spcBef>
                <a:spcAft>
                  <a:spcPct val="0"/>
                </a:spcAft>
                <a:defRPr/>
              </a:pPr>
              <a:r>
                <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rPr>
                <a:t>概念</a:t>
              </a:r>
              <a:endParaRPr lang="zh-CN" altLang="en-US" sz="1400" b="1" kern="0" dirty="0">
                <a:solidFill>
                  <a:prstClr val="black">
                    <a:lumMod val="90000"/>
                    <a:lumOff val="10000"/>
                  </a:prstClr>
                </a:solidFill>
                <a:latin typeface="微软雅黑" panose="020B0503020204020204" pitchFamily="34" charset="-122"/>
                <a:ea typeface="微软雅黑" panose="020B0503020204020204" pitchFamily="34" charset="-122"/>
              </a:endParaRPr>
            </a:p>
          </p:txBody>
        </p:sp>
        <p:sp>
          <p:nvSpPr>
            <p:cNvPr id="82" name="文本框 81"/>
            <p:cNvSpPr txBox="1"/>
            <p:nvPr/>
          </p:nvSpPr>
          <p:spPr bwMode="auto">
            <a:xfrm>
              <a:off x="7896280" y="1900798"/>
              <a:ext cx="1628720" cy="149271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根据刑法第</a:t>
              </a:r>
              <a:r>
                <a:rPr lang="en-US" altLang="zh-CN" sz="1000" kern="0" dirty="0">
                  <a:solidFill>
                    <a:prstClr val="black">
                      <a:lumMod val="65000"/>
                      <a:lumOff val="35000"/>
                    </a:prstClr>
                  </a:solidFill>
                  <a:latin typeface="微软雅黑" panose="020B0503020204020204" pitchFamily="34" charset="-122"/>
                </a:rPr>
                <a:t>286</a:t>
              </a:r>
              <a:r>
                <a:rPr lang="zh-CN" altLang="en-US" sz="1000" kern="0" dirty="0">
                  <a:solidFill>
                    <a:prstClr val="black">
                      <a:lumMod val="65000"/>
                      <a:lumOff val="35000"/>
                    </a:prstClr>
                  </a:solidFill>
                  <a:latin typeface="微软雅黑" panose="020B0503020204020204" pitchFamily="34" charset="-122"/>
                </a:rPr>
                <a:t>第</a:t>
              </a:r>
              <a:r>
                <a:rPr lang="en-US" altLang="zh-CN" sz="1000" kern="0" dirty="0">
                  <a:solidFill>
                    <a:prstClr val="black">
                      <a:lumMod val="65000"/>
                      <a:lumOff val="35000"/>
                    </a:prstClr>
                  </a:solidFill>
                  <a:latin typeface="微软雅黑" panose="020B0503020204020204" pitchFamily="34" charset="-122"/>
                </a:rPr>
                <a:t>1</a:t>
              </a:r>
              <a:r>
                <a:rPr lang="zh-CN" altLang="en-US" sz="1000" kern="0" dirty="0">
                  <a:solidFill>
                    <a:prstClr val="black">
                      <a:lumMod val="65000"/>
                      <a:lumOff val="35000"/>
                    </a:prstClr>
                  </a:solidFill>
                  <a:latin typeface="微软雅黑" panose="020B0503020204020204" pitchFamily="34" charset="-122"/>
                </a:rPr>
                <a:t>款规定，本罪是指违反国家规定，对计算机信息系统功能进行删除、修改、增加、干扰，造成计算机信息系统不能正常运行，后果严重的行为。</a:t>
              </a:r>
            </a:p>
          </p:txBody>
        </p:sp>
      </p:grpSp>
      <p:grpSp>
        <p:nvGrpSpPr>
          <p:cNvPr id="83" name="组合 82"/>
          <p:cNvGrpSpPr/>
          <p:nvPr/>
        </p:nvGrpSpPr>
        <p:grpSpPr>
          <a:xfrm>
            <a:off x="1062991" y="1271527"/>
            <a:ext cx="2576291" cy="892552"/>
            <a:chOff x="7507554" y="1622762"/>
            <a:chExt cx="2576291" cy="892552"/>
          </a:xfrm>
        </p:grpSpPr>
        <p:sp>
          <p:nvSpPr>
            <p:cNvPr id="84" name="矩形 83"/>
            <p:cNvSpPr/>
            <p:nvPr/>
          </p:nvSpPr>
          <p:spPr>
            <a:xfrm>
              <a:off x="9540106" y="1888525"/>
              <a:ext cx="543739" cy="307777"/>
            </a:xfrm>
            <a:prstGeom prst="rect">
              <a:avLst/>
            </a:prstGeom>
          </p:spPr>
          <p:txBody>
            <a:bodyPr wrap="none">
              <a:spAutoFit/>
            </a:bodyPr>
            <a:lstStyle/>
            <a:p>
              <a:pPr eaLnBrk="0" fontAlgn="base" hangingPunct="0">
                <a:spcBef>
                  <a:spcPct val="0"/>
                </a:spcBef>
                <a:spcAft>
                  <a:spcPct val="0"/>
                </a:spcAft>
                <a:defRPr/>
              </a:pPr>
              <a:r>
                <a:rPr lang="zh-CN" altLang="en-US" sz="1400" b="1" kern="0" dirty="0">
                  <a:solidFill>
                    <a:prstClr val="black">
                      <a:lumMod val="90000"/>
                      <a:lumOff val="10000"/>
                    </a:prstClr>
                  </a:solidFill>
                  <a:latin typeface="微软雅黑" panose="020B0503020204020204" pitchFamily="34" charset="-122"/>
                  <a:ea typeface="微软雅黑" panose="020B0503020204020204" pitchFamily="34" charset="-122"/>
                </a:rPr>
                <a:t>处罚</a:t>
              </a:r>
            </a:p>
          </p:txBody>
        </p:sp>
        <p:sp>
          <p:nvSpPr>
            <p:cNvPr id="85" name="文本框 84"/>
            <p:cNvSpPr txBox="1"/>
            <p:nvPr/>
          </p:nvSpPr>
          <p:spPr bwMode="auto">
            <a:xfrm>
              <a:off x="7507554" y="1622762"/>
              <a:ext cx="2095497" cy="89255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根据</a:t>
              </a:r>
              <a:r>
                <a:rPr lang="en-US" altLang="zh-CN" sz="1000" kern="0" dirty="0">
                  <a:solidFill>
                    <a:prstClr val="black">
                      <a:lumMod val="65000"/>
                      <a:lumOff val="35000"/>
                    </a:prstClr>
                  </a:solidFill>
                  <a:latin typeface="微软雅黑" panose="020B0503020204020204" pitchFamily="34" charset="-122"/>
                </a:rPr>
                <a:t>《</a:t>
              </a:r>
              <a:r>
                <a:rPr lang="zh-CN" altLang="en-US" sz="1000" kern="0" dirty="0">
                  <a:solidFill>
                    <a:prstClr val="black">
                      <a:lumMod val="65000"/>
                      <a:lumOff val="35000"/>
                    </a:prstClr>
                  </a:solidFill>
                  <a:latin typeface="微软雅黑" panose="020B0503020204020204" pitchFamily="34" charset="-122"/>
                </a:rPr>
                <a:t>刑法</a:t>
              </a:r>
              <a:r>
                <a:rPr lang="en-US" altLang="zh-CN" sz="1000" kern="0" dirty="0">
                  <a:solidFill>
                    <a:prstClr val="black">
                      <a:lumMod val="65000"/>
                      <a:lumOff val="35000"/>
                    </a:prstClr>
                  </a:solidFill>
                  <a:latin typeface="微软雅黑" panose="020B0503020204020204" pitchFamily="34" charset="-122"/>
                </a:rPr>
                <a:t>》</a:t>
              </a:r>
              <a:r>
                <a:rPr lang="zh-CN" altLang="en-US" sz="1000" kern="0" dirty="0">
                  <a:solidFill>
                    <a:prstClr val="black">
                      <a:lumMod val="65000"/>
                      <a:lumOff val="35000"/>
                    </a:prstClr>
                  </a:solidFill>
                  <a:latin typeface="微软雅黑" panose="020B0503020204020204" pitchFamily="34" charset="-122"/>
                </a:rPr>
                <a:t>第</a:t>
              </a:r>
              <a:r>
                <a:rPr lang="en-US" altLang="zh-CN" sz="1000" kern="0" dirty="0">
                  <a:solidFill>
                    <a:prstClr val="black">
                      <a:lumMod val="65000"/>
                      <a:lumOff val="35000"/>
                    </a:prstClr>
                  </a:solidFill>
                  <a:latin typeface="微软雅黑" panose="020B0503020204020204" pitchFamily="34" charset="-122"/>
                </a:rPr>
                <a:t>286</a:t>
              </a:r>
              <a:r>
                <a:rPr lang="zh-CN" altLang="en-US" sz="1000" kern="0" dirty="0">
                  <a:solidFill>
                    <a:prstClr val="black">
                      <a:lumMod val="65000"/>
                      <a:lumOff val="35000"/>
                    </a:prstClr>
                  </a:solidFill>
                  <a:latin typeface="微软雅黑" panose="020B0503020204020204" pitchFamily="34" charset="-122"/>
                </a:rPr>
                <a:t>条第</a:t>
              </a:r>
              <a:r>
                <a:rPr lang="en-US" altLang="zh-CN" sz="1000" kern="0" dirty="0">
                  <a:solidFill>
                    <a:prstClr val="black">
                      <a:lumMod val="65000"/>
                      <a:lumOff val="35000"/>
                    </a:prstClr>
                  </a:solidFill>
                  <a:latin typeface="微软雅黑" panose="020B0503020204020204" pitchFamily="34" charset="-122"/>
                </a:rPr>
                <a:t>1</a:t>
              </a:r>
              <a:r>
                <a:rPr lang="zh-CN" altLang="en-US" sz="1000" kern="0" dirty="0">
                  <a:solidFill>
                    <a:prstClr val="black">
                      <a:lumMod val="65000"/>
                      <a:lumOff val="35000"/>
                    </a:prstClr>
                  </a:solidFill>
                  <a:latin typeface="微软雅黑" panose="020B0503020204020204" pitchFamily="34" charset="-122"/>
                </a:rPr>
                <a:t>款规定，犯本罪基本罪的，处</a:t>
              </a:r>
              <a:r>
                <a:rPr lang="en-US" altLang="zh-CN" sz="1000" kern="0" dirty="0">
                  <a:solidFill>
                    <a:prstClr val="black">
                      <a:lumMod val="65000"/>
                      <a:lumOff val="35000"/>
                    </a:prstClr>
                  </a:solidFill>
                  <a:latin typeface="微软雅黑" panose="020B0503020204020204" pitchFamily="34" charset="-122"/>
                </a:rPr>
                <a:t>5</a:t>
              </a:r>
              <a:r>
                <a:rPr lang="zh-CN" altLang="en-US" sz="1000" kern="0" dirty="0">
                  <a:solidFill>
                    <a:prstClr val="black">
                      <a:lumMod val="65000"/>
                      <a:lumOff val="35000"/>
                    </a:prstClr>
                  </a:solidFill>
                  <a:latin typeface="微软雅黑" panose="020B0503020204020204" pitchFamily="34" charset="-122"/>
                </a:rPr>
                <a:t>年以下有期徒刑或者拘役；犯重罪的，处</a:t>
              </a:r>
              <a:r>
                <a:rPr lang="en-US" altLang="zh-CN" sz="1000" kern="0" dirty="0">
                  <a:solidFill>
                    <a:prstClr val="black">
                      <a:lumMod val="65000"/>
                      <a:lumOff val="35000"/>
                    </a:prstClr>
                  </a:solidFill>
                  <a:latin typeface="微软雅黑" panose="020B0503020204020204" pitchFamily="34" charset="-122"/>
                </a:rPr>
                <a:t>5</a:t>
              </a:r>
              <a:r>
                <a:rPr lang="zh-CN" altLang="en-US" sz="1000" kern="0" dirty="0">
                  <a:solidFill>
                    <a:prstClr val="black">
                      <a:lumMod val="65000"/>
                      <a:lumOff val="35000"/>
                    </a:prstClr>
                  </a:solidFill>
                  <a:latin typeface="微软雅黑" panose="020B0503020204020204" pitchFamily="34" charset="-122"/>
                </a:rPr>
                <a:t>年以上有期徒刑。</a:t>
              </a:r>
            </a:p>
          </p:txBody>
        </p:sp>
      </p:grpSp>
      <p:grpSp>
        <p:nvGrpSpPr>
          <p:cNvPr id="86" name="组合 85"/>
          <p:cNvGrpSpPr/>
          <p:nvPr/>
        </p:nvGrpSpPr>
        <p:grpSpPr>
          <a:xfrm>
            <a:off x="6372198" y="3101624"/>
            <a:ext cx="2016224" cy="959580"/>
            <a:chOff x="12277475" y="4132661"/>
            <a:chExt cx="1739544" cy="959580"/>
          </a:xfrm>
        </p:grpSpPr>
        <p:sp>
          <p:nvSpPr>
            <p:cNvPr id="87" name="矩形 86"/>
            <p:cNvSpPr/>
            <p:nvPr/>
          </p:nvSpPr>
          <p:spPr>
            <a:xfrm>
              <a:off x="12726816" y="4132661"/>
              <a:ext cx="543739" cy="307777"/>
            </a:xfrm>
            <a:prstGeom prst="rect">
              <a:avLst/>
            </a:prstGeom>
          </p:spPr>
          <p:txBody>
            <a:bodyPr wrap="none">
              <a:spAutoFit/>
            </a:bodyPr>
            <a:lstStyle/>
            <a:p>
              <a:pPr eaLnBrk="0" fontAlgn="base" hangingPunct="0">
                <a:spcBef>
                  <a:spcPct val="0"/>
                </a:spcBef>
                <a:spcAft>
                  <a:spcPct val="0"/>
                </a:spcAft>
                <a:defRPr/>
              </a:pPr>
              <a:r>
                <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rPr>
                <a:t>构成</a:t>
              </a:r>
              <a:endParaRPr lang="zh-CN" altLang="en-US" sz="1400" b="1" kern="0" dirty="0">
                <a:solidFill>
                  <a:prstClr val="black">
                    <a:lumMod val="90000"/>
                    <a:lumOff val="10000"/>
                  </a:prstClr>
                </a:solidFill>
                <a:latin typeface="微软雅黑" panose="020B0503020204020204" pitchFamily="34" charset="-122"/>
                <a:ea typeface="微软雅黑" panose="020B0503020204020204" pitchFamily="34" charset="-122"/>
              </a:endParaRPr>
            </a:p>
          </p:txBody>
        </p:sp>
        <p:sp>
          <p:nvSpPr>
            <p:cNvPr id="88" name="文本框 87"/>
            <p:cNvSpPr txBox="1"/>
            <p:nvPr/>
          </p:nvSpPr>
          <p:spPr bwMode="auto">
            <a:xfrm>
              <a:off x="12277475" y="4399744"/>
              <a:ext cx="1739544" cy="692497"/>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本罪是集合的犯罪构成，分为基本罪和重罪两个构成类型，具有相应的两个法定型档次。</a:t>
              </a:r>
            </a:p>
          </p:txBody>
        </p:sp>
      </p:grpSp>
      <p:grpSp>
        <p:nvGrpSpPr>
          <p:cNvPr id="89" name="组合 88"/>
          <p:cNvGrpSpPr/>
          <p:nvPr/>
        </p:nvGrpSpPr>
        <p:grpSpPr>
          <a:xfrm>
            <a:off x="5531851" y="1160936"/>
            <a:ext cx="2349403" cy="1168087"/>
            <a:chOff x="6695105" y="1622396"/>
            <a:chExt cx="2349403" cy="1168087"/>
          </a:xfrm>
        </p:grpSpPr>
        <p:sp>
          <p:nvSpPr>
            <p:cNvPr id="90" name="矩形 89"/>
            <p:cNvSpPr/>
            <p:nvPr/>
          </p:nvSpPr>
          <p:spPr>
            <a:xfrm>
              <a:off x="6695105" y="1622396"/>
              <a:ext cx="902811" cy="307777"/>
            </a:xfrm>
            <a:prstGeom prst="rect">
              <a:avLst/>
            </a:prstGeom>
          </p:spPr>
          <p:txBody>
            <a:bodyPr wrap="none">
              <a:spAutoFit/>
            </a:bodyPr>
            <a:lstStyle/>
            <a:p>
              <a:pPr eaLnBrk="0" fontAlgn="base" hangingPunct="0">
                <a:spcBef>
                  <a:spcPct val="0"/>
                </a:spcBef>
                <a:spcAft>
                  <a:spcPct val="0"/>
                </a:spcAft>
                <a:defRPr/>
              </a:pPr>
              <a:r>
                <a:rPr lang="zh-CN" altLang="en-US" sz="1400" b="1" kern="0" dirty="0">
                  <a:solidFill>
                    <a:prstClr val="black">
                      <a:lumMod val="90000"/>
                      <a:lumOff val="10000"/>
                    </a:prstClr>
                  </a:solidFill>
                  <a:latin typeface="微软雅黑" panose="020B0503020204020204" pitchFamily="34" charset="-122"/>
                  <a:ea typeface="微软雅黑" panose="020B0503020204020204" pitchFamily="34" charset="-122"/>
                  <a:cs typeface="Arial" panose="020B0604020202020204" pitchFamily="34" charset="0"/>
                </a:rPr>
                <a:t>犯罪方法</a:t>
              </a:r>
            </a:p>
          </p:txBody>
        </p:sp>
        <p:sp>
          <p:nvSpPr>
            <p:cNvPr id="91" name="文本框 90"/>
            <p:cNvSpPr txBox="1"/>
            <p:nvPr/>
          </p:nvSpPr>
          <p:spPr bwMode="auto">
            <a:xfrm>
              <a:off x="6700868" y="1897931"/>
              <a:ext cx="2343640" cy="89255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运用</a:t>
              </a:r>
              <a:r>
                <a:rPr lang="en-US" altLang="zh-CN" sz="1000" kern="0" dirty="0">
                  <a:solidFill>
                    <a:prstClr val="black">
                      <a:lumMod val="65000"/>
                      <a:lumOff val="35000"/>
                    </a:prstClr>
                  </a:solidFill>
                  <a:latin typeface="微软雅黑" panose="020B0503020204020204" pitchFamily="34" charset="-122"/>
                </a:rPr>
                <a:t>scan</a:t>
              </a:r>
              <a:r>
                <a:rPr lang="zh-CN" altLang="en-US" sz="1000" kern="0" dirty="0">
                  <a:solidFill>
                    <a:prstClr val="black">
                      <a:lumMod val="65000"/>
                      <a:lumOff val="35000"/>
                    </a:prstClr>
                  </a:solidFill>
                  <a:latin typeface="微软雅黑" panose="020B0503020204020204" pitchFamily="34" charset="-122"/>
                </a:rPr>
                <a:t>、</a:t>
              </a:r>
              <a:r>
                <a:rPr lang="en-US" altLang="zh-CN" sz="1000" kern="0" dirty="0">
                  <a:solidFill>
                    <a:prstClr val="black">
                      <a:lumMod val="65000"/>
                      <a:lumOff val="35000"/>
                    </a:prstClr>
                  </a:solidFill>
                  <a:latin typeface="微软雅黑" panose="020B0503020204020204" pitchFamily="34" charset="-122"/>
                </a:rPr>
                <a:t>xscan</a:t>
              </a:r>
              <a:r>
                <a:rPr lang="zh-CN" altLang="en-US" sz="1000" kern="0" dirty="0">
                  <a:solidFill>
                    <a:prstClr val="black">
                      <a:lumMod val="65000"/>
                      <a:lumOff val="35000"/>
                    </a:prstClr>
                  </a:solidFill>
                  <a:latin typeface="微软雅黑" panose="020B0503020204020204" pitchFamily="34" charset="-122"/>
                </a:rPr>
                <a:t>、流光等软件进行扫描，查找、发现被侵害的计算机系统漏洞，从而进入该计算机信息系统进行删除、修改、增加、干扰。</a:t>
              </a:r>
            </a:p>
          </p:txBody>
        </p:sp>
      </p:grpSp>
      <p:sp>
        <p:nvSpPr>
          <p:cNvPr id="31" name="矩形 30"/>
          <p:cNvSpPr/>
          <p:nvPr/>
        </p:nvSpPr>
        <p:spPr>
          <a:xfrm>
            <a:off x="984940" y="267088"/>
            <a:ext cx="8229600"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a:solidFill>
                  <a:prstClr val="white"/>
                </a:solidFill>
                <a:latin typeface="微软雅黑" panose="020B0503020204020204" pitchFamily="34" charset="-122"/>
                <a:ea typeface="微软雅黑" panose="020B0503020204020204" pitchFamily="34" charset="-122"/>
              </a:rPr>
              <a:t>破坏计算机信息系统功能罪</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66"/>
                                        </p:tgtEl>
                                        <p:attrNameLst>
                                          <p:attrName>style.visibility</p:attrName>
                                        </p:attrNameLst>
                                      </p:cBhvr>
                                      <p:to>
                                        <p:strVal val="visible"/>
                                      </p:to>
                                    </p:set>
                                    <p:animEffect transition="in" filter="wipe(down)">
                                      <p:cBhvr>
                                        <p:cTn id="10" dur="500"/>
                                        <p:tgtEl>
                                          <p:spTgt spid="66"/>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30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30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30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fill="hold"/>
                                        <p:tgtEl>
                                          <p:spTgt spid="89"/>
                                        </p:tgtEl>
                                        <p:attrNameLst>
                                          <p:attrName>ppt_x</p:attrName>
                                        </p:attrNameLst>
                                      </p:cBhvr>
                                      <p:tavLst>
                                        <p:tav tm="0">
                                          <p:val>
                                            <p:strVal val="1+#ppt_w/2"/>
                                          </p:val>
                                        </p:tav>
                                        <p:tav tm="100000">
                                          <p:val>
                                            <p:strVal val="#ppt_x"/>
                                          </p:val>
                                        </p:tav>
                                      </p:tavLst>
                                    </p:anim>
                                    <p:anim calcmode="lin" valueType="num">
                                      <p:cBhvr additive="base">
                                        <p:cTn id="48" dur="500" fill="hold"/>
                                        <p:tgtEl>
                                          <p:spTgt spid="89"/>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ppt_x"/>
                                          </p:val>
                                        </p:tav>
                                        <p:tav tm="100000">
                                          <p:val>
                                            <p:strVal val="#ppt_x"/>
                                          </p:val>
                                        </p:tav>
                                      </p:tavLst>
                                    </p:anim>
                                    <p:anim calcmode="lin" valueType="num">
                                      <p:cBhvr additive="base">
                                        <p:cTn id="53" dur="500" fill="hold"/>
                                        <p:tgtEl>
                                          <p:spTgt spid="83"/>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strVal val="#ppt_x"/>
                                          </p:val>
                                        </p:tav>
                                        <p:tav tm="100000">
                                          <p:val>
                                            <p:strVal val="#ppt_x"/>
                                          </p:val>
                                        </p:tav>
                                      </p:tavLst>
                                    </p:anim>
                                    <p:anim calcmode="lin" valueType="num">
                                      <p:cBhvr>
                                        <p:cTn id="5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53"/>
          <p:cNvSpPr txBox="1"/>
          <p:nvPr/>
        </p:nvSpPr>
        <p:spPr>
          <a:xfrm>
            <a:off x="777923" y="817189"/>
            <a:ext cx="1888797" cy="3194721"/>
          </a:xfrm>
          <a:prstGeom prst="rect">
            <a:avLst/>
          </a:prstGeom>
          <a:noFill/>
        </p:spPr>
        <p:txBody>
          <a:bodyPr wrap="square" rtlCol="0">
            <a:spAutoFit/>
          </a:bodyPr>
          <a:lstStyle/>
          <a:p>
            <a:pPr defTabSz="685165">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根据刑法第</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286</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条第</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款规定，破坏计算机信息系统数据、应用程序罪是指违反国家规定，对计算机信息系统中存储、处理或传输的数据和应用程序进行删除、修改、增加的操作，后果严重的行为。本罪是选择性罪名，诉讼中应根据实际案情选项适用或并合适用。此录入图表的描述说明在此录入图表的描</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述说明。</a:t>
            </a:r>
          </a:p>
        </p:txBody>
      </p:sp>
      <p:sp>
        <p:nvSpPr>
          <p:cNvPr id="34" name="TextBox 54"/>
          <p:cNvSpPr txBox="1"/>
          <p:nvPr/>
        </p:nvSpPr>
        <p:spPr>
          <a:xfrm>
            <a:off x="2716837" y="2043855"/>
            <a:ext cx="1888797" cy="959943"/>
          </a:xfrm>
          <a:prstGeom prst="rect">
            <a:avLst/>
          </a:prstGeom>
          <a:noFill/>
        </p:spPr>
        <p:txBody>
          <a:bodyPr wrap="square" rtlCol="0">
            <a:spAutoFit/>
          </a:bodyPr>
          <a:lstStyle/>
          <a:p>
            <a:pPr defTabSz="685165">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本罪是集合的犯罪构成，分为基本罪和重罪两个构成类型，具有相应的两个法定型档次。</a:t>
            </a:r>
          </a:p>
        </p:txBody>
      </p:sp>
      <p:sp>
        <p:nvSpPr>
          <p:cNvPr id="35" name="TextBox 55"/>
          <p:cNvSpPr txBox="1"/>
          <p:nvPr/>
        </p:nvSpPr>
        <p:spPr>
          <a:xfrm>
            <a:off x="4579774" y="877829"/>
            <a:ext cx="1888797" cy="1403141"/>
          </a:xfrm>
          <a:prstGeom prst="rect">
            <a:avLst/>
          </a:prstGeom>
          <a:noFill/>
        </p:spPr>
        <p:txBody>
          <a:bodyPr wrap="square" rtlCol="0">
            <a:spAutoFit/>
          </a:bodyPr>
          <a:lstStyle/>
          <a:p>
            <a:pPr defTabSz="685165">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运用</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scan</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xscan</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、流光等软件进行扫描，查找、发现被侵害的计算机系统漏洞，从而进入该计算机信息系统进行删除、修改、增加。</a:t>
            </a:r>
          </a:p>
        </p:txBody>
      </p:sp>
      <p:sp>
        <p:nvSpPr>
          <p:cNvPr id="36" name="TextBox 56"/>
          <p:cNvSpPr txBox="1"/>
          <p:nvPr/>
        </p:nvSpPr>
        <p:spPr>
          <a:xfrm>
            <a:off x="6501744" y="512901"/>
            <a:ext cx="1888797" cy="978729"/>
          </a:xfrm>
          <a:prstGeom prst="rect">
            <a:avLst/>
          </a:prstGeom>
          <a:noFill/>
        </p:spPr>
        <p:txBody>
          <a:bodyPr wrap="square" rtlCol="0">
            <a:spAutoFit/>
          </a:bodyPr>
          <a:lstStyle/>
          <a:p>
            <a:pPr defTabSz="685165">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犯本罪的，处五年以下有期徒刑或者拘役；后果特别严重的，处五年以上有期徒刑。</a:t>
            </a:r>
          </a:p>
        </p:txBody>
      </p:sp>
      <p:grpSp>
        <p:nvGrpSpPr>
          <p:cNvPr id="37" name="Group 66"/>
          <p:cNvGrpSpPr/>
          <p:nvPr/>
        </p:nvGrpSpPr>
        <p:grpSpPr>
          <a:xfrm>
            <a:off x="769938" y="3937154"/>
            <a:ext cx="1821518" cy="1082868"/>
            <a:chOff x="769938" y="3793162"/>
            <a:chExt cx="1821518" cy="1082868"/>
          </a:xfrm>
        </p:grpSpPr>
        <p:sp>
          <p:nvSpPr>
            <p:cNvPr id="38" name="L-Shape 28"/>
            <p:cNvSpPr/>
            <p:nvPr/>
          </p:nvSpPr>
          <p:spPr>
            <a:xfrm rot="5400000">
              <a:off x="1139263" y="3423837"/>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3466"/>
                </a:solidFill>
                <a:effectLst/>
                <a:uLnTx/>
                <a:uFillTx/>
                <a:latin typeface="Calibri" panose="020F0502020204030204"/>
              </a:endParaRPr>
            </a:p>
          </p:txBody>
        </p:sp>
        <p:sp>
          <p:nvSpPr>
            <p:cNvPr id="39" name="Text Placeholder 3"/>
            <p:cNvSpPr txBox="1"/>
            <p:nvPr/>
          </p:nvSpPr>
          <p:spPr>
            <a:xfrm>
              <a:off x="1502531" y="4415174"/>
              <a:ext cx="399147"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zh-CN" altLang="en-US" b="1" kern="0" dirty="0">
                  <a:solidFill>
                    <a:srgbClr val="003466"/>
                  </a:solidFill>
                </a:rPr>
                <a:t>概念 </a:t>
              </a:r>
              <a:endParaRPr kumimoji="0" lang="en-US" sz="1400" b="1" i="0" u="none" strike="noStrike" kern="0" cap="none" spc="0" normalizeH="0" baseline="0" noProof="0" dirty="0">
                <a:ln>
                  <a:noFill/>
                </a:ln>
                <a:solidFill>
                  <a:srgbClr val="003466"/>
                </a:solidFill>
                <a:effectLst/>
                <a:uLnTx/>
                <a:uFillTx/>
              </a:endParaRPr>
            </a:p>
          </p:txBody>
        </p:sp>
      </p:grpSp>
      <p:grpSp>
        <p:nvGrpSpPr>
          <p:cNvPr id="40" name="Group 67"/>
          <p:cNvGrpSpPr/>
          <p:nvPr/>
        </p:nvGrpSpPr>
        <p:grpSpPr>
          <a:xfrm>
            <a:off x="2697473" y="3145066"/>
            <a:ext cx="1821518" cy="1082868"/>
            <a:chOff x="2697473" y="2968117"/>
            <a:chExt cx="1821518" cy="1082868"/>
          </a:xfrm>
        </p:grpSpPr>
        <p:sp>
          <p:nvSpPr>
            <p:cNvPr id="41" name="L-Shape 48"/>
            <p:cNvSpPr/>
            <p:nvPr/>
          </p:nvSpPr>
          <p:spPr>
            <a:xfrm rot="5400000">
              <a:off x="3066798" y="2598792"/>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3466"/>
                </a:solidFill>
                <a:effectLst/>
                <a:uLnTx/>
                <a:uFillTx/>
                <a:latin typeface="Calibri" panose="020F0502020204030204"/>
              </a:endParaRPr>
            </a:p>
          </p:txBody>
        </p:sp>
        <p:sp>
          <p:nvSpPr>
            <p:cNvPr id="42" name="Text Placeholder 3"/>
            <p:cNvSpPr txBox="1"/>
            <p:nvPr/>
          </p:nvSpPr>
          <p:spPr>
            <a:xfrm>
              <a:off x="3475980" y="3551069"/>
              <a:ext cx="359073"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zh-CN" altLang="en-US" b="1" kern="0" dirty="0">
                  <a:solidFill>
                    <a:srgbClr val="003466"/>
                  </a:solidFill>
                </a:rPr>
                <a:t>构成</a:t>
              </a:r>
              <a:endParaRPr kumimoji="0" lang="en-US" sz="1400" b="1" i="0" u="none" strike="noStrike" kern="0" cap="none" spc="0" normalizeH="0" baseline="0" noProof="0" dirty="0">
                <a:ln>
                  <a:noFill/>
                </a:ln>
                <a:solidFill>
                  <a:srgbClr val="003466"/>
                </a:solidFill>
                <a:effectLst/>
                <a:uLnTx/>
                <a:uFillTx/>
              </a:endParaRPr>
            </a:p>
          </p:txBody>
        </p:sp>
      </p:grpSp>
      <p:grpSp>
        <p:nvGrpSpPr>
          <p:cNvPr id="43" name="Group 68"/>
          <p:cNvGrpSpPr/>
          <p:nvPr/>
        </p:nvGrpSpPr>
        <p:grpSpPr>
          <a:xfrm>
            <a:off x="4625008" y="2280970"/>
            <a:ext cx="1821518" cy="1082868"/>
            <a:chOff x="4625008" y="2148759"/>
            <a:chExt cx="1821518" cy="1082868"/>
          </a:xfrm>
        </p:grpSpPr>
        <p:sp>
          <p:nvSpPr>
            <p:cNvPr id="44" name="L-Shape 49"/>
            <p:cNvSpPr/>
            <p:nvPr/>
          </p:nvSpPr>
          <p:spPr>
            <a:xfrm rot="5400000">
              <a:off x="4994333" y="1779434"/>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3466"/>
                </a:solidFill>
                <a:effectLst/>
                <a:uLnTx/>
                <a:uFillTx/>
                <a:latin typeface="Calibri" panose="020F0502020204030204"/>
              </a:endParaRPr>
            </a:p>
          </p:txBody>
        </p:sp>
        <p:sp>
          <p:nvSpPr>
            <p:cNvPr id="45" name="Text Placeholder 3"/>
            <p:cNvSpPr txBox="1"/>
            <p:nvPr/>
          </p:nvSpPr>
          <p:spPr>
            <a:xfrm>
              <a:off x="5197475" y="2644341"/>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zh-CN" altLang="en-US" b="1" kern="0" dirty="0">
                  <a:solidFill>
                    <a:srgbClr val="003466"/>
                  </a:solidFill>
                </a:rPr>
                <a:t>犯罪方法</a:t>
              </a:r>
              <a:endParaRPr kumimoji="0" lang="en-US" sz="1400" b="1" i="0" u="none" strike="noStrike" kern="0" cap="none" spc="0" normalizeH="0" baseline="0" noProof="0" dirty="0">
                <a:ln>
                  <a:noFill/>
                </a:ln>
                <a:solidFill>
                  <a:srgbClr val="003466"/>
                </a:solidFill>
                <a:effectLst/>
                <a:uLnTx/>
                <a:uFillTx/>
              </a:endParaRPr>
            </a:p>
          </p:txBody>
        </p:sp>
      </p:grpSp>
      <p:grpSp>
        <p:nvGrpSpPr>
          <p:cNvPr id="46" name="Group 69"/>
          <p:cNvGrpSpPr/>
          <p:nvPr/>
        </p:nvGrpSpPr>
        <p:grpSpPr>
          <a:xfrm>
            <a:off x="6552544" y="1416874"/>
            <a:ext cx="1821518" cy="1082868"/>
            <a:chOff x="6552544" y="1323714"/>
            <a:chExt cx="1821518" cy="1082868"/>
          </a:xfrm>
        </p:grpSpPr>
        <p:sp>
          <p:nvSpPr>
            <p:cNvPr id="47" name="L-Shape 51"/>
            <p:cNvSpPr/>
            <p:nvPr/>
          </p:nvSpPr>
          <p:spPr>
            <a:xfrm rot="5400000">
              <a:off x="6921869" y="954389"/>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003466"/>
                </a:solidFill>
                <a:effectLst/>
                <a:uLnTx/>
                <a:uFillTx/>
                <a:latin typeface="Calibri" panose="020F0502020204030204"/>
              </a:endParaRPr>
            </a:p>
          </p:txBody>
        </p:sp>
        <p:sp>
          <p:nvSpPr>
            <p:cNvPr id="48" name="Text Placeholder 3"/>
            <p:cNvSpPr txBox="1"/>
            <p:nvPr/>
          </p:nvSpPr>
          <p:spPr>
            <a:xfrm>
              <a:off x="7393256" y="1880466"/>
              <a:ext cx="359073"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zh-CN" altLang="en-US" b="1" kern="0" dirty="0">
                  <a:solidFill>
                    <a:srgbClr val="003466"/>
                  </a:solidFill>
                </a:rPr>
                <a:t>处罚</a:t>
              </a:r>
              <a:endParaRPr kumimoji="0" lang="en-US" sz="1400" b="1" i="0" u="none" strike="noStrike" kern="0" cap="none" spc="0" normalizeH="0" baseline="0" noProof="0" dirty="0">
                <a:ln>
                  <a:noFill/>
                </a:ln>
                <a:solidFill>
                  <a:srgbClr val="003466"/>
                </a:solidFill>
                <a:effectLst/>
                <a:uLnTx/>
                <a:uFillTx/>
              </a:endParaRPr>
            </a:p>
          </p:txBody>
        </p:sp>
      </p:grpSp>
      <p:sp>
        <p:nvSpPr>
          <p:cNvPr id="19" name="矩形 18"/>
          <p:cNvSpPr/>
          <p:nvPr/>
        </p:nvSpPr>
        <p:spPr>
          <a:xfrm>
            <a:off x="914400" y="177854"/>
            <a:ext cx="8122096"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a:solidFill>
                  <a:prstClr val="white"/>
                </a:solidFill>
                <a:latin typeface="微软雅黑" panose="020B0503020204020204" pitchFamily="34" charset="-122"/>
                <a:ea typeface="微软雅黑" panose="020B0503020204020204" pitchFamily="34" charset="-122"/>
              </a:rPr>
              <a:t>破坏计算机信息系统数据、应用程序罪</a:t>
            </a:r>
          </a:p>
        </p:txBody>
      </p:sp>
    </p:spTree>
    <p:extLst>
      <p:ext uri="{BB962C8B-B14F-4D97-AF65-F5344CB8AC3E}">
        <p14:creationId xmlns:p14="http://schemas.microsoft.com/office/powerpoint/2010/main" xmlns="" val="3531665624"/>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lide(fromBottom)">
                                      <p:cBhvr>
                                        <p:cTn id="12" dur="500"/>
                                        <p:tgtEl>
                                          <p:spTgt spid="33"/>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lide(fromBottom)">
                                      <p:cBhvr>
                                        <p:cTn id="21" dur="500"/>
                                        <p:tgtEl>
                                          <p:spTgt spid="34"/>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slide(fromBottom)">
                                      <p:cBhvr>
                                        <p:cTn id="39" dur="500"/>
                                        <p:tgtEl>
                                          <p:spTgt spid="3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79310" y="3671700"/>
            <a:ext cx="2387213" cy="1255728"/>
            <a:chOff x="24566" y="4079667"/>
            <a:chExt cx="2652458" cy="1395254"/>
          </a:xfrm>
        </p:grpSpPr>
        <p:sp>
          <p:nvSpPr>
            <p:cNvPr id="52" name="矩形 51"/>
            <p:cNvSpPr/>
            <p:nvPr/>
          </p:nvSpPr>
          <p:spPr>
            <a:xfrm>
              <a:off x="1125511" y="5402913"/>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3" name="TextBox 3"/>
            <p:cNvSpPr txBox="1"/>
            <p:nvPr/>
          </p:nvSpPr>
          <p:spPr>
            <a:xfrm>
              <a:off x="24566" y="4079667"/>
              <a:ext cx="2652458" cy="1395254"/>
            </a:xfrm>
            <a:prstGeom prst="rect">
              <a:avLst/>
            </a:prstGeom>
            <a:noFill/>
          </p:spPr>
          <p:txBody>
            <a:bodyPr wrap="square" rtlCol="0">
              <a:spAutoFit/>
            </a:bodyPr>
            <a:lstStyle/>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影响计算机系统正常运行，后果严重的，应予追诉</a:t>
              </a:r>
              <a:r>
                <a:rPr lang="zh-CN" altLang="en-US" sz="1260" kern="0" dirty="0" smtClean="0">
                  <a:solidFill>
                    <a:prstClr val="black"/>
                  </a:solidFill>
                  <a:latin typeface="微软雅黑" panose="020B0503020204020204" pitchFamily="34" charset="-122"/>
                  <a:ea typeface="微软雅黑" panose="020B0503020204020204" pitchFamily="34" charset="-122"/>
                </a:rPr>
                <a:t>。</a:t>
              </a:r>
              <a:endParaRPr lang="en-US" altLang="zh-CN" sz="1260" kern="0" dirty="0" smtClean="0">
                <a:solidFill>
                  <a:prstClr val="black"/>
                </a:solidFill>
                <a:latin typeface="微软雅黑" panose="020B0503020204020204" pitchFamily="34" charset="-122"/>
                <a:ea typeface="微软雅黑" panose="020B0503020204020204" pitchFamily="34" charset="-122"/>
              </a:endParaRPr>
            </a:p>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影响计算机系统正常运行，后果不严重的，依据</a:t>
              </a:r>
              <a:r>
                <a:rPr lang="en-US" altLang="zh-CN" sz="1260" kern="0" dirty="0">
                  <a:solidFill>
                    <a:prstClr val="black"/>
                  </a:solidFill>
                  <a:latin typeface="微软雅黑" panose="020B0503020204020204" pitchFamily="34" charset="-122"/>
                  <a:ea typeface="微软雅黑" panose="020B0503020204020204" pitchFamily="34" charset="-122"/>
                </a:rPr>
                <a:t>《</a:t>
              </a:r>
              <a:r>
                <a:rPr lang="zh-CN" altLang="en-US" sz="1260" kern="0" dirty="0">
                  <a:solidFill>
                    <a:prstClr val="black"/>
                  </a:solidFill>
                  <a:latin typeface="微软雅黑" panose="020B0503020204020204" pitchFamily="34" charset="-122"/>
                  <a:ea typeface="微软雅黑" panose="020B0503020204020204" pitchFamily="34" charset="-122"/>
                </a:rPr>
                <a:t>治安管理处罚法</a:t>
              </a:r>
              <a:r>
                <a:rPr lang="en-US" altLang="zh-CN" sz="1260" kern="0" dirty="0">
                  <a:solidFill>
                    <a:prstClr val="black"/>
                  </a:solidFill>
                  <a:latin typeface="微软雅黑" panose="020B0503020204020204" pitchFamily="34" charset="-122"/>
                  <a:ea typeface="微软雅黑" panose="020B0503020204020204" pitchFamily="34" charset="-122"/>
                </a:rPr>
                <a:t>》</a:t>
              </a:r>
              <a:r>
                <a:rPr lang="zh-CN" altLang="en-US" sz="1260" kern="0" dirty="0">
                  <a:solidFill>
                    <a:prstClr val="black"/>
                  </a:solidFill>
                  <a:latin typeface="微软雅黑" panose="020B0503020204020204" pitchFamily="34" charset="-122"/>
                  <a:ea typeface="微软雅黑" panose="020B0503020204020204" pitchFamily="34" charset="-122"/>
                </a:rPr>
                <a:t>第二十九条第四项之规定进行处罚。</a:t>
              </a:r>
              <a:endPar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54" name="直接连接符 53"/>
          <p:cNvCxnSpPr/>
          <p:nvPr/>
        </p:nvCxnSpPr>
        <p:spPr>
          <a:xfrm rot="20182324">
            <a:off x="1696697" y="2273661"/>
            <a:ext cx="5424174" cy="0"/>
          </a:xfrm>
          <a:prstGeom prst="line">
            <a:avLst/>
          </a:prstGeom>
          <a:noFill/>
          <a:ln w="28575" cap="flat" cmpd="sng" algn="ctr">
            <a:solidFill>
              <a:sysClr val="window" lastClr="FFFFFF">
                <a:lumMod val="75000"/>
              </a:sysClr>
            </a:solidFill>
            <a:prstDash val="solid"/>
          </a:ln>
          <a:effectLst/>
        </p:spPr>
      </p:cxnSp>
      <p:grpSp>
        <p:nvGrpSpPr>
          <p:cNvPr id="55" name="组合 54"/>
          <p:cNvGrpSpPr/>
          <p:nvPr/>
        </p:nvGrpSpPr>
        <p:grpSpPr>
          <a:xfrm rot="373005">
            <a:off x="1548706" y="2985301"/>
            <a:ext cx="750706" cy="750706"/>
            <a:chOff x="1691680" y="4380819"/>
            <a:chExt cx="834118" cy="834118"/>
          </a:xfrm>
        </p:grpSpPr>
        <p:sp>
          <p:nvSpPr>
            <p:cNvPr id="56" name="椭圆 55"/>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a:ln>
                  <a:noFill/>
                </a:ln>
                <a:solidFill>
                  <a:srgbClr val="05E0DB"/>
                </a:solidFill>
                <a:effectLst/>
                <a:uLnTx/>
                <a:uFillTx/>
                <a:latin typeface="Adobe 黑体 Std R" panose="020B0400000000000000" pitchFamily="34" charset="-122"/>
                <a:ea typeface="Adobe 黑体 Std R" panose="020B0400000000000000" pitchFamily="34" charset="-122"/>
              </a:endParaRPr>
            </a:p>
          </p:txBody>
        </p:sp>
        <p:sp>
          <p:nvSpPr>
            <p:cNvPr id="57" name="椭圆 56"/>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lvl="0" algn="ctr">
                <a:defRPr/>
              </a:pPr>
              <a:r>
                <a:rPr lang="zh-CN" altLang="en-US" sz="1100" kern="0" dirty="0">
                  <a:solidFill>
                    <a:prstClr val="white"/>
                  </a:solidFill>
                  <a:latin typeface="微软雅黑" panose="020B0503020204020204" pitchFamily="34" charset="-122"/>
                  <a:ea typeface="微软雅黑" panose="020B0503020204020204" pitchFamily="34" charset="-122"/>
                </a:rPr>
                <a:t>追诉标准</a:t>
              </a:r>
              <a:endPar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rot="373005">
            <a:off x="2791068" y="2441805"/>
            <a:ext cx="750706" cy="750706"/>
            <a:chOff x="1691680" y="4380819"/>
            <a:chExt cx="834118" cy="834118"/>
          </a:xfrm>
        </p:grpSpPr>
        <p:sp>
          <p:nvSpPr>
            <p:cNvPr id="59" name="椭圆 58"/>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a:ln>
                  <a:noFill/>
                </a:ln>
                <a:solidFill>
                  <a:srgbClr val="05E0DB"/>
                </a:solidFill>
                <a:effectLst/>
                <a:uLnTx/>
                <a:uFillTx/>
                <a:latin typeface="Adobe 黑体 Std R" panose="020B0400000000000000" pitchFamily="34" charset="-122"/>
                <a:ea typeface="Adobe 黑体 Std R" panose="020B0400000000000000" pitchFamily="34" charset="-122"/>
              </a:endParaRPr>
            </a:p>
          </p:txBody>
        </p:sp>
        <p:sp>
          <p:nvSpPr>
            <p:cNvPr id="60" name="椭圆 59"/>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lvl="0" algn="ctr">
                <a:defRPr/>
              </a:pPr>
              <a:r>
                <a:rPr lang="zh-CN" altLang="en-US" sz="1100" kern="0" dirty="0">
                  <a:solidFill>
                    <a:prstClr val="white"/>
                  </a:solidFill>
                  <a:latin typeface="微软雅黑" panose="020B0503020204020204" pitchFamily="34" charset="-122"/>
                  <a:ea typeface="微软雅黑" panose="020B0503020204020204" pitchFamily="34" charset="-122"/>
                </a:rPr>
                <a:t>犯罪方法</a:t>
              </a:r>
              <a:endPar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rot="373005">
            <a:off x="4033431" y="1898308"/>
            <a:ext cx="750706" cy="750706"/>
            <a:chOff x="1691680" y="4380819"/>
            <a:chExt cx="834118" cy="834118"/>
          </a:xfrm>
        </p:grpSpPr>
        <p:sp>
          <p:nvSpPr>
            <p:cNvPr id="111" name="椭圆 110"/>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a:ln>
                  <a:noFill/>
                </a:ln>
                <a:solidFill>
                  <a:srgbClr val="05E0DB"/>
                </a:solidFill>
                <a:effectLst/>
                <a:uLnTx/>
                <a:uFillTx/>
                <a:latin typeface="Adobe 黑体 Std R" panose="020B0400000000000000" pitchFamily="34" charset="-122"/>
                <a:ea typeface="Adobe 黑体 Std R" panose="020B0400000000000000" pitchFamily="34" charset="-122"/>
              </a:endParaRPr>
            </a:p>
          </p:txBody>
        </p:sp>
        <p:sp>
          <p:nvSpPr>
            <p:cNvPr id="112" name="椭圆 111"/>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lvl="0" algn="ctr">
                <a:defRPr/>
              </a:pPr>
              <a:r>
                <a:rPr lang="zh-CN" altLang="en-US" sz="1400" kern="0" dirty="0">
                  <a:solidFill>
                    <a:prstClr val="white"/>
                  </a:solidFill>
                  <a:latin typeface="微软雅黑" panose="020B0503020204020204" pitchFamily="34" charset="-122"/>
                  <a:ea typeface="微软雅黑" panose="020B0503020204020204" pitchFamily="34" charset="-122"/>
                </a:rPr>
                <a:t>处罚</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rot="373005">
            <a:off x="5275794" y="1354812"/>
            <a:ext cx="750706" cy="750706"/>
            <a:chOff x="1691680" y="4380819"/>
            <a:chExt cx="834118" cy="834118"/>
          </a:xfrm>
        </p:grpSpPr>
        <p:sp>
          <p:nvSpPr>
            <p:cNvPr id="114" name="椭圆 113"/>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a:ln>
                  <a:noFill/>
                </a:ln>
                <a:solidFill>
                  <a:srgbClr val="05E0DB"/>
                </a:solidFill>
                <a:effectLst/>
                <a:uLnTx/>
                <a:uFillTx/>
                <a:latin typeface="Adobe 黑体 Std R" panose="020B0400000000000000" pitchFamily="34" charset="-122"/>
                <a:ea typeface="Adobe 黑体 Std R" panose="020B0400000000000000" pitchFamily="34" charset="-122"/>
              </a:endParaRPr>
            </a:p>
          </p:txBody>
        </p:sp>
        <p:sp>
          <p:nvSpPr>
            <p:cNvPr id="115" name="椭圆 114"/>
            <p:cNvSpPr/>
            <p:nvPr/>
          </p:nvSpPr>
          <p:spPr>
            <a:xfrm>
              <a:off x="1748598" y="4437737"/>
              <a:ext cx="720283" cy="720283"/>
            </a:xfrm>
            <a:prstGeom prst="ellipse">
              <a:avLst/>
            </a:prstGeom>
            <a:solidFill>
              <a:srgbClr val="003466"/>
            </a:solidFill>
            <a:ln w="25400" cap="flat" cmpd="sng" algn="ctr">
              <a:noFill/>
              <a:prstDash val="solid"/>
            </a:ln>
            <a:effectLst/>
          </p:spPr>
          <p:txBody>
            <a:bodyPr rtlCol="0" anchor="ctr"/>
            <a:lstStyle/>
            <a:p>
              <a:pPr lvl="0" algn="ctr">
                <a:defRPr/>
              </a:pPr>
              <a:r>
                <a:rPr lang="zh-CN" altLang="en-US" sz="1400" kern="0" dirty="0">
                  <a:solidFill>
                    <a:prstClr val="white"/>
                  </a:solidFill>
                  <a:latin typeface="微软雅黑" panose="020B0503020204020204" pitchFamily="34" charset="-122"/>
                  <a:ea typeface="微软雅黑" panose="020B0503020204020204" pitchFamily="34" charset="-122"/>
                </a:rPr>
                <a:t>构成</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17" name="椭圆 116"/>
          <p:cNvSpPr/>
          <p:nvPr/>
        </p:nvSpPr>
        <p:spPr>
          <a:xfrm rot="373005">
            <a:off x="6518157" y="811315"/>
            <a:ext cx="750706" cy="75070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a:ln>
                <a:noFill/>
              </a:ln>
              <a:solidFill>
                <a:srgbClr val="05E0DB"/>
              </a:solidFill>
              <a:effectLst/>
              <a:uLnTx/>
              <a:uFillTx/>
              <a:latin typeface="Adobe 黑体 Std R" panose="020B0400000000000000" pitchFamily="34" charset="-122"/>
              <a:ea typeface="Adobe 黑体 Std R" panose="020B0400000000000000" pitchFamily="34" charset="-122"/>
            </a:endParaRPr>
          </a:p>
        </p:txBody>
      </p:sp>
      <p:grpSp>
        <p:nvGrpSpPr>
          <p:cNvPr id="119" name="组合 118"/>
          <p:cNvGrpSpPr/>
          <p:nvPr/>
        </p:nvGrpSpPr>
        <p:grpSpPr>
          <a:xfrm>
            <a:off x="2763654" y="3230901"/>
            <a:ext cx="1231337" cy="1525808"/>
            <a:chOff x="2562727" y="3589891"/>
            <a:chExt cx="1368152" cy="1695343"/>
          </a:xfrm>
        </p:grpSpPr>
        <p:sp>
          <p:nvSpPr>
            <p:cNvPr id="120" name="TextBox 2"/>
            <p:cNvSpPr txBox="1"/>
            <p:nvPr/>
          </p:nvSpPr>
          <p:spPr>
            <a:xfrm>
              <a:off x="2562727" y="3589891"/>
              <a:ext cx="1368152" cy="1610698"/>
            </a:xfrm>
            <a:prstGeom prst="rect">
              <a:avLst/>
            </a:prstGeom>
            <a:noFill/>
          </p:spPr>
          <p:txBody>
            <a:bodyPr wrap="square" rtlCol="0">
              <a:spAutoFit/>
            </a:bodyPr>
            <a:lstStyle/>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将病毒隐藏在电子邮件、下载工具、图片、音乐等之中，被害人一旦打开、下载、点击，就被中毒。</a:t>
              </a:r>
              <a:endPar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矩形 120"/>
            <p:cNvSpPr/>
            <p:nvPr/>
          </p:nvSpPr>
          <p:spPr>
            <a:xfrm>
              <a:off x="2677027" y="5213226"/>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22" name="组合 121"/>
          <p:cNvGrpSpPr/>
          <p:nvPr/>
        </p:nvGrpSpPr>
        <p:grpSpPr>
          <a:xfrm>
            <a:off x="4090124" y="2694109"/>
            <a:ext cx="1231337" cy="1360717"/>
            <a:chOff x="4036582" y="2993454"/>
            <a:chExt cx="1368152" cy="1511908"/>
          </a:xfrm>
        </p:grpSpPr>
        <p:sp>
          <p:nvSpPr>
            <p:cNvPr id="123" name="TextBox 4"/>
            <p:cNvSpPr txBox="1"/>
            <p:nvPr/>
          </p:nvSpPr>
          <p:spPr>
            <a:xfrm>
              <a:off x="4036582" y="2993454"/>
              <a:ext cx="1368152" cy="1395254"/>
            </a:xfrm>
            <a:prstGeom prst="rect">
              <a:avLst/>
            </a:prstGeom>
            <a:noFill/>
          </p:spPr>
          <p:txBody>
            <a:bodyPr wrap="square" rtlCol="0">
              <a:spAutoFit/>
            </a:bodyPr>
            <a:lstStyle/>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 犯本罪的，处五年以下有期徒刑或者拘役；后果特别严重的，处五年以上有期徒刑。</a:t>
              </a:r>
              <a:endPar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矩形 123"/>
            <p:cNvSpPr/>
            <p:nvPr/>
          </p:nvSpPr>
          <p:spPr>
            <a:xfrm>
              <a:off x="4139119" y="4433354"/>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25" name="组合 124"/>
          <p:cNvGrpSpPr/>
          <p:nvPr/>
        </p:nvGrpSpPr>
        <p:grpSpPr>
          <a:xfrm>
            <a:off x="5392800" y="2059859"/>
            <a:ext cx="1231337" cy="1482032"/>
            <a:chOff x="5484000" y="2288732"/>
            <a:chExt cx="1368152" cy="1646703"/>
          </a:xfrm>
        </p:grpSpPr>
        <p:sp>
          <p:nvSpPr>
            <p:cNvPr id="126" name="TextBox 22"/>
            <p:cNvSpPr txBox="1"/>
            <p:nvPr/>
          </p:nvSpPr>
          <p:spPr>
            <a:xfrm>
              <a:off x="5484000" y="2288732"/>
              <a:ext cx="1368152" cy="1610698"/>
            </a:xfrm>
            <a:prstGeom prst="rect">
              <a:avLst/>
            </a:prstGeom>
            <a:noFill/>
          </p:spPr>
          <p:txBody>
            <a:bodyPr wrap="square" rtlCol="0">
              <a:spAutoFit/>
            </a:bodyPr>
            <a:lstStyle/>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本罪是集合的犯罪构成，分为基本罪和重罪两个构成类型，具有相应的两个法定型档次。</a:t>
              </a:r>
              <a:endPar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矩形 126"/>
            <p:cNvSpPr/>
            <p:nvPr/>
          </p:nvSpPr>
          <p:spPr>
            <a:xfrm>
              <a:off x="5500580" y="3863427"/>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28" name="组合 127"/>
          <p:cNvGrpSpPr/>
          <p:nvPr/>
        </p:nvGrpSpPr>
        <p:grpSpPr>
          <a:xfrm>
            <a:off x="6685785" y="1525553"/>
            <a:ext cx="1658963" cy="2529271"/>
            <a:chOff x="6892260" y="1767067"/>
            <a:chExt cx="1843292" cy="2810301"/>
          </a:xfrm>
        </p:grpSpPr>
        <p:sp>
          <p:nvSpPr>
            <p:cNvPr id="129" name="矩形 128"/>
            <p:cNvSpPr/>
            <p:nvPr/>
          </p:nvSpPr>
          <p:spPr>
            <a:xfrm>
              <a:off x="7019754" y="4505360"/>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30" name="TextBox 27"/>
            <p:cNvSpPr txBox="1"/>
            <p:nvPr/>
          </p:nvSpPr>
          <p:spPr>
            <a:xfrm>
              <a:off x="6892260" y="1767067"/>
              <a:ext cx="1843292" cy="2687916"/>
            </a:xfrm>
            <a:prstGeom prst="rect">
              <a:avLst/>
            </a:prstGeom>
            <a:noFill/>
          </p:spPr>
          <p:txBody>
            <a:bodyPr wrap="square" rtlCol="0">
              <a:spAutoFit/>
            </a:bodyPr>
            <a:lstStyle/>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根据刑法第</a:t>
              </a:r>
              <a:r>
                <a:rPr lang="en-US" altLang="zh-CN" sz="1260" kern="0" dirty="0">
                  <a:solidFill>
                    <a:prstClr val="black"/>
                  </a:solidFill>
                  <a:latin typeface="微软雅黑" panose="020B0503020204020204" pitchFamily="34" charset="-122"/>
                  <a:ea typeface="微软雅黑" panose="020B0503020204020204" pitchFamily="34" charset="-122"/>
                </a:rPr>
                <a:t>286</a:t>
              </a:r>
              <a:r>
                <a:rPr lang="zh-CN" altLang="en-US" sz="1260" kern="0" dirty="0">
                  <a:solidFill>
                    <a:prstClr val="black"/>
                  </a:solidFill>
                  <a:latin typeface="微软雅黑" panose="020B0503020204020204" pitchFamily="34" charset="-122"/>
                  <a:ea typeface="微软雅黑" panose="020B0503020204020204" pitchFamily="34" charset="-122"/>
                </a:rPr>
                <a:t>条第</a:t>
              </a:r>
              <a:r>
                <a:rPr lang="en-US" altLang="zh-CN" sz="1260" kern="0" dirty="0">
                  <a:solidFill>
                    <a:prstClr val="black"/>
                  </a:solidFill>
                  <a:latin typeface="微软雅黑" panose="020B0503020204020204" pitchFamily="34" charset="-122"/>
                  <a:ea typeface="微软雅黑" panose="020B0503020204020204" pitchFamily="34" charset="-122"/>
                </a:rPr>
                <a:t>3</a:t>
              </a:r>
              <a:r>
                <a:rPr lang="zh-CN" altLang="en-US" sz="1260" kern="0" dirty="0">
                  <a:solidFill>
                    <a:prstClr val="black"/>
                  </a:solidFill>
                  <a:latin typeface="微软雅黑" panose="020B0503020204020204" pitchFamily="34" charset="-122"/>
                  <a:ea typeface="微软雅黑" panose="020B0503020204020204" pitchFamily="34" charset="-122"/>
                </a:rPr>
                <a:t>款规定，制作、传播计算机病毒等破坏性程序罪是指故意制作、传播计算机病毒等破坏性程序，影响计算机系统正常运行，后果严重的行为。</a:t>
              </a:r>
            </a:p>
            <a:p>
              <a:pPr lvl="0">
                <a:defRPr/>
              </a:pPr>
              <a:r>
                <a:rPr lang="zh-CN" altLang="en-US" sz="1260" kern="0" dirty="0">
                  <a:solidFill>
                    <a:prstClr val="black"/>
                  </a:solidFill>
                  <a:latin typeface="微软雅黑" panose="020B0503020204020204" pitchFamily="34" charset="-122"/>
                  <a:ea typeface="微软雅黑" panose="020B0503020204020204" pitchFamily="34" charset="-122"/>
                </a:rPr>
                <a:t>本罪是选择性罪名，诉讼中应根据实际案情选项适用或并合适用。</a:t>
              </a:r>
            </a:p>
          </p:txBody>
        </p:sp>
      </p:grpSp>
      <p:sp>
        <p:nvSpPr>
          <p:cNvPr id="34" name="矩形 33"/>
          <p:cNvSpPr/>
          <p:nvPr/>
        </p:nvSpPr>
        <p:spPr>
          <a:xfrm>
            <a:off x="914400" y="177854"/>
            <a:ext cx="8122096"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a:solidFill>
                  <a:prstClr val="white"/>
                </a:solidFill>
                <a:latin typeface="微软雅黑" panose="020B0503020204020204" pitchFamily="34" charset="-122"/>
                <a:ea typeface="微软雅黑" panose="020B0503020204020204" pitchFamily="34" charset="-122"/>
              </a:rPr>
              <a:t>制作、传播计算机病毒等破坏性程序罪</a:t>
            </a:r>
          </a:p>
        </p:txBody>
      </p:sp>
      <p:sp>
        <p:nvSpPr>
          <p:cNvPr id="35" name="椭圆 34"/>
          <p:cNvSpPr/>
          <p:nvPr/>
        </p:nvSpPr>
        <p:spPr>
          <a:xfrm rot="373005">
            <a:off x="6545357" y="844105"/>
            <a:ext cx="648254" cy="648254"/>
          </a:xfrm>
          <a:prstGeom prst="ellipse">
            <a:avLst/>
          </a:prstGeom>
          <a:solidFill>
            <a:srgbClr val="003466"/>
          </a:solidFill>
          <a:ln w="25400" cap="flat" cmpd="sng" algn="ctr">
            <a:noFill/>
            <a:prstDash val="solid"/>
          </a:ln>
          <a:effectLst/>
        </p:spPr>
        <p:txBody>
          <a:bodyPr rtlCol="0" anchor="ctr"/>
          <a:lstStyle/>
          <a:p>
            <a:pPr lvl="0" algn="ctr">
              <a:defRPr/>
            </a:pPr>
            <a:r>
              <a:rPr lang="zh-CN" altLang="en-US" sz="1400" kern="0" dirty="0">
                <a:solidFill>
                  <a:prstClr val="white"/>
                </a:solidFill>
                <a:latin typeface="微软雅黑" panose="020B0503020204020204" pitchFamily="34" charset="-122"/>
                <a:ea typeface="微软雅黑" panose="020B0503020204020204" pitchFamily="34" charset="-122"/>
              </a:rPr>
              <a:t>概念</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fill="hold"/>
                                        <p:tgtEl>
                                          <p:spTgt spid="119"/>
                                        </p:tgtEl>
                                        <p:attrNameLst>
                                          <p:attrName>ppt_x</p:attrName>
                                        </p:attrNameLst>
                                      </p:cBhvr>
                                      <p:tavLst>
                                        <p:tav tm="0">
                                          <p:val>
                                            <p:strVal val="#ppt_x"/>
                                          </p:val>
                                        </p:tav>
                                        <p:tav tm="100000">
                                          <p:val>
                                            <p:strVal val="#ppt_x"/>
                                          </p:val>
                                        </p:tav>
                                      </p:tavLst>
                                    </p:anim>
                                    <p:anim calcmode="lin" valueType="num">
                                      <p:cBhvr additive="base">
                                        <p:cTn id="25" dur="500" fill="hold"/>
                                        <p:tgtEl>
                                          <p:spTgt spid="11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fill="hold"/>
                                        <p:tgtEl>
                                          <p:spTgt spid="122"/>
                                        </p:tgtEl>
                                        <p:attrNameLst>
                                          <p:attrName>ppt_x</p:attrName>
                                        </p:attrNameLst>
                                      </p:cBhvr>
                                      <p:tavLst>
                                        <p:tav tm="0">
                                          <p:val>
                                            <p:strVal val="#ppt_x"/>
                                          </p:val>
                                        </p:tav>
                                        <p:tav tm="100000">
                                          <p:val>
                                            <p:strVal val="#ppt_x"/>
                                          </p:val>
                                        </p:tav>
                                      </p:tavLst>
                                    </p:anim>
                                    <p:anim calcmode="lin" valueType="num">
                                      <p:cBhvr additive="base">
                                        <p:cTn id="34" dur="500" fill="hold"/>
                                        <p:tgtEl>
                                          <p:spTgt spid="12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13"/>
                                        </p:tgtEl>
                                        <p:attrNameLst>
                                          <p:attrName>style.visibility</p:attrName>
                                        </p:attrNameLst>
                                      </p:cBhvr>
                                      <p:to>
                                        <p:strVal val="visible"/>
                                      </p:to>
                                    </p:set>
                                    <p:animEffect transition="in" filter="fade">
                                      <p:cBhvr>
                                        <p:cTn id="38" dur="500"/>
                                        <p:tgtEl>
                                          <p:spTgt spid="113"/>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additive="base">
                                        <p:cTn id="42" dur="500" fill="hold"/>
                                        <p:tgtEl>
                                          <p:spTgt spid="125"/>
                                        </p:tgtEl>
                                        <p:attrNameLst>
                                          <p:attrName>ppt_x</p:attrName>
                                        </p:attrNameLst>
                                      </p:cBhvr>
                                      <p:tavLst>
                                        <p:tav tm="0">
                                          <p:val>
                                            <p:strVal val="#ppt_x"/>
                                          </p:val>
                                        </p:tav>
                                        <p:tav tm="100000">
                                          <p:val>
                                            <p:strVal val="#ppt_x"/>
                                          </p:val>
                                        </p:tav>
                                      </p:tavLst>
                                    </p:anim>
                                    <p:anim calcmode="lin" valueType="num">
                                      <p:cBhvr additive="base">
                                        <p:cTn id="43" dur="500" fill="hold"/>
                                        <p:tgtEl>
                                          <p:spTgt spid="12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500" fill="hold"/>
                                        <p:tgtEl>
                                          <p:spTgt spid="128"/>
                                        </p:tgtEl>
                                        <p:attrNameLst>
                                          <p:attrName>ppt_x</p:attrName>
                                        </p:attrNameLst>
                                      </p:cBhvr>
                                      <p:tavLst>
                                        <p:tav tm="0">
                                          <p:val>
                                            <p:strVal val="#ppt_x"/>
                                          </p:val>
                                        </p:tav>
                                        <p:tav tm="100000">
                                          <p:val>
                                            <p:strVal val="#ppt_x"/>
                                          </p:val>
                                        </p:tav>
                                      </p:tavLst>
                                    </p:anim>
                                    <p:anim calcmode="lin" valueType="num">
                                      <p:cBhvr additive="base">
                                        <p:cTn id="48" dur="500" fill="hold"/>
                                        <p:tgtEl>
                                          <p:spTgt spid="128"/>
                                        </p:tgtEl>
                                        <p:attrNameLst>
                                          <p:attrName>ppt_y</p:attrName>
                                        </p:attrNameLst>
                                      </p:cBhvr>
                                      <p:tavLst>
                                        <p:tav tm="0">
                                          <p:val>
                                            <p:strVal val="1+#ppt_h/2"/>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strVal val="#ppt_x"/>
                                          </p:val>
                                        </p:tav>
                                        <p:tav tm="100000">
                                          <p:val>
                                            <p:strVal val="#ppt_x"/>
                                          </p:val>
                                        </p:tav>
                                      </p:tavLst>
                                    </p:anim>
                                    <p:anim calcmode="lin" valueType="num">
                                      <p:cBhvr>
                                        <p:cTn id="53"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072208" y="1330463"/>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rPr>
              <a:t>03</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9512" y="2115293"/>
            <a:ext cx="1013754" cy="0"/>
          </a:xfrm>
          <a:prstGeom prst="line">
            <a:avLst/>
          </a:prstGeom>
          <a:noFill/>
          <a:ln w="95250" cap="flat" cmpd="sng" algn="ctr">
            <a:solidFill>
              <a:srgbClr val="003466"/>
            </a:solidFill>
            <a:prstDash val="solid"/>
          </a:ln>
          <a:effectLst/>
        </p:spPr>
      </p:cxnSp>
      <p:cxnSp>
        <p:nvCxnSpPr>
          <p:cNvPr id="29" name="直接连接符 28"/>
          <p:cNvCxnSpPr/>
          <p:nvPr/>
        </p:nvCxnSpPr>
        <p:spPr>
          <a:xfrm flipV="1">
            <a:off x="2699792" y="2108035"/>
            <a:ext cx="6192688" cy="7258"/>
          </a:xfrm>
          <a:prstGeom prst="line">
            <a:avLst/>
          </a:prstGeom>
          <a:noFill/>
          <a:ln w="95250" cap="flat" cmpd="sng" algn="ctr">
            <a:solidFill>
              <a:srgbClr val="003466"/>
            </a:solidFill>
            <a:prstDash val="solid"/>
          </a:ln>
          <a:effectLst/>
        </p:spPr>
      </p:cxnSp>
      <p:sp>
        <p:nvSpPr>
          <p:cNvPr id="30" name="TextBox 6"/>
          <p:cNvSpPr txBox="1"/>
          <p:nvPr/>
        </p:nvSpPr>
        <p:spPr>
          <a:xfrm>
            <a:off x="2699792" y="1328853"/>
            <a:ext cx="6340197"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利用计算机进行的其他犯罪</a:t>
            </a:r>
          </a:p>
        </p:txBody>
      </p:sp>
      <p:sp>
        <p:nvSpPr>
          <p:cNvPr id="31" name="TextBox 7"/>
          <p:cNvSpPr txBox="1"/>
          <p:nvPr/>
        </p:nvSpPr>
        <p:spPr>
          <a:xfrm>
            <a:off x="669403" y="2730846"/>
            <a:ext cx="338426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第一节  利用计算机实施间谍活动罪</a:t>
            </a:r>
          </a:p>
        </p:txBody>
      </p:sp>
      <p:sp>
        <p:nvSpPr>
          <p:cNvPr id="32" name="TextBox 8"/>
          <p:cNvSpPr txBox="1"/>
          <p:nvPr/>
        </p:nvSpPr>
        <p:spPr>
          <a:xfrm>
            <a:off x="1072208" y="3278986"/>
            <a:ext cx="6401111"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利用计算机实施为境外收集、非法提供国家秘密、情报的犯罪</a:t>
            </a:r>
          </a:p>
        </p:txBody>
      </p:sp>
      <p:sp>
        <p:nvSpPr>
          <p:cNvPr id="33" name="TextBox 9"/>
          <p:cNvSpPr txBox="1"/>
          <p:nvPr/>
        </p:nvSpPr>
        <p:spPr>
          <a:xfrm>
            <a:off x="1763688" y="3779153"/>
            <a:ext cx="367280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第三节　利用计算机实施侵犯著作权罪</a:t>
            </a:r>
          </a:p>
        </p:txBody>
      </p:sp>
      <p:sp>
        <p:nvSpPr>
          <p:cNvPr id="34" name="TextBox 10"/>
          <p:cNvSpPr txBox="1"/>
          <p:nvPr/>
        </p:nvSpPr>
        <p:spPr>
          <a:xfrm>
            <a:off x="2186806" y="4299942"/>
            <a:ext cx="3733714"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第四节 利用计算机实施侵犯商业秘密罪</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31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4300"/>
                            </p:stCondLst>
                            <p:childTnLst>
                              <p:par>
                                <p:cTn id="43" presetID="14" presetClass="entr" presetSubtype="1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6"/>
          <p:cNvSpPr>
            <a:spLocks noEditPoints="1"/>
          </p:cNvSpPr>
          <p:nvPr/>
        </p:nvSpPr>
        <p:spPr bwMode="auto">
          <a:xfrm>
            <a:off x="1187624" y="2083544"/>
            <a:ext cx="568213" cy="605284"/>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79" name="Freeform 11"/>
          <p:cNvSpPr>
            <a:spLocks noEditPoints="1"/>
          </p:cNvSpPr>
          <p:nvPr/>
        </p:nvSpPr>
        <p:spPr bwMode="auto">
          <a:xfrm>
            <a:off x="3059832" y="2199865"/>
            <a:ext cx="732327" cy="733103"/>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759144" y="1100889"/>
            <a:ext cx="7409687" cy="2703491"/>
            <a:chOff x="759144" y="1100889"/>
            <a:chExt cx="7409687" cy="2703491"/>
          </a:xfrm>
        </p:grpSpPr>
        <p:sp>
          <p:nvSpPr>
            <p:cNvPr id="81" name="圆角矩形 80"/>
            <p:cNvSpPr/>
            <p:nvPr/>
          </p:nvSpPr>
          <p:spPr>
            <a:xfrm>
              <a:off x="759144" y="1877581"/>
              <a:ext cx="1451329" cy="1197043"/>
            </a:xfrm>
            <a:prstGeom prst="roundRect">
              <a:avLst>
                <a:gd name="adj" fmla="val 10000"/>
              </a:avLst>
            </a:prstGeom>
            <a:noFill/>
            <a:ln w="25400" cap="flat" cmpd="sng" algn="ctr">
              <a:solidFill>
                <a:srgbClr val="003466"/>
              </a:solidFill>
              <a:prstDash val="solid"/>
            </a:ln>
            <a:effectLst/>
          </p:spPr>
        </p:sp>
        <p:sp>
          <p:nvSpPr>
            <p:cNvPr id="82" name="形状 81"/>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rgbClr val="003466"/>
            </a:solidFill>
            <a:ln>
              <a:noFill/>
            </a:ln>
            <a:effectLst/>
          </p:spPr>
        </p:sp>
        <p:sp>
          <p:nvSpPr>
            <p:cNvPr id="83" name="任意多边形 82"/>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lvl="0" algn="ctr" defTabSz="533400" fontAlgn="base">
                <a:lnSpc>
                  <a:spcPct val="90000"/>
                </a:lnSpc>
                <a:spcBef>
                  <a:spcPct val="0"/>
                </a:spcBef>
                <a:spcAft>
                  <a:spcPct val="35000"/>
                </a:spcAft>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概念</a:t>
              </a:r>
              <a:endParaRPr kumimoji="0" 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4" name="圆角矩形 83"/>
            <p:cNvSpPr/>
            <p:nvPr/>
          </p:nvSpPr>
          <p:spPr>
            <a:xfrm>
              <a:off x="2691510" y="1877581"/>
              <a:ext cx="1451329" cy="1197043"/>
            </a:xfrm>
            <a:prstGeom prst="roundRect">
              <a:avLst>
                <a:gd name="adj" fmla="val 10000"/>
              </a:avLst>
            </a:prstGeom>
            <a:noFill/>
            <a:ln w="25400" cap="flat" cmpd="sng" algn="ctr">
              <a:solidFill>
                <a:srgbClr val="003466"/>
              </a:solidFill>
              <a:prstDash val="solid"/>
            </a:ln>
            <a:effectLst/>
          </p:spPr>
        </p:sp>
        <p:sp>
          <p:nvSpPr>
            <p:cNvPr id="85" name="环形箭头 84"/>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rgbClr val="003466"/>
            </a:solidFill>
            <a:ln>
              <a:noFill/>
            </a:ln>
            <a:effectLst/>
          </p:spPr>
        </p:sp>
        <p:sp>
          <p:nvSpPr>
            <p:cNvPr id="86" name="任意多边形 85"/>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lvl="0" algn="ctr" defTabSz="533400" fontAlgn="base">
                <a:lnSpc>
                  <a:spcPct val="90000"/>
                </a:lnSpc>
                <a:spcBef>
                  <a:spcPct val="0"/>
                </a:spcBef>
                <a:spcAft>
                  <a:spcPct val="35000"/>
                </a:spcAft>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构成</a:t>
              </a:r>
              <a:endPar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7" name="圆角矩形 86"/>
            <p:cNvSpPr/>
            <p:nvPr/>
          </p:nvSpPr>
          <p:spPr>
            <a:xfrm>
              <a:off x="4623877" y="1877581"/>
              <a:ext cx="1451329" cy="1197043"/>
            </a:xfrm>
            <a:prstGeom prst="roundRect">
              <a:avLst>
                <a:gd name="adj" fmla="val 10000"/>
              </a:avLst>
            </a:prstGeom>
            <a:noFill/>
            <a:ln w="25400" cap="flat" cmpd="sng" algn="ctr">
              <a:solidFill>
                <a:srgbClr val="003466"/>
              </a:solidFill>
              <a:prstDash val="solid"/>
            </a:ln>
            <a:effectLst/>
          </p:spPr>
        </p:sp>
        <p:sp>
          <p:nvSpPr>
            <p:cNvPr id="88" name="形状 87"/>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rgbClr val="003466"/>
            </a:solidFill>
            <a:ln>
              <a:noFill/>
            </a:ln>
            <a:effectLst/>
          </p:spPr>
        </p:sp>
        <p:sp>
          <p:nvSpPr>
            <p:cNvPr id="89" name="任意多边形 88"/>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lvl="0" algn="ctr" defTabSz="533400" fontAlgn="base">
                <a:lnSpc>
                  <a:spcPct val="90000"/>
                </a:lnSpc>
                <a:spcBef>
                  <a:spcPct val="0"/>
                </a:spcBef>
                <a:spcAft>
                  <a:spcPct val="35000"/>
                </a:spcAft>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处罚</a:t>
              </a:r>
              <a:endPar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0" name="圆角矩形 89"/>
            <p:cNvSpPr/>
            <p:nvPr/>
          </p:nvSpPr>
          <p:spPr>
            <a:xfrm>
              <a:off x="6556243" y="1877581"/>
              <a:ext cx="1451329" cy="1197043"/>
            </a:xfrm>
            <a:prstGeom prst="roundRect">
              <a:avLst>
                <a:gd name="adj" fmla="val 10000"/>
              </a:avLst>
            </a:prstGeom>
            <a:noFill/>
            <a:ln w="25400" cap="flat" cmpd="sng" algn="ctr">
              <a:solidFill>
                <a:srgbClr val="003466"/>
              </a:solidFill>
              <a:prstDash val="solid"/>
            </a:ln>
            <a:effectLst/>
          </p:spPr>
        </p:sp>
        <p:sp>
          <p:nvSpPr>
            <p:cNvPr id="91" name="任意多边形 90"/>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lvl="0" algn="ctr" defTabSz="533400" fontAlgn="base">
                <a:lnSpc>
                  <a:spcPct val="90000"/>
                </a:lnSpc>
                <a:spcBef>
                  <a:spcPct val="0"/>
                </a:spcBef>
                <a:spcAft>
                  <a:spcPct val="35000"/>
                </a:spcAft>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犯罪方法</a:t>
              </a:r>
              <a:endParaRPr kumimoji="0" lang="en-US" altLang="zh-CN"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92" name="Freeform 21"/>
          <p:cNvSpPr>
            <a:spLocks noEditPoints="1"/>
          </p:cNvSpPr>
          <p:nvPr/>
        </p:nvSpPr>
        <p:spPr bwMode="auto">
          <a:xfrm>
            <a:off x="5004859" y="2073278"/>
            <a:ext cx="623849" cy="62581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3" name="Freeform 26"/>
          <p:cNvSpPr/>
          <p:nvPr/>
        </p:nvSpPr>
        <p:spPr bwMode="auto">
          <a:xfrm>
            <a:off x="7092280" y="2237772"/>
            <a:ext cx="513556" cy="5326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4" name="矩形 93"/>
          <p:cNvSpPr/>
          <p:nvPr/>
        </p:nvSpPr>
        <p:spPr>
          <a:xfrm>
            <a:off x="478803" y="3507854"/>
            <a:ext cx="1985854" cy="1514261"/>
          </a:xfrm>
          <a:prstGeom prst="rect">
            <a:avLst/>
          </a:prstGeom>
        </p:spPr>
        <p:txBody>
          <a:bodyPr wrap="square">
            <a:spAutoFit/>
          </a:bodyPr>
          <a:lstStyle/>
          <a:p>
            <a:pPr>
              <a:lnSpc>
                <a:spcPct val="120000"/>
              </a:lnSpc>
              <a:defRPr/>
            </a:pP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根据</a:t>
            </a:r>
            <a:r>
              <a:rPr lang="en-US" altLang="zh-CN"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刑法</a:t>
            </a:r>
            <a:r>
              <a:rPr lang="en-US" altLang="zh-CN"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第</a:t>
            </a:r>
            <a:r>
              <a:rPr lang="en-US" altLang="zh-CN"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110</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条规定，间谍罪是指参加间谍组织，或者虽未参加间谍组织，但接受间谍组织或其代理人的任务，或者为敌人指示轰击目标，危害中华人民共和国国家安全的行为。</a:t>
            </a:r>
          </a:p>
        </p:txBody>
      </p:sp>
      <p:sp>
        <p:nvSpPr>
          <p:cNvPr id="3" name="TextBox 2"/>
          <p:cNvSpPr txBox="1"/>
          <p:nvPr/>
        </p:nvSpPr>
        <p:spPr>
          <a:xfrm>
            <a:off x="3032611" y="3191118"/>
            <a:ext cx="1442858" cy="938719"/>
          </a:xfrm>
          <a:prstGeom prst="rect">
            <a:avLst/>
          </a:prstGeom>
          <a:noFill/>
        </p:spPr>
        <p:txBody>
          <a:bodyPr wrap="square" rtlCol="0">
            <a:spAutoFit/>
          </a:bodyPr>
          <a:lstStyle/>
          <a:p>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本罪是集合的犯罪构成，分为基本罪，重罪和轻罪三个构成类型，具有三个相应的法定刑幅度</a:t>
            </a:r>
            <a:r>
              <a:rPr lang="zh-CN" altLang="en-US" sz="11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2" name="TextBox 21"/>
          <p:cNvSpPr txBox="1"/>
          <p:nvPr/>
        </p:nvSpPr>
        <p:spPr>
          <a:xfrm>
            <a:off x="4623877" y="3815055"/>
            <a:ext cx="1772822" cy="938719"/>
          </a:xfrm>
          <a:prstGeom prst="rect">
            <a:avLst/>
          </a:prstGeom>
          <a:noFill/>
        </p:spPr>
        <p:txBody>
          <a:bodyPr wrap="square" rtlCol="0">
            <a:spAutoFit/>
          </a:bodyPr>
          <a:lstStyle/>
          <a:p>
            <a:r>
              <a:rPr lang="zh-CN" altLang="en-US" sz="11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犯</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本罪基本罪的，处</a:t>
            </a:r>
            <a:r>
              <a:rPr lang="en-US" altLang="zh-CN"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10</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年以上有期徒刑；犯本罪重罪的，可以判处死刑；犯本罪轻罪的，处</a:t>
            </a:r>
            <a:r>
              <a:rPr lang="en-US" altLang="zh-CN"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3</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年以上</a:t>
            </a:r>
            <a:r>
              <a:rPr lang="en-US" altLang="zh-CN"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10</a:t>
            </a:r>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年以下有期徒刑</a:t>
            </a:r>
            <a:r>
              <a:rPr lang="zh-CN" altLang="en-US" sz="11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TextBox 23"/>
          <p:cNvSpPr txBox="1"/>
          <p:nvPr/>
        </p:nvSpPr>
        <p:spPr>
          <a:xfrm>
            <a:off x="6588425" y="3476500"/>
            <a:ext cx="2271373" cy="1615827"/>
          </a:xfrm>
          <a:prstGeom prst="rect">
            <a:avLst/>
          </a:prstGeom>
          <a:noFill/>
        </p:spPr>
        <p:txBody>
          <a:bodyPr wrap="square" rtlCol="0">
            <a:spAutoFit/>
          </a:bodyPr>
          <a:lstStyle/>
          <a:p>
            <a:r>
              <a:rPr lang="zh-CN" altLang="en-US" sz="11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多以外交官、记者、商人、访问学者、留学生、旅游者等各种身份为掩护，打着新闻采访、经贸合作、投资办企业、友好往来、学术交流、旅游观光、探亲访友的旗号，现在又以发展、控制诸如练气功等民间组织、协会和维权组织，建立维权网站，进行危害我国国家安全的行为。</a:t>
            </a:r>
          </a:p>
        </p:txBody>
      </p:sp>
      <p:sp>
        <p:nvSpPr>
          <p:cNvPr id="25" name="矩形 24"/>
          <p:cNvSpPr/>
          <p:nvPr/>
        </p:nvSpPr>
        <p:spPr>
          <a:xfrm>
            <a:off x="914400" y="177854"/>
            <a:ext cx="8122096"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smtClean="0">
                <a:solidFill>
                  <a:prstClr val="white"/>
                </a:solidFill>
                <a:latin typeface="微软雅黑" panose="020B0503020204020204" pitchFamily="34" charset="-122"/>
                <a:ea typeface="微软雅黑" panose="020B0503020204020204" pitchFamily="34" charset="-122"/>
              </a:rPr>
              <a:t>利</a:t>
            </a:r>
            <a:r>
              <a:rPr lang="zh-CN" altLang="en-US" b="1" kern="0" dirty="0">
                <a:solidFill>
                  <a:prstClr val="white"/>
                </a:solidFill>
                <a:latin typeface="微软雅黑" panose="020B0503020204020204" pitchFamily="34" charset="-122"/>
                <a:ea typeface="微软雅黑" panose="020B0503020204020204" pitchFamily="34" charset="-122"/>
              </a:rPr>
              <a:t>用计算机实施间谍活动罪</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25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2" presetClass="entr" presetSubtype="0" fill="hold" grpId="0" nodeType="afterEffect">
                                  <p:stCondLst>
                                    <p:cond delay="75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92" grpId="0" animBg="1"/>
      <p:bldP spid="93" grpId="0" animBg="1"/>
      <p:bldP spid="94" grpId="0"/>
      <p:bldP spid="3" grpId="0"/>
      <p:bldP spid="22" grpId="0"/>
      <p:bldP spid="24"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87624" y="3260424"/>
            <a:ext cx="1505608" cy="323159"/>
          </a:xfrm>
          <a:prstGeom prst="rect">
            <a:avLst/>
          </a:prstGeom>
          <a:noFill/>
        </p:spPr>
        <p:txBody>
          <a:bodyPr wrap="square" lIns="68576" tIns="34287" rIns="68576" bIns="34287" rtlCol="0">
            <a:spAutoFit/>
          </a:bodyPr>
          <a:lstStyle/>
          <a:p>
            <a:pPr algn="r" defTabSz="685165"/>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追诉标准</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文本框 52"/>
          <p:cNvSpPr txBox="1"/>
          <p:nvPr/>
        </p:nvSpPr>
        <p:spPr>
          <a:xfrm>
            <a:off x="803018" y="3691725"/>
            <a:ext cx="2154485" cy="844841"/>
          </a:xfrm>
          <a:prstGeom prst="rect">
            <a:avLst/>
          </a:prstGeom>
          <a:noFill/>
        </p:spPr>
        <p:txBody>
          <a:bodyPr wrap="square" lIns="68576" tIns="34287" rIns="68576" bIns="34287" rtlCol="0">
            <a:spAutoFit/>
          </a:bodyPr>
          <a:lstStyle/>
          <a:p>
            <a:pPr defTabSz="685165">
              <a:lnSpc>
                <a:spcPct val="120000"/>
              </a:lnSpc>
              <a:spcBef>
                <a:spcPct val="0"/>
              </a:spcBef>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只要实施了为境外的机构、组织、人员窃取、刺探、收买、非法提供国家秘密或者情报的行为，应予追诉。</a:t>
            </a:r>
          </a:p>
        </p:txBody>
      </p:sp>
      <p:sp>
        <p:nvSpPr>
          <p:cNvPr id="54" name="文本框 53"/>
          <p:cNvSpPr txBox="1"/>
          <p:nvPr/>
        </p:nvSpPr>
        <p:spPr>
          <a:xfrm>
            <a:off x="6768238" y="1128003"/>
            <a:ext cx="1608403" cy="323159"/>
          </a:xfrm>
          <a:prstGeom prst="rect">
            <a:avLst/>
          </a:prstGeom>
          <a:noFill/>
        </p:spPr>
        <p:txBody>
          <a:bodyPr wrap="square" lIns="68576" tIns="34287" rIns="68576" bIns="34287" rtlCol="0">
            <a:spAutoFit/>
          </a:bodyPr>
          <a:lstStyle/>
          <a:p>
            <a:pPr defTabSz="685165"/>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构成</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6310007" y="1460813"/>
            <a:ext cx="2200899" cy="650941"/>
          </a:xfrm>
          <a:prstGeom prst="rect">
            <a:avLst/>
          </a:prstGeom>
          <a:noFill/>
        </p:spPr>
        <p:txBody>
          <a:bodyPr wrap="square" lIns="68576" tIns="34287" rIns="68576" bIns="34287" rtlCol="0">
            <a:spAutoFit/>
          </a:bodyPr>
          <a:lstStyle/>
          <a:p>
            <a:pPr defTabSz="685165">
              <a:lnSpc>
                <a:spcPct val="120000"/>
              </a:lnSpc>
              <a:spcBef>
                <a:spcPct val="0"/>
              </a:spcBef>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本罪是集合的构成类型，分为基本罪、重罪和更重罪、轻罪四个构成类型，具有相应的四个法定刑幅度。</a:t>
            </a:r>
          </a:p>
        </p:txBody>
      </p:sp>
      <p:sp>
        <p:nvSpPr>
          <p:cNvPr id="57" name="文本框 56"/>
          <p:cNvSpPr txBox="1"/>
          <p:nvPr/>
        </p:nvSpPr>
        <p:spPr>
          <a:xfrm>
            <a:off x="4064940" y="3042483"/>
            <a:ext cx="1637177" cy="323159"/>
          </a:xfrm>
          <a:prstGeom prst="rect">
            <a:avLst/>
          </a:prstGeom>
          <a:noFill/>
        </p:spPr>
        <p:txBody>
          <a:bodyPr wrap="square" lIns="68576" tIns="34287" rIns="68576" bIns="34287" rtlCol="0">
            <a:spAutoFit/>
          </a:bodyPr>
          <a:lstStyle/>
          <a:p>
            <a:pPr algn="r" defTabSz="685165"/>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处罚</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文本框 57"/>
          <p:cNvSpPr txBox="1"/>
          <p:nvPr/>
        </p:nvSpPr>
        <p:spPr>
          <a:xfrm>
            <a:off x="5076056" y="3489394"/>
            <a:ext cx="3240360" cy="1038740"/>
          </a:xfrm>
          <a:prstGeom prst="rect">
            <a:avLst/>
          </a:prstGeom>
          <a:noFill/>
        </p:spPr>
        <p:txBody>
          <a:bodyPr wrap="square" lIns="68576" tIns="34287" rIns="68576" bIns="34287" rtlCol="0">
            <a:spAutoFit/>
          </a:bodyPr>
          <a:lstStyle/>
          <a:p>
            <a:pPr defTabSz="685165">
              <a:lnSpc>
                <a:spcPct val="120000"/>
              </a:lnSpc>
              <a:spcBef>
                <a:spcPct val="0"/>
              </a:spcBef>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为境外的机构、组织、人员窃取、刺探、收买、非法提供国家秘密或者情报的，处五年以上十年以下有期徒刑；情节特别严重的，处十年以上有期徒刑或者无期徒刑；情节较轻的，处五年以下有期徒刑、拘役、管制或者剥夺政治权利。</a:t>
            </a:r>
          </a:p>
        </p:txBody>
      </p:sp>
      <p:sp>
        <p:nvSpPr>
          <p:cNvPr id="60" name="文本框 59"/>
          <p:cNvSpPr txBox="1"/>
          <p:nvPr/>
        </p:nvSpPr>
        <p:spPr>
          <a:xfrm>
            <a:off x="1390992" y="1382715"/>
            <a:ext cx="1372284" cy="323159"/>
          </a:xfrm>
          <a:prstGeom prst="rect">
            <a:avLst/>
          </a:prstGeom>
          <a:noFill/>
        </p:spPr>
        <p:txBody>
          <a:bodyPr wrap="square" lIns="68576" tIns="34287" rIns="68576" bIns="34287" rtlCol="0">
            <a:spAutoFit/>
          </a:bodyPr>
          <a:lstStyle/>
          <a:p>
            <a:pPr algn="r" defTabSz="685165"/>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概念</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文本框 60"/>
          <p:cNvSpPr txBox="1"/>
          <p:nvPr/>
        </p:nvSpPr>
        <p:spPr>
          <a:xfrm>
            <a:off x="803018" y="1711411"/>
            <a:ext cx="2402321" cy="1038740"/>
          </a:xfrm>
          <a:prstGeom prst="rect">
            <a:avLst/>
          </a:prstGeom>
          <a:noFill/>
        </p:spPr>
        <p:txBody>
          <a:bodyPr wrap="square" lIns="68576" tIns="34287" rIns="68576" bIns="34287" rtlCol="0">
            <a:spAutoFit/>
          </a:bodyPr>
          <a:lstStyle/>
          <a:p>
            <a:pPr defTabSz="685165">
              <a:lnSpc>
                <a:spcPct val="120000"/>
              </a:lnSpc>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为境外窃取、刺探、收买、非法提供国家秘密、情报罪是指违反国家保密法规，为境外的机构、组织、人员窃取、刺探、收买、非法提供国家秘密或者情报的行为。</a:t>
            </a:r>
          </a:p>
        </p:txBody>
      </p:sp>
      <p:grpSp>
        <p:nvGrpSpPr>
          <p:cNvPr id="63" name="组合 62"/>
          <p:cNvGrpSpPr/>
          <p:nvPr/>
        </p:nvGrpSpPr>
        <p:grpSpPr>
          <a:xfrm>
            <a:off x="3303619" y="1358452"/>
            <a:ext cx="1215000" cy="1215000"/>
            <a:chOff x="4679217" y="1783973"/>
            <a:chExt cx="1620000" cy="1620000"/>
          </a:xfrm>
        </p:grpSpPr>
        <p:sp>
          <p:nvSpPr>
            <p:cNvPr id="64" name="泪滴形 63"/>
            <p:cNvSpPr/>
            <p:nvPr/>
          </p:nvSpPr>
          <p:spPr>
            <a:xfrm rot="5400000">
              <a:off x="4679217" y="1783973"/>
              <a:ext cx="1620000" cy="1620000"/>
            </a:xfrm>
            <a:prstGeom prst="teardrop">
              <a:avLst/>
            </a:prstGeom>
            <a:solidFill>
              <a:srgbClr val="003466"/>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5" name="组合 64"/>
            <p:cNvGrpSpPr>
              <a:grpSpLocks noChangeAspect="1"/>
            </p:cNvGrpSpPr>
            <p:nvPr/>
          </p:nvGrpSpPr>
          <p:grpSpPr>
            <a:xfrm>
              <a:off x="5357079" y="2323973"/>
              <a:ext cx="337232" cy="540000"/>
              <a:chOff x="8902075" y="6748292"/>
              <a:chExt cx="250825" cy="401638"/>
            </a:xfrm>
            <a:solidFill>
              <a:srgbClr val="9DA8B1"/>
            </a:solidFill>
          </p:grpSpPr>
          <p:sp>
            <p:nvSpPr>
              <p:cNvPr id="66"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7"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68" name="组合 67"/>
          <p:cNvGrpSpPr/>
          <p:nvPr/>
        </p:nvGrpSpPr>
        <p:grpSpPr>
          <a:xfrm>
            <a:off x="2957504" y="2697053"/>
            <a:ext cx="1562321" cy="1562319"/>
            <a:chOff x="4217730" y="3568774"/>
            <a:chExt cx="2083094" cy="2083092"/>
          </a:xfrm>
        </p:grpSpPr>
        <p:sp>
          <p:nvSpPr>
            <p:cNvPr id="69" name="泪滴形 68"/>
            <p:cNvSpPr/>
            <p:nvPr/>
          </p:nvSpPr>
          <p:spPr>
            <a:xfrm>
              <a:off x="4217730" y="3568774"/>
              <a:ext cx="2083094" cy="2083092"/>
            </a:xfrm>
            <a:prstGeom prst="teardrop">
              <a:avLst/>
            </a:prstGeom>
            <a:solidFill>
              <a:srgbClr val="003466"/>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70" name="组合 69"/>
            <p:cNvGrpSpPr>
              <a:grpSpLocks noChangeAspect="1"/>
            </p:cNvGrpSpPr>
            <p:nvPr/>
          </p:nvGrpSpPr>
          <p:grpSpPr>
            <a:xfrm>
              <a:off x="5035146" y="4244787"/>
              <a:ext cx="525001" cy="540000"/>
              <a:chOff x="7240588" y="6794047"/>
              <a:chExt cx="388938" cy="400050"/>
            </a:xfrm>
            <a:solidFill>
              <a:srgbClr val="9DA8B1"/>
            </a:solidFill>
          </p:grpSpPr>
          <p:sp>
            <p:nvSpPr>
              <p:cNvPr id="71"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3"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4" name="组合 73"/>
          <p:cNvGrpSpPr/>
          <p:nvPr/>
        </p:nvGrpSpPr>
        <p:grpSpPr>
          <a:xfrm>
            <a:off x="4639169" y="1011134"/>
            <a:ext cx="1562321" cy="1562319"/>
            <a:chOff x="6443907" y="1320881"/>
            <a:chExt cx="2083094" cy="2083092"/>
          </a:xfrm>
        </p:grpSpPr>
        <p:sp>
          <p:nvSpPr>
            <p:cNvPr id="75" name="泪滴形 74"/>
            <p:cNvSpPr/>
            <p:nvPr/>
          </p:nvSpPr>
          <p:spPr>
            <a:xfrm rot="10800000">
              <a:off x="6443907" y="1320881"/>
              <a:ext cx="2083094" cy="2083092"/>
            </a:xfrm>
            <a:prstGeom prst="teardrop">
              <a:avLst/>
            </a:prstGeom>
            <a:solidFill>
              <a:srgbClr val="003466"/>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8" name="矩形 27"/>
          <p:cNvSpPr/>
          <p:nvPr/>
        </p:nvSpPr>
        <p:spPr>
          <a:xfrm>
            <a:off x="914400" y="177854"/>
            <a:ext cx="8122096"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smtClean="0">
                <a:solidFill>
                  <a:prstClr val="white"/>
                </a:solidFill>
                <a:latin typeface="微软雅黑" panose="020B0503020204020204" pitchFamily="34" charset="-122"/>
                <a:ea typeface="微软雅黑" panose="020B0503020204020204" pitchFamily="34" charset="-122"/>
              </a:rPr>
              <a:t>利</a:t>
            </a:r>
            <a:r>
              <a:rPr lang="zh-CN" altLang="en-US" b="1" kern="0" dirty="0">
                <a:solidFill>
                  <a:prstClr val="white"/>
                </a:solidFill>
                <a:latin typeface="微软雅黑" panose="020B0503020204020204" pitchFamily="34" charset="-122"/>
                <a:ea typeface="微软雅黑" panose="020B0503020204020204" pitchFamily="34" charset="-122"/>
              </a:rPr>
              <a:t>用计算机实施为境外收集、非法提供国家秘密、情报的犯罪</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61"/>
                                        </p:tgtEl>
                                        <p:attrNameLst>
                                          <p:attrName>style.visibility</p:attrName>
                                        </p:attrNameLst>
                                      </p:cBhvr>
                                      <p:to>
                                        <p:strVal val="visible"/>
                                      </p:to>
                                    </p:set>
                                    <p:animEffect transition="in" filter="wipe(right)">
                                      <p:cBhvr>
                                        <p:cTn id="11" dur="750"/>
                                        <p:tgtEl>
                                          <p:spTgt spid="61"/>
                                        </p:tgtEl>
                                      </p:cBhvr>
                                    </p:animEffect>
                                  </p:childTnLst>
                                </p:cTn>
                              </p:par>
                              <p:par>
                                <p:cTn id="12" presetID="22" presetClass="entr" presetSubtype="2" fill="hold" grpId="0" nodeType="withEffect">
                                  <p:stCondLst>
                                    <p:cond delay="550"/>
                                  </p:stCondLst>
                                  <p:childTnLst>
                                    <p:set>
                                      <p:cBhvr>
                                        <p:cTn id="13" dur="1" fill="hold">
                                          <p:stCondLst>
                                            <p:cond delay="0"/>
                                          </p:stCondLst>
                                        </p:cTn>
                                        <p:tgtEl>
                                          <p:spTgt spid="60"/>
                                        </p:tgtEl>
                                        <p:attrNameLst>
                                          <p:attrName>style.visibility</p:attrName>
                                        </p:attrNameLst>
                                      </p:cBhvr>
                                      <p:to>
                                        <p:strVal val="visible"/>
                                      </p:to>
                                    </p:set>
                                    <p:animEffect transition="in" filter="wipe(right)">
                                      <p:cBhvr>
                                        <p:cTn id="14" dur="350"/>
                                        <p:tgtEl>
                                          <p:spTgt spid="60"/>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p:cTn id="18" dur="750" fill="hold"/>
                                        <p:tgtEl>
                                          <p:spTgt spid="74"/>
                                        </p:tgtEl>
                                        <p:attrNameLst>
                                          <p:attrName>ppt_w</p:attrName>
                                        </p:attrNameLst>
                                      </p:cBhvr>
                                      <p:tavLst>
                                        <p:tav tm="0">
                                          <p:val>
                                            <p:fltVal val="0"/>
                                          </p:val>
                                        </p:tav>
                                        <p:tav tm="100000">
                                          <p:val>
                                            <p:strVal val="#ppt_w"/>
                                          </p:val>
                                        </p:tav>
                                      </p:tavLst>
                                    </p:anim>
                                    <p:anim calcmode="lin" valueType="num">
                                      <p:cBhvr>
                                        <p:cTn id="19" dur="750" fill="hold"/>
                                        <p:tgtEl>
                                          <p:spTgt spid="74"/>
                                        </p:tgtEl>
                                        <p:attrNameLst>
                                          <p:attrName>ppt_h</p:attrName>
                                        </p:attrNameLst>
                                      </p:cBhvr>
                                      <p:tavLst>
                                        <p:tav tm="0">
                                          <p:val>
                                            <p:fltVal val="0"/>
                                          </p:val>
                                        </p:tav>
                                        <p:tav tm="100000">
                                          <p:val>
                                            <p:strVal val="#ppt_h"/>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750"/>
                                        <p:tgtEl>
                                          <p:spTgt spid="55"/>
                                        </p:tgtEl>
                                      </p:cBhvr>
                                    </p:animEffect>
                                  </p:childTnLst>
                                </p:cTn>
                              </p:par>
                              <p:par>
                                <p:cTn id="23" presetID="22" presetClass="entr" presetSubtype="8" fill="hold" grpId="0" nodeType="withEffect">
                                  <p:stCondLst>
                                    <p:cond delay="55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350"/>
                                        <p:tgtEl>
                                          <p:spTgt spid="54"/>
                                        </p:tgtEl>
                                      </p:cBhvr>
                                    </p:animEffect>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750" fill="hold"/>
                                        <p:tgtEl>
                                          <p:spTgt spid="68"/>
                                        </p:tgtEl>
                                        <p:attrNameLst>
                                          <p:attrName>ppt_w</p:attrName>
                                        </p:attrNameLst>
                                      </p:cBhvr>
                                      <p:tavLst>
                                        <p:tav tm="0">
                                          <p:val>
                                            <p:fltVal val="0"/>
                                          </p:val>
                                        </p:tav>
                                        <p:tav tm="100000">
                                          <p:val>
                                            <p:strVal val="#ppt_w"/>
                                          </p:val>
                                        </p:tav>
                                      </p:tavLst>
                                    </p:anim>
                                    <p:anim calcmode="lin" valueType="num">
                                      <p:cBhvr>
                                        <p:cTn id="30" dur="750" fill="hold"/>
                                        <p:tgtEl>
                                          <p:spTgt spid="68"/>
                                        </p:tgtEl>
                                        <p:attrNameLst>
                                          <p:attrName>ppt_h</p:attrName>
                                        </p:attrNameLst>
                                      </p:cBhvr>
                                      <p:tavLst>
                                        <p:tav tm="0">
                                          <p:val>
                                            <p:fltVal val="0"/>
                                          </p:val>
                                        </p:tav>
                                        <p:tav tm="100000">
                                          <p:val>
                                            <p:strVal val="#ppt_h"/>
                                          </p:val>
                                        </p:tav>
                                      </p:tavLst>
                                    </p:anim>
                                  </p:childTnLst>
                                </p:cTn>
                              </p:par>
                              <p:par>
                                <p:cTn id="31" presetID="22" presetClass="entr" presetSubtype="2" fill="hold" grpId="0" nodeType="withEffect">
                                  <p:stCondLst>
                                    <p:cond delay="250"/>
                                  </p:stCondLst>
                                  <p:childTnLst>
                                    <p:set>
                                      <p:cBhvr>
                                        <p:cTn id="32" dur="1" fill="hold">
                                          <p:stCondLst>
                                            <p:cond delay="0"/>
                                          </p:stCondLst>
                                        </p:cTn>
                                        <p:tgtEl>
                                          <p:spTgt spid="58"/>
                                        </p:tgtEl>
                                        <p:attrNameLst>
                                          <p:attrName>style.visibility</p:attrName>
                                        </p:attrNameLst>
                                      </p:cBhvr>
                                      <p:to>
                                        <p:strVal val="visible"/>
                                      </p:to>
                                    </p:set>
                                    <p:animEffect transition="in" filter="wipe(right)">
                                      <p:cBhvr>
                                        <p:cTn id="33" dur="750"/>
                                        <p:tgtEl>
                                          <p:spTgt spid="58"/>
                                        </p:tgtEl>
                                      </p:cBhvr>
                                    </p:animEffect>
                                  </p:childTnLst>
                                </p:cTn>
                              </p:par>
                              <p:par>
                                <p:cTn id="34" presetID="22" presetClass="entr" presetSubtype="2" fill="hold" grpId="0" nodeType="withEffect">
                                  <p:stCondLst>
                                    <p:cond delay="550"/>
                                  </p:stCondLst>
                                  <p:childTnLst>
                                    <p:set>
                                      <p:cBhvr>
                                        <p:cTn id="35" dur="1" fill="hold">
                                          <p:stCondLst>
                                            <p:cond delay="0"/>
                                          </p:stCondLst>
                                        </p:cTn>
                                        <p:tgtEl>
                                          <p:spTgt spid="57"/>
                                        </p:tgtEl>
                                        <p:attrNameLst>
                                          <p:attrName>style.visibility</p:attrName>
                                        </p:attrNameLst>
                                      </p:cBhvr>
                                      <p:to>
                                        <p:strVal val="visible"/>
                                      </p:to>
                                    </p:set>
                                    <p:animEffect transition="in" filter="wipe(right)">
                                      <p:cBhvr>
                                        <p:cTn id="36" dur="350"/>
                                        <p:tgtEl>
                                          <p:spTgt spid="57"/>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wipe(left)">
                                      <p:cBhvr>
                                        <p:cTn id="40" dur="750"/>
                                        <p:tgtEl>
                                          <p:spTgt spid="27">
                                            <p:txEl>
                                              <p:pRg st="0" end="0"/>
                                            </p:txEl>
                                          </p:spTgt>
                                        </p:tgtEl>
                                      </p:cBhvr>
                                    </p:animEffect>
                                  </p:childTnLst>
                                </p:cTn>
                              </p:par>
                            </p:childTnLst>
                          </p:cTn>
                        </p:par>
                        <p:par>
                          <p:cTn id="41" fill="hold">
                            <p:stCondLst>
                              <p:cond delay="3750"/>
                            </p:stCondLst>
                            <p:childTnLst>
                              <p:par>
                                <p:cTn id="42" presetID="41" presetClass="entr" presetSubtype="0" fill="hold" grpId="0" nodeType="afterEffect">
                                  <p:stCondLst>
                                    <p:cond delay="0"/>
                                  </p:stCondLst>
                                  <p:iterate type="lt">
                                    <p:tmPct val="3623"/>
                                  </p:iterate>
                                  <p:childTnLst>
                                    <p:set>
                                      <p:cBhvr>
                                        <p:cTn id="43" dur="1" fill="hold">
                                          <p:stCondLst>
                                            <p:cond delay="0"/>
                                          </p:stCondLst>
                                        </p:cTn>
                                        <p:tgtEl>
                                          <p:spTgt spid="53"/>
                                        </p:tgtEl>
                                        <p:attrNameLst>
                                          <p:attrName>style.visibility</p:attrName>
                                        </p:attrNameLst>
                                      </p:cBhvr>
                                      <p:to>
                                        <p:strVal val="visible"/>
                                      </p:to>
                                    </p:set>
                                    <p:anim calcmode="lin" valueType="num">
                                      <p:cBhvr>
                                        <p:cTn id="44" dur="7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5" dur="750" fill="hold"/>
                                        <p:tgtEl>
                                          <p:spTgt spid="53"/>
                                        </p:tgtEl>
                                        <p:attrNameLst>
                                          <p:attrName>ppt_y</p:attrName>
                                        </p:attrNameLst>
                                      </p:cBhvr>
                                      <p:tavLst>
                                        <p:tav tm="0">
                                          <p:val>
                                            <p:strVal val="#ppt_y"/>
                                          </p:val>
                                        </p:tav>
                                        <p:tav tm="100000">
                                          <p:val>
                                            <p:strVal val="#ppt_y"/>
                                          </p:val>
                                        </p:tav>
                                      </p:tavLst>
                                    </p:anim>
                                    <p:anim calcmode="lin" valueType="num">
                                      <p:cBhvr>
                                        <p:cTn id="46" dur="7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7" dur="7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750" tmFilter="0,0; .5, 1; 1, 1"/>
                                        <p:tgtEl>
                                          <p:spTgt spid="53"/>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anim calcmode="lin" valueType="num">
                                      <p:cBhvr>
                                        <p:cTn id="53" dur="500" fill="hold"/>
                                        <p:tgtEl>
                                          <p:spTgt spid="28"/>
                                        </p:tgtEl>
                                        <p:attrNameLst>
                                          <p:attrName>ppt_x</p:attrName>
                                        </p:attrNameLst>
                                      </p:cBhvr>
                                      <p:tavLst>
                                        <p:tav tm="0">
                                          <p:val>
                                            <p:strVal val="#ppt_x"/>
                                          </p:val>
                                        </p:tav>
                                        <p:tav tm="100000">
                                          <p:val>
                                            <p:strVal val="#ppt_x"/>
                                          </p:val>
                                        </p:tav>
                                      </p:tavLst>
                                    </p:anim>
                                    <p:anim calcmode="lin" valueType="num">
                                      <p:cBhvr>
                                        <p:cTn id="5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53" grpId="0"/>
      <p:bldP spid="54" grpId="0"/>
      <p:bldP spid="55" grpId="0"/>
      <p:bldP spid="57" grpId="0"/>
      <p:bldP spid="58" grpId="0"/>
      <p:bldP spid="60" grpId="0"/>
      <p:bldP spid="61"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339752" y="3405089"/>
            <a:ext cx="1400312" cy="1398909"/>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defRPr/>
            </a:pPr>
            <a:r>
              <a:rPr lang="zh-CN" altLang="en-US" kern="0" dirty="0">
                <a:solidFill>
                  <a:prstClr val="black"/>
                </a:solidFill>
                <a:latin typeface="微软雅黑" panose="020B0503020204020204" pitchFamily="34" charset="-122"/>
                <a:ea typeface="微软雅黑" panose="020B0503020204020204" pitchFamily="34" charset="-122"/>
              </a:rPr>
              <a:t>处罚</a:t>
            </a:r>
          </a:p>
        </p:txBody>
      </p:sp>
      <p:sp>
        <p:nvSpPr>
          <p:cNvPr id="20" name="KSO_GT2.1.1"/>
          <p:cNvSpPr txBox="1"/>
          <p:nvPr/>
        </p:nvSpPr>
        <p:spPr>
          <a:xfrm>
            <a:off x="5364088" y="3073198"/>
            <a:ext cx="3600400" cy="1656184"/>
          </a:xfrm>
          <a:prstGeom prst="rect">
            <a:avLst/>
          </a:prstGeom>
          <a:noFill/>
        </p:spPr>
        <p:txBody>
          <a:bodyPr lIns="100790" tIns="50396" rIns="100790" bIns="50396" anchor="ctr"/>
          <a:lstStyle/>
          <a:p>
            <a:pPr algn="just" fontAlgn="base">
              <a:lnSpc>
                <a:spcPct val="130000"/>
              </a:lnSpc>
              <a:spcBef>
                <a:spcPct val="0"/>
              </a:spcBef>
              <a:spcAft>
                <a:spcPct val="0"/>
              </a:spcAft>
              <a:defRPr/>
            </a:pP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根据</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刑法</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第</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217</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条的规定，个人犯基本罪的，处</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3</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年以下有期徒刑或者拘役，并处或者单处罚金；个人犯重罪的，处</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3</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年以上</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7</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年以下有期徒刑，并处罚金</a:t>
            </a:r>
            <a:r>
              <a:rPr lang="zh-CN" altLang="en-US" sz="1100" kern="0" dirty="0" smtClean="0">
                <a:solidFill>
                  <a:prstClr val="black">
                    <a:lumMod val="85000"/>
                    <a:lumOff val="15000"/>
                  </a:prstClr>
                </a:solidFill>
                <a:latin typeface="微软雅黑" panose="020B0503020204020204" pitchFamily="34" charset="-122"/>
                <a:ea typeface="微软雅黑" panose="020B0503020204020204" pitchFamily="34" charset="-122"/>
              </a:rPr>
              <a:t>。</a:t>
            </a:r>
            <a:endParaRPr lang="en-US" altLang="zh-CN" sz="1100" kern="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endPar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根据</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刑法</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第</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220</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条的规定，单位犯本罪的，对单位判处罚金，并对其直接负责的主管人员和其他直接责任人员，依照自然人犯本罪的规定处罚。　</a:t>
            </a:r>
          </a:p>
        </p:txBody>
      </p:sp>
      <p:sp>
        <p:nvSpPr>
          <p:cNvPr id="21" name="椭圆 20"/>
          <p:cNvSpPr/>
          <p:nvPr/>
        </p:nvSpPr>
        <p:spPr>
          <a:xfrm>
            <a:off x="827584" y="2021689"/>
            <a:ext cx="2110548" cy="2110770"/>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defRPr/>
            </a:pPr>
            <a:r>
              <a:rPr lang="zh-CN" altLang="en-US" sz="2800" kern="0" dirty="0">
                <a:solidFill>
                  <a:prstClr val="black"/>
                </a:solidFill>
                <a:latin typeface="微软雅黑" panose="020B0503020204020204" pitchFamily="34" charset="-122"/>
                <a:ea typeface="微软雅黑" panose="020B0503020204020204" pitchFamily="34" charset="-122"/>
              </a:rPr>
              <a:t>构成</a:t>
            </a:r>
          </a:p>
        </p:txBody>
      </p:sp>
      <p:cxnSp>
        <p:nvCxnSpPr>
          <p:cNvPr id="22" name="肘形连接符 27"/>
          <p:cNvCxnSpPr>
            <a:cxnSpLocks noChangeShapeType="1"/>
          </p:cNvCxnSpPr>
          <p:nvPr/>
        </p:nvCxnSpPr>
        <p:spPr bwMode="auto">
          <a:xfrm flipV="1">
            <a:off x="2987824" y="2524181"/>
            <a:ext cx="1725967" cy="549017"/>
          </a:xfrm>
          <a:prstGeom prst="bentConnector3">
            <a:avLst>
              <a:gd name="adj1" fmla="val 29667"/>
            </a:avLst>
          </a:prstGeom>
          <a:noFill/>
          <a:ln w="38100" algn="ctr">
            <a:solidFill>
              <a:srgbClr val="003466"/>
            </a:solidFill>
            <a:miter lim="800000"/>
            <a:headEnd type="oval" w="med" len="med"/>
            <a:tailEnd type="triangle" w="med" len="med"/>
          </a:ln>
          <a:extLst>
            <a:ext uri="{909E8E84-426E-40DD-AFC4-6F175D3DCCD1}">
              <a14:hiddenFill xmlns:a14="http://schemas.microsoft.com/office/drawing/2010/main" xmlns="">
                <a:noFill/>
              </a14:hiddenFill>
            </a:ext>
          </a:extLst>
        </p:spPr>
      </p:cxnSp>
      <p:sp>
        <p:nvSpPr>
          <p:cNvPr id="23" name="KSO_GT1.1.1"/>
          <p:cNvSpPr txBox="1"/>
          <p:nvPr/>
        </p:nvSpPr>
        <p:spPr>
          <a:xfrm>
            <a:off x="4860032" y="2021689"/>
            <a:ext cx="3955113" cy="1051509"/>
          </a:xfrm>
          <a:prstGeom prst="rect">
            <a:avLst/>
          </a:prstGeom>
          <a:noFill/>
        </p:spPr>
        <p:txBody>
          <a:bodyPr lIns="100790" tIns="50396" rIns="100790" bIns="50396" anchor="ctr"/>
          <a:lstStyle/>
          <a:p>
            <a:pPr algn="just" fontAlgn="base">
              <a:lnSpc>
                <a:spcPct val="130000"/>
              </a:lnSpc>
              <a:spcBef>
                <a:spcPct val="0"/>
              </a:spcBef>
              <a:spcAft>
                <a:spcPct val="0"/>
              </a:spcAft>
              <a:defRPr/>
            </a:pP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本罪是集合的构成类型，分为基本罪和重罪两个构成类型，具有相应的两个法定刑档</a:t>
            </a:r>
            <a:r>
              <a:rPr lang="zh-CN" altLang="en-US" sz="1100" kern="0" dirty="0" smtClean="0">
                <a:solidFill>
                  <a:prstClr val="black">
                    <a:lumMod val="85000"/>
                    <a:lumOff val="15000"/>
                  </a:prstClr>
                </a:solidFill>
                <a:latin typeface="微软雅黑" panose="020B0503020204020204" pitchFamily="34" charset="-122"/>
                <a:ea typeface="微软雅黑" panose="020B0503020204020204" pitchFamily="34" charset="-122"/>
              </a:rPr>
              <a:t>次</a:t>
            </a:r>
            <a:endPar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24" name="肘形连接符 8"/>
          <p:cNvCxnSpPr>
            <a:cxnSpLocks noChangeShapeType="1"/>
          </p:cNvCxnSpPr>
          <p:nvPr/>
        </p:nvCxnSpPr>
        <p:spPr bwMode="auto">
          <a:xfrm flipV="1">
            <a:off x="3707904" y="3799018"/>
            <a:ext cx="1725966" cy="549017"/>
          </a:xfrm>
          <a:prstGeom prst="bentConnector3">
            <a:avLst>
              <a:gd name="adj1" fmla="val 29667"/>
            </a:avLst>
          </a:prstGeom>
          <a:noFill/>
          <a:ln w="38100" algn="ctr">
            <a:solidFill>
              <a:srgbClr val="003466"/>
            </a:solidFill>
            <a:miter lim="800000"/>
            <a:headEnd type="oval" w="med" len="med"/>
            <a:tailEnd type="triangle" w="med" len="med"/>
          </a:ln>
          <a:extLst>
            <a:ext uri="{909E8E84-426E-40DD-AFC4-6F175D3DCCD1}">
              <a14:hiddenFill xmlns:a14="http://schemas.microsoft.com/office/drawing/2010/main" xmlns="">
                <a:noFill/>
              </a14:hiddenFill>
            </a:ext>
          </a:extLst>
        </p:spPr>
      </p:cxnSp>
      <p:sp>
        <p:nvSpPr>
          <p:cNvPr id="25" name="椭圆 24"/>
          <p:cNvSpPr/>
          <p:nvPr/>
        </p:nvSpPr>
        <p:spPr>
          <a:xfrm>
            <a:off x="755576" y="894188"/>
            <a:ext cx="1400314" cy="1398909"/>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defRPr/>
            </a:pPr>
            <a:r>
              <a:rPr lang="zh-CN" altLang="en-US" kern="0" dirty="0">
                <a:solidFill>
                  <a:prstClr val="black"/>
                </a:solidFill>
                <a:latin typeface="微软雅黑" panose="020B0503020204020204" pitchFamily="34" charset="-122"/>
                <a:ea typeface="微软雅黑" panose="020B0503020204020204" pitchFamily="34" charset="-122"/>
              </a:rPr>
              <a:t>概念</a:t>
            </a:r>
          </a:p>
        </p:txBody>
      </p:sp>
      <p:sp>
        <p:nvSpPr>
          <p:cNvPr id="26" name="KSO_GT2.1.1"/>
          <p:cNvSpPr txBox="1"/>
          <p:nvPr/>
        </p:nvSpPr>
        <p:spPr>
          <a:xfrm>
            <a:off x="3995936" y="771550"/>
            <a:ext cx="4458832" cy="1065584"/>
          </a:xfrm>
          <a:prstGeom prst="rect">
            <a:avLst/>
          </a:prstGeom>
          <a:noFill/>
        </p:spPr>
        <p:txBody>
          <a:bodyPr lIns="100790" tIns="50396" rIns="100790" bIns="50396" anchor="ctr"/>
          <a:lstStyle/>
          <a:p>
            <a:pPr algn="just" fontAlgn="base">
              <a:lnSpc>
                <a:spcPct val="130000"/>
              </a:lnSpc>
              <a:spcBef>
                <a:spcPct val="0"/>
              </a:spcBef>
              <a:spcAft>
                <a:spcPct val="0"/>
              </a:spcAft>
              <a:defRPr/>
            </a:pP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所谓侵犯著作权罪，是指以营利为目的，具有法定侵犯著作权四种情形之一，违法所得数额较大（有其他严重情节）或者违法所得数额巨大（有其他特别严重情节）的行为。</a:t>
            </a:r>
          </a:p>
        </p:txBody>
      </p:sp>
      <p:cxnSp>
        <p:nvCxnSpPr>
          <p:cNvPr id="27" name="肘形连接符 11"/>
          <p:cNvCxnSpPr>
            <a:cxnSpLocks noChangeShapeType="1"/>
          </p:cNvCxnSpPr>
          <p:nvPr/>
        </p:nvCxnSpPr>
        <p:spPr bwMode="auto">
          <a:xfrm flipV="1">
            <a:off x="2123728" y="1288117"/>
            <a:ext cx="1724416" cy="549017"/>
          </a:xfrm>
          <a:prstGeom prst="bentConnector3">
            <a:avLst>
              <a:gd name="adj1" fmla="val 29667"/>
            </a:avLst>
          </a:prstGeom>
          <a:noFill/>
          <a:ln w="38100" algn="ctr">
            <a:solidFill>
              <a:srgbClr val="003466"/>
            </a:solidFill>
            <a:miter lim="800000"/>
            <a:headEnd type="oval" w="med" len="med"/>
            <a:tailEnd type="triangle" w="med" len="med"/>
          </a:ln>
          <a:extLst>
            <a:ext uri="{909E8E84-426E-40DD-AFC4-6F175D3DCCD1}">
              <a14:hiddenFill xmlns:a14="http://schemas.microsoft.com/office/drawing/2010/main" xmlns="">
                <a:noFill/>
              </a14:hiddenFill>
            </a:ext>
          </a:extLst>
        </p:spPr>
      </p:cxnSp>
      <p:sp>
        <p:nvSpPr>
          <p:cNvPr id="12" name="矩形 11"/>
          <p:cNvSpPr/>
          <p:nvPr/>
        </p:nvSpPr>
        <p:spPr>
          <a:xfrm>
            <a:off x="914400" y="177854"/>
            <a:ext cx="8122096"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smtClean="0">
                <a:solidFill>
                  <a:prstClr val="white"/>
                </a:solidFill>
                <a:latin typeface="微软雅黑" panose="020B0503020204020204" pitchFamily="34" charset="-122"/>
                <a:ea typeface="微软雅黑" panose="020B0503020204020204" pitchFamily="34" charset="-122"/>
              </a:rPr>
              <a:t>利</a:t>
            </a:r>
            <a:r>
              <a:rPr lang="zh-CN" altLang="en-US" b="1" kern="0" dirty="0">
                <a:solidFill>
                  <a:prstClr val="white"/>
                </a:solidFill>
                <a:latin typeface="微软雅黑" panose="020B0503020204020204" pitchFamily="34" charset="-122"/>
                <a:ea typeface="微软雅黑" panose="020B0503020204020204" pitchFamily="34" charset="-122"/>
              </a:rPr>
              <a:t>用计算机实施侵犯著作权罪</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75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75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750"/>
                                        <p:tgtEl>
                                          <p:spTgt spid="1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750"/>
                                        <p:tgtEl>
                                          <p:spTgt spid="26"/>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750"/>
                                        <p:tgtEl>
                                          <p:spTgt spid="23"/>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750"/>
                                        <p:tgtEl>
                                          <p:spTgt spid="24"/>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750"/>
                                        <p:tgtEl>
                                          <p:spTgt spid="20"/>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3" grpId="0"/>
      <p:bldP spid="25" grpId="0" animBg="1"/>
      <p:bldP spid="26"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Diagram 41"/>
          <p:cNvGraphicFramePr/>
          <p:nvPr>
            <p:extLst>
              <p:ext uri="{D42A27DB-BD31-4B8C-83A1-F6EECF244321}">
                <p14:modId xmlns:p14="http://schemas.microsoft.com/office/powerpoint/2010/main" xmlns="" val="2327281828"/>
              </p:ext>
            </p:extLst>
          </p:nvPr>
        </p:nvGraphicFramePr>
        <p:xfrm>
          <a:off x="755576" y="970523"/>
          <a:ext cx="7416824" cy="283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矩形 40"/>
          <p:cNvSpPr/>
          <p:nvPr/>
        </p:nvSpPr>
        <p:spPr>
          <a:xfrm>
            <a:off x="880686" y="3575015"/>
            <a:ext cx="2204204" cy="1200329"/>
          </a:xfrm>
          <a:prstGeom prst="rect">
            <a:avLst/>
          </a:prstGeom>
        </p:spPr>
        <p:txBody>
          <a:bodyPr wrap="square">
            <a:spAutoFit/>
          </a:bodyPr>
          <a:lstStyle/>
          <a:p>
            <a:pPr>
              <a:lnSpc>
                <a:spcPct val="120000"/>
              </a:lnSpc>
              <a:defRPr/>
            </a:pPr>
            <a:r>
              <a:rPr lang="zh-CN" altLang="en-US" sz="12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所谓侵犯商业秘密罪，是指非法获取、披露、使用或者允许他人使用权利人的商业秘密，给权利人造成重大损失或者造成特别严重后果的行为。</a:t>
            </a:r>
          </a:p>
        </p:txBody>
      </p:sp>
      <p:sp>
        <p:nvSpPr>
          <p:cNvPr id="42" name="矩形 41"/>
          <p:cNvSpPr/>
          <p:nvPr/>
        </p:nvSpPr>
        <p:spPr>
          <a:xfrm>
            <a:off x="3505994" y="3575015"/>
            <a:ext cx="2204204" cy="757130"/>
          </a:xfrm>
          <a:prstGeom prst="rect">
            <a:avLst/>
          </a:prstGeom>
        </p:spPr>
        <p:txBody>
          <a:bodyPr wrap="square">
            <a:spAutoFit/>
          </a:bodyPr>
          <a:lstStyle/>
          <a:p>
            <a:pPr algn="ctr">
              <a:lnSpc>
                <a:spcPct val="120000"/>
              </a:lnSpc>
              <a:defRPr/>
            </a:pPr>
            <a:r>
              <a:rPr lang="zh-CN" altLang="en-US" sz="12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本罪是集合的构成类型，分为基本罪和重罪两个构成类型，具有相应的两个法定刑档次。</a:t>
            </a:r>
          </a:p>
        </p:txBody>
      </p:sp>
      <p:sp>
        <p:nvSpPr>
          <p:cNvPr id="43" name="矩形 42"/>
          <p:cNvSpPr/>
          <p:nvPr/>
        </p:nvSpPr>
        <p:spPr>
          <a:xfrm>
            <a:off x="5868144" y="3353415"/>
            <a:ext cx="2880320" cy="1643527"/>
          </a:xfrm>
          <a:prstGeom prst="rect">
            <a:avLst/>
          </a:prstGeom>
        </p:spPr>
        <p:txBody>
          <a:bodyPr wrap="square">
            <a:spAutoFit/>
          </a:bodyPr>
          <a:lstStyle/>
          <a:p>
            <a:pPr>
              <a:lnSpc>
                <a:spcPct val="120000"/>
              </a:lnSpc>
              <a:defRPr/>
            </a:pPr>
            <a:r>
              <a:rPr lang="zh-CN" altLang="en-US" sz="1200" kern="0" dirty="0">
                <a:solidFill>
                  <a:srgbClr val="7F7F7F">
                    <a:lumMod val="75000"/>
                  </a:srgbClr>
                </a:solidFill>
                <a:latin typeface="微软雅黑" panose="020B0503020204020204" pitchFamily="34" charset="-122"/>
                <a:ea typeface="微软雅黑" panose="020B0503020204020204" pitchFamily="34" charset="-122"/>
                <a:sym typeface="方正兰亭黑_GBK" panose="02000000000000000000" pitchFamily="2" charset="-122"/>
              </a:rPr>
              <a:t>个人犯基本罪的，处三年以下有期徒刑或者拘役，并处或者单处罚金；个人犯重罪的，处三年以上七年以下有期徒刑，并处罚金；单位犯本罪的，对单位判处罚金，并对其直接负责的主管人员和其他直接责任人员，依照自然人犯本罪的规定处罚。</a:t>
            </a:r>
          </a:p>
        </p:txBody>
      </p:sp>
      <p:sp>
        <p:nvSpPr>
          <p:cNvPr id="7" name="矩形 6"/>
          <p:cNvSpPr/>
          <p:nvPr/>
        </p:nvSpPr>
        <p:spPr>
          <a:xfrm>
            <a:off x="914400" y="177854"/>
            <a:ext cx="8122096" cy="377929"/>
          </a:xfrm>
          <a:prstGeom prst="rect">
            <a:avLst/>
          </a:prstGeom>
          <a:solidFill>
            <a:srgbClr val="003466"/>
          </a:solidFill>
          <a:ln w="25400" cap="flat" cmpd="sng" algn="ctr">
            <a:noFill/>
            <a:prstDash val="solid"/>
          </a:ln>
          <a:effectLst/>
        </p:spPr>
        <p:txBody>
          <a:bodyPr rtlCol="0" anchor="ctr"/>
          <a:lstStyle/>
          <a:p>
            <a:pPr lvl="0" algn="ctr">
              <a:defRPr/>
            </a:pPr>
            <a:r>
              <a:rPr lang="zh-CN" altLang="en-US" b="1" kern="0" dirty="0">
                <a:solidFill>
                  <a:prstClr val="white"/>
                </a:solidFill>
                <a:latin typeface="微软雅黑" panose="020B0503020204020204" pitchFamily="34" charset="-122"/>
                <a:ea typeface="微软雅黑" panose="020B0503020204020204" pitchFamily="34" charset="-122"/>
              </a:rPr>
              <a:t>利用计算机实施侵犯商业秘密罪</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P spid="41" grpId="0"/>
      <p:bldP spid="42" grpId="0"/>
      <p:bldP spid="43"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784407" y="1337721"/>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rPr>
              <a:t>04</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29" name="直接连接符 28"/>
          <p:cNvCxnSpPr>
            <a:stCxn id="27" idx="3"/>
          </p:cNvCxnSpPr>
          <p:nvPr/>
        </p:nvCxnSpPr>
        <p:spPr>
          <a:xfrm flipV="1">
            <a:off x="3488720" y="2115293"/>
            <a:ext cx="5655280" cy="7258"/>
          </a:xfrm>
          <a:prstGeom prst="line">
            <a:avLst/>
          </a:prstGeom>
          <a:noFill/>
          <a:ln w="95250" cap="flat" cmpd="sng" algn="ctr">
            <a:solidFill>
              <a:srgbClr val="003466"/>
            </a:solidFill>
            <a:prstDash val="solid"/>
          </a:ln>
          <a:effectLst/>
        </p:spPr>
      </p:cxnSp>
      <p:sp>
        <p:nvSpPr>
          <p:cNvPr id="30" name="TextBox 6"/>
          <p:cNvSpPr txBox="1"/>
          <p:nvPr/>
        </p:nvSpPr>
        <p:spPr>
          <a:xfrm>
            <a:off x="3563888" y="1263391"/>
            <a:ext cx="3775393"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计算机犯罪对策</a:t>
            </a:r>
          </a:p>
        </p:txBody>
      </p:sp>
      <p:sp>
        <p:nvSpPr>
          <p:cNvPr id="31" name="TextBox 7"/>
          <p:cNvSpPr txBox="1"/>
          <p:nvPr/>
        </p:nvSpPr>
        <p:spPr>
          <a:xfrm>
            <a:off x="902240" y="3003798"/>
            <a:ext cx="2852063"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第一节　强化我国的网络立法</a:t>
            </a:r>
          </a:p>
        </p:txBody>
      </p:sp>
      <p:sp>
        <p:nvSpPr>
          <p:cNvPr id="32" name="TextBox 8"/>
          <p:cNvSpPr txBox="1"/>
          <p:nvPr/>
        </p:nvSpPr>
        <p:spPr>
          <a:xfrm>
            <a:off x="1691680" y="3677131"/>
            <a:ext cx="338426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预防计算机犯罪的法律对策</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6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400"/>
                            </p:stCondLst>
                            <p:childTnLst>
                              <p:par>
                                <p:cTn id="35" presetID="14"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3"/>
          <p:cNvGrpSpPr/>
          <p:nvPr/>
        </p:nvGrpSpPr>
        <p:grpSpPr bwMode="auto">
          <a:xfrm>
            <a:off x="3131840" y="195486"/>
            <a:ext cx="4407137" cy="518637"/>
            <a:chOff x="5013673" y="1556817"/>
            <a:chExt cx="5976664" cy="576064"/>
          </a:xfrm>
        </p:grpSpPr>
        <p:sp>
          <p:nvSpPr>
            <p:cNvPr id="73" name="对角圆角矩形 72"/>
            <p:cNvSpPr/>
            <p:nvPr/>
          </p:nvSpPr>
          <p:spPr>
            <a:xfrm>
              <a:off x="5013673" y="1556817"/>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信息安全法概述</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4" name="对角圆角矩形 73"/>
            <p:cNvSpPr/>
            <p:nvPr/>
          </p:nvSpPr>
          <p:spPr>
            <a:xfrm>
              <a:off x="5084934" y="1628205"/>
              <a:ext cx="792126" cy="433237"/>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1</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75" name="组合 74"/>
          <p:cNvGrpSpPr/>
          <p:nvPr/>
        </p:nvGrpSpPr>
        <p:grpSpPr bwMode="auto">
          <a:xfrm>
            <a:off x="3261208" y="843558"/>
            <a:ext cx="4407136" cy="518637"/>
            <a:chOff x="5013499" y="1476811"/>
            <a:chExt cx="5976664" cy="576064"/>
          </a:xfrm>
        </p:grpSpPr>
        <p:sp>
          <p:nvSpPr>
            <p:cNvPr id="76" name="对角圆角矩形 75"/>
            <p:cNvSpPr/>
            <p:nvPr/>
          </p:nvSpPr>
          <p:spPr>
            <a:xfrm>
              <a:off x="5013499" y="1476811"/>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lvl="0" algn="ctr">
                <a:defRPr/>
              </a:pPr>
              <a:r>
                <a:rPr lang="zh-CN" altLang="en-US" sz="2160" b="1" kern="0" dirty="0" smtClean="0">
                  <a:solidFill>
                    <a:prstClr val="white"/>
                  </a:solidFill>
                  <a:latin typeface="微软雅黑" panose="020B0503020204020204" pitchFamily="34" charset="-122"/>
                  <a:ea typeface="微软雅黑" panose="020B0503020204020204" pitchFamily="34" charset="-122"/>
                </a:rPr>
                <a:t>     利</a:t>
              </a:r>
              <a:r>
                <a:rPr lang="zh-CN" altLang="en-US" sz="2160" b="1" kern="0" dirty="0">
                  <a:solidFill>
                    <a:prstClr val="white"/>
                  </a:solidFill>
                  <a:latin typeface="微软雅黑" panose="020B0503020204020204" pitchFamily="34" charset="-122"/>
                  <a:ea typeface="微软雅黑" panose="020B0503020204020204" pitchFamily="34" charset="-122"/>
                </a:rPr>
                <a:t>用计算机进行的特定犯罪</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7" name="对角圆角矩形 76"/>
            <p:cNvSpPr/>
            <p:nvPr/>
          </p:nvSpPr>
          <p:spPr>
            <a:xfrm>
              <a:off x="5084933" y="1556792"/>
              <a:ext cx="792127" cy="433237"/>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2</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78" name="组合 77"/>
          <p:cNvGrpSpPr/>
          <p:nvPr/>
        </p:nvGrpSpPr>
        <p:grpSpPr bwMode="auto">
          <a:xfrm>
            <a:off x="3430821" y="1477048"/>
            <a:ext cx="4407137" cy="518637"/>
            <a:chOff x="5013499" y="1380635"/>
            <a:chExt cx="5976664" cy="576065"/>
          </a:xfrm>
        </p:grpSpPr>
        <p:sp>
          <p:nvSpPr>
            <p:cNvPr id="79" name="对角圆角矩形 78"/>
            <p:cNvSpPr/>
            <p:nvPr/>
          </p:nvSpPr>
          <p:spPr>
            <a:xfrm>
              <a:off x="5013499" y="1380635"/>
              <a:ext cx="5976664" cy="576065"/>
            </a:xfrm>
            <a:prstGeom prst="round2DiagRect">
              <a:avLst>
                <a:gd name="adj1" fmla="val 50000"/>
                <a:gd name="adj2" fmla="val 0"/>
              </a:avLst>
            </a:prstGeom>
            <a:solidFill>
              <a:srgbClr val="003466"/>
            </a:solidFill>
            <a:ln w="25400" cap="flat" cmpd="sng" algn="ctr">
              <a:noFill/>
              <a:prstDash val="solid"/>
            </a:ln>
            <a:effectLst/>
          </p:spPr>
          <p:txBody>
            <a:bodyPr anchor="ctr"/>
            <a:lstStyle/>
            <a:p>
              <a:pPr lvl="0" algn="ctr">
                <a:defRPr/>
              </a:pPr>
              <a:r>
                <a:rPr lang="zh-CN" altLang="en-US" sz="2160" b="1" kern="0" dirty="0" smtClean="0">
                  <a:solidFill>
                    <a:prstClr val="white"/>
                  </a:solidFill>
                  <a:latin typeface="微软雅黑" panose="020B0503020204020204" pitchFamily="34" charset="-122"/>
                  <a:ea typeface="微软雅黑" panose="020B0503020204020204" pitchFamily="34" charset="-122"/>
                </a:rPr>
                <a:t>     利</a:t>
              </a:r>
              <a:r>
                <a:rPr lang="zh-CN" altLang="en-US" sz="2160" b="1" kern="0" dirty="0">
                  <a:solidFill>
                    <a:prstClr val="white"/>
                  </a:solidFill>
                  <a:latin typeface="微软雅黑" panose="020B0503020204020204" pitchFamily="34" charset="-122"/>
                  <a:ea typeface="微软雅黑" panose="020B0503020204020204" pitchFamily="34" charset="-122"/>
                </a:rPr>
                <a:t>用计算机进行的其他犯罪</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0" name="对角圆角矩形 79"/>
            <p:cNvSpPr/>
            <p:nvPr/>
          </p:nvSpPr>
          <p:spPr>
            <a:xfrm>
              <a:off x="5069221" y="1443481"/>
              <a:ext cx="792125"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3</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81" name="组合 80"/>
          <p:cNvGrpSpPr/>
          <p:nvPr/>
        </p:nvGrpSpPr>
        <p:grpSpPr bwMode="auto">
          <a:xfrm>
            <a:off x="3549240" y="2139702"/>
            <a:ext cx="4407136" cy="518636"/>
            <a:chOff x="5013499" y="1556792"/>
            <a:chExt cx="5976664" cy="576064"/>
          </a:xfrm>
        </p:grpSpPr>
        <p:sp>
          <p:nvSpPr>
            <p:cNvPr id="82" name="对角圆角矩形 81"/>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lvl="0" algn="ctr">
                <a:defRPr/>
              </a:pPr>
              <a:r>
                <a:rPr lang="zh-CN" altLang="en-US" sz="2160" b="1" kern="0" dirty="0">
                  <a:solidFill>
                    <a:prstClr val="white"/>
                  </a:solidFill>
                  <a:latin typeface="微软雅黑" panose="020B0503020204020204" pitchFamily="34" charset="-122"/>
                  <a:ea typeface="微软雅黑" panose="020B0503020204020204" pitchFamily="34" charset="-122"/>
                </a:rPr>
                <a:t>计算机犯罪对策</a:t>
              </a:r>
            </a:p>
          </p:txBody>
        </p:sp>
        <p:sp>
          <p:nvSpPr>
            <p:cNvPr id="83" name="对角圆角矩形 82"/>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4</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28" name="组合 27"/>
          <p:cNvGrpSpPr/>
          <p:nvPr/>
        </p:nvGrpSpPr>
        <p:grpSpPr>
          <a:xfrm>
            <a:off x="827584" y="2067694"/>
            <a:ext cx="1568989" cy="962319"/>
            <a:chOff x="986787" y="3507854"/>
            <a:chExt cx="1568989" cy="962319"/>
          </a:xfrm>
        </p:grpSpPr>
        <p:sp>
          <p:nvSpPr>
            <p:cNvPr id="84" name="TextBox 14"/>
            <p:cNvSpPr txBox="1"/>
            <p:nvPr/>
          </p:nvSpPr>
          <p:spPr>
            <a:xfrm>
              <a:off x="986787" y="3507854"/>
              <a:ext cx="1568989" cy="757130"/>
            </a:xfrm>
            <a:prstGeom prst="rect">
              <a:avLst/>
            </a:prstGeom>
            <a:noFill/>
          </p:spPr>
          <p:txBody>
            <a:bodyPr wrap="square">
              <a:spAutoFit/>
            </a:bodyPr>
            <a:lstStyle/>
            <a:p>
              <a:pPr algn="ctr">
                <a:defRPr/>
              </a:pPr>
              <a:r>
                <a:rPr lang="zh-CN" altLang="en-US" sz="4320" b="1" dirty="0">
                  <a:solidFill>
                    <a:srgbClr val="003466"/>
                  </a:solidFill>
                  <a:latin typeface="微软雅黑" panose="020B0503020204020204" pitchFamily="34" charset="-122"/>
                  <a:ea typeface="微软雅黑" panose="020B0503020204020204" pitchFamily="34" charset="-122"/>
                </a:rPr>
                <a:t>目 录</a:t>
              </a:r>
            </a:p>
          </p:txBody>
        </p:sp>
        <p:sp>
          <p:nvSpPr>
            <p:cNvPr id="2" name="文本框 1"/>
            <p:cNvSpPr txBox="1"/>
            <p:nvPr/>
          </p:nvSpPr>
          <p:spPr>
            <a:xfrm>
              <a:off x="1276595" y="4070063"/>
              <a:ext cx="989373" cy="400110"/>
            </a:xfrm>
            <a:prstGeom prst="rect">
              <a:avLst/>
            </a:prstGeom>
            <a:noFill/>
          </p:spPr>
          <p:txBody>
            <a:bodyPr wrap="none" rtlCol="0">
              <a:spAutoFit/>
            </a:bodyPr>
            <a:lstStyle/>
            <a:p>
              <a:pPr algn="ctr"/>
              <a:r>
                <a:rPr lang="en-US" altLang="zh-CN" sz="2000" dirty="0">
                  <a:solidFill>
                    <a:srgbClr val="003466"/>
                  </a:solidFill>
                </a:rPr>
                <a:t>content</a:t>
              </a:r>
              <a:endParaRPr lang="zh-CN" altLang="en-US" sz="2000" dirty="0">
                <a:solidFill>
                  <a:srgbClr val="003466"/>
                </a:solidFill>
              </a:endParaRPr>
            </a:p>
          </p:txBody>
        </p:sp>
      </p:grpSp>
      <p:grpSp>
        <p:nvGrpSpPr>
          <p:cNvPr id="17" name="组合 16"/>
          <p:cNvGrpSpPr/>
          <p:nvPr/>
        </p:nvGrpSpPr>
        <p:grpSpPr bwMode="auto">
          <a:xfrm>
            <a:off x="3707905" y="2859782"/>
            <a:ext cx="4407136" cy="518636"/>
            <a:chOff x="5013499" y="1556792"/>
            <a:chExt cx="5976664" cy="576064"/>
          </a:xfrm>
        </p:grpSpPr>
        <p:sp>
          <p:nvSpPr>
            <p:cNvPr id="18" name="对角圆角矩形 17"/>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lvl="0" algn="ctr">
                <a:defRPr/>
              </a:pPr>
              <a:r>
                <a:rPr lang="zh-CN" altLang="en-US" sz="2160" b="1" kern="0" dirty="0" smtClean="0">
                  <a:solidFill>
                    <a:prstClr val="white"/>
                  </a:solidFill>
                  <a:latin typeface="微软雅黑" panose="020B0503020204020204" pitchFamily="34" charset="-122"/>
                  <a:ea typeface="微软雅黑" panose="020B0503020204020204" pitchFamily="34" charset="-122"/>
                </a:rPr>
                <a:t>     信</a:t>
              </a:r>
              <a:r>
                <a:rPr lang="zh-CN" altLang="en-US" sz="2160" b="1" kern="0" dirty="0">
                  <a:solidFill>
                    <a:prstClr val="white"/>
                  </a:solidFill>
                  <a:latin typeface="微软雅黑" panose="020B0503020204020204" pitchFamily="34" charset="-122"/>
                  <a:ea typeface="微软雅黑" panose="020B0503020204020204" pitchFamily="34" charset="-122"/>
                </a:rPr>
                <a:t>息安全相关的热点问题</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对角圆角矩形 18"/>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160" b="1" kern="0" noProof="0" dirty="0">
                  <a:solidFill>
                    <a:srgbClr val="003466"/>
                  </a:solidFill>
                  <a:latin typeface="Calibri" panose="020F0502020204030204"/>
                  <a:ea typeface="宋体" panose="02010600030101010101" pitchFamily="2" charset="-122"/>
                </a:rPr>
                <a:t>6</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22" name="组合 21"/>
          <p:cNvGrpSpPr/>
          <p:nvPr/>
        </p:nvGrpSpPr>
        <p:grpSpPr bwMode="auto">
          <a:xfrm>
            <a:off x="3837272" y="3579862"/>
            <a:ext cx="4407136" cy="518636"/>
            <a:chOff x="5013499" y="1556792"/>
            <a:chExt cx="5976664" cy="576064"/>
          </a:xfrm>
        </p:grpSpPr>
        <p:sp>
          <p:nvSpPr>
            <p:cNvPr id="23" name="对角圆角矩形 22"/>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lvl="0" algn="ctr">
                <a:defRPr/>
              </a:pPr>
              <a:r>
                <a:rPr lang="zh-CN" altLang="en-US" sz="2160" b="1" kern="0" dirty="0" smtClean="0">
                  <a:solidFill>
                    <a:prstClr val="white"/>
                  </a:solidFill>
                  <a:latin typeface="微软雅黑" panose="020B0503020204020204" pitchFamily="34" charset="-122"/>
                  <a:ea typeface="微软雅黑" panose="020B0503020204020204" pitchFamily="34" charset="-122"/>
                </a:rPr>
                <a:t>   计</a:t>
              </a:r>
              <a:r>
                <a:rPr lang="zh-CN" altLang="en-US" sz="2160" b="1" kern="0" dirty="0">
                  <a:solidFill>
                    <a:prstClr val="white"/>
                  </a:solidFill>
                  <a:latin typeface="微软雅黑" panose="020B0503020204020204" pitchFamily="34" charset="-122"/>
                  <a:ea typeface="微软雅黑" panose="020B0503020204020204" pitchFamily="34" charset="-122"/>
                </a:rPr>
                <a:t>算机安全等级保护</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对角圆角矩形 23"/>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160" b="1" kern="0" noProof="0" dirty="0">
                  <a:solidFill>
                    <a:srgbClr val="003466"/>
                  </a:solidFill>
                  <a:latin typeface="Calibri" panose="020F0502020204030204"/>
                  <a:ea typeface="宋体" panose="02010600030101010101" pitchFamily="2" charset="-122"/>
                </a:rPr>
                <a:t>7</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25" name="组合 24"/>
          <p:cNvGrpSpPr/>
          <p:nvPr/>
        </p:nvGrpSpPr>
        <p:grpSpPr bwMode="auto">
          <a:xfrm>
            <a:off x="4012705" y="4285362"/>
            <a:ext cx="4407136" cy="518636"/>
            <a:chOff x="5013499" y="1556792"/>
            <a:chExt cx="5976664" cy="576064"/>
          </a:xfrm>
        </p:grpSpPr>
        <p:sp>
          <p:nvSpPr>
            <p:cNvPr id="26" name="对角圆角矩形 25"/>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lvl="0" algn="ctr">
                <a:defRPr/>
              </a:pPr>
              <a:r>
                <a:rPr lang="zh-CN" altLang="en-US" sz="2160" b="1" kern="0" dirty="0" smtClean="0">
                  <a:solidFill>
                    <a:prstClr val="white"/>
                  </a:solidFill>
                  <a:latin typeface="微软雅黑" panose="020B0503020204020204" pitchFamily="34" charset="-122"/>
                  <a:ea typeface="微软雅黑" panose="020B0503020204020204" pitchFamily="34" charset="-122"/>
                </a:rPr>
                <a:t> 技</a:t>
              </a:r>
              <a:r>
                <a:rPr lang="zh-CN" altLang="en-US" sz="2160" b="1" kern="0" dirty="0">
                  <a:solidFill>
                    <a:prstClr val="white"/>
                  </a:solidFill>
                  <a:latin typeface="微软雅黑" panose="020B0503020204020204" pitchFamily="34" charset="-122"/>
                  <a:ea typeface="微软雅黑" panose="020B0503020204020204" pitchFamily="34" charset="-122"/>
                </a:rPr>
                <a:t>术法规和技术标准 </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对角圆角矩形 26"/>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160" b="1" kern="0" dirty="0" smtClean="0">
                  <a:solidFill>
                    <a:srgbClr val="003466"/>
                  </a:solidFill>
                  <a:latin typeface="Calibri" panose="020F0502020204030204"/>
                  <a:ea typeface="宋体" panose="02010600030101010101" pitchFamily="2" charset="-122"/>
                </a:rPr>
                <a:t>8</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7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7170659" y="2800600"/>
            <a:ext cx="641701" cy="1571872"/>
          </a:xfrm>
          <a:prstGeom prst="rect">
            <a:avLst/>
          </a:prstGeom>
          <a:solidFill>
            <a:srgbClr val="003466"/>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683568" y="2826316"/>
            <a:ext cx="2356335" cy="1571872"/>
          </a:xfrm>
          <a:prstGeom prst="rect">
            <a:avLst/>
          </a:prstGeom>
          <a:blipFill dpi="0" rotWithShape="1">
            <a:blip r:embed="rId3" cstate="screen"/>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5421340" y="632216"/>
            <a:ext cx="2354864" cy="1570400"/>
          </a:xfrm>
          <a:prstGeom prst="rect">
            <a:avLst/>
          </a:prstGeom>
          <a:blipFill dpi="0" rotWithShape="1">
            <a:blip r:embed="rId4" cstate="screen"/>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347864" y="2800601"/>
            <a:ext cx="3705053"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rgbClr val="0034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4967952" y="4085531"/>
              <a:ext cx="4204840" cy="1815881"/>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信息网络国际化、社会化、开放化、个人化的特点使国家的“信息边疆”不断扩展，甚至延伸到了每个网民。国际上围绕信息的获取、使用和控制的斗争愈演愈烈，信息安全已经成为维护国家安全和社会稳定的一个焦点，各国都给以极大的关注与投入。</a:t>
              </a:r>
            </a:p>
          </p:txBody>
        </p:sp>
      </p:grpSp>
      <p:grpSp>
        <p:nvGrpSpPr>
          <p:cNvPr id="18" name="组合 17"/>
          <p:cNvGrpSpPr/>
          <p:nvPr/>
        </p:nvGrpSpPr>
        <p:grpSpPr>
          <a:xfrm>
            <a:off x="467544" y="1059583"/>
            <a:ext cx="4032447" cy="1440160"/>
            <a:chOff x="300341" y="1685925"/>
            <a:chExt cx="3405520" cy="2492990"/>
          </a:xfrm>
        </p:grpSpPr>
        <p:sp>
          <p:nvSpPr>
            <p:cNvPr id="19" name="矩形 1"/>
            <p:cNvSpPr>
              <a:spLocks noChangeArrowheads="1"/>
            </p:cNvSpPr>
            <p:nvPr/>
          </p:nvSpPr>
          <p:spPr bwMode="auto">
            <a:xfrm>
              <a:off x="300341" y="1685925"/>
              <a:ext cx="3405520" cy="2095829"/>
            </a:xfrm>
            <a:prstGeom prst="rect">
              <a:avLst/>
            </a:prstGeom>
            <a:solidFill>
              <a:srgbClr val="0034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396352" y="1685925"/>
              <a:ext cx="3129397" cy="2492990"/>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预防计算机犯罪的问题，实际上是维护社会信息交流安全问题。信息是社会发展的重要战略资源。信息技术和信息产业正在改变传统的生产、经营和生活方式，成为新的经济增长点，信息使知识经济初见端倪。</a:t>
              </a:r>
            </a:p>
          </p:txBody>
        </p:sp>
      </p:gr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19923" y="1759560"/>
            <a:ext cx="27000" cy="1773361"/>
            <a:chOff x="1331651" y="1597980"/>
            <a:chExt cx="36000" cy="2364481"/>
          </a:xfrm>
          <a:solidFill>
            <a:srgbClr val="003466"/>
          </a:solidFill>
        </p:grpSpPr>
        <p:cxnSp>
          <p:nvCxnSpPr>
            <p:cNvPr id="63" name="直接连接符 62"/>
            <p:cNvCxnSpPr/>
            <p:nvPr/>
          </p:nvCxnSpPr>
          <p:spPr>
            <a:xfrm>
              <a:off x="1331651" y="1597980"/>
              <a:ext cx="0" cy="236448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80808"/>
                </a:solidFill>
              </a:endParaRPr>
            </a:p>
          </p:txBody>
        </p:sp>
      </p:grpSp>
      <p:grpSp>
        <p:nvGrpSpPr>
          <p:cNvPr id="65" name="组合 64"/>
          <p:cNvGrpSpPr/>
          <p:nvPr/>
        </p:nvGrpSpPr>
        <p:grpSpPr>
          <a:xfrm flipV="1">
            <a:off x="2275735" y="1707654"/>
            <a:ext cx="27000" cy="1792745"/>
            <a:chOff x="1331651" y="1572132"/>
            <a:chExt cx="36000" cy="2390327"/>
          </a:xfrm>
          <a:solidFill>
            <a:srgbClr val="003466"/>
          </a:solidFill>
        </p:grpSpPr>
        <p:cxnSp>
          <p:nvCxnSpPr>
            <p:cNvPr id="66" name="直接连接符 65"/>
            <p:cNvCxnSpPr/>
            <p:nvPr/>
          </p:nvCxnSpPr>
          <p:spPr>
            <a:xfrm>
              <a:off x="1331651" y="1576008"/>
              <a:ext cx="0" cy="238645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80808"/>
                </a:solidFill>
              </a:endParaRPr>
            </a:p>
          </p:txBody>
        </p:sp>
      </p:grpSp>
      <p:grpSp>
        <p:nvGrpSpPr>
          <p:cNvPr id="68" name="组合 67"/>
          <p:cNvGrpSpPr/>
          <p:nvPr/>
        </p:nvGrpSpPr>
        <p:grpSpPr>
          <a:xfrm>
            <a:off x="4489579" y="1642656"/>
            <a:ext cx="27000" cy="1773361"/>
            <a:chOff x="1331651" y="1597980"/>
            <a:chExt cx="36000" cy="2364481"/>
          </a:xfrm>
          <a:solidFill>
            <a:srgbClr val="003466"/>
          </a:solidFill>
        </p:grpSpPr>
        <p:cxnSp>
          <p:nvCxnSpPr>
            <p:cNvPr id="69" name="直接连接符 68"/>
            <p:cNvCxnSpPr/>
            <p:nvPr/>
          </p:nvCxnSpPr>
          <p:spPr>
            <a:xfrm>
              <a:off x="1331651" y="1597980"/>
              <a:ext cx="0" cy="236448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80808"/>
                </a:solidFill>
              </a:endParaRPr>
            </a:p>
          </p:txBody>
        </p:sp>
      </p:grpSp>
      <p:grpSp>
        <p:nvGrpSpPr>
          <p:cNvPr id="71" name="组合 70"/>
          <p:cNvGrpSpPr/>
          <p:nvPr/>
        </p:nvGrpSpPr>
        <p:grpSpPr>
          <a:xfrm flipV="1">
            <a:off x="6732240" y="1706914"/>
            <a:ext cx="27000" cy="1792746"/>
            <a:chOff x="1331651" y="1572132"/>
            <a:chExt cx="36000" cy="2390328"/>
          </a:xfrm>
          <a:solidFill>
            <a:srgbClr val="003466"/>
          </a:solidFill>
        </p:grpSpPr>
        <p:cxnSp>
          <p:nvCxnSpPr>
            <p:cNvPr id="72" name="直接连接符 71"/>
            <p:cNvCxnSpPr/>
            <p:nvPr/>
          </p:nvCxnSpPr>
          <p:spPr>
            <a:xfrm>
              <a:off x="1331651" y="1576008"/>
              <a:ext cx="0" cy="2386452"/>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80808"/>
                </a:solidFill>
              </a:endParaRPr>
            </a:p>
          </p:txBody>
        </p:sp>
      </p:grpSp>
      <p:sp>
        <p:nvSpPr>
          <p:cNvPr id="76" name="文本框 56"/>
          <p:cNvSpPr txBox="1"/>
          <p:nvPr/>
        </p:nvSpPr>
        <p:spPr>
          <a:xfrm>
            <a:off x="346175" y="1592369"/>
            <a:ext cx="1679189" cy="1954381"/>
          </a:xfrm>
          <a:prstGeom prst="rect">
            <a:avLst/>
          </a:prstGeom>
          <a:noFill/>
        </p:spPr>
        <p:txBody>
          <a:bodyPr wrap="squar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网络犯罪的泛滥有各方面的原因，例如技术、意识、社会心理、政治等，同时，法律的相对滞后也是一个不容忽视的原因，从有立法思想、立法议项，到出草案、一遍遍审议，直到通过，“一慢二看三通过”的立法速度远赶不上网络发展的速度。</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79" name="文本框 58"/>
          <p:cNvSpPr txBox="1"/>
          <p:nvPr/>
        </p:nvSpPr>
        <p:spPr>
          <a:xfrm>
            <a:off x="4547756" y="496468"/>
            <a:ext cx="1783613" cy="2800767"/>
          </a:xfrm>
          <a:prstGeom prst="rect">
            <a:avLst/>
          </a:prstGeom>
          <a:noFill/>
        </p:spPr>
        <p:txBody>
          <a:bodyPr wrap="squar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一方面，国际社会已制定了相应的制裁网络犯罪的国际公约。而另一方面，许多发展中国家却因为网络的不普及，而漠视了相关方面的法律规定。只有全世界都行动起来，让各国国内法律相互接轨，形成一个严密的国际法律合作体系，才能真正打击网络犯罪。因此，我国的反网络犯罪立法应从一开始就注重与国际法律体系和惯例衔接，以避免在运行中所产生的国际磨擦和冲突。</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82" name="文本框 60"/>
          <p:cNvSpPr txBox="1"/>
          <p:nvPr/>
        </p:nvSpPr>
        <p:spPr>
          <a:xfrm>
            <a:off x="6876256" y="1898657"/>
            <a:ext cx="1672491" cy="2800767"/>
          </a:xfrm>
          <a:prstGeom prst="rect">
            <a:avLst/>
          </a:prstGeom>
          <a:noFill/>
        </p:spPr>
        <p:txBody>
          <a:bodyPr wrap="squar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今后的立法工作中，不仅要理顺现有法律法规的冲突，在必要的时候，应制定一部统一法典，使网络犯罪的预防与制裁真正做到“有法可依</a:t>
            </a:r>
            <a:r>
              <a:rPr lang="zh-CN" altLang="en-US" sz="1100" dirty="0" smtClean="0">
                <a:solidFill>
                  <a:schemeClr val="accent1"/>
                </a:solidFill>
                <a:latin typeface="微软雅黑" panose="020B0503020204020204" pitchFamily="34" charset="-122"/>
                <a:ea typeface="微软雅黑" panose="020B0503020204020204" pitchFamily="34" charset="-122"/>
              </a:rPr>
              <a:t>”。</a:t>
            </a:r>
            <a:endParaRPr lang="en-US" altLang="zh-CN" sz="1100" dirty="0" smtClean="0">
              <a:solidFill>
                <a:schemeClr val="accent1"/>
              </a:solidFill>
              <a:latin typeface="微软雅黑" panose="020B0503020204020204" pitchFamily="34" charset="-122"/>
              <a:ea typeface="微软雅黑" panose="020B0503020204020204" pitchFamily="34" charset="-122"/>
            </a:endParaRPr>
          </a:p>
          <a:p>
            <a:r>
              <a:rPr lang="zh-CN" altLang="en-US" sz="1100" dirty="0">
                <a:solidFill>
                  <a:schemeClr val="accent1"/>
                </a:solidFill>
                <a:latin typeface="微软雅黑" panose="020B0503020204020204" pitchFamily="34" charset="-122"/>
                <a:ea typeface="微软雅黑" panose="020B0503020204020204" pitchFamily="34" charset="-122"/>
              </a:rPr>
              <a:t>预防和制裁网络犯罪的有力措施还在于提高防范技术及增强安全意识，只有“三管齐下”，才能真正做到预防与制裁相结合，不给犯罪分子以可乘之机，将网络犯罪的可能性及危害性降到最低。</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85" name="文本框 62"/>
          <p:cNvSpPr txBox="1"/>
          <p:nvPr/>
        </p:nvSpPr>
        <p:spPr>
          <a:xfrm>
            <a:off x="2488815" y="1779662"/>
            <a:ext cx="1723145" cy="1785104"/>
          </a:xfrm>
          <a:prstGeom prst="rect">
            <a:avLst/>
          </a:prstGeom>
          <a:noFill/>
        </p:spPr>
        <p:txBody>
          <a:bodyPr wrap="squar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随着科学技术的发展，网络犯罪这种高科技的智能犯罪将层出不穷，网络犯罪的立法也应是动态的，除了解决上述的可操作性问题外，网络犯罪的范畴、立案标准、强制措施等也应从立法上予以明确，便于司法机关办案的合法、快捷。</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48480" y="3625319"/>
            <a:ext cx="2117443" cy="762971"/>
            <a:chOff x="1300239" y="3331408"/>
            <a:chExt cx="2143307" cy="1017295"/>
          </a:xfrm>
        </p:grpSpPr>
        <p:sp>
          <p:nvSpPr>
            <p:cNvPr id="87" name="矩形 86"/>
            <p:cNvSpPr/>
            <p:nvPr/>
          </p:nvSpPr>
          <p:spPr>
            <a:xfrm>
              <a:off x="1300239" y="3331408"/>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accent2"/>
                </a:solidFill>
              </a:endParaRPr>
            </a:p>
          </p:txBody>
        </p:sp>
        <p:sp>
          <p:nvSpPr>
            <p:cNvPr id="88" name="文本框 63"/>
            <p:cNvSpPr txBox="1"/>
            <p:nvPr/>
          </p:nvSpPr>
          <p:spPr>
            <a:xfrm>
              <a:off x="1300239" y="3485165"/>
              <a:ext cx="2143307" cy="640174"/>
            </a:xfrm>
            <a:prstGeom prst="rect">
              <a:avLst/>
            </a:prstGeom>
            <a:noFill/>
          </p:spPr>
          <p:txBody>
            <a:bodyPr wrap="square" rtlCol="0">
              <a:spAutoFit/>
            </a:bodyPr>
            <a:lstStyle/>
            <a:p>
              <a:pPr>
                <a:lnSpc>
                  <a:spcPct val="90000"/>
                </a:lnSpc>
                <a:spcBef>
                  <a:spcPts val="750"/>
                </a:spcBef>
              </a:pPr>
              <a:r>
                <a:rPr lang="zh-CN" altLang="en-US" sz="1400" dirty="0">
                  <a:solidFill>
                    <a:schemeClr val="accent2"/>
                  </a:solidFill>
                  <a:latin typeface="微软雅黑" panose="020B0503020204020204" pitchFamily="34" charset="-122"/>
                  <a:ea typeface="微软雅黑" panose="020B0503020204020204" pitchFamily="34" charset="-122"/>
                </a:rPr>
                <a:t>一、提高立法技术，缩短立法周期</a:t>
              </a:r>
            </a:p>
          </p:txBody>
        </p:sp>
      </p:grpSp>
      <p:grpSp>
        <p:nvGrpSpPr>
          <p:cNvPr id="90" name="组合 89"/>
          <p:cNvGrpSpPr/>
          <p:nvPr/>
        </p:nvGrpSpPr>
        <p:grpSpPr>
          <a:xfrm>
            <a:off x="2242733" y="843558"/>
            <a:ext cx="2086790" cy="762971"/>
            <a:chOff x="2945629" y="2358173"/>
            <a:chExt cx="2782386" cy="1017296"/>
          </a:xfrm>
        </p:grpSpPr>
        <p:sp>
          <p:nvSpPr>
            <p:cNvPr id="91" name="矩形 90"/>
            <p:cNvSpPr/>
            <p:nvPr/>
          </p:nvSpPr>
          <p:spPr>
            <a:xfrm flipV="1">
              <a:off x="2945629" y="2358173"/>
              <a:ext cx="2782386" cy="1017296"/>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accent2"/>
                </a:solidFill>
              </a:endParaRPr>
            </a:p>
          </p:txBody>
        </p:sp>
        <p:sp>
          <p:nvSpPr>
            <p:cNvPr id="92" name="文本框 64"/>
            <p:cNvSpPr txBox="1"/>
            <p:nvPr/>
          </p:nvSpPr>
          <p:spPr>
            <a:xfrm>
              <a:off x="2961405" y="2582897"/>
              <a:ext cx="2766610" cy="640175"/>
            </a:xfrm>
            <a:prstGeom prst="rect">
              <a:avLst/>
            </a:prstGeom>
            <a:noFill/>
          </p:spPr>
          <p:txBody>
            <a:bodyPr wrap="square" rtlCol="0">
              <a:spAutoFit/>
            </a:bodyPr>
            <a:lstStyle/>
            <a:p>
              <a:pPr>
                <a:lnSpc>
                  <a:spcPct val="90000"/>
                </a:lnSpc>
                <a:spcBef>
                  <a:spcPts val="750"/>
                </a:spcBef>
              </a:pPr>
              <a:r>
                <a:rPr lang="zh-CN" altLang="en-US" sz="1400" dirty="0">
                  <a:solidFill>
                    <a:schemeClr val="accent2"/>
                  </a:solidFill>
                  <a:latin typeface="微软雅黑" panose="020B0503020204020204" pitchFamily="34" charset="-122"/>
                  <a:ea typeface="微软雅黑" panose="020B0503020204020204" pitchFamily="34" charset="-122"/>
                </a:rPr>
                <a:t>二、法律的规定应与技术的可操作性相契合</a:t>
              </a:r>
            </a:p>
          </p:txBody>
        </p:sp>
      </p:grpSp>
      <p:grpSp>
        <p:nvGrpSpPr>
          <p:cNvPr id="94" name="组合 93"/>
          <p:cNvGrpSpPr/>
          <p:nvPr/>
        </p:nvGrpSpPr>
        <p:grpSpPr>
          <a:xfrm>
            <a:off x="4427985" y="3392955"/>
            <a:ext cx="2066596" cy="762971"/>
            <a:chOff x="6152961" y="2945166"/>
            <a:chExt cx="2099921" cy="1017295"/>
          </a:xfrm>
        </p:grpSpPr>
        <p:sp>
          <p:nvSpPr>
            <p:cNvPr id="95" name="矩形 94"/>
            <p:cNvSpPr/>
            <p:nvPr/>
          </p:nvSpPr>
          <p:spPr>
            <a:xfrm>
              <a:off x="6152961"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accent2"/>
                </a:solidFill>
              </a:endParaRPr>
            </a:p>
          </p:txBody>
        </p:sp>
        <p:sp>
          <p:nvSpPr>
            <p:cNvPr id="96" name="文本框 65"/>
            <p:cNvSpPr txBox="1"/>
            <p:nvPr/>
          </p:nvSpPr>
          <p:spPr>
            <a:xfrm>
              <a:off x="6210632" y="3077687"/>
              <a:ext cx="2042250" cy="640175"/>
            </a:xfrm>
            <a:prstGeom prst="rect">
              <a:avLst/>
            </a:prstGeom>
            <a:noFill/>
          </p:spPr>
          <p:txBody>
            <a:bodyPr wrap="square" rtlCol="0">
              <a:spAutoFit/>
            </a:bodyPr>
            <a:lstStyle/>
            <a:p>
              <a:pPr>
                <a:lnSpc>
                  <a:spcPct val="90000"/>
                </a:lnSpc>
                <a:spcBef>
                  <a:spcPts val="750"/>
                </a:spcBef>
              </a:pPr>
              <a:r>
                <a:rPr lang="zh-CN" altLang="en-US" sz="1400" dirty="0">
                  <a:solidFill>
                    <a:schemeClr val="accent2"/>
                  </a:solidFill>
                  <a:latin typeface="微软雅黑" panose="020B0503020204020204" pitchFamily="34" charset="-122"/>
                  <a:ea typeface="微软雅黑" panose="020B0503020204020204" pitchFamily="34" charset="-122"/>
                </a:rPr>
                <a:t>三、与世界法律体系衔接及相互利用的问题</a:t>
              </a:r>
            </a:p>
          </p:txBody>
        </p:sp>
      </p:grpSp>
      <p:grpSp>
        <p:nvGrpSpPr>
          <p:cNvPr id="98" name="组合 97"/>
          <p:cNvGrpSpPr/>
          <p:nvPr/>
        </p:nvGrpSpPr>
        <p:grpSpPr>
          <a:xfrm>
            <a:off x="6660232" y="889313"/>
            <a:ext cx="2136866" cy="762971"/>
            <a:chOff x="8563615" y="1358755"/>
            <a:chExt cx="2099921" cy="1017295"/>
          </a:xfrm>
        </p:grpSpPr>
        <p:sp>
          <p:nvSpPr>
            <p:cNvPr id="99" name="矩形 98"/>
            <p:cNvSpPr/>
            <p:nvPr/>
          </p:nvSpPr>
          <p:spPr>
            <a:xfrm flipV="1">
              <a:off x="8563615" y="1358755"/>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accent2"/>
                </a:solidFill>
              </a:endParaRPr>
            </a:p>
          </p:txBody>
        </p:sp>
        <p:sp>
          <p:nvSpPr>
            <p:cNvPr id="100" name="文本框 66"/>
            <p:cNvSpPr txBox="1"/>
            <p:nvPr/>
          </p:nvSpPr>
          <p:spPr>
            <a:xfrm>
              <a:off x="8564186" y="1627540"/>
              <a:ext cx="1923330" cy="640175"/>
            </a:xfrm>
            <a:prstGeom prst="rect">
              <a:avLst/>
            </a:prstGeom>
            <a:noFill/>
          </p:spPr>
          <p:txBody>
            <a:bodyPr wrap="square" rtlCol="0">
              <a:spAutoFit/>
            </a:bodyPr>
            <a:lstStyle/>
            <a:p>
              <a:pPr>
                <a:lnSpc>
                  <a:spcPct val="90000"/>
                </a:lnSpc>
                <a:spcBef>
                  <a:spcPts val="750"/>
                </a:spcBef>
              </a:pPr>
              <a:r>
                <a:rPr lang="zh-CN" altLang="en-US" sz="1400" dirty="0">
                  <a:solidFill>
                    <a:schemeClr val="accent2"/>
                  </a:solidFill>
                  <a:latin typeface="微软雅黑" panose="020B0503020204020204" pitchFamily="34" charset="-122"/>
                  <a:ea typeface="微软雅黑" panose="020B0503020204020204" pitchFamily="34" charset="-122"/>
                </a:rPr>
                <a:t>四、法律的统一性问题</a:t>
              </a:r>
            </a:p>
          </p:txBody>
        </p:sp>
      </p:grpSp>
      <p:sp>
        <p:nvSpPr>
          <p:cNvPr id="46" name="TextBox 43"/>
          <p:cNvSpPr txBox="1">
            <a:spLocks noChangeArrowheads="1"/>
          </p:cNvSpPr>
          <p:nvPr/>
        </p:nvSpPr>
        <p:spPr bwMode="auto">
          <a:xfrm>
            <a:off x="971600" y="262828"/>
            <a:ext cx="3960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smtClean="0">
                <a:solidFill>
                  <a:prstClr val="black">
                    <a:lumMod val="75000"/>
                    <a:lumOff val="25000"/>
                  </a:prstClr>
                </a:solidFill>
                <a:latin typeface="微软雅黑" panose="020B0503020204020204" pitchFamily="34" charset="-122"/>
              </a:rPr>
              <a:t>一、强</a:t>
            </a:r>
            <a:r>
              <a:rPr lang="zh-CN" altLang="en-US" sz="2400" b="1" dirty="0">
                <a:solidFill>
                  <a:prstClr val="black">
                    <a:lumMod val="75000"/>
                    <a:lumOff val="25000"/>
                  </a:prstClr>
                </a:solidFill>
                <a:latin typeface="微软雅黑" panose="020B0503020204020204" pitchFamily="34" charset="-122"/>
              </a:rPr>
              <a:t>化我国的网络立法</a:t>
            </a:r>
            <a:endParaRPr lang="en-US" altLang="zh-CN" sz="2400"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1+#ppt_w/2"/>
                                          </p:val>
                                        </p:tav>
                                        <p:tav tm="100000">
                                          <p:val>
                                            <p:strVal val="#ppt_x"/>
                                          </p:val>
                                        </p:tav>
                                      </p:tavLst>
                                    </p:anim>
                                    <p:anim calcmode="lin" valueType="num">
                                      <p:cBhvr additive="base">
                                        <p:cTn id="8" dur="500" fill="hold"/>
                                        <p:tgtEl>
                                          <p:spTgt spid="8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1+#ppt_w/2"/>
                                          </p:val>
                                        </p:tav>
                                        <p:tav tm="100000">
                                          <p:val>
                                            <p:strVal val="#ppt_x"/>
                                          </p:val>
                                        </p:tav>
                                      </p:tavLst>
                                    </p:anim>
                                    <p:anim calcmode="lin" valueType="num">
                                      <p:cBhvr additive="base">
                                        <p:cTn id="12" dur="50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1+#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1+#ppt_w/2"/>
                                          </p:val>
                                        </p:tav>
                                        <p:tav tm="100000">
                                          <p:val>
                                            <p:strVal val="#ppt_x"/>
                                          </p:val>
                                        </p:tav>
                                      </p:tavLst>
                                    </p:anim>
                                    <p:anim calcmode="lin" valueType="num">
                                      <p:cBhvr additive="base">
                                        <p:cTn id="20" dur="500" fill="hold"/>
                                        <p:tgtEl>
                                          <p:spTgt spid="98"/>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62"/>
                                        </p:tgtEl>
                                        <p:attrNameLst>
                                          <p:attrName>style.visibility</p:attrName>
                                        </p:attrNameLst>
                                      </p:cBhvr>
                                      <p:to>
                                        <p:strVal val="visible"/>
                                      </p:to>
                                    </p:set>
                                    <p:animEffect transition="in" filter="wipe(down)">
                                      <p:cBhvr>
                                        <p:cTn id="23" dur="250"/>
                                        <p:tgtEl>
                                          <p:spTgt spid="62"/>
                                        </p:tgtEl>
                                      </p:cBhvr>
                                    </p:animEffect>
                                  </p:childTnLst>
                                </p:cTn>
                              </p:par>
                              <p:par>
                                <p:cTn id="24" presetID="22" presetClass="entr" presetSubtype="1" fill="hold" nodeType="withEffect">
                                  <p:stCondLst>
                                    <p:cond delay="750"/>
                                  </p:stCondLst>
                                  <p:childTnLst>
                                    <p:set>
                                      <p:cBhvr>
                                        <p:cTn id="25" dur="1" fill="hold">
                                          <p:stCondLst>
                                            <p:cond delay="0"/>
                                          </p:stCondLst>
                                        </p:cTn>
                                        <p:tgtEl>
                                          <p:spTgt spid="65"/>
                                        </p:tgtEl>
                                        <p:attrNameLst>
                                          <p:attrName>style.visibility</p:attrName>
                                        </p:attrNameLst>
                                      </p:cBhvr>
                                      <p:to>
                                        <p:strVal val="visible"/>
                                      </p:to>
                                    </p:set>
                                    <p:animEffect transition="in" filter="wipe(up)">
                                      <p:cBhvr>
                                        <p:cTn id="26" dur="250"/>
                                        <p:tgtEl>
                                          <p:spTgt spid="65"/>
                                        </p:tgtEl>
                                      </p:cBhvr>
                                    </p:animEffect>
                                  </p:childTnLst>
                                </p:cTn>
                              </p:par>
                              <p:par>
                                <p:cTn id="27" presetID="22" presetClass="entr" presetSubtype="4" fill="hold" nodeType="withEffect">
                                  <p:stCondLst>
                                    <p:cond delay="100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250"/>
                                        <p:tgtEl>
                                          <p:spTgt spid="68"/>
                                        </p:tgtEl>
                                      </p:cBhvr>
                                    </p:animEffect>
                                  </p:childTnLst>
                                </p:cTn>
                              </p:par>
                              <p:par>
                                <p:cTn id="30" presetID="22" presetClass="entr" presetSubtype="1" fill="hold" nodeType="withEffect">
                                  <p:stCondLst>
                                    <p:cond delay="1250"/>
                                  </p:stCondLst>
                                  <p:childTnLst>
                                    <p:set>
                                      <p:cBhvr>
                                        <p:cTn id="31" dur="1" fill="hold">
                                          <p:stCondLst>
                                            <p:cond delay="0"/>
                                          </p:stCondLst>
                                        </p:cTn>
                                        <p:tgtEl>
                                          <p:spTgt spid="71"/>
                                        </p:tgtEl>
                                        <p:attrNameLst>
                                          <p:attrName>style.visibility</p:attrName>
                                        </p:attrNameLst>
                                      </p:cBhvr>
                                      <p:to>
                                        <p:strVal val="visible"/>
                                      </p:to>
                                    </p:set>
                                    <p:animEffect transition="in" filter="wipe(up)">
                                      <p:cBhvr>
                                        <p:cTn id="32"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43"/>
          <p:cNvSpPr txBox="1">
            <a:spLocks noChangeArrowheads="1"/>
          </p:cNvSpPr>
          <p:nvPr/>
        </p:nvSpPr>
        <p:spPr bwMode="auto">
          <a:xfrm>
            <a:off x="899592" y="262884"/>
            <a:ext cx="50040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smtClean="0">
                <a:solidFill>
                  <a:prstClr val="black">
                    <a:lumMod val="75000"/>
                    <a:lumOff val="25000"/>
                  </a:prstClr>
                </a:solidFill>
                <a:latin typeface="微软雅黑" panose="020B0503020204020204" pitchFamily="34" charset="-122"/>
              </a:rPr>
              <a:t>二、预</a:t>
            </a:r>
            <a:r>
              <a:rPr lang="zh-CN" altLang="en-US" sz="2400" b="1" dirty="0">
                <a:solidFill>
                  <a:prstClr val="black">
                    <a:lumMod val="75000"/>
                    <a:lumOff val="25000"/>
                  </a:prstClr>
                </a:solidFill>
                <a:latin typeface="微软雅黑" panose="020B0503020204020204" pitchFamily="34" charset="-122"/>
              </a:rPr>
              <a:t>防计算机犯罪的法律对策</a:t>
            </a:r>
            <a:endParaRPr lang="en-US" altLang="zh-CN" sz="2400" b="1" dirty="0">
              <a:solidFill>
                <a:prstClr val="black">
                  <a:lumMod val="75000"/>
                  <a:lumOff val="25000"/>
                </a:prstClr>
              </a:solidFill>
              <a:latin typeface="微软雅黑" panose="020B0503020204020204" pitchFamily="34" charset="-122"/>
            </a:endParaRPr>
          </a:p>
        </p:txBody>
      </p:sp>
      <p:sp>
        <p:nvSpPr>
          <p:cNvPr id="36" name="菱形 35"/>
          <p:cNvSpPr/>
          <p:nvPr/>
        </p:nvSpPr>
        <p:spPr>
          <a:xfrm>
            <a:off x="2915816" y="1276350"/>
            <a:ext cx="2873375" cy="2874963"/>
          </a:xfrm>
          <a:prstGeom prst="diamond">
            <a:avLst/>
          </a:prstGeom>
          <a:solidFill>
            <a:sysClr val="window" lastClr="FFFFFF">
              <a:lumMod val="75000"/>
            </a:sysClr>
          </a:solidFill>
          <a:ln w="10795" cap="flat" cmpd="sng" algn="ctr">
            <a:noFill/>
            <a:prstDash val="solid"/>
          </a:ln>
          <a:effectLst/>
        </p:spPr>
        <p:txBody>
          <a:bodyPr anchor="ctr"/>
          <a:lstStyle/>
          <a:p>
            <a:pPr algn="ctr">
              <a:defRPr/>
            </a:pPr>
            <a:endParaRPr lang="zh-CN" altLang="en-US" kern="0">
              <a:solidFill>
                <a:prstClr val="white"/>
              </a:solidFill>
            </a:endParaRPr>
          </a:p>
        </p:txBody>
      </p:sp>
      <p:grpSp>
        <p:nvGrpSpPr>
          <p:cNvPr id="37" name="组合 36"/>
          <p:cNvGrpSpPr/>
          <p:nvPr/>
        </p:nvGrpSpPr>
        <p:grpSpPr bwMode="auto">
          <a:xfrm>
            <a:off x="3271416" y="1633538"/>
            <a:ext cx="2160588" cy="2160587"/>
            <a:chOff x="5649081" y="1491629"/>
            <a:chExt cx="2160240" cy="2160240"/>
          </a:xfrm>
        </p:grpSpPr>
        <p:sp>
          <p:nvSpPr>
            <p:cNvPr id="38" name="菱形 37"/>
            <p:cNvSpPr/>
            <p:nvPr/>
          </p:nvSpPr>
          <p:spPr>
            <a:xfrm>
              <a:off x="5649081" y="1491629"/>
              <a:ext cx="2160240" cy="2160240"/>
            </a:xfrm>
            <a:prstGeom prst="diamond">
              <a:avLst/>
            </a:prstGeom>
            <a:solidFill>
              <a:sysClr val="window" lastClr="FFFFFF">
                <a:lumMod val="50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39" name="Freeform 37"/>
            <p:cNvSpPr>
              <a:spLocks noEditPoints="1"/>
            </p:cNvSpPr>
            <p:nvPr/>
          </p:nvSpPr>
          <p:spPr bwMode="auto">
            <a:xfrm>
              <a:off x="6444208" y="2280268"/>
              <a:ext cx="701089" cy="582961"/>
            </a:xfrm>
            <a:custGeom>
              <a:avLst/>
              <a:gdLst>
                <a:gd name="T0" fmla="*/ 2147483647 w 309"/>
                <a:gd name="T1" fmla="*/ 0 h 257"/>
                <a:gd name="T2" fmla="*/ 2147483647 w 309"/>
                <a:gd name="T3" fmla="*/ 2147483647 h 257"/>
                <a:gd name="T4" fmla="*/ 2147483647 w 309"/>
                <a:gd name="T5" fmla="*/ 2147483647 h 257"/>
                <a:gd name="T6" fmla="*/ 2147483647 w 309"/>
                <a:gd name="T7" fmla="*/ 2147483647 h 257"/>
                <a:gd name="T8" fmla="*/ 2147483647 w 309"/>
                <a:gd name="T9" fmla="*/ 2147483647 h 257"/>
                <a:gd name="T10" fmla="*/ 2147483647 w 309"/>
                <a:gd name="T11" fmla="*/ 2147483647 h 257"/>
                <a:gd name="T12" fmla="*/ 2147483647 w 309"/>
                <a:gd name="T13" fmla="*/ 2147483647 h 257"/>
                <a:gd name="T14" fmla="*/ 2147483647 w 309"/>
                <a:gd name="T15" fmla="*/ 2147483647 h 257"/>
                <a:gd name="T16" fmla="*/ 2147483647 w 309"/>
                <a:gd name="T17" fmla="*/ 2147483647 h 257"/>
                <a:gd name="T18" fmla="*/ 2147483647 w 309"/>
                <a:gd name="T19" fmla="*/ 2147483647 h 257"/>
                <a:gd name="T20" fmla="*/ 2147483647 w 309"/>
                <a:gd name="T21" fmla="*/ 2147483647 h 257"/>
                <a:gd name="T22" fmla="*/ 2147483647 w 309"/>
                <a:gd name="T23" fmla="*/ 2147483647 h 257"/>
                <a:gd name="T24" fmla="*/ 2147483647 w 309"/>
                <a:gd name="T25" fmla="*/ 2147483647 h 257"/>
                <a:gd name="T26" fmla="*/ 2147483647 w 309"/>
                <a:gd name="T27" fmla="*/ 2147483647 h 257"/>
                <a:gd name="T28" fmla="*/ 2147483647 w 309"/>
                <a:gd name="T29" fmla="*/ 2147483647 h 257"/>
                <a:gd name="T30" fmla="*/ 2147483647 w 309"/>
                <a:gd name="T31" fmla="*/ 2147483647 h 257"/>
                <a:gd name="T32" fmla="*/ 2147483647 w 309"/>
                <a:gd name="T33" fmla="*/ 2147483647 h 257"/>
                <a:gd name="T34" fmla="*/ 2147483647 w 309"/>
                <a:gd name="T35" fmla="*/ 2147483647 h 257"/>
                <a:gd name="T36" fmla="*/ 2147483647 w 309"/>
                <a:gd name="T37" fmla="*/ 2147483647 h 257"/>
                <a:gd name="T38" fmla="*/ 2147483647 w 309"/>
                <a:gd name="T39" fmla="*/ 2147483647 h 257"/>
                <a:gd name="T40" fmla="*/ 2147483647 w 309"/>
                <a:gd name="T41" fmla="*/ 2147483647 h 257"/>
                <a:gd name="T42" fmla="*/ 2147483647 w 309"/>
                <a:gd name="T43" fmla="*/ 2147483647 h 257"/>
                <a:gd name="T44" fmla="*/ 2147483647 w 309"/>
                <a:gd name="T45" fmla="*/ 2147483647 h 257"/>
                <a:gd name="T46" fmla="*/ 2147483647 w 309"/>
                <a:gd name="T47" fmla="*/ 2147483647 h 257"/>
                <a:gd name="T48" fmla="*/ 2147483647 w 309"/>
                <a:gd name="T49" fmla="*/ 2147483647 h 257"/>
                <a:gd name="T50" fmla="*/ 2147483647 w 309"/>
                <a:gd name="T51" fmla="*/ 2147483647 h 257"/>
                <a:gd name="T52" fmla="*/ 2147483647 w 309"/>
                <a:gd name="T53" fmla="*/ 2147483647 h 257"/>
                <a:gd name="T54" fmla="*/ 2147483647 w 309"/>
                <a:gd name="T55" fmla="*/ 2147483647 h 257"/>
                <a:gd name="T56" fmla="*/ 2147483647 w 309"/>
                <a:gd name="T57" fmla="*/ 2147483647 h 257"/>
                <a:gd name="T58" fmla="*/ 2147483647 w 309"/>
                <a:gd name="T59" fmla="*/ 2147483647 h 257"/>
                <a:gd name="T60" fmla="*/ 2147483647 w 309"/>
                <a:gd name="T61" fmla="*/ 2147483647 h 257"/>
                <a:gd name="T62" fmla="*/ 2147483647 w 309"/>
                <a:gd name="T63" fmla="*/ 2147483647 h 257"/>
                <a:gd name="T64" fmla="*/ 2147483647 w 309"/>
                <a:gd name="T65" fmla="*/ 2147483647 h 257"/>
                <a:gd name="T66" fmla="*/ 2147483647 w 309"/>
                <a:gd name="T67" fmla="*/ 2147483647 h 257"/>
                <a:gd name="T68" fmla="*/ 2147483647 w 309"/>
                <a:gd name="T69" fmla="*/ 2147483647 h 257"/>
                <a:gd name="T70" fmla="*/ 2147483647 w 309"/>
                <a:gd name="T71" fmla="*/ 2147483647 h 257"/>
                <a:gd name="T72" fmla="*/ 0 w 309"/>
                <a:gd name="T73" fmla="*/ 2147483647 h 257"/>
                <a:gd name="T74" fmla="*/ 2147483647 w 309"/>
                <a:gd name="T75" fmla="*/ 2147483647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9"/>
                <a:gd name="T115" fmla="*/ 0 h 257"/>
                <a:gd name="T116" fmla="*/ 309 w 309"/>
                <a:gd name="T117" fmla="*/ 257 h 2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a:solidFill>
                  <a:prstClr val="black"/>
                </a:solidFill>
                <a:latin typeface="Arial" panose="020B0604020202020204" pitchFamily="34" charset="0"/>
              </a:endParaRPr>
            </a:p>
          </p:txBody>
        </p:sp>
      </p:grpSp>
      <p:grpSp>
        <p:nvGrpSpPr>
          <p:cNvPr id="40" name="组合 39"/>
          <p:cNvGrpSpPr/>
          <p:nvPr/>
        </p:nvGrpSpPr>
        <p:grpSpPr bwMode="auto">
          <a:xfrm>
            <a:off x="2915816" y="1282700"/>
            <a:ext cx="1150938" cy="1152525"/>
            <a:chOff x="5292080" y="1139949"/>
            <a:chExt cx="1152128" cy="1152128"/>
          </a:xfrm>
        </p:grpSpPr>
        <p:sp>
          <p:nvSpPr>
            <p:cNvPr id="41" name="椭圆 40"/>
            <p:cNvSpPr/>
            <p:nvPr/>
          </p:nvSpPr>
          <p:spPr>
            <a:xfrm>
              <a:off x="5292080" y="1139949"/>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42" name="Freeform 42"/>
            <p:cNvSpPr>
              <a:spLocks noChangeAspect="1" noEditPoints="1"/>
            </p:cNvSpPr>
            <p:nvPr/>
          </p:nvSpPr>
          <p:spPr bwMode="auto">
            <a:xfrm>
              <a:off x="5629237" y="1424413"/>
              <a:ext cx="455894" cy="583200"/>
            </a:xfrm>
            <a:custGeom>
              <a:avLst/>
              <a:gdLst>
                <a:gd name="T0" fmla="*/ 2147483647 w 224"/>
                <a:gd name="T1" fmla="*/ 2147483647 h 287"/>
                <a:gd name="T2" fmla="*/ 2147483647 w 224"/>
                <a:gd name="T3" fmla="*/ 2147483647 h 287"/>
                <a:gd name="T4" fmla="*/ 2147483647 w 224"/>
                <a:gd name="T5" fmla="*/ 2147483647 h 287"/>
                <a:gd name="T6" fmla="*/ 0 w 224"/>
                <a:gd name="T7" fmla="*/ 2147483647 h 287"/>
                <a:gd name="T8" fmla="*/ 2147483647 w 224"/>
                <a:gd name="T9" fmla="*/ 2147483647 h 287"/>
                <a:gd name="T10" fmla="*/ 2147483647 w 224"/>
                <a:gd name="T11" fmla="*/ 2147483647 h 287"/>
                <a:gd name="T12" fmla="*/ 2147483647 w 224"/>
                <a:gd name="T13" fmla="*/ 2147483647 h 287"/>
                <a:gd name="T14" fmla="*/ 2147483647 w 224"/>
                <a:gd name="T15" fmla="*/ 2147483647 h 287"/>
                <a:gd name="T16" fmla="*/ 2147483647 w 224"/>
                <a:gd name="T17" fmla="*/ 2147483647 h 287"/>
                <a:gd name="T18" fmla="*/ 2147483647 w 224"/>
                <a:gd name="T19" fmla="*/ 2147483647 h 287"/>
                <a:gd name="T20" fmla="*/ 2147483647 w 224"/>
                <a:gd name="T21" fmla="*/ 2147483647 h 287"/>
                <a:gd name="T22" fmla="*/ 2147483647 w 224"/>
                <a:gd name="T23" fmla="*/ 2147483647 h 287"/>
                <a:gd name="T24" fmla="*/ 2147483647 w 224"/>
                <a:gd name="T25" fmla="*/ 2147483647 h 287"/>
                <a:gd name="T26" fmla="*/ 2147483647 w 224"/>
                <a:gd name="T27" fmla="*/ 2147483647 h 287"/>
                <a:gd name="T28" fmla="*/ 2147483647 w 224"/>
                <a:gd name="T29" fmla="*/ 2147483647 h 287"/>
                <a:gd name="T30" fmla="*/ 2147483647 w 224"/>
                <a:gd name="T31" fmla="*/ 2147483647 h 287"/>
                <a:gd name="T32" fmla="*/ 2147483647 w 224"/>
                <a:gd name="T33" fmla="*/ 2147483647 h 287"/>
                <a:gd name="T34" fmla="*/ 2147483647 w 224"/>
                <a:gd name="T35" fmla="*/ 2147483647 h 287"/>
                <a:gd name="T36" fmla="*/ 2147483647 w 224"/>
                <a:gd name="T37" fmla="*/ 2147483647 h 287"/>
                <a:gd name="T38" fmla="*/ 2147483647 w 224"/>
                <a:gd name="T39" fmla="*/ 2147483647 h 287"/>
                <a:gd name="T40" fmla="*/ 2147483647 w 224"/>
                <a:gd name="T41" fmla="*/ 2147483647 h 287"/>
                <a:gd name="T42" fmla="*/ 2147483647 w 224"/>
                <a:gd name="T43" fmla="*/ 2147483647 h 287"/>
                <a:gd name="T44" fmla="*/ 2147483647 w 224"/>
                <a:gd name="T45" fmla="*/ 2147483647 h 287"/>
                <a:gd name="T46" fmla="*/ 2147483647 w 224"/>
                <a:gd name="T47" fmla="*/ 2147483647 h 287"/>
                <a:gd name="T48" fmla="*/ 2147483647 w 224"/>
                <a:gd name="T49" fmla="*/ 2147483647 h 287"/>
                <a:gd name="T50" fmla="*/ 2147483647 w 224"/>
                <a:gd name="T51" fmla="*/ 2147483647 h 287"/>
                <a:gd name="T52" fmla="*/ 2147483647 w 224"/>
                <a:gd name="T53" fmla="*/ 2147483647 h 287"/>
                <a:gd name="T54" fmla="*/ 2147483647 w 224"/>
                <a:gd name="T55" fmla="*/ 2147483647 h 287"/>
                <a:gd name="T56" fmla="*/ 2147483647 w 224"/>
                <a:gd name="T57" fmla="*/ 2147483647 h 287"/>
                <a:gd name="T58" fmla="*/ 2147483647 w 224"/>
                <a:gd name="T59" fmla="*/ 2147483647 h 287"/>
                <a:gd name="T60" fmla="*/ 2147483647 w 224"/>
                <a:gd name="T61" fmla="*/ 2147483647 h 287"/>
                <a:gd name="T62" fmla="*/ 2147483647 w 224"/>
                <a:gd name="T63" fmla="*/ 2147483647 h 287"/>
                <a:gd name="T64" fmla="*/ 2147483647 w 224"/>
                <a:gd name="T65" fmla="*/ 2147483647 h 287"/>
                <a:gd name="T66" fmla="*/ 2147483647 w 224"/>
                <a:gd name="T67" fmla="*/ 2147483647 h 287"/>
                <a:gd name="T68" fmla="*/ 2147483647 w 224"/>
                <a:gd name="T69" fmla="*/ 2147483647 h 287"/>
                <a:gd name="T70" fmla="*/ 2147483647 w 224"/>
                <a:gd name="T71" fmla="*/ 2147483647 h 287"/>
                <a:gd name="T72" fmla="*/ 2147483647 w 224"/>
                <a:gd name="T73" fmla="*/ 2147483647 h 287"/>
                <a:gd name="T74" fmla="*/ 2147483647 w 224"/>
                <a:gd name="T75" fmla="*/ 2147483647 h 287"/>
                <a:gd name="T76" fmla="*/ 2147483647 w 224"/>
                <a:gd name="T77" fmla="*/ 2147483647 h 287"/>
                <a:gd name="T78" fmla="*/ 2147483647 w 224"/>
                <a:gd name="T79" fmla="*/ 2147483647 h 287"/>
                <a:gd name="T80" fmla="*/ 2147483647 w 224"/>
                <a:gd name="T81" fmla="*/ 2147483647 h 287"/>
                <a:gd name="T82" fmla="*/ 2147483647 w 224"/>
                <a:gd name="T83" fmla="*/ 2147483647 h 287"/>
                <a:gd name="T84" fmla="*/ 2147483647 w 224"/>
                <a:gd name="T85" fmla="*/ 2147483647 h 287"/>
                <a:gd name="T86" fmla="*/ 2147483647 w 224"/>
                <a:gd name="T87" fmla="*/ 2147483647 h 287"/>
                <a:gd name="T88" fmla="*/ 2147483647 w 224"/>
                <a:gd name="T89" fmla="*/ 2147483647 h 287"/>
                <a:gd name="T90" fmla="*/ 2147483647 w 224"/>
                <a:gd name="T91" fmla="*/ 2147483647 h 287"/>
                <a:gd name="T92" fmla="*/ 2147483647 w 224"/>
                <a:gd name="T93" fmla="*/ 2147483647 h 287"/>
                <a:gd name="T94" fmla="*/ 2147483647 w 224"/>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4"/>
                <a:gd name="T145" fmla="*/ 0 h 287"/>
                <a:gd name="T146" fmla="*/ 224 w 224"/>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a:solidFill>
                  <a:prstClr val="black"/>
                </a:solidFill>
                <a:latin typeface="Arial" panose="020B0604020202020204" pitchFamily="34" charset="0"/>
              </a:endParaRPr>
            </a:p>
          </p:txBody>
        </p:sp>
      </p:grpSp>
      <p:grpSp>
        <p:nvGrpSpPr>
          <p:cNvPr id="43" name="组合 42"/>
          <p:cNvGrpSpPr/>
          <p:nvPr/>
        </p:nvGrpSpPr>
        <p:grpSpPr bwMode="auto">
          <a:xfrm>
            <a:off x="2917404" y="2930525"/>
            <a:ext cx="1152525" cy="1152525"/>
            <a:chOff x="5295106" y="2787774"/>
            <a:chExt cx="1152128" cy="1152128"/>
          </a:xfrm>
        </p:grpSpPr>
        <p:sp>
          <p:nvSpPr>
            <p:cNvPr id="44" name="椭圆 43"/>
            <p:cNvSpPr/>
            <p:nvPr/>
          </p:nvSpPr>
          <p:spPr>
            <a:xfrm>
              <a:off x="5295106" y="2787774"/>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45" name="Freeform 47"/>
            <p:cNvSpPr>
              <a:spLocks noChangeAspect="1" noEditPoints="1"/>
            </p:cNvSpPr>
            <p:nvPr/>
          </p:nvSpPr>
          <p:spPr bwMode="auto">
            <a:xfrm>
              <a:off x="5511638" y="3101078"/>
              <a:ext cx="719064" cy="583200"/>
            </a:xfrm>
            <a:custGeom>
              <a:avLst/>
              <a:gdLst>
                <a:gd name="T0" fmla="*/ 2147483647 w 329"/>
                <a:gd name="T1" fmla="*/ 2147483647 h 267"/>
                <a:gd name="T2" fmla="*/ 2147483647 w 329"/>
                <a:gd name="T3" fmla="*/ 2147483647 h 267"/>
                <a:gd name="T4" fmla="*/ 2147483647 w 329"/>
                <a:gd name="T5" fmla="*/ 2147483647 h 267"/>
                <a:gd name="T6" fmla="*/ 2147483647 w 329"/>
                <a:gd name="T7" fmla="*/ 2147483647 h 267"/>
                <a:gd name="T8" fmla="*/ 2147483647 w 329"/>
                <a:gd name="T9" fmla="*/ 2147483647 h 267"/>
                <a:gd name="T10" fmla="*/ 2147483647 w 329"/>
                <a:gd name="T11" fmla="*/ 2147483647 h 267"/>
                <a:gd name="T12" fmla="*/ 2147483647 w 329"/>
                <a:gd name="T13" fmla="*/ 2147483647 h 267"/>
                <a:gd name="T14" fmla="*/ 2147483647 w 329"/>
                <a:gd name="T15" fmla="*/ 2147483647 h 267"/>
                <a:gd name="T16" fmla="*/ 2147483647 w 329"/>
                <a:gd name="T17" fmla="*/ 2147483647 h 267"/>
                <a:gd name="T18" fmla="*/ 2147483647 w 329"/>
                <a:gd name="T19" fmla="*/ 2147483647 h 267"/>
                <a:gd name="T20" fmla="*/ 2147483647 w 329"/>
                <a:gd name="T21" fmla="*/ 2147483647 h 267"/>
                <a:gd name="T22" fmla="*/ 2147483647 w 329"/>
                <a:gd name="T23" fmla="*/ 2147483647 h 267"/>
                <a:gd name="T24" fmla="*/ 2147483647 w 329"/>
                <a:gd name="T25" fmla="*/ 2147483647 h 267"/>
                <a:gd name="T26" fmla="*/ 2147483647 w 329"/>
                <a:gd name="T27" fmla="*/ 2147483647 h 267"/>
                <a:gd name="T28" fmla="*/ 2147483647 w 329"/>
                <a:gd name="T29" fmla="*/ 2147483647 h 267"/>
                <a:gd name="T30" fmla="*/ 2147483647 w 329"/>
                <a:gd name="T31" fmla="*/ 2147483647 h 267"/>
                <a:gd name="T32" fmla="*/ 2147483647 w 329"/>
                <a:gd name="T33" fmla="*/ 2147483647 h 267"/>
                <a:gd name="T34" fmla="*/ 2147483647 w 329"/>
                <a:gd name="T35" fmla="*/ 2147483647 h 267"/>
                <a:gd name="T36" fmla="*/ 2147483647 w 329"/>
                <a:gd name="T37" fmla="*/ 2147483647 h 267"/>
                <a:gd name="T38" fmla="*/ 2147483647 w 329"/>
                <a:gd name="T39" fmla="*/ 2147483647 h 267"/>
                <a:gd name="T40" fmla="*/ 2147483647 w 329"/>
                <a:gd name="T41" fmla="*/ 2147483647 h 267"/>
                <a:gd name="T42" fmla="*/ 2147483647 w 329"/>
                <a:gd name="T43" fmla="*/ 2147483647 h 267"/>
                <a:gd name="T44" fmla="*/ 2147483647 w 329"/>
                <a:gd name="T45" fmla="*/ 2147483647 h 267"/>
                <a:gd name="T46" fmla="*/ 2147483647 w 329"/>
                <a:gd name="T47" fmla="*/ 2147483647 h 267"/>
                <a:gd name="T48" fmla="*/ 2147483647 w 329"/>
                <a:gd name="T49" fmla="*/ 2147483647 h 267"/>
                <a:gd name="T50" fmla="*/ 2147483647 w 329"/>
                <a:gd name="T51" fmla="*/ 2147483647 h 267"/>
                <a:gd name="T52" fmla="*/ 2147483647 w 329"/>
                <a:gd name="T53" fmla="*/ 2147483647 h 267"/>
                <a:gd name="T54" fmla="*/ 2147483647 w 329"/>
                <a:gd name="T55" fmla="*/ 2147483647 h 267"/>
                <a:gd name="T56" fmla="*/ 2147483647 w 329"/>
                <a:gd name="T57" fmla="*/ 2147483647 h 267"/>
                <a:gd name="T58" fmla="*/ 2147483647 w 329"/>
                <a:gd name="T59" fmla="*/ 2147483647 h 267"/>
                <a:gd name="T60" fmla="*/ 2147483647 w 329"/>
                <a:gd name="T61" fmla="*/ 2147483647 h 267"/>
                <a:gd name="T62" fmla="*/ 2147483647 w 329"/>
                <a:gd name="T63" fmla="*/ 2147483647 h 267"/>
                <a:gd name="T64" fmla="*/ 2147483647 w 329"/>
                <a:gd name="T65" fmla="*/ 2147483647 h 267"/>
                <a:gd name="T66" fmla="*/ 2147483647 w 329"/>
                <a:gd name="T67" fmla="*/ 2147483647 h 267"/>
                <a:gd name="T68" fmla="*/ 2147483647 w 329"/>
                <a:gd name="T69" fmla="*/ 2147483647 h 267"/>
                <a:gd name="T70" fmla="*/ 2147483647 w 329"/>
                <a:gd name="T71" fmla="*/ 2147483647 h 267"/>
                <a:gd name="T72" fmla="*/ 2147483647 w 329"/>
                <a:gd name="T73" fmla="*/ 2147483647 h 267"/>
                <a:gd name="T74" fmla="*/ 2147483647 w 329"/>
                <a:gd name="T75" fmla="*/ 2147483647 h 267"/>
                <a:gd name="T76" fmla="*/ 2147483647 w 329"/>
                <a:gd name="T77" fmla="*/ 2147483647 h 267"/>
                <a:gd name="T78" fmla="*/ 2147483647 w 329"/>
                <a:gd name="T79" fmla="*/ 2147483647 h 267"/>
                <a:gd name="T80" fmla="*/ 2147483647 w 329"/>
                <a:gd name="T81" fmla="*/ 2147483647 h 267"/>
                <a:gd name="T82" fmla="*/ 2147483647 w 329"/>
                <a:gd name="T83" fmla="*/ 2147483647 h 267"/>
                <a:gd name="T84" fmla="*/ 2147483647 w 329"/>
                <a:gd name="T85" fmla="*/ 2147483647 h 267"/>
                <a:gd name="T86" fmla="*/ 2147483647 w 329"/>
                <a:gd name="T87" fmla="*/ 2147483647 h 267"/>
                <a:gd name="T88" fmla="*/ 2147483647 w 329"/>
                <a:gd name="T89" fmla="*/ 2147483647 h 267"/>
                <a:gd name="T90" fmla="*/ 2147483647 w 329"/>
                <a:gd name="T91" fmla="*/ 2147483647 h 267"/>
                <a:gd name="T92" fmla="*/ 2147483647 w 329"/>
                <a:gd name="T93" fmla="*/ 2147483647 h 267"/>
                <a:gd name="T94" fmla="*/ 2147483647 w 329"/>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
                <a:gd name="T145" fmla="*/ 0 h 267"/>
                <a:gd name="T146" fmla="*/ 329 w 329"/>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a:solidFill>
                  <a:prstClr val="black"/>
                </a:solidFill>
                <a:latin typeface="Arial" panose="020B0604020202020204" pitchFamily="34" charset="0"/>
              </a:endParaRPr>
            </a:p>
          </p:txBody>
        </p:sp>
      </p:grpSp>
      <p:grpSp>
        <p:nvGrpSpPr>
          <p:cNvPr id="46" name="组合 45"/>
          <p:cNvGrpSpPr/>
          <p:nvPr/>
        </p:nvGrpSpPr>
        <p:grpSpPr bwMode="auto">
          <a:xfrm>
            <a:off x="4546179" y="2930525"/>
            <a:ext cx="1152525" cy="1152525"/>
            <a:chOff x="6923881" y="2787774"/>
            <a:chExt cx="1152128" cy="1152128"/>
          </a:xfrm>
        </p:grpSpPr>
        <p:sp>
          <p:nvSpPr>
            <p:cNvPr id="47" name="椭圆 46"/>
            <p:cNvSpPr/>
            <p:nvPr/>
          </p:nvSpPr>
          <p:spPr>
            <a:xfrm>
              <a:off x="6923881" y="2787774"/>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grpSp>
          <p:nvGrpSpPr>
            <p:cNvPr id="48" name="组合 70"/>
            <p:cNvGrpSpPr/>
            <p:nvPr/>
          </p:nvGrpSpPr>
          <p:grpSpPr bwMode="auto">
            <a:xfrm>
              <a:off x="7162685" y="3062938"/>
              <a:ext cx="674520" cy="583200"/>
              <a:chOff x="4848315" y="2995479"/>
              <a:chExt cx="674520" cy="583200"/>
            </a:xfrm>
          </p:grpSpPr>
          <p:sp>
            <p:nvSpPr>
              <p:cNvPr id="49" name="Freeform 52"/>
              <p:cNvSpPr>
                <a:spLocks noEditPoints="1"/>
              </p:cNvSpPr>
              <p:nvPr/>
            </p:nvSpPr>
            <p:spPr bwMode="auto">
              <a:xfrm>
                <a:off x="4963503" y="3243495"/>
                <a:ext cx="456598" cy="250091"/>
              </a:xfrm>
              <a:custGeom>
                <a:avLst/>
                <a:gdLst>
                  <a:gd name="T0" fmla="*/ 2147483647 w 186"/>
                  <a:gd name="T1" fmla="*/ 2147483647 h 102"/>
                  <a:gd name="T2" fmla="*/ 2147483647 w 186"/>
                  <a:gd name="T3" fmla="*/ 2147483647 h 102"/>
                  <a:gd name="T4" fmla="*/ 2147483647 w 186"/>
                  <a:gd name="T5" fmla="*/ 2147483647 h 102"/>
                  <a:gd name="T6" fmla="*/ 2147483647 w 186"/>
                  <a:gd name="T7" fmla="*/ 2147483647 h 102"/>
                  <a:gd name="T8" fmla="*/ 2147483647 w 186"/>
                  <a:gd name="T9" fmla="*/ 2147483647 h 102"/>
                  <a:gd name="T10" fmla="*/ 2147483647 w 186"/>
                  <a:gd name="T11" fmla="*/ 2147483647 h 102"/>
                  <a:gd name="T12" fmla="*/ 2147483647 w 186"/>
                  <a:gd name="T13" fmla="*/ 2147483647 h 102"/>
                  <a:gd name="T14" fmla="*/ 2147483647 w 186"/>
                  <a:gd name="T15" fmla="*/ 2147483647 h 102"/>
                  <a:gd name="T16" fmla="*/ 2147483647 w 186"/>
                  <a:gd name="T17" fmla="*/ 2147483647 h 102"/>
                  <a:gd name="T18" fmla="*/ 2147483647 w 186"/>
                  <a:gd name="T19" fmla="*/ 2147483647 h 102"/>
                  <a:gd name="T20" fmla="*/ 2147483647 w 186"/>
                  <a:gd name="T21" fmla="*/ 2147483647 h 102"/>
                  <a:gd name="T22" fmla="*/ 2147483647 w 186"/>
                  <a:gd name="T23" fmla="*/ 2147483647 h 102"/>
                  <a:gd name="T24" fmla="*/ 2147483647 w 186"/>
                  <a:gd name="T25" fmla="*/ 2147483647 h 102"/>
                  <a:gd name="T26" fmla="*/ 2147483647 w 186"/>
                  <a:gd name="T27" fmla="*/ 2147483647 h 102"/>
                  <a:gd name="T28" fmla="*/ 2147483647 w 186"/>
                  <a:gd name="T29" fmla="*/ 2147483647 h 102"/>
                  <a:gd name="T30" fmla="*/ 2147483647 w 186"/>
                  <a:gd name="T31" fmla="*/ 2147483647 h 102"/>
                  <a:gd name="T32" fmla="*/ 2147483647 w 186"/>
                  <a:gd name="T33" fmla="*/ 2147483647 h 102"/>
                  <a:gd name="T34" fmla="*/ 2147483647 w 186"/>
                  <a:gd name="T35" fmla="*/ 2147483647 h 102"/>
                  <a:gd name="T36" fmla="*/ 2147483647 w 186"/>
                  <a:gd name="T37" fmla="*/ 2147483647 h 102"/>
                  <a:gd name="T38" fmla="*/ 2147483647 w 186"/>
                  <a:gd name="T39" fmla="*/ 2147483647 h 102"/>
                  <a:gd name="T40" fmla="*/ 2147483647 w 186"/>
                  <a:gd name="T41" fmla="*/ 2147483647 h 102"/>
                  <a:gd name="T42" fmla="*/ 2147483647 w 186"/>
                  <a:gd name="T43" fmla="*/ 2147483647 h 102"/>
                  <a:gd name="T44" fmla="*/ 2147483647 w 186"/>
                  <a:gd name="T45" fmla="*/ 2147483647 h 102"/>
                  <a:gd name="T46" fmla="*/ 2147483647 w 186"/>
                  <a:gd name="T47" fmla="*/ 2147483647 h 102"/>
                  <a:gd name="T48" fmla="*/ 2147483647 w 186"/>
                  <a:gd name="T49" fmla="*/ 2147483647 h 102"/>
                  <a:gd name="T50" fmla="*/ 2147483647 w 186"/>
                  <a:gd name="T51" fmla="*/ 2147483647 h 102"/>
                  <a:gd name="T52" fmla="*/ 2147483647 w 186"/>
                  <a:gd name="T53" fmla="*/ 2147483647 h 102"/>
                  <a:gd name="T54" fmla="*/ 2147483647 w 186"/>
                  <a:gd name="T55" fmla="*/ 2147483647 h 102"/>
                  <a:gd name="T56" fmla="*/ 2147483647 w 186"/>
                  <a:gd name="T57" fmla="*/ 2147483647 h 102"/>
                  <a:gd name="T58" fmla="*/ 2147483647 w 186"/>
                  <a:gd name="T59" fmla="*/ 2147483647 h 102"/>
                  <a:gd name="T60" fmla="*/ 2147483647 w 186"/>
                  <a:gd name="T61" fmla="*/ 2147483647 h 102"/>
                  <a:gd name="T62" fmla="*/ 2147483647 w 186"/>
                  <a:gd name="T63" fmla="*/ 2147483647 h 102"/>
                  <a:gd name="T64" fmla="*/ 2147483647 w 186"/>
                  <a:gd name="T65" fmla="*/ 2147483647 h 102"/>
                  <a:gd name="T66" fmla="*/ 2147483647 w 186"/>
                  <a:gd name="T67" fmla="*/ 2147483647 h 102"/>
                  <a:gd name="T68" fmla="*/ 2147483647 w 186"/>
                  <a:gd name="T69" fmla="*/ 2147483647 h 102"/>
                  <a:gd name="T70" fmla="*/ 2147483647 w 186"/>
                  <a:gd name="T71" fmla="*/ 2147483647 h 102"/>
                  <a:gd name="T72" fmla="*/ 2147483647 w 186"/>
                  <a:gd name="T73" fmla="*/ 2147483647 h 102"/>
                  <a:gd name="T74" fmla="*/ 2147483647 w 186"/>
                  <a:gd name="T75" fmla="*/ 2147483647 h 102"/>
                  <a:gd name="T76" fmla="*/ 2147483647 w 186"/>
                  <a:gd name="T77" fmla="*/ 2147483647 h 102"/>
                  <a:gd name="T78" fmla="*/ 2147483647 w 186"/>
                  <a:gd name="T79" fmla="*/ 2147483647 h 102"/>
                  <a:gd name="T80" fmla="*/ 2147483647 w 186"/>
                  <a:gd name="T81" fmla="*/ 2147483647 h 102"/>
                  <a:gd name="T82" fmla="*/ 2147483647 w 186"/>
                  <a:gd name="T83" fmla="*/ 2147483647 h 102"/>
                  <a:gd name="T84" fmla="*/ 2147483647 w 186"/>
                  <a:gd name="T85" fmla="*/ 2147483647 h 102"/>
                  <a:gd name="T86" fmla="*/ 2147483647 w 186"/>
                  <a:gd name="T87" fmla="*/ 2147483647 h 102"/>
                  <a:gd name="T88" fmla="*/ 0 w 186"/>
                  <a:gd name="T89" fmla="*/ 2147483647 h 102"/>
                  <a:gd name="T90" fmla="*/ 2147483647 w 186"/>
                  <a:gd name="T91" fmla="*/ 2147483647 h 102"/>
                  <a:gd name="T92" fmla="*/ 2147483647 w 186"/>
                  <a:gd name="T93" fmla="*/ 2147483647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102"/>
                  <a:gd name="T143" fmla="*/ 186 w 186"/>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a:solidFill>
                    <a:prstClr val="black"/>
                  </a:solidFill>
                  <a:latin typeface="Arial" panose="020B0604020202020204" pitchFamily="34" charset="0"/>
                </a:endParaRPr>
              </a:p>
            </p:txBody>
          </p:sp>
          <p:sp>
            <p:nvSpPr>
              <p:cNvPr id="50" name="Freeform 53"/>
              <p:cNvSpPr>
                <a:spLocks noEditPoints="1"/>
              </p:cNvSpPr>
              <p:nvPr/>
            </p:nvSpPr>
            <p:spPr bwMode="auto">
              <a:xfrm>
                <a:off x="4848315" y="2995479"/>
                <a:ext cx="674520" cy="583200"/>
              </a:xfrm>
              <a:custGeom>
                <a:avLst/>
                <a:gdLst>
                  <a:gd name="T0" fmla="*/ 2147483647 w 275"/>
                  <a:gd name="T1" fmla="*/ 2147483647 h 238"/>
                  <a:gd name="T2" fmla="*/ 2147483647 w 275"/>
                  <a:gd name="T3" fmla="*/ 2147483647 h 238"/>
                  <a:gd name="T4" fmla="*/ 2147483647 w 275"/>
                  <a:gd name="T5" fmla="*/ 2147483647 h 238"/>
                  <a:gd name="T6" fmla="*/ 2147483647 w 275"/>
                  <a:gd name="T7" fmla="*/ 2147483647 h 238"/>
                  <a:gd name="T8" fmla="*/ 2147483647 w 275"/>
                  <a:gd name="T9" fmla="*/ 2147483647 h 238"/>
                  <a:gd name="T10" fmla="*/ 2147483647 w 275"/>
                  <a:gd name="T11" fmla="*/ 0 h 238"/>
                  <a:gd name="T12" fmla="*/ 2147483647 w 275"/>
                  <a:gd name="T13" fmla="*/ 0 h 238"/>
                  <a:gd name="T14" fmla="*/ 2147483647 w 275"/>
                  <a:gd name="T15" fmla="*/ 2147483647 h 238"/>
                  <a:gd name="T16" fmla="*/ 2147483647 w 275"/>
                  <a:gd name="T17" fmla="*/ 2147483647 h 238"/>
                  <a:gd name="T18" fmla="*/ 2147483647 w 275"/>
                  <a:gd name="T19" fmla="*/ 2147483647 h 238"/>
                  <a:gd name="T20" fmla="*/ 2147483647 w 275"/>
                  <a:gd name="T21" fmla="*/ 2147483647 h 238"/>
                  <a:gd name="T22" fmla="*/ 2147483647 w 275"/>
                  <a:gd name="T23" fmla="*/ 2147483647 h 238"/>
                  <a:gd name="T24" fmla="*/ 0 w 275"/>
                  <a:gd name="T25" fmla="*/ 2147483647 h 238"/>
                  <a:gd name="T26" fmla="*/ 0 w 275"/>
                  <a:gd name="T27" fmla="*/ 2147483647 h 238"/>
                  <a:gd name="T28" fmla="*/ 2147483647 w 275"/>
                  <a:gd name="T29" fmla="*/ 2147483647 h 238"/>
                  <a:gd name="T30" fmla="*/ 2147483647 w 275"/>
                  <a:gd name="T31" fmla="*/ 2147483647 h 238"/>
                  <a:gd name="T32" fmla="*/ 2147483647 w 275"/>
                  <a:gd name="T33" fmla="*/ 2147483647 h 238"/>
                  <a:gd name="T34" fmla="*/ 2147483647 w 275"/>
                  <a:gd name="T35" fmla="*/ 2147483647 h 238"/>
                  <a:gd name="T36" fmla="*/ 2147483647 w 275"/>
                  <a:gd name="T37" fmla="*/ 2147483647 h 238"/>
                  <a:gd name="T38" fmla="*/ 2147483647 w 275"/>
                  <a:gd name="T39" fmla="*/ 2147483647 h 238"/>
                  <a:gd name="T40" fmla="*/ 2147483647 w 275"/>
                  <a:gd name="T41" fmla="*/ 2147483647 h 238"/>
                  <a:gd name="T42" fmla="*/ 2147483647 w 275"/>
                  <a:gd name="T43" fmla="*/ 2147483647 h 238"/>
                  <a:gd name="T44" fmla="*/ 2147483647 w 275"/>
                  <a:gd name="T45" fmla="*/ 2147483647 h 238"/>
                  <a:gd name="T46" fmla="*/ 2147483647 w 275"/>
                  <a:gd name="T47" fmla="*/ 2147483647 h 238"/>
                  <a:gd name="T48" fmla="*/ 2147483647 w 275"/>
                  <a:gd name="T49" fmla="*/ 2147483647 h 238"/>
                  <a:gd name="T50" fmla="*/ 2147483647 w 275"/>
                  <a:gd name="T51" fmla="*/ 2147483647 h 238"/>
                  <a:gd name="T52" fmla="*/ 2147483647 w 275"/>
                  <a:gd name="T53" fmla="*/ 2147483647 h 238"/>
                  <a:gd name="T54" fmla="*/ 2147483647 w 275"/>
                  <a:gd name="T55" fmla="*/ 2147483647 h 238"/>
                  <a:gd name="T56" fmla="*/ 2147483647 w 275"/>
                  <a:gd name="T57" fmla="*/ 2147483647 h 238"/>
                  <a:gd name="T58" fmla="*/ 2147483647 w 275"/>
                  <a:gd name="T59" fmla="*/ 2147483647 h 238"/>
                  <a:gd name="T60" fmla="*/ 2147483647 w 275"/>
                  <a:gd name="T61" fmla="*/ 2147483647 h 238"/>
                  <a:gd name="T62" fmla="*/ 2147483647 w 275"/>
                  <a:gd name="T63" fmla="*/ 2147483647 h 238"/>
                  <a:gd name="T64" fmla="*/ 2147483647 w 275"/>
                  <a:gd name="T65" fmla="*/ 2147483647 h 238"/>
                  <a:gd name="T66" fmla="*/ 2147483647 w 275"/>
                  <a:gd name="T67" fmla="*/ 2147483647 h 238"/>
                  <a:gd name="T68" fmla="*/ 2147483647 w 275"/>
                  <a:gd name="T69" fmla="*/ 2147483647 h 238"/>
                  <a:gd name="T70" fmla="*/ 2147483647 w 275"/>
                  <a:gd name="T71" fmla="*/ 2147483647 h 238"/>
                  <a:gd name="T72" fmla="*/ 2147483647 w 275"/>
                  <a:gd name="T73" fmla="*/ 2147483647 h 238"/>
                  <a:gd name="T74" fmla="*/ 2147483647 w 275"/>
                  <a:gd name="T75" fmla="*/ 2147483647 h 238"/>
                  <a:gd name="T76" fmla="*/ 2147483647 w 275"/>
                  <a:gd name="T77" fmla="*/ 2147483647 h 238"/>
                  <a:gd name="T78" fmla="*/ 2147483647 w 275"/>
                  <a:gd name="T79" fmla="*/ 2147483647 h 238"/>
                  <a:gd name="T80" fmla="*/ 2147483647 w 275"/>
                  <a:gd name="T81" fmla="*/ 2147483647 h 238"/>
                  <a:gd name="T82" fmla="*/ 2147483647 w 275"/>
                  <a:gd name="T83" fmla="*/ 2147483647 h 238"/>
                  <a:gd name="T84" fmla="*/ 2147483647 w 275"/>
                  <a:gd name="T85" fmla="*/ 2147483647 h 238"/>
                  <a:gd name="T86" fmla="*/ 2147483647 w 275"/>
                  <a:gd name="T87" fmla="*/ 2147483647 h 238"/>
                  <a:gd name="T88" fmla="*/ 2147483647 w 275"/>
                  <a:gd name="T89" fmla="*/ 2147483647 h 238"/>
                  <a:gd name="T90" fmla="*/ 2147483647 w 275"/>
                  <a:gd name="T91" fmla="*/ 2147483647 h 238"/>
                  <a:gd name="T92" fmla="*/ 2147483647 w 275"/>
                  <a:gd name="T93" fmla="*/ 2147483647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238"/>
                  <a:gd name="T143" fmla="*/ 275 w 275"/>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a:solidFill>
                    <a:prstClr val="black"/>
                  </a:solidFill>
                  <a:latin typeface="Arial" panose="020B0604020202020204" pitchFamily="34" charset="0"/>
                </a:endParaRPr>
              </a:p>
            </p:txBody>
          </p:sp>
        </p:grpSp>
      </p:grpSp>
      <p:grpSp>
        <p:nvGrpSpPr>
          <p:cNvPr id="51" name="组合 50"/>
          <p:cNvGrpSpPr/>
          <p:nvPr/>
        </p:nvGrpSpPr>
        <p:grpSpPr bwMode="auto">
          <a:xfrm>
            <a:off x="4546179" y="1282700"/>
            <a:ext cx="1152525" cy="1152525"/>
            <a:chOff x="6923881" y="1139949"/>
            <a:chExt cx="1152128" cy="1152128"/>
          </a:xfrm>
        </p:grpSpPr>
        <p:sp>
          <p:nvSpPr>
            <p:cNvPr id="52" name="椭圆 51"/>
            <p:cNvSpPr/>
            <p:nvPr/>
          </p:nvSpPr>
          <p:spPr>
            <a:xfrm>
              <a:off x="6923881" y="1139949"/>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53" name="Freeform 21"/>
            <p:cNvSpPr>
              <a:spLocks noChangeAspect="1" noEditPoints="1"/>
            </p:cNvSpPr>
            <p:nvPr/>
          </p:nvSpPr>
          <p:spPr bwMode="auto">
            <a:xfrm>
              <a:off x="7177642" y="1415320"/>
              <a:ext cx="621073" cy="583200"/>
            </a:xfrm>
            <a:custGeom>
              <a:avLst/>
              <a:gdLst>
                <a:gd name="T0" fmla="*/ 2147483647 w 243"/>
                <a:gd name="T1" fmla="*/ 0 h 228"/>
                <a:gd name="T2" fmla="*/ 2147483647 w 243"/>
                <a:gd name="T3" fmla="*/ 2147483647 h 228"/>
                <a:gd name="T4" fmla="*/ 2147483647 w 243"/>
                <a:gd name="T5" fmla="*/ 2147483647 h 228"/>
                <a:gd name="T6" fmla="*/ 2147483647 w 243"/>
                <a:gd name="T7" fmla="*/ 2147483647 h 228"/>
                <a:gd name="T8" fmla="*/ 2147483647 w 243"/>
                <a:gd name="T9" fmla="*/ 2147483647 h 228"/>
                <a:gd name="T10" fmla="*/ 2147483647 w 243"/>
                <a:gd name="T11" fmla="*/ 2147483647 h 228"/>
                <a:gd name="T12" fmla="*/ 2147483647 w 243"/>
                <a:gd name="T13" fmla="*/ 2147483647 h 228"/>
                <a:gd name="T14" fmla="*/ 2147483647 w 243"/>
                <a:gd name="T15" fmla="*/ 2147483647 h 228"/>
                <a:gd name="T16" fmla="*/ 2147483647 w 243"/>
                <a:gd name="T17" fmla="*/ 2147483647 h 228"/>
                <a:gd name="T18" fmla="*/ 2147483647 w 243"/>
                <a:gd name="T19" fmla="*/ 2147483647 h 228"/>
                <a:gd name="T20" fmla="*/ 2147483647 w 243"/>
                <a:gd name="T21" fmla="*/ 2147483647 h 228"/>
                <a:gd name="T22" fmla="*/ 0 w 243"/>
                <a:gd name="T23" fmla="*/ 2147483647 h 228"/>
                <a:gd name="T24" fmla="*/ 2147483647 w 243"/>
                <a:gd name="T25" fmla="*/ 0 h 228"/>
                <a:gd name="T26" fmla="*/ 2147483647 w 243"/>
                <a:gd name="T27" fmla="*/ 2147483647 h 228"/>
                <a:gd name="T28" fmla="*/ 2147483647 w 243"/>
                <a:gd name="T29" fmla="*/ 2147483647 h 228"/>
                <a:gd name="T30" fmla="*/ 2147483647 w 243"/>
                <a:gd name="T31" fmla="*/ 2147483647 h 228"/>
                <a:gd name="T32" fmla="*/ 2147483647 w 243"/>
                <a:gd name="T33" fmla="*/ 2147483647 h 228"/>
                <a:gd name="T34" fmla="*/ 2147483647 w 243"/>
                <a:gd name="T35" fmla="*/ 2147483647 h 228"/>
                <a:gd name="T36" fmla="*/ 2147483647 w 243"/>
                <a:gd name="T37" fmla="*/ 2147483647 h 228"/>
                <a:gd name="T38" fmla="*/ 2147483647 w 243"/>
                <a:gd name="T39" fmla="*/ 2147483647 h 228"/>
                <a:gd name="T40" fmla="*/ 2147483647 w 243"/>
                <a:gd name="T41" fmla="*/ 2147483647 h 228"/>
                <a:gd name="T42" fmla="*/ 2147483647 w 243"/>
                <a:gd name="T43" fmla="*/ 2147483647 h 228"/>
                <a:gd name="T44" fmla="*/ 2147483647 w 243"/>
                <a:gd name="T45" fmla="*/ 2147483647 h 228"/>
                <a:gd name="T46" fmla="*/ 2147483647 w 243"/>
                <a:gd name="T47" fmla="*/ 2147483647 h 228"/>
                <a:gd name="T48" fmla="*/ 2147483647 w 243"/>
                <a:gd name="T49" fmla="*/ 2147483647 h 228"/>
                <a:gd name="T50" fmla="*/ 2147483647 w 243"/>
                <a:gd name="T51" fmla="*/ 2147483647 h 228"/>
                <a:gd name="T52" fmla="*/ 2147483647 w 243"/>
                <a:gd name="T53" fmla="*/ 2147483647 h 228"/>
                <a:gd name="T54" fmla="*/ 2147483647 w 243"/>
                <a:gd name="T55" fmla="*/ 2147483647 h 228"/>
                <a:gd name="T56" fmla="*/ 2147483647 w 243"/>
                <a:gd name="T57" fmla="*/ 2147483647 h 228"/>
                <a:gd name="T58" fmla="*/ 2147483647 w 243"/>
                <a:gd name="T59" fmla="*/ 2147483647 h 228"/>
                <a:gd name="T60" fmla="*/ 2147483647 w 243"/>
                <a:gd name="T61" fmla="*/ 2147483647 h 228"/>
                <a:gd name="T62" fmla="*/ 2147483647 w 243"/>
                <a:gd name="T63" fmla="*/ 2147483647 h 228"/>
                <a:gd name="T64" fmla="*/ 2147483647 w 243"/>
                <a:gd name="T65" fmla="*/ 2147483647 h 228"/>
                <a:gd name="T66" fmla="*/ 2147483647 w 243"/>
                <a:gd name="T67" fmla="*/ 2147483647 h 228"/>
                <a:gd name="T68" fmla="*/ 2147483647 w 243"/>
                <a:gd name="T69" fmla="*/ 2147483647 h 228"/>
                <a:gd name="T70" fmla="*/ 2147483647 w 243"/>
                <a:gd name="T71" fmla="*/ 2147483647 h 228"/>
                <a:gd name="T72" fmla="*/ 2147483647 w 243"/>
                <a:gd name="T73" fmla="*/ 2147483647 h 228"/>
                <a:gd name="T74" fmla="*/ 2147483647 w 243"/>
                <a:gd name="T75" fmla="*/ 2147483647 h 228"/>
                <a:gd name="T76" fmla="*/ 2147483647 w 243"/>
                <a:gd name="T77" fmla="*/ 2147483647 h 228"/>
                <a:gd name="T78" fmla="*/ 2147483647 w 243"/>
                <a:gd name="T79" fmla="*/ 2147483647 h 228"/>
                <a:gd name="T80" fmla="*/ 2147483647 w 243"/>
                <a:gd name="T81" fmla="*/ 2147483647 h 228"/>
                <a:gd name="T82" fmla="*/ 2147483647 w 243"/>
                <a:gd name="T83" fmla="*/ 2147483647 h 228"/>
                <a:gd name="T84" fmla="*/ 2147483647 w 243"/>
                <a:gd name="T85" fmla="*/ 2147483647 h 228"/>
                <a:gd name="T86" fmla="*/ 2147483647 w 243"/>
                <a:gd name="T87" fmla="*/ 2147483647 h 228"/>
                <a:gd name="T88" fmla="*/ 2147483647 w 243"/>
                <a:gd name="T89" fmla="*/ 2147483647 h 228"/>
                <a:gd name="T90" fmla="*/ 2147483647 w 243"/>
                <a:gd name="T91" fmla="*/ 2147483647 h 228"/>
                <a:gd name="T92" fmla="*/ 2147483647 w 243"/>
                <a:gd name="T93" fmla="*/ 2147483647 h 228"/>
                <a:gd name="T94" fmla="*/ 2147483647 w 243"/>
                <a:gd name="T95" fmla="*/ 2147483647 h 228"/>
                <a:gd name="T96" fmla="*/ 2147483647 w 243"/>
                <a:gd name="T97" fmla="*/ 2147483647 h 228"/>
                <a:gd name="T98" fmla="*/ 2147483647 w 243"/>
                <a:gd name="T99" fmla="*/ 2147483647 h 228"/>
                <a:gd name="T100" fmla="*/ 2147483647 w 243"/>
                <a:gd name="T101" fmla="*/ 2147483647 h 228"/>
                <a:gd name="T102" fmla="*/ 2147483647 w 243"/>
                <a:gd name="T103" fmla="*/ 2147483647 h 228"/>
                <a:gd name="T104" fmla="*/ 2147483647 w 243"/>
                <a:gd name="T105" fmla="*/ 2147483647 h 228"/>
                <a:gd name="T106" fmla="*/ 2147483647 w 243"/>
                <a:gd name="T107" fmla="*/ 2147483647 h 228"/>
                <a:gd name="T108" fmla="*/ 2147483647 w 243"/>
                <a:gd name="T109" fmla="*/ 2147483647 h 228"/>
                <a:gd name="T110" fmla="*/ 2147483647 w 243"/>
                <a:gd name="T111" fmla="*/ 2147483647 h 228"/>
                <a:gd name="T112" fmla="*/ 2147483647 w 243"/>
                <a:gd name="T113" fmla="*/ 2147483647 h 228"/>
                <a:gd name="T114" fmla="*/ 2147483647 w 243"/>
                <a:gd name="T115" fmla="*/ 2147483647 h 228"/>
                <a:gd name="T116" fmla="*/ 2147483647 w 243"/>
                <a:gd name="T117" fmla="*/ 2147483647 h 228"/>
                <a:gd name="T118" fmla="*/ 2147483647 w 243"/>
                <a:gd name="T119" fmla="*/ 2147483647 h 228"/>
                <a:gd name="T120" fmla="*/ 2147483647 w 243"/>
                <a:gd name="T121" fmla="*/ 2147483647 h 228"/>
                <a:gd name="T122" fmla="*/ 2147483647 w 243"/>
                <a:gd name="T123" fmla="*/ 2147483647 h 228"/>
                <a:gd name="T124" fmla="*/ 2147483647 w 243"/>
                <a:gd name="T125" fmla="*/ 2147483647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
                <a:gd name="T190" fmla="*/ 0 h 228"/>
                <a:gd name="T191" fmla="*/ 243 w 243"/>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a:solidFill>
                  <a:prstClr val="black"/>
                </a:solidFill>
                <a:latin typeface="Arial" panose="020B0604020202020204" pitchFamily="34" charset="0"/>
              </a:endParaRPr>
            </a:p>
          </p:txBody>
        </p:sp>
      </p:grpSp>
      <p:grpSp>
        <p:nvGrpSpPr>
          <p:cNvPr id="54" name="组合 53"/>
          <p:cNvGrpSpPr/>
          <p:nvPr/>
        </p:nvGrpSpPr>
        <p:grpSpPr bwMode="auto">
          <a:xfrm>
            <a:off x="604038" y="1413672"/>
            <a:ext cx="2244724" cy="584775"/>
            <a:chOff x="620366" y="1874630"/>
            <a:chExt cx="2244926" cy="584733"/>
          </a:xfrm>
        </p:grpSpPr>
        <p:grpSp>
          <p:nvGrpSpPr>
            <p:cNvPr id="55" name="组合 77"/>
            <p:cNvGrpSpPr/>
            <p:nvPr/>
          </p:nvGrpSpPr>
          <p:grpSpPr bwMode="auto">
            <a:xfrm>
              <a:off x="620366" y="2007969"/>
              <a:ext cx="287363" cy="287317"/>
              <a:chOff x="1331637" y="2292783"/>
              <a:chExt cx="569824" cy="569734"/>
            </a:xfrm>
          </p:grpSpPr>
          <p:sp>
            <p:nvSpPr>
              <p:cNvPr id="57" name="椭圆 56"/>
              <p:cNvSpPr/>
              <p:nvPr/>
            </p:nvSpPr>
            <p:spPr>
              <a:xfrm>
                <a:off x="1331637" y="2292783"/>
                <a:ext cx="569824" cy="569734"/>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58" name="加号 57"/>
              <p:cNvSpPr/>
              <p:nvPr/>
            </p:nvSpPr>
            <p:spPr>
              <a:xfrm>
                <a:off x="1404045" y="2362037"/>
                <a:ext cx="431305" cy="431235"/>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56" name="矩形 1"/>
            <p:cNvSpPr>
              <a:spLocks noChangeArrowheads="1"/>
            </p:cNvSpPr>
            <p:nvPr/>
          </p:nvSpPr>
          <p:spPr bwMode="auto">
            <a:xfrm>
              <a:off x="971234" y="1874630"/>
              <a:ext cx="1894058" cy="584733"/>
            </a:xfrm>
            <a:prstGeom prst="rect">
              <a:avLst/>
            </a:prstGeom>
            <a:noFill/>
            <a:ln>
              <a:noFill/>
            </a:ln>
          </p:spPr>
          <p:txBody>
            <a:bodyPr>
              <a:spAutoFit/>
            </a:bodyPr>
            <a:lstStyle/>
            <a:p>
              <a:pPr algn="just">
                <a:defRPr/>
              </a:pPr>
              <a:r>
                <a:rPr lang="zh-CN" altLang="en-US" sz="1600" b="1"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我</a:t>
              </a:r>
              <a:r>
                <a:rPr lang="zh-CN" altLang="en-US" sz="16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国计算机犯罪的刑法规定之完善</a:t>
              </a:r>
            </a:p>
          </p:txBody>
        </p:sp>
      </p:grpSp>
      <p:grpSp>
        <p:nvGrpSpPr>
          <p:cNvPr id="59" name="组合 58"/>
          <p:cNvGrpSpPr/>
          <p:nvPr/>
        </p:nvGrpSpPr>
        <p:grpSpPr bwMode="auto">
          <a:xfrm>
            <a:off x="5771646" y="1202650"/>
            <a:ext cx="2244725" cy="584775"/>
            <a:chOff x="620366" y="1874630"/>
            <a:chExt cx="2244926" cy="584733"/>
          </a:xfrm>
        </p:grpSpPr>
        <p:grpSp>
          <p:nvGrpSpPr>
            <p:cNvPr id="60" name="组合 82"/>
            <p:cNvGrpSpPr/>
            <p:nvPr/>
          </p:nvGrpSpPr>
          <p:grpSpPr bwMode="auto">
            <a:xfrm>
              <a:off x="620366" y="2007613"/>
              <a:ext cx="288032" cy="288032"/>
              <a:chOff x="1331640" y="2292077"/>
              <a:chExt cx="571152" cy="571152"/>
            </a:xfrm>
          </p:grpSpPr>
          <p:sp>
            <p:nvSpPr>
              <p:cNvPr id="62" name="椭圆 61"/>
              <p:cNvSpPr/>
              <p:nvPr/>
            </p:nvSpPr>
            <p:spPr>
              <a:xfrm>
                <a:off x="1331640" y="2292787"/>
                <a:ext cx="569825" cy="569736"/>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63" name="加号 62"/>
              <p:cNvSpPr/>
              <p:nvPr/>
            </p:nvSpPr>
            <p:spPr>
              <a:xfrm>
                <a:off x="1404048" y="2362036"/>
                <a:ext cx="431306" cy="431237"/>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61" name="矩形 1"/>
            <p:cNvSpPr>
              <a:spLocks noChangeArrowheads="1"/>
            </p:cNvSpPr>
            <p:nvPr/>
          </p:nvSpPr>
          <p:spPr bwMode="auto">
            <a:xfrm>
              <a:off x="971234" y="1874630"/>
              <a:ext cx="1894058" cy="584733"/>
            </a:xfrm>
            <a:prstGeom prst="rect">
              <a:avLst/>
            </a:prstGeom>
            <a:noFill/>
            <a:ln>
              <a:noFill/>
            </a:ln>
          </p:spPr>
          <p:txBody>
            <a:bodyPr>
              <a:spAutoFit/>
            </a:bodyPr>
            <a:lstStyle/>
            <a:p>
              <a:pPr algn="just">
                <a:defRPr/>
              </a:pPr>
              <a:r>
                <a:rPr lang="zh-CN" altLang="en-US" sz="16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防范计算机犯罪的管理措施</a:t>
              </a:r>
            </a:p>
          </p:txBody>
        </p:sp>
      </p:grpSp>
      <p:grpSp>
        <p:nvGrpSpPr>
          <p:cNvPr id="64" name="组合 63"/>
          <p:cNvGrpSpPr/>
          <p:nvPr/>
        </p:nvGrpSpPr>
        <p:grpSpPr bwMode="auto">
          <a:xfrm>
            <a:off x="479306" y="3241766"/>
            <a:ext cx="2244725" cy="830997"/>
            <a:chOff x="620366" y="1874630"/>
            <a:chExt cx="2244926" cy="830937"/>
          </a:xfrm>
        </p:grpSpPr>
        <p:grpSp>
          <p:nvGrpSpPr>
            <p:cNvPr id="65" name="组合 87"/>
            <p:cNvGrpSpPr/>
            <p:nvPr/>
          </p:nvGrpSpPr>
          <p:grpSpPr bwMode="auto">
            <a:xfrm>
              <a:off x="620366" y="2007613"/>
              <a:ext cx="288032" cy="288032"/>
              <a:chOff x="1331640" y="2292077"/>
              <a:chExt cx="571152" cy="571152"/>
            </a:xfrm>
          </p:grpSpPr>
          <p:sp>
            <p:nvSpPr>
              <p:cNvPr id="67" name="椭圆 66"/>
              <p:cNvSpPr/>
              <p:nvPr/>
            </p:nvSpPr>
            <p:spPr>
              <a:xfrm>
                <a:off x="1331640" y="2292787"/>
                <a:ext cx="569825" cy="569736"/>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68" name="加号 67"/>
              <p:cNvSpPr/>
              <p:nvPr/>
            </p:nvSpPr>
            <p:spPr>
              <a:xfrm>
                <a:off x="1404048" y="2362036"/>
                <a:ext cx="431306" cy="431237"/>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66" name="矩形 1"/>
            <p:cNvSpPr>
              <a:spLocks noChangeArrowheads="1"/>
            </p:cNvSpPr>
            <p:nvPr/>
          </p:nvSpPr>
          <p:spPr bwMode="auto">
            <a:xfrm>
              <a:off x="971234" y="1874630"/>
              <a:ext cx="1894058" cy="830937"/>
            </a:xfrm>
            <a:prstGeom prst="rect">
              <a:avLst/>
            </a:prstGeom>
            <a:noFill/>
            <a:ln>
              <a:noFill/>
            </a:ln>
          </p:spPr>
          <p:txBody>
            <a:bodyPr>
              <a:spAutoFit/>
            </a:bodyPr>
            <a:lstStyle/>
            <a:p>
              <a:pPr algn="just">
                <a:defRPr/>
              </a:pPr>
              <a:r>
                <a:rPr lang="zh-CN" altLang="en-US" sz="16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加强对计算机犯罪的侦查力量和有效起诉</a:t>
              </a:r>
            </a:p>
          </p:txBody>
        </p:sp>
      </p:grpSp>
      <p:grpSp>
        <p:nvGrpSpPr>
          <p:cNvPr id="70" name="组合 92"/>
          <p:cNvGrpSpPr/>
          <p:nvPr/>
        </p:nvGrpSpPr>
        <p:grpSpPr bwMode="auto">
          <a:xfrm>
            <a:off x="5978480" y="3391611"/>
            <a:ext cx="288006" cy="288052"/>
            <a:chOff x="1331640" y="2292077"/>
            <a:chExt cx="571152" cy="571152"/>
          </a:xfrm>
        </p:grpSpPr>
        <p:sp>
          <p:nvSpPr>
            <p:cNvPr id="72" name="椭圆 71"/>
            <p:cNvSpPr/>
            <p:nvPr/>
          </p:nvSpPr>
          <p:spPr>
            <a:xfrm>
              <a:off x="1331640" y="2292787"/>
              <a:ext cx="569825" cy="569736"/>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73" name="加号 72"/>
            <p:cNvSpPr/>
            <p:nvPr/>
          </p:nvSpPr>
          <p:spPr>
            <a:xfrm>
              <a:off x="1404048" y="2362036"/>
              <a:ext cx="431306" cy="431237"/>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77" name="矩形 1"/>
          <p:cNvSpPr>
            <a:spLocks noChangeArrowheads="1"/>
          </p:cNvSpPr>
          <p:nvPr/>
        </p:nvSpPr>
        <p:spPr bwMode="auto">
          <a:xfrm>
            <a:off x="323528" y="2039322"/>
            <a:ext cx="2556283" cy="1015663"/>
          </a:xfrm>
          <a:prstGeom prst="rect">
            <a:avLst/>
          </a:prstGeom>
          <a:noFill/>
          <a:ln>
            <a:noFill/>
          </a:ln>
        </p:spPr>
        <p:txBody>
          <a:bodyPr wrap="square">
            <a:spAutoFit/>
          </a:bodyPr>
          <a:lstStyle/>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建</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议修改非法侵入计算机信息系统</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罪</a:t>
            </a:r>
            <a:endPar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建</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议增设盗窃计算机软件、数据</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罪</a:t>
            </a:r>
            <a:endPar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建</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议增设窃用计算机</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罪</a:t>
            </a:r>
            <a:endPar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建</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议修改侵犯著作权罪</a:t>
            </a:r>
          </a:p>
        </p:txBody>
      </p:sp>
      <p:sp>
        <p:nvSpPr>
          <p:cNvPr id="78" name="矩形 1"/>
          <p:cNvSpPr>
            <a:spLocks noChangeArrowheads="1"/>
          </p:cNvSpPr>
          <p:nvPr/>
        </p:nvSpPr>
        <p:spPr bwMode="auto">
          <a:xfrm>
            <a:off x="622974" y="4168288"/>
            <a:ext cx="2375490" cy="461665"/>
          </a:xfrm>
          <a:prstGeom prst="rect">
            <a:avLst/>
          </a:prstGeom>
          <a:noFill/>
          <a:ln>
            <a:noFill/>
          </a:ln>
        </p:spPr>
        <p:txBody>
          <a:bodyPr wrap="square">
            <a:spAutoFit/>
          </a:bodyPr>
          <a:lstStyle/>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加</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强司法人员的专业训练</a:t>
            </a:r>
          </a:p>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强</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化网络警察的队伍建设 </a:t>
            </a:r>
          </a:p>
        </p:txBody>
      </p:sp>
      <p:sp>
        <p:nvSpPr>
          <p:cNvPr id="79" name="矩形 1"/>
          <p:cNvSpPr>
            <a:spLocks noChangeArrowheads="1"/>
          </p:cNvSpPr>
          <p:nvPr/>
        </p:nvSpPr>
        <p:spPr bwMode="auto">
          <a:xfrm>
            <a:off x="6025646" y="1782245"/>
            <a:ext cx="2434786" cy="1015663"/>
          </a:xfrm>
          <a:prstGeom prst="rect">
            <a:avLst/>
          </a:prstGeom>
          <a:noFill/>
          <a:ln>
            <a:noFill/>
          </a:ln>
        </p:spPr>
        <p:txBody>
          <a:bodyPr wrap="square">
            <a:spAutoFit/>
          </a:bodyPr>
          <a:lstStyle/>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加</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强机构管理和人事制度管理</a:t>
            </a:r>
          </a:p>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建</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立个人电子身份登记制度</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和“</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回溯查因”的正当程序制度</a:t>
            </a:r>
          </a:p>
          <a:p>
            <a:pPr algn="just">
              <a:defRPr/>
            </a:pPr>
            <a:r>
              <a:rPr lang="en-US" altLang="zh-CN"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加</a:t>
            </a: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强预防计算机犯罪的教育和宣传工作</a:t>
            </a:r>
          </a:p>
        </p:txBody>
      </p:sp>
      <p:sp>
        <p:nvSpPr>
          <p:cNvPr id="81" name="矩形 1"/>
          <p:cNvSpPr>
            <a:spLocks noChangeArrowheads="1"/>
          </p:cNvSpPr>
          <p:nvPr/>
        </p:nvSpPr>
        <p:spPr bwMode="auto">
          <a:xfrm>
            <a:off x="6380027" y="4663660"/>
            <a:ext cx="2434786" cy="276999"/>
          </a:xfrm>
          <a:prstGeom prst="rect">
            <a:avLst/>
          </a:prstGeom>
          <a:noFill/>
          <a:ln>
            <a:noFill/>
          </a:ln>
        </p:spPr>
        <p:txBody>
          <a:bodyPr wrap="square">
            <a:spAutoFit/>
          </a:bodyPr>
          <a:lstStyle/>
          <a:p>
            <a:pPr algn="ctr">
              <a:defRPr/>
            </a:pPr>
            <a:r>
              <a:rPr lang="zh-CN" altLang="en-US" sz="12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信息网络安全的柱石</a:t>
            </a:r>
            <a:endPar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0360" y="2920147"/>
            <a:ext cx="2306095" cy="1617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400" fill="hold"/>
                                        <p:tgtEl>
                                          <p:spTgt spid="36"/>
                                        </p:tgtEl>
                                        <p:attrNameLst>
                                          <p:attrName>ppt_w</p:attrName>
                                        </p:attrNameLst>
                                      </p:cBhvr>
                                      <p:tavLst>
                                        <p:tav tm="0">
                                          <p:val>
                                            <p:fltVal val="0"/>
                                          </p:val>
                                        </p:tav>
                                        <p:tav tm="100000">
                                          <p:val>
                                            <p:strVal val="#ppt_w"/>
                                          </p:val>
                                        </p:tav>
                                      </p:tavLst>
                                    </p:anim>
                                    <p:anim calcmode="lin" valueType="num">
                                      <p:cBhvr>
                                        <p:cTn id="8" dur="400" fill="hold"/>
                                        <p:tgtEl>
                                          <p:spTgt spid="36"/>
                                        </p:tgtEl>
                                        <p:attrNameLst>
                                          <p:attrName>ppt_h</p:attrName>
                                        </p:attrNameLst>
                                      </p:cBhvr>
                                      <p:tavLst>
                                        <p:tav tm="0">
                                          <p:val>
                                            <p:fltVal val="0"/>
                                          </p:val>
                                        </p:tav>
                                        <p:tav tm="100000">
                                          <p:val>
                                            <p:strVal val="#ppt_h"/>
                                          </p:val>
                                        </p:tav>
                                      </p:tavLst>
                                    </p:anim>
                                    <p:animEffect transition="in" filter="fade">
                                      <p:cBhvr>
                                        <p:cTn id="9" dur="400"/>
                                        <p:tgtEl>
                                          <p:spTgt spid="36"/>
                                        </p:tgtEl>
                                      </p:cBhvr>
                                    </p:animEffect>
                                  </p:childTnLst>
                                </p:cTn>
                              </p:par>
                              <p:par>
                                <p:cTn id="10" presetID="53" presetClass="entr" presetSubtype="16" fill="hold" nodeType="withEffect">
                                  <p:stCondLst>
                                    <p:cond delay="1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400" fill="hold"/>
                                        <p:tgtEl>
                                          <p:spTgt spid="37"/>
                                        </p:tgtEl>
                                        <p:attrNameLst>
                                          <p:attrName>ppt_w</p:attrName>
                                        </p:attrNameLst>
                                      </p:cBhvr>
                                      <p:tavLst>
                                        <p:tav tm="0">
                                          <p:val>
                                            <p:fltVal val="0"/>
                                          </p:val>
                                        </p:tav>
                                        <p:tav tm="100000">
                                          <p:val>
                                            <p:strVal val="#ppt_w"/>
                                          </p:val>
                                        </p:tav>
                                      </p:tavLst>
                                    </p:anim>
                                    <p:anim calcmode="lin" valueType="num">
                                      <p:cBhvr>
                                        <p:cTn id="13" dur="400" fill="hold"/>
                                        <p:tgtEl>
                                          <p:spTgt spid="37"/>
                                        </p:tgtEl>
                                        <p:attrNameLst>
                                          <p:attrName>ppt_h</p:attrName>
                                        </p:attrNameLst>
                                      </p:cBhvr>
                                      <p:tavLst>
                                        <p:tav tm="0">
                                          <p:val>
                                            <p:fltVal val="0"/>
                                          </p:val>
                                        </p:tav>
                                        <p:tav tm="100000">
                                          <p:val>
                                            <p:strVal val="#ppt_h"/>
                                          </p:val>
                                        </p:tav>
                                      </p:tavLst>
                                    </p:anim>
                                    <p:animEffect transition="in" filter="fade">
                                      <p:cBhvr>
                                        <p:cTn id="14" dur="400"/>
                                        <p:tgtEl>
                                          <p:spTgt spid="37"/>
                                        </p:tgtEl>
                                      </p:cBhvr>
                                    </p:animEffect>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400" fill="hold"/>
                                        <p:tgtEl>
                                          <p:spTgt spid="40"/>
                                        </p:tgtEl>
                                        <p:attrNameLst>
                                          <p:attrName>ppt_x</p:attrName>
                                        </p:attrNameLst>
                                      </p:cBhvr>
                                      <p:tavLst>
                                        <p:tav tm="0">
                                          <p:val>
                                            <p:strVal val="0-#ppt_w/2"/>
                                          </p:val>
                                        </p:tav>
                                        <p:tav tm="100000">
                                          <p:val>
                                            <p:strVal val="#ppt_x"/>
                                          </p:val>
                                        </p:tav>
                                      </p:tavLst>
                                    </p:anim>
                                    <p:anim calcmode="lin" valueType="num">
                                      <p:cBhvr additive="base">
                                        <p:cTn id="19" dur="400" fill="hold"/>
                                        <p:tgtEl>
                                          <p:spTgt spid="40"/>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400" fill="hold"/>
                                        <p:tgtEl>
                                          <p:spTgt spid="51"/>
                                        </p:tgtEl>
                                        <p:attrNameLst>
                                          <p:attrName>ppt_x</p:attrName>
                                        </p:attrNameLst>
                                      </p:cBhvr>
                                      <p:tavLst>
                                        <p:tav tm="0">
                                          <p:val>
                                            <p:strVal val="1+#ppt_w/2"/>
                                          </p:val>
                                        </p:tav>
                                        <p:tav tm="100000">
                                          <p:val>
                                            <p:strVal val="#ppt_x"/>
                                          </p:val>
                                        </p:tav>
                                      </p:tavLst>
                                    </p:anim>
                                    <p:anim calcmode="lin" valueType="num">
                                      <p:cBhvr additive="base">
                                        <p:cTn id="23" dur="400" fill="hold"/>
                                        <p:tgtEl>
                                          <p:spTgt spid="51"/>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400" fill="hold"/>
                                        <p:tgtEl>
                                          <p:spTgt spid="46"/>
                                        </p:tgtEl>
                                        <p:attrNameLst>
                                          <p:attrName>ppt_x</p:attrName>
                                        </p:attrNameLst>
                                      </p:cBhvr>
                                      <p:tavLst>
                                        <p:tav tm="0">
                                          <p:val>
                                            <p:strVal val="1+#ppt_w/2"/>
                                          </p:val>
                                        </p:tav>
                                        <p:tav tm="100000">
                                          <p:val>
                                            <p:strVal val="#ppt_x"/>
                                          </p:val>
                                        </p:tav>
                                      </p:tavLst>
                                    </p:anim>
                                    <p:anim calcmode="lin" valueType="num">
                                      <p:cBhvr additive="base">
                                        <p:cTn id="27" dur="400" fill="hold"/>
                                        <p:tgtEl>
                                          <p:spTgt spid="46"/>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400" fill="hold"/>
                                        <p:tgtEl>
                                          <p:spTgt spid="43"/>
                                        </p:tgtEl>
                                        <p:attrNameLst>
                                          <p:attrName>ppt_x</p:attrName>
                                        </p:attrNameLst>
                                      </p:cBhvr>
                                      <p:tavLst>
                                        <p:tav tm="0">
                                          <p:val>
                                            <p:strVal val="0-#ppt_w/2"/>
                                          </p:val>
                                        </p:tav>
                                        <p:tav tm="100000">
                                          <p:val>
                                            <p:strVal val="#ppt_x"/>
                                          </p:val>
                                        </p:tav>
                                      </p:tavLst>
                                    </p:anim>
                                    <p:anim calcmode="lin" valueType="num">
                                      <p:cBhvr additive="base">
                                        <p:cTn id="31" dur="400" fill="hold"/>
                                        <p:tgtEl>
                                          <p:spTgt spid="43"/>
                                        </p:tgtEl>
                                        <p:attrNameLst>
                                          <p:attrName>ppt_y</p:attrName>
                                        </p:attrNameLst>
                                      </p:cBhvr>
                                      <p:tavLst>
                                        <p:tav tm="0">
                                          <p:val>
                                            <p:strVal val="1+#ppt_h/2"/>
                                          </p:val>
                                        </p:tav>
                                        <p:tav tm="100000">
                                          <p:val>
                                            <p:strVal val="#ppt_y"/>
                                          </p:val>
                                        </p:tav>
                                      </p:tavLst>
                                    </p:anim>
                                  </p:childTnLst>
                                </p:cTn>
                              </p:par>
                            </p:childTnLst>
                          </p:cTn>
                        </p:par>
                        <p:par>
                          <p:cTn id="32" fill="hold">
                            <p:stCondLst>
                              <p:cond delay="900"/>
                            </p:stCondLst>
                            <p:childTnLst>
                              <p:par>
                                <p:cTn id="33" presetID="2" presetClass="entr" presetSubtype="8"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0-#ppt_w/2"/>
                                          </p:val>
                                        </p:tav>
                                        <p:tav tm="100000">
                                          <p:val>
                                            <p:strVal val="#ppt_x"/>
                                          </p:val>
                                        </p:tav>
                                      </p:tavLst>
                                    </p:anim>
                                    <p:anim calcmode="lin" valueType="num">
                                      <p:cBhvr additive="base">
                                        <p:cTn id="36" dur="500" fill="hold"/>
                                        <p:tgtEl>
                                          <p:spTgt spid="5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0-#ppt_w/2"/>
                                          </p:val>
                                        </p:tav>
                                        <p:tav tm="100000">
                                          <p:val>
                                            <p:strVal val="#ppt_x"/>
                                          </p:val>
                                        </p:tav>
                                      </p:tavLst>
                                    </p:anim>
                                    <p:anim calcmode="lin" valueType="num">
                                      <p:cBhvr additive="base">
                                        <p:cTn id="4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890301" y="1345742"/>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05</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9512" y="2115293"/>
            <a:ext cx="648072" cy="0"/>
          </a:xfrm>
          <a:prstGeom prst="line">
            <a:avLst/>
          </a:prstGeom>
          <a:noFill/>
          <a:ln w="95250" cap="flat" cmpd="sng" algn="ctr">
            <a:solidFill>
              <a:srgbClr val="003466"/>
            </a:solidFill>
            <a:prstDash val="solid"/>
          </a:ln>
          <a:effectLst/>
        </p:spPr>
      </p:cxnSp>
      <p:cxnSp>
        <p:nvCxnSpPr>
          <p:cNvPr id="29" name="直接连接符 28"/>
          <p:cNvCxnSpPr/>
          <p:nvPr/>
        </p:nvCxnSpPr>
        <p:spPr>
          <a:xfrm flipV="1">
            <a:off x="2523520" y="2111664"/>
            <a:ext cx="6516469" cy="7258"/>
          </a:xfrm>
          <a:prstGeom prst="line">
            <a:avLst/>
          </a:prstGeom>
          <a:noFill/>
          <a:ln w="95250" cap="flat" cmpd="sng" algn="ctr">
            <a:solidFill>
              <a:srgbClr val="003466"/>
            </a:solidFill>
            <a:prstDash val="solid"/>
          </a:ln>
          <a:effectLst/>
        </p:spPr>
      </p:cxnSp>
      <p:sp>
        <p:nvSpPr>
          <p:cNvPr id="30" name="TextBox 6"/>
          <p:cNvSpPr txBox="1"/>
          <p:nvPr/>
        </p:nvSpPr>
        <p:spPr>
          <a:xfrm>
            <a:off x="2699792" y="1275606"/>
            <a:ext cx="5827236"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信息安全相关的热点问题</a:t>
            </a:r>
          </a:p>
        </p:txBody>
      </p:sp>
      <p:sp>
        <p:nvSpPr>
          <p:cNvPr id="31" name="TextBox 7"/>
          <p:cNvSpPr txBox="1"/>
          <p:nvPr/>
        </p:nvSpPr>
        <p:spPr>
          <a:xfrm>
            <a:off x="543436" y="2616468"/>
            <a:ext cx="3262432"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第一节　电子政务相关的法律问题</a:t>
            </a:r>
          </a:p>
        </p:txBody>
      </p:sp>
      <p:sp>
        <p:nvSpPr>
          <p:cNvPr id="32" name="TextBox 8"/>
          <p:cNvSpPr txBox="1"/>
          <p:nvPr/>
        </p:nvSpPr>
        <p:spPr>
          <a:xfrm>
            <a:off x="971600" y="3102045"/>
            <a:ext cx="367280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侵犯网络知识产权的法律责任</a:t>
            </a:r>
          </a:p>
        </p:txBody>
      </p:sp>
      <p:sp>
        <p:nvSpPr>
          <p:cNvPr id="33" name="TextBox 9"/>
          <p:cNvSpPr txBox="1"/>
          <p:nvPr/>
        </p:nvSpPr>
        <p:spPr>
          <a:xfrm>
            <a:off x="1466179" y="3602257"/>
            <a:ext cx="3057247"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第三节　远程教育相关法律法规</a:t>
            </a:r>
          </a:p>
        </p:txBody>
      </p:sp>
      <p:sp>
        <p:nvSpPr>
          <p:cNvPr id="34" name="TextBox 10"/>
          <p:cNvSpPr txBox="1"/>
          <p:nvPr/>
        </p:nvSpPr>
        <p:spPr>
          <a:xfrm>
            <a:off x="1883641" y="4089725"/>
            <a:ext cx="3999813"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第四节  金融机构计算机信息系统安全保护</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extLst>
      <p:ext uri="{BB962C8B-B14F-4D97-AF65-F5344CB8AC3E}">
        <p14:creationId xmlns:p14="http://schemas.microsoft.com/office/powerpoint/2010/main" xmlns="" val="2402614896"/>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30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14" presetClass="entr" presetSubtype="1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707904" y="2114216"/>
            <a:ext cx="3097327" cy="2893100"/>
          </a:xfrm>
          <a:prstGeom prst="rect">
            <a:avLst/>
          </a:prstGeom>
          <a:noFill/>
        </p:spPr>
        <p:txBody>
          <a:bodyPr wrap="square">
            <a:spAutoFit/>
          </a:bodyPr>
          <a:lstStyle/>
          <a:p>
            <a:pPr marL="308610" indent="-308610" fontAlgn="base">
              <a:spcBef>
                <a:spcPct val="0"/>
              </a:spcBef>
              <a:spcAft>
                <a:spcPct val="0"/>
              </a:spcAft>
              <a:buFont typeface="Arial" panose="020B0604020202020204" pitchFamily="34" charset="0"/>
              <a:buChar char="•"/>
              <a:defRPr/>
            </a:pPr>
            <a:r>
              <a:rPr lang="zh-CN" altLang="en-US" sz="1400" dirty="0">
                <a:solidFill>
                  <a:srgbClr val="003466"/>
                </a:solidFill>
                <a:latin typeface="微软雅黑" panose="020B0503020204020204" pitchFamily="34" charset="-122"/>
                <a:ea typeface="微软雅黑" panose="020B0503020204020204" pitchFamily="34" charset="-122"/>
              </a:rPr>
              <a:t>从世界范围来看，推进政府部门办公自动化、网络化、电子化和全面信息共享，已是大势所趋。联合国经济社会事务部把推进发展中国家政府信息化，作为的重点，欧、美、日等主要国家为提高其国际竞争优势，相继推出国家信息基础建设，并规划用网络构建电子政务。我国电子政务虽然起步较晚，但发展势头迅猛。由于电子政务的特殊地位，它对整个社会的电子化、网络化、信息化具有巨大的拉动作用。</a:t>
            </a:r>
            <a:endParaRPr lang="en-US" altLang="zh-CN" sz="1400" dirty="0">
              <a:solidFill>
                <a:srgbClr val="003466"/>
              </a:solidFill>
              <a:latin typeface="微软雅黑" panose="020B0503020204020204" pitchFamily="34" charset="-122"/>
              <a:ea typeface="微软雅黑" panose="020B0503020204020204" pitchFamily="34" charset="-122"/>
            </a:endParaRPr>
          </a:p>
        </p:txBody>
      </p:sp>
      <p:sp>
        <p:nvSpPr>
          <p:cNvPr id="42" name="TextBox 2"/>
          <p:cNvSpPr txBox="1"/>
          <p:nvPr/>
        </p:nvSpPr>
        <p:spPr>
          <a:xfrm>
            <a:off x="12376" y="3074704"/>
            <a:ext cx="4176464" cy="2031325"/>
          </a:xfrm>
          <a:prstGeom prst="rect">
            <a:avLst/>
          </a:prstGeom>
          <a:noFill/>
        </p:spPr>
        <p:txBody>
          <a:bodyPr wrap="square">
            <a:spAutoFit/>
          </a:bodyPr>
          <a:lstStyle/>
          <a:p>
            <a:pPr marL="308610" indent="-308610" fontAlgn="base">
              <a:spcBef>
                <a:spcPct val="0"/>
              </a:spcBef>
              <a:spcAft>
                <a:spcPct val="0"/>
              </a:spcAft>
              <a:buFont typeface="Arial" panose="020B0604020202020204" pitchFamily="34" charset="0"/>
              <a:buChar char="•"/>
              <a:defRPr/>
            </a:pPr>
            <a:r>
              <a:rPr lang="zh-CN" altLang="en-US" sz="1400" dirty="0">
                <a:solidFill>
                  <a:srgbClr val="003466"/>
                </a:solidFill>
                <a:latin typeface="微软雅黑" panose="020B0503020204020204" pitchFamily="34" charset="-122"/>
                <a:ea typeface="微软雅黑" panose="020B0503020204020204" pitchFamily="34" charset="-122"/>
              </a:rPr>
              <a:t>电子政务（</a:t>
            </a:r>
            <a:r>
              <a:rPr lang="en-US" altLang="zh-CN" sz="1400" dirty="0">
                <a:solidFill>
                  <a:srgbClr val="003466"/>
                </a:solidFill>
                <a:latin typeface="微软雅黑" panose="020B0503020204020204" pitchFamily="34" charset="-122"/>
                <a:ea typeface="微软雅黑" panose="020B0503020204020204" pitchFamily="34" charset="-122"/>
              </a:rPr>
              <a:t>E-government</a:t>
            </a:r>
            <a:r>
              <a:rPr lang="zh-CN" altLang="en-US" sz="1400" dirty="0">
                <a:solidFill>
                  <a:srgbClr val="003466"/>
                </a:solidFill>
                <a:latin typeface="微软雅黑" panose="020B0503020204020204" pitchFamily="34" charset="-122"/>
                <a:ea typeface="微软雅黑" panose="020B0503020204020204" pitchFamily="34" charset="-122"/>
              </a:rPr>
              <a:t>）是政府运用信息及通信技术，构建一个电子化的虚拟机关，以改进政府组织，重组公共管理，推进政府部门办公自动化、网络化、电子化和全面信息共享，行使政府职能，提高效率，以适应当前社会飞速发展的需要。信息技术的飞速发展，正在引发一场深刻的变革，极大地推动着经济和社会的发展，政务信息化、电子化已成为衡量国家及城市竞争水平的标志之一。</a:t>
            </a:r>
            <a:endParaRPr lang="en-US" altLang="zh-CN" sz="1400" dirty="0">
              <a:solidFill>
                <a:srgbClr val="003466"/>
              </a:solidFill>
              <a:latin typeface="微软雅黑" panose="020B0503020204020204" pitchFamily="34" charset="-122"/>
              <a:ea typeface="微软雅黑" panose="020B0503020204020204" pitchFamily="34" charset="-122"/>
            </a:endParaRPr>
          </a:p>
        </p:txBody>
      </p:sp>
      <p:sp>
        <p:nvSpPr>
          <p:cNvPr id="43" name="TextBox 3"/>
          <p:cNvSpPr txBox="1"/>
          <p:nvPr/>
        </p:nvSpPr>
        <p:spPr>
          <a:xfrm>
            <a:off x="6828060" y="1702486"/>
            <a:ext cx="2338769" cy="2246769"/>
          </a:xfrm>
          <a:prstGeom prst="rect">
            <a:avLst/>
          </a:prstGeom>
          <a:noFill/>
        </p:spPr>
        <p:txBody>
          <a:bodyPr wrap="square">
            <a:spAutoFit/>
          </a:bodyPr>
          <a:lstStyle/>
          <a:p>
            <a:pPr marL="308610" indent="-308610" fontAlgn="base">
              <a:spcBef>
                <a:spcPct val="0"/>
              </a:spcBef>
              <a:spcAft>
                <a:spcPct val="0"/>
              </a:spcAft>
              <a:buFont typeface="Arial" panose="020B0604020202020204" pitchFamily="34" charset="0"/>
              <a:buChar char="•"/>
              <a:defRPr/>
            </a:pPr>
            <a:r>
              <a:rPr lang="zh-CN" altLang="en-US" sz="1400" dirty="0">
                <a:solidFill>
                  <a:srgbClr val="003466"/>
                </a:solidFill>
                <a:latin typeface="微软雅黑" panose="020B0503020204020204" pitchFamily="34" charset="-122"/>
                <a:ea typeface="微软雅黑" panose="020B0503020204020204" pitchFamily="34" charset="-122"/>
              </a:rPr>
              <a:t>电子政务及安全是当前知识经济和社会发展的新焦点，在目前和将来都会对人类社会的发展起至关重要的作用。随着</a:t>
            </a:r>
            <a:r>
              <a:rPr lang="en-US" altLang="zh-CN" sz="1400" dirty="0">
                <a:solidFill>
                  <a:srgbClr val="003466"/>
                </a:solidFill>
                <a:latin typeface="微软雅黑" panose="020B0503020204020204" pitchFamily="34" charset="-122"/>
                <a:ea typeface="微软雅黑" panose="020B0503020204020204" pitchFamily="34" charset="-122"/>
              </a:rPr>
              <a:t>Internet</a:t>
            </a:r>
            <a:r>
              <a:rPr lang="zh-CN" altLang="en-US" sz="1400" dirty="0">
                <a:solidFill>
                  <a:srgbClr val="003466"/>
                </a:solidFill>
                <a:latin typeface="微软雅黑" panose="020B0503020204020204" pitchFamily="34" charset="-122"/>
                <a:ea typeface="微软雅黑" panose="020B0503020204020204" pitchFamily="34" charset="-122"/>
              </a:rPr>
              <a:t>的发展，电子政务及安全已成为法学、计算机科学和系统科学研究的一个重要分支和前沿领域。</a:t>
            </a:r>
            <a:endParaRPr lang="en-US" altLang="zh-CN" sz="1400" dirty="0">
              <a:solidFill>
                <a:srgbClr val="003466"/>
              </a:solidFill>
              <a:latin typeface="微软雅黑" panose="020B0503020204020204" pitchFamily="34" charset="-122"/>
              <a:ea typeface="微软雅黑" panose="020B0503020204020204" pitchFamily="34" charset="-122"/>
            </a:endParaRPr>
          </a:p>
        </p:txBody>
      </p:sp>
      <p:sp>
        <p:nvSpPr>
          <p:cNvPr id="45" name="椭圆​​ 2"/>
          <p:cNvSpPr/>
          <p:nvPr/>
        </p:nvSpPr>
        <p:spPr>
          <a:xfrm>
            <a:off x="251520" y="860352"/>
            <a:ext cx="1750219" cy="220313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w="6350" cap="flat" cmpd="sng">
            <a:solidFill>
              <a:srgbClr val="FCFCFC"/>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rgbClr val="000000"/>
              </a:solidFill>
              <a:effectLst/>
              <a:uLnTx/>
              <a:uFillTx/>
            </a:endParaRPr>
          </a:p>
        </p:txBody>
      </p:sp>
      <p:sp>
        <p:nvSpPr>
          <p:cNvPr id="48" name="椭圆​​ 2"/>
          <p:cNvSpPr/>
          <p:nvPr/>
        </p:nvSpPr>
        <p:spPr>
          <a:xfrm>
            <a:off x="4499992" y="300435"/>
            <a:ext cx="1295876" cy="1631633"/>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20" b="0" i="0" u="none" strike="noStrike" kern="0" cap="none" spc="0" normalizeH="0" baseline="0" noProof="0">
              <a:ln>
                <a:noFill/>
              </a:ln>
              <a:solidFill>
                <a:srgbClr val="48B3CC"/>
              </a:solidFill>
              <a:effectLst/>
              <a:uLnTx/>
              <a:uFillTx/>
              <a:latin typeface="Arial" panose="020B0604020202020204" pitchFamily="34" charset="0"/>
              <a:ea typeface="微软雅黑" panose="020B0503020204020204" pitchFamily="34" charset="-122"/>
            </a:endParaRPr>
          </a:p>
        </p:txBody>
      </p:sp>
      <p:sp>
        <p:nvSpPr>
          <p:cNvPr id="51" name="椭圆​​ 2"/>
          <p:cNvSpPr/>
          <p:nvPr/>
        </p:nvSpPr>
        <p:spPr>
          <a:xfrm>
            <a:off x="7452318" y="364019"/>
            <a:ext cx="911543" cy="1147286"/>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20" b="0" i="0" u="none" strike="noStrike" kern="0" cap="none" spc="0" normalizeH="0" baseline="0" noProof="0">
              <a:ln>
                <a:noFill/>
              </a:ln>
              <a:solidFill>
                <a:srgbClr val="48B3CC"/>
              </a:solidFill>
              <a:effectLst/>
              <a:uLnTx/>
              <a:uFillTx/>
              <a:latin typeface="Arial" panose="020B0604020202020204" pitchFamily="34" charset="0"/>
              <a:ea typeface="微软雅黑" panose="020B0503020204020204" pitchFamily="34" charset="-122"/>
            </a:endParaRPr>
          </a:p>
        </p:txBody>
      </p:sp>
      <p:sp>
        <p:nvSpPr>
          <p:cNvPr id="2" name="矩形 1"/>
          <p:cNvSpPr/>
          <p:nvPr/>
        </p:nvSpPr>
        <p:spPr>
          <a:xfrm>
            <a:off x="858767" y="1240821"/>
            <a:ext cx="535723" cy="923330"/>
          </a:xfrm>
          <a:prstGeom prst="rect">
            <a:avLst/>
          </a:prstGeom>
          <a:noFill/>
        </p:spPr>
        <p:txBody>
          <a:bodyPr wrap="none" lIns="91440" tIns="45720" rIns="91440" bIns="45720">
            <a:spAutoFit/>
          </a:bodyPr>
          <a:lstStyle/>
          <a:p>
            <a:pPr algn="ctr"/>
            <a:r>
              <a:rPr lang="en-US" altLang="zh-CN"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矩形 8"/>
          <p:cNvSpPr/>
          <p:nvPr/>
        </p:nvSpPr>
        <p:spPr>
          <a:xfrm>
            <a:off x="7664146" y="353766"/>
            <a:ext cx="535724" cy="923330"/>
          </a:xfrm>
          <a:prstGeom prst="rect">
            <a:avLst/>
          </a:prstGeom>
          <a:noFill/>
        </p:spPr>
        <p:txBody>
          <a:bodyPr wrap="none" lIns="91440" tIns="45720" rIns="91440" bIns="45720">
            <a:spAutoFit/>
          </a:bodyPr>
          <a:lstStyle/>
          <a:p>
            <a:pPr algn="ctr"/>
            <a:r>
              <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矩形 9"/>
          <p:cNvSpPr/>
          <p:nvPr/>
        </p:nvSpPr>
        <p:spPr>
          <a:xfrm>
            <a:off x="4880067" y="622291"/>
            <a:ext cx="535724" cy="923330"/>
          </a:xfrm>
          <a:prstGeom prst="rect">
            <a:avLst/>
          </a:prstGeom>
          <a:noFill/>
        </p:spPr>
        <p:txBody>
          <a:bodyPr wrap="none" lIns="91440" tIns="45720" rIns="91440" bIns="45720">
            <a:spAutoFit/>
          </a:bodyPr>
          <a:lstStyle/>
          <a:p>
            <a:pPr algn="ctr"/>
            <a:r>
              <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250"/>
                                        <p:tgtEl>
                                          <p:spTgt spid="4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41"/>
                                        </p:tgtEl>
                                        <p:attrNameLst>
                                          <p:attrName>style.visibility</p:attrName>
                                        </p:attrNameLst>
                                      </p:cBhvr>
                                      <p:to>
                                        <p:strVal val="visible"/>
                                      </p:to>
                                    </p:set>
                                    <p:animEffect transition="in" filter="wipe(right)">
                                      <p:cBhvr>
                                        <p:cTn id="10" dur="250"/>
                                        <p:tgtEl>
                                          <p:spTgt spid="41"/>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right)">
                                      <p:cBhvr>
                                        <p:cTn id="13"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43"/>
          <p:cNvSpPr txBox="1">
            <a:spLocks noChangeArrowheads="1"/>
          </p:cNvSpPr>
          <p:nvPr/>
        </p:nvSpPr>
        <p:spPr bwMode="auto">
          <a:xfrm>
            <a:off x="1071329" y="183407"/>
            <a:ext cx="3537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smtClean="0">
                <a:solidFill>
                  <a:prstClr val="black">
                    <a:lumMod val="75000"/>
                    <a:lumOff val="25000"/>
                  </a:prstClr>
                </a:solidFill>
                <a:latin typeface="微软雅黑" panose="020B0503020204020204" pitchFamily="34" charset="-122"/>
              </a:rPr>
              <a:t>电</a:t>
            </a:r>
            <a:r>
              <a:rPr lang="zh-CN" altLang="en-US" sz="2400" b="1" dirty="0">
                <a:solidFill>
                  <a:prstClr val="black">
                    <a:lumMod val="75000"/>
                    <a:lumOff val="25000"/>
                  </a:prstClr>
                </a:solidFill>
                <a:latin typeface="微软雅黑" panose="020B0503020204020204" pitchFamily="34" charset="-122"/>
              </a:rPr>
              <a:t>子政务相关的法律问题</a:t>
            </a:r>
            <a:endParaRPr lang="en-US" altLang="zh-CN" sz="2400" b="1" dirty="0">
              <a:solidFill>
                <a:prstClr val="black">
                  <a:lumMod val="75000"/>
                  <a:lumOff val="25000"/>
                </a:prstClr>
              </a:solidFill>
              <a:latin typeface="微软雅黑" panose="020B0503020204020204" pitchFamily="34" charset="-122"/>
            </a:endParaRPr>
          </a:p>
        </p:txBody>
      </p:sp>
      <p:sp>
        <p:nvSpPr>
          <p:cNvPr id="15" name="Rectangle 11"/>
          <p:cNvSpPr>
            <a:spLocks noChangeArrowheads="1"/>
          </p:cNvSpPr>
          <p:nvPr/>
        </p:nvSpPr>
        <p:spPr bwMode="auto">
          <a:xfrm>
            <a:off x="0" y="2156657"/>
            <a:ext cx="2142659" cy="167232"/>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6" name="Rectangle 12"/>
          <p:cNvSpPr>
            <a:spLocks noChangeArrowheads="1"/>
          </p:cNvSpPr>
          <p:nvPr/>
        </p:nvSpPr>
        <p:spPr bwMode="auto">
          <a:xfrm>
            <a:off x="0" y="2441847"/>
            <a:ext cx="4144961" cy="167232"/>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7" name="Rectangle 13"/>
          <p:cNvSpPr>
            <a:spLocks noChangeArrowheads="1"/>
          </p:cNvSpPr>
          <p:nvPr/>
        </p:nvSpPr>
        <p:spPr bwMode="auto">
          <a:xfrm>
            <a:off x="0" y="2740475"/>
            <a:ext cx="6484715" cy="167232"/>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Rectangle 14"/>
          <p:cNvSpPr>
            <a:spLocks noChangeArrowheads="1"/>
          </p:cNvSpPr>
          <p:nvPr/>
        </p:nvSpPr>
        <p:spPr bwMode="auto">
          <a:xfrm>
            <a:off x="0" y="3022680"/>
            <a:ext cx="4683986" cy="165738"/>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 name="Rectangle 15"/>
          <p:cNvSpPr>
            <a:spLocks noChangeArrowheads="1"/>
          </p:cNvSpPr>
          <p:nvPr/>
        </p:nvSpPr>
        <p:spPr bwMode="auto">
          <a:xfrm>
            <a:off x="0" y="3325788"/>
            <a:ext cx="2657792" cy="165739"/>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21" name="Group 35"/>
          <p:cNvGrpSpPr/>
          <p:nvPr/>
        </p:nvGrpSpPr>
        <p:grpSpPr bwMode="auto">
          <a:xfrm>
            <a:off x="1590196" y="1217471"/>
            <a:ext cx="1104925" cy="1106418"/>
            <a:chOff x="1065" y="794"/>
            <a:chExt cx="740" cy="741"/>
          </a:xfrm>
        </p:grpSpPr>
        <p:sp>
          <p:nvSpPr>
            <p:cNvPr id="22" name="Freeform 6"/>
            <p:cNvSpPr>
              <a:spLocks noEditPoints="1"/>
            </p:cNvSpPr>
            <p:nvPr/>
          </p:nvSpPr>
          <p:spPr bwMode="auto">
            <a:xfrm>
              <a:off x="1065" y="794"/>
              <a:ext cx="740" cy="741"/>
            </a:xfrm>
            <a:custGeom>
              <a:avLst/>
              <a:gdLst>
                <a:gd name="T0" fmla="*/ 383 w 2222"/>
                <a:gd name="T1" fmla="*/ 0 h 2222"/>
                <a:gd name="T2" fmla="*/ 765 w 2222"/>
                <a:gd name="T3" fmla="*/ 387 h 2222"/>
                <a:gd name="T4" fmla="*/ 383 w 2222"/>
                <a:gd name="T5" fmla="*/ 773 h 2222"/>
                <a:gd name="T6" fmla="*/ 0 w 2222"/>
                <a:gd name="T7" fmla="*/ 387 h 2222"/>
                <a:gd name="T8" fmla="*/ 383 w 2222"/>
                <a:gd name="T9" fmla="*/ 0 h 2222"/>
                <a:gd name="T10" fmla="*/ 383 w 2222"/>
                <a:gd name="T11" fmla="*/ 116 h 2222"/>
                <a:gd name="T12" fmla="*/ 650 w 2222"/>
                <a:gd name="T13" fmla="*/ 387 h 2222"/>
                <a:gd name="T14" fmla="*/ 383 w 2222"/>
                <a:gd name="T15" fmla="*/ 656 h 2222"/>
                <a:gd name="T16" fmla="*/ 115 w 2222"/>
                <a:gd name="T17" fmla="*/ 387 h 2222"/>
                <a:gd name="T18" fmla="*/ 383 w 2222"/>
                <a:gd name="T19" fmla="*/ 11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23" name="TextBox 11"/>
            <p:cNvSpPr txBox="1">
              <a:spLocks noChangeArrowheads="1"/>
            </p:cNvSpPr>
            <p:nvPr/>
          </p:nvSpPr>
          <p:spPr bwMode="auto">
            <a:xfrm>
              <a:off x="1197" y="936"/>
              <a:ext cx="552" cy="495"/>
            </a:xfrm>
            <a:prstGeom prst="rect">
              <a:avLst/>
            </a:prstGeom>
            <a:noFill/>
            <a:ln w="9525">
              <a:noFill/>
              <a:miter lim="800000"/>
            </a:ln>
          </p:spPr>
          <p:txBody>
            <a:bodyPr wrap="square">
              <a:spAutoFit/>
            </a:bodyPr>
            <a:lstStyle/>
            <a:p>
              <a:pPr lvl="0" defTabSz="859790" fontAlgn="base">
                <a:spcBef>
                  <a:spcPct val="0"/>
                </a:spcBef>
                <a:spcAft>
                  <a:spcPct val="0"/>
                </a:spcAft>
                <a:defRPr/>
              </a:pPr>
              <a:r>
                <a:rPr lang="zh-CN" altLang="en-US" sz="1400" kern="0" dirty="0">
                  <a:solidFill>
                    <a:srgbClr val="808080"/>
                  </a:solidFill>
                  <a:latin typeface="微软雅黑" panose="020B0503020204020204" pitchFamily="34" charset="-122"/>
                  <a:ea typeface="微软雅黑" panose="020B0503020204020204" pitchFamily="34" charset="-122"/>
                </a:rPr>
                <a:t>电子政务的特点</a:t>
              </a:r>
              <a:endParaRPr kumimoji="0" lang="zh-CN" altLang="en-US" sz="1400" b="0" i="0" u="none" strike="noStrike" kern="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24" name="Group 36"/>
          <p:cNvGrpSpPr/>
          <p:nvPr/>
        </p:nvGrpSpPr>
        <p:grpSpPr bwMode="auto">
          <a:xfrm>
            <a:off x="3580555" y="1502662"/>
            <a:ext cx="3247584" cy="1190034"/>
            <a:chOff x="2398" y="985"/>
            <a:chExt cx="2175" cy="797"/>
          </a:xfrm>
        </p:grpSpPr>
        <p:sp>
          <p:nvSpPr>
            <p:cNvPr id="25" name="Freeform 7"/>
            <p:cNvSpPr>
              <a:spLocks noEditPoints="1"/>
            </p:cNvSpPr>
            <p:nvPr/>
          </p:nvSpPr>
          <p:spPr bwMode="auto">
            <a:xfrm>
              <a:off x="2398" y="985"/>
              <a:ext cx="740" cy="741"/>
            </a:xfrm>
            <a:custGeom>
              <a:avLst/>
              <a:gdLst>
                <a:gd name="T0" fmla="*/ 383 w 2222"/>
                <a:gd name="T1" fmla="*/ 0 h 2222"/>
                <a:gd name="T2" fmla="*/ 765 w 2222"/>
                <a:gd name="T3" fmla="*/ 387 h 2222"/>
                <a:gd name="T4" fmla="*/ 383 w 2222"/>
                <a:gd name="T5" fmla="*/ 773 h 2222"/>
                <a:gd name="T6" fmla="*/ 0 w 2222"/>
                <a:gd name="T7" fmla="*/ 387 h 2222"/>
                <a:gd name="T8" fmla="*/ 383 w 2222"/>
                <a:gd name="T9" fmla="*/ 0 h 2222"/>
                <a:gd name="T10" fmla="*/ 383 w 2222"/>
                <a:gd name="T11" fmla="*/ 117 h 2222"/>
                <a:gd name="T12" fmla="*/ 650 w 2222"/>
                <a:gd name="T13" fmla="*/ 387 h 2222"/>
                <a:gd name="T14" fmla="*/ 383 w 2222"/>
                <a:gd name="T15" fmla="*/ 656 h 2222"/>
                <a:gd name="T16" fmla="*/ 116 w 2222"/>
                <a:gd name="T17" fmla="*/ 387 h 2222"/>
                <a:gd name="T18" fmla="*/ 383 w 2222"/>
                <a:gd name="T19" fmla="*/ 117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26" name="TextBox 14"/>
            <p:cNvSpPr txBox="1">
              <a:spLocks noChangeArrowheads="1"/>
            </p:cNvSpPr>
            <p:nvPr/>
          </p:nvSpPr>
          <p:spPr bwMode="auto">
            <a:xfrm>
              <a:off x="4077" y="1287"/>
              <a:ext cx="496" cy="495"/>
            </a:xfrm>
            <a:prstGeom prst="rect">
              <a:avLst/>
            </a:prstGeom>
            <a:noFill/>
            <a:ln w="9525">
              <a:noFill/>
              <a:miter lim="800000"/>
            </a:ln>
          </p:spPr>
          <p:txBody>
            <a:bodyPr wrap="square">
              <a:spAutoFit/>
            </a:bodyPr>
            <a:lstStyle/>
            <a:p>
              <a:pPr lvl="0" algn="ctr" defTabSz="859790" fontAlgn="base">
                <a:spcBef>
                  <a:spcPct val="0"/>
                </a:spcBef>
                <a:spcAft>
                  <a:spcPct val="0"/>
                </a:spcAft>
                <a:defRPr/>
              </a:pPr>
              <a:r>
                <a:rPr lang="zh-CN" altLang="en-US" sz="1400" kern="0" dirty="0">
                  <a:solidFill>
                    <a:srgbClr val="808080"/>
                  </a:solidFill>
                  <a:latin typeface="微软雅黑" panose="020B0503020204020204" pitchFamily="34" charset="-122"/>
                  <a:ea typeface="微软雅黑" panose="020B0503020204020204" pitchFamily="34" charset="-122"/>
                </a:rPr>
                <a:t>电子政务法的特点</a:t>
              </a:r>
              <a:endParaRPr kumimoji="0" lang="zh-CN" altLang="en-US" sz="1400" b="0" i="0" u="none" strike="noStrike" kern="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27" name="Group 37"/>
          <p:cNvGrpSpPr/>
          <p:nvPr/>
        </p:nvGrpSpPr>
        <p:grpSpPr bwMode="auto">
          <a:xfrm>
            <a:off x="3770183" y="1693782"/>
            <a:ext cx="3268486" cy="1213924"/>
            <a:chOff x="2525" y="1113"/>
            <a:chExt cx="2189" cy="813"/>
          </a:xfrm>
        </p:grpSpPr>
        <p:sp>
          <p:nvSpPr>
            <p:cNvPr id="28" name="Freeform 8"/>
            <p:cNvSpPr>
              <a:spLocks noEditPoints="1"/>
            </p:cNvSpPr>
            <p:nvPr/>
          </p:nvSpPr>
          <p:spPr bwMode="auto">
            <a:xfrm>
              <a:off x="3973" y="1186"/>
              <a:ext cx="741" cy="740"/>
            </a:xfrm>
            <a:custGeom>
              <a:avLst/>
              <a:gdLst>
                <a:gd name="T0" fmla="*/ 387 w 2221"/>
                <a:gd name="T1" fmla="*/ 0 h 2222"/>
                <a:gd name="T2" fmla="*/ 775 w 2221"/>
                <a:gd name="T3" fmla="*/ 382 h 2222"/>
                <a:gd name="T4" fmla="*/ 387 w 2221"/>
                <a:gd name="T5" fmla="*/ 765 h 2222"/>
                <a:gd name="T6" fmla="*/ 0 w 2221"/>
                <a:gd name="T7" fmla="*/ 382 h 2222"/>
                <a:gd name="T8" fmla="*/ 387 w 2221"/>
                <a:gd name="T9" fmla="*/ 0 h 2222"/>
                <a:gd name="T10" fmla="*/ 387 w 2221"/>
                <a:gd name="T11" fmla="*/ 115 h 2222"/>
                <a:gd name="T12" fmla="*/ 658 w 2221"/>
                <a:gd name="T13" fmla="*/ 382 h 2222"/>
                <a:gd name="T14" fmla="*/ 387 w 2221"/>
                <a:gd name="T15" fmla="*/ 649 h 2222"/>
                <a:gd name="T16" fmla="*/ 117 w 2221"/>
                <a:gd name="T17" fmla="*/ 382 h 2222"/>
                <a:gd name="T18" fmla="*/ 387 w 2221"/>
                <a:gd name="T19" fmla="*/ 115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29" name="TextBox 17"/>
            <p:cNvSpPr txBox="1">
              <a:spLocks noChangeArrowheads="1"/>
            </p:cNvSpPr>
            <p:nvPr/>
          </p:nvSpPr>
          <p:spPr bwMode="auto">
            <a:xfrm>
              <a:off x="2525" y="1113"/>
              <a:ext cx="562" cy="495"/>
            </a:xfrm>
            <a:prstGeom prst="rect">
              <a:avLst/>
            </a:prstGeom>
            <a:noFill/>
            <a:ln w="9525">
              <a:noFill/>
              <a:miter lim="800000"/>
            </a:ln>
          </p:spPr>
          <p:txBody>
            <a:bodyPr wrap="square">
              <a:spAutoFit/>
            </a:bodyPr>
            <a:lstStyle/>
            <a:p>
              <a:pPr lvl="0" defTabSz="859790" fontAlgn="base">
                <a:spcBef>
                  <a:spcPct val="0"/>
                </a:spcBef>
                <a:spcAft>
                  <a:spcPct val="0"/>
                </a:spcAft>
                <a:defRPr/>
              </a:pPr>
              <a:r>
                <a:rPr lang="zh-CN" altLang="en-US" sz="1400" kern="0" dirty="0">
                  <a:solidFill>
                    <a:srgbClr val="808080"/>
                  </a:solidFill>
                  <a:latin typeface="微软雅黑" panose="020B0503020204020204" pitchFamily="34" charset="-122"/>
                  <a:ea typeface="微软雅黑" panose="020B0503020204020204" pitchFamily="34" charset="-122"/>
                </a:rPr>
                <a:t>电子政务法的目标</a:t>
              </a:r>
              <a:endParaRPr kumimoji="0" lang="zh-CN" altLang="en-US" sz="1400" b="0" i="0" u="none" strike="noStrike" kern="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30" name="Group 38"/>
          <p:cNvGrpSpPr/>
          <p:nvPr/>
        </p:nvGrpSpPr>
        <p:grpSpPr bwMode="auto">
          <a:xfrm>
            <a:off x="4130030" y="3022680"/>
            <a:ext cx="1106418" cy="1106418"/>
            <a:chOff x="2766" y="2003"/>
            <a:chExt cx="741" cy="741"/>
          </a:xfrm>
        </p:grpSpPr>
        <p:sp>
          <p:nvSpPr>
            <p:cNvPr id="31" name="Freeform 9"/>
            <p:cNvSpPr>
              <a:spLocks noEditPoints="1"/>
            </p:cNvSpPr>
            <p:nvPr/>
          </p:nvSpPr>
          <p:spPr bwMode="auto">
            <a:xfrm>
              <a:off x="2766" y="2003"/>
              <a:ext cx="741" cy="741"/>
            </a:xfrm>
            <a:custGeom>
              <a:avLst/>
              <a:gdLst>
                <a:gd name="T0" fmla="*/ 388 w 2221"/>
                <a:gd name="T1" fmla="*/ 773 h 2222"/>
                <a:gd name="T2" fmla="*/ 775 w 2221"/>
                <a:gd name="T3" fmla="*/ 387 h 2222"/>
                <a:gd name="T4" fmla="*/ 388 w 2221"/>
                <a:gd name="T5" fmla="*/ 0 h 2222"/>
                <a:gd name="T6" fmla="*/ 0 w 2221"/>
                <a:gd name="T7" fmla="*/ 387 h 2222"/>
                <a:gd name="T8" fmla="*/ 388 w 2221"/>
                <a:gd name="T9" fmla="*/ 773 h 2222"/>
                <a:gd name="T10" fmla="*/ 388 w 2221"/>
                <a:gd name="T11" fmla="*/ 656 h 2222"/>
                <a:gd name="T12" fmla="*/ 658 w 2221"/>
                <a:gd name="T13" fmla="*/ 387 h 2222"/>
                <a:gd name="T14" fmla="*/ 388 w 2221"/>
                <a:gd name="T15" fmla="*/ 116 h 2222"/>
                <a:gd name="T16" fmla="*/ 117 w 2221"/>
                <a:gd name="T17" fmla="*/ 387 h 2222"/>
                <a:gd name="T18" fmla="*/ 388 w 2221"/>
                <a:gd name="T19" fmla="*/ 65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32" name="TextBox 20"/>
            <p:cNvSpPr txBox="1">
              <a:spLocks noChangeArrowheads="1"/>
            </p:cNvSpPr>
            <p:nvPr/>
          </p:nvSpPr>
          <p:spPr bwMode="auto">
            <a:xfrm>
              <a:off x="2887" y="2088"/>
              <a:ext cx="514" cy="639"/>
            </a:xfrm>
            <a:prstGeom prst="rect">
              <a:avLst/>
            </a:prstGeom>
            <a:noFill/>
            <a:ln w="9525">
              <a:noFill/>
              <a:miter lim="800000"/>
            </a:ln>
          </p:spPr>
          <p:txBody>
            <a:bodyPr wrap="square">
              <a:spAutoFit/>
            </a:bodyPr>
            <a:lstStyle/>
            <a:p>
              <a:pPr lvl="0" defTabSz="859790" fontAlgn="base">
                <a:spcBef>
                  <a:spcPct val="0"/>
                </a:spcBef>
                <a:spcAft>
                  <a:spcPct val="0"/>
                </a:spcAft>
                <a:defRPr/>
              </a:pPr>
              <a:r>
                <a:rPr lang="zh-CN" altLang="en-US" sz="1400" kern="0" dirty="0">
                  <a:solidFill>
                    <a:srgbClr val="808080"/>
                  </a:solidFill>
                  <a:latin typeface="微软雅黑" panose="020B0503020204020204" pitchFamily="34" charset="-122"/>
                  <a:ea typeface="微软雅黑" panose="020B0503020204020204" pitchFamily="34" charset="-122"/>
                </a:rPr>
                <a:t>电子政务法的基本原则</a:t>
              </a:r>
              <a:endParaRPr kumimoji="0" lang="en-US" altLang="zh-CN" sz="1400" b="0" i="0" u="none" strike="noStrike" kern="0" cap="none" spc="0" normalizeH="0" baseline="0" noProof="0" dirty="0">
                <a:ln>
                  <a:noFill/>
                </a:ln>
                <a:solidFill>
                  <a:srgbClr val="808080"/>
                </a:solidFill>
                <a:effectLst/>
                <a:uLnTx/>
                <a:uFillTx/>
                <a:latin typeface="微软雅黑" panose="020B0503020204020204" pitchFamily="34" charset="-122"/>
                <a:ea typeface="微软雅黑" panose="020B0503020204020204" pitchFamily="34" charset="-122"/>
              </a:endParaRPr>
            </a:p>
          </p:txBody>
        </p:sp>
      </p:grpSp>
      <p:sp>
        <p:nvSpPr>
          <p:cNvPr id="34" name="Freeform 10"/>
          <p:cNvSpPr>
            <a:spLocks noEditPoints="1"/>
          </p:cNvSpPr>
          <p:nvPr/>
        </p:nvSpPr>
        <p:spPr bwMode="auto">
          <a:xfrm>
            <a:off x="2106824" y="3325787"/>
            <a:ext cx="1103431" cy="1104925"/>
          </a:xfrm>
          <a:custGeom>
            <a:avLst/>
            <a:gdLst>
              <a:gd name="T0" fmla="*/ 379 w 2222"/>
              <a:gd name="T1" fmla="*/ 765 h 2222"/>
              <a:gd name="T2" fmla="*/ 757 w 2222"/>
              <a:gd name="T3" fmla="*/ 382 h 2222"/>
              <a:gd name="T4" fmla="*/ 379 w 2222"/>
              <a:gd name="T5" fmla="*/ 0 h 2222"/>
              <a:gd name="T6" fmla="*/ 0 w 2222"/>
              <a:gd name="T7" fmla="*/ 382 h 2222"/>
              <a:gd name="T8" fmla="*/ 379 w 2222"/>
              <a:gd name="T9" fmla="*/ 765 h 2222"/>
              <a:gd name="T10" fmla="*/ 379 w 2222"/>
              <a:gd name="T11" fmla="*/ 649 h 2222"/>
              <a:gd name="T12" fmla="*/ 643 w 2222"/>
              <a:gd name="T13" fmla="*/ 382 h 2222"/>
              <a:gd name="T14" fmla="*/ 379 w 2222"/>
              <a:gd name="T15" fmla="*/ 115 h 2222"/>
              <a:gd name="T16" fmla="*/ 114 w 2222"/>
              <a:gd name="T17" fmla="*/ 382 h 2222"/>
              <a:gd name="T18" fmla="*/ 379 w 2222"/>
              <a:gd name="T19" fmla="*/ 64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36" name="等腰三角形 1"/>
          <p:cNvSpPr/>
          <p:nvPr/>
        </p:nvSpPr>
        <p:spPr bwMode="auto">
          <a:xfrm flipV="1">
            <a:off x="3458117" y="1417552"/>
            <a:ext cx="1239308" cy="113479"/>
          </a:xfrm>
          <a:custGeom>
            <a:avLst/>
            <a:gdLst>
              <a:gd name="T0" fmla="*/ 18865 w 2313967"/>
              <a:gd name="T1" fmla="*/ 0 h 288032"/>
              <a:gd name="T2" fmla="*/ 23942 w 2313967"/>
              <a:gd name="T3" fmla="*/ 1167 h 288032"/>
              <a:gd name="T4" fmla="*/ 78880 w 2313967"/>
              <a:gd name="T5" fmla="*/ 1167 h 288032"/>
              <a:gd name="T6" fmla="*/ 78880 w 2313967"/>
              <a:gd name="T7" fmla="*/ 1556 h 288032"/>
              <a:gd name="T8" fmla="*/ 25635 w 2313967"/>
              <a:gd name="T9" fmla="*/ 1556 h 288032"/>
              <a:gd name="T10" fmla="*/ 12096 w 2313967"/>
              <a:gd name="T11" fmla="*/ 1556 h 288032"/>
              <a:gd name="T12" fmla="*/ 0 w 2313967"/>
              <a:gd name="T13" fmla="*/ 1556 h 288032"/>
              <a:gd name="T14" fmla="*/ 0 w 2313967"/>
              <a:gd name="T15" fmla="*/ 1167 h 288032"/>
              <a:gd name="T16" fmla="*/ 13788 w 2313967"/>
              <a:gd name="T17" fmla="*/ 116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37" name="等腰三角形 1"/>
          <p:cNvSpPr/>
          <p:nvPr/>
        </p:nvSpPr>
        <p:spPr bwMode="auto">
          <a:xfrm flipV="1">
            <a:off x="5839678" y="1725139"/>
            <a:ext cx="1237814" cy="114972"/>
          </a:xfrm>
          <a:custGeom>
            <a:avLst/>
            <a:gdLst>
              <a:gd name="T0" fmla="*/ 18729 w 2313967"/>
              <a:gd name="T1" fmla="*/ 0 h 288032"/>
              <a:gd name="T2" fmla="*/ 23770 w 2313967"/>
              <a:gd name="T3" fmla="*/ 1262 h 288032"/>
              <a:gd name="T4" fmla="*/ 78311 w 2313967"/>
              <a:gd name="T5" fmla="*/ 1262 h 288032"/>
              <a:gd name="T6" fmla="*/ 78311 w 2313967"/>
              <a:gd name="T7" fmla="*/ 1683 h 288032"/>
              <a:gd name="T8" fmla="*/ 25450 w 2313967"/>
              <a:gd name="T9" fmla="*/ 1683 h 288032"/>
              <a:gd name="T10" fmla="*/ 12008 w 2313967"/>
              <a:gd name="T11" fmla="*/ 1683 h 288032"/>
              <a:gd name="T12" fmla="*/ 0 w 2313967"/>
              <a:gd name="T13" fmla="*/ 1683 h 288032"/>
              <a:gd name="T14" fmla="*/ 0 w 2313967"/>
              <a:gd name="T15" fmla="*/ 1262 h 288032"/>
              <a:gd name="T16" fmla="*/ 13688 w 2313967"/>
              <a:gd name="T17" fmla="*/ 126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38" name="等腰三角形 1"/>
          <p:cNvSpPr/>
          <p:nvPr/>
        </p:nvSpPr>
        <p:spPr bwMode="auto">
          <a:xfrm>
            <a:off x="4074785" y="4129097"/>
            <a:ext cx="1237814" cy="114972"/>
          </a:xfrm>
          <a:custGeom>
            <a:avLst/>
            <a:gdLst>
              <a:gd name="T0" fmla="*/ 18729 w 2313967"/>
              <a:gd name="T1" fmla="*/ 0 h 288032"/>
              <a:gd name="T2" fmla="*/ 23770 w 2313967"/>
              <a:gd name="T3" fmla="*/ 1262 h 288032"/>
              <a:gd name="T4" fmla="*/ 78311 w 2313967"/>
              <a:gd name="T5" fmla="*/ 1262 h 288032"/>
              <a:gd name="T6" fmla="*/ 78311 w 2313967"/>
              <a:gd name="T7" fmla="*/ 1683 h 288032"/>
              <a:gd name="T8" fmla="*/ 25450 w 2313967"/>
              <a:gd name="T9" fmla="*/ 1683 h 288032"/>
              <a:gd name="T10" fmla="*/ 12008 w 2313967"/>
              <a:gd name="T11" fmla="*/ 1683 h 288032"/>
              <a:gd name="T12" fmla="*/ 0 w 2313967"/>
              <a:gd name="T13" fmla="*/ 1683 h 288032"/>
              <a:gd name="T14" fmla="*/ 0 w 2313967"/>
              <a:gd name="T15" fmla="*/ 1262 h 288032"/>
              <a:gd name="T16" fmla="*/ 13688 w 2313967"/>
              <a:gd name="T17" fmla="*/ 126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39" name="等腰三角形 1"/>
          <p:cNvSpPr/>
          <p:nvPr/>
        </p:nvSpPr>
        <p:spPr bwMode="auto">
          <a:xfrm>
            <a:off x="2050085" y="4376959"/>
            <a:ext cx="1237814" cy="116465"/>
          </a:xfrm>
          <a:custGeom>
            <a:avLst/>
            <a:gdLst>
              <a:gd name="T0" fmla="*/ 18729 w 2313967"/>
              <a:gd name="T1" fmla="*/ 0 h 288032"/>
              <a:gd name="T2" fmla="*/ 23770 w 2313967"/>
              <a:gd name="T3" fmla="*/ 1364 h 288032"/>
              <a:gd name="T4" fmla="*/ 78311 w 2313967"/>
              <a:gd name="T5" fmla="*/ 1364 h 288032"/>
              <a:gd name="T6" fmla="*/ 78311 w 2313967"/>
              <a:gd name="T7" fmla="*/ 1818 h 288032"/>
              <a:gd name="T8" fmla="*/ 25450 w 2313967"/>
              <a:gd name="T9" fmla="*/ 1818 h 288032"/>
              <a:gd name="T10" fmla="*/ 12008 w 2313967"/>
              <a:gd name="T11" fmla="*/ 1818 h 288032"/>
              <a:gd name="T12" fmla="*/ 0 w 2313967"/>
              <a:gd name="T13" fmla="*/ 1818 h 288032"/>
              <a:gd name="T14" fmla="*/ 0 w 2313967"/>
              <a:gd name="T15" fmla="*/ 1364 h 288032"/>
              <a:gd name="T16" fmla="*/ 13688 w 2313967"/>
              <a:gd name="T17" fmla="*/ 1364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40" name="Text Box 31"/>
          <p:cNvSpPr txBox="1">
            <a:spLocks noChangeArrowheads="1"/>
          </p:cNvSpPr>
          <p:nvPr/>
        </p:nvSpPr>
        <p:spPr bwMode="auto">
          <a:xfrm>
            <a:off x="168725" y="1145522"/>
            <a:ext cx="1421471" cy="1023357"/>
          </a:xfrm>
          <a:prstGeom prst="rect">
            <a:avLst/>
          </a:prstGeom>
          <a:noFill/>
          <a:ln w="9525">
            <a:noFill/>
            <a:miter lim="800000"/>
          </a:ln>
        </p:spPr>
        <p:txBody>
          <a:bodyPr>
            <a:spAutoFit/>
          </a:bodyPr>
          <a:lstStyle/>
          <a:p>
            <a:pPr algn="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开放性</a:t>
            </a:r>
          </a:p>
          <a:p>
            <a:pPr algn="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虚拟性</a:t>
            </a:r>
          </a:p>
          <a:p>
            <a:pPr algn="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技术性</a:t>
            </a:r>
          </a:p>
          <a:p>
            <a:pPr algn="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透明性和互动性</a:t>
            </a:r>
          </a:p>
        </p:txBody>
      </p:sp>
      <p:sp>
        <p:nvSpPr>
          <p:cNvPr id="41" name="Text Box 32"/>
          <p:cNvSpPr txBox="1">
            <a:spLocks noChangeArrowheads="1"/>
          </p:cNvSpPr>
          <p:nvPr/>
        </p:nvSpPr>
        <p:spPr bwMode="auto">
          <a:xfrm>
            <a:off x="7308304" y="1745407"/>
            <a:ext cx="2942850" cy="1277273"/>
          </a:xfrm>
          <a:prstGeom prst="rect">
            <a:avLst/>
          </a:prstGeom>
          <a:noFill/>
          <a:ln w="9525">
            <a:noFill/>
            <a:miter lim="800000"/>
          </a:ln>
        </p:spPr>
        <p:txBody>
          <a:bodyPr wrap="square">
            <a:spAutoFit/>
          </a:bodyPr>
          <a:lstStyle/>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电子政务法是综合法 </a:t>
            </a: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电子政务法是技术法 </a:t>
            </a: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电子政务法是安全保护法 </a:t>
            </a: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电子政务法是自由法 </a:t>
            </a: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电子政务法是阳光法</a:t>
            </a:r>
          </a:p>
        </p:txBody>
      </p:sp>
      <p:sp>
        <p:nvSpPr>
          <p:cNvPr id="43" name="Text Box 34"/>
          <p:cNvSpPr txBox="1">
            <a:spLocks noChangeArrowheads="1"/>
          </p:cNvSpPr>
          <p:nvPr/>
        </p:nvSpPr>
        <p:spPr bwMode="auto">
          <a:xfrm>
            <a:off x="5312599" y="3239612"/>
            <a:ext cx="2534609" cy="1277273"/>
          </a:xfrm>
          <a:prstGeom prst="rect">
            <a:avLst/>
          </a:prstGeom>
          <a:noFill/>
          <a:ln w="9525">
            <a:noFill/>
            <a:miter lim="800000"/>
          </a:ln>
        </p:spPr>
        <p:txBody>
          <a:bodyPr wrap="square">
            <a:spAutoFit/>
          </a:bodyPr>
          <a:lstStyle/>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适应性原则</a:t>
            </a: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协调性原</a:t>
            </a:r>
            <a:r>
              <a:rPr lang="zh-CN" altLang="en-US" sz="1100" dirty="0" smtClean="0">
                <a:solidFill>
                  <a:srgbClr val="808080"/>
                </a:solidFill>
                <a:latin typeface="Arial" panose="020B0604020202020204" pitchFamily="34" charset="0"/>
                <a:ea typeface="微软雅黑" panose="020B0503020204020204" pitchFamily="34" charset="-122"/>
              </a:rPr>
              <a:t>则</a:t>
            </a:r>
            <a:endParaRPr lang="zh-CN" altLang="en-US" sz="1100" dirty="0">
              <a:solidFill>
                <a:srgbClr val="808080"/>
              </a:solidFill>
              <a:latin typeface="Arial" panose="020B0604020202020204" pitchFamily="34" charset="0"/>
              <a:ea typeface="微软雅黑" panose="020B0503020204020204" pitchFamily="34" charset="-122"/>
            </a:endParaRP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安全性原</a:t>
            </a:r>
            <a:r>
              <a:rPr lang="zh-CN" altLang="en-US" sz="1100" dirty="0" smtClean="0">
                <a:solidFill>
                  <a:srgbClr val="808080"/>
                </a:solidFill>
                <a:latin typeface="Arial" panose="020B0604020202020204" pitchFamily="34" charset="0"/>
                <a:ea typeface="微软雅黑" panose="020B0503020204020204" pitchFamily="34" charset="-122"/>
              </a:rPr>
              <a:t>则</a:t>
            </a:r>
            <a:endParaRPr lang="zh-CN" altLang="en-US" sz="1100" dirty="0">
              <a:solidFill>
                <a:srgbClr val="808080"/>
              </a:solidFill>
              <a:latin typeface="Arial" panose="020B0604020202020204" pitchFamily="34" charset="0"/>
              <a:ea typeface="微软雅黑" panose="020B0503020204020204" pitchFamily="34" charset="-122"/>
            </a:endParaRP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现实性和前瞻性原则</a:t>
            </a:r>
          </a:p>
          <a:p>
            <a:pPr defTabSz="859790" fontAlgn="base">
              <a:spcBef>
                <a:spcPct val="50000"/>
              </a:spcBef>
              <a:spcAft>
                <a:spcPct val="0"/>
              </a:spcAft>
            </a:pPr>
            <a:r>
              <a:rPr lang="zh-CN" altLang="en-US" sz="1100" dirty="0">
                <a:solidFill>
                  <a:srgbClr val="808080"/>
                </a:solidFill>
                <a:latin typeface="Arial" panose="020B0604020202020204" pitchFamily="34" charset="0"/>
                <a:ea typeface="微软雅黑" panose="020B0503020204020204" pitchFamily="34" charset="-122"/>
              </a:rPr>
              <a:t>鼓励、促进与引导原则</a:t>
            </a:r>
          </a:p>
        </p:txBody>
      </p:sp>
      <p:sp>
        <p:nvSpPr>
          <p:cNvPr id="3" name="TextBox 2"/>
          <p:cNvSpPr txBox="1"/>
          <p:nvPr/>
        </p:nvSpPr>
        <p:spPr>
          <a:xfrm>
            <a:off x="2788176" y="712713"/>
            <a:ext cx="4896544" cy="769441"/>
          </a:xfrm>
          <a:prstGeom prst="rect">
            <a:avLst/>
          </a:prstGeom>
          <a:noFill/>
        </p:spPr>
        <p:txBody>
          <a:bodyPr wrap="square" rtlCol="0">
            <a:spAutoFit/>
          </a:bodyPr>
          <a:lstStyle/>
          <a:p>
            <a:r>
              <a:rPr lang="zh-CN" altLang="en-US" sz="1100" dirty="0">
                <a:solidFill>
                  <a:schemeClr val="accent3">
                    <a:lumMod val="50000"/>
                    <a:lumOff val="50000"/>
                  </a:schemeClr>
                </a:solidFill>
                <a:latin typeface="微软雅黑" panose="020B0503020204020204" pitchFamily="34" charset="-122"/>
                <a:ea typeface="微软雅黑" panose="020B0503020204020204" pitchFamily="34" charset="-122"/>
              </a:rPr>
              <a:t>研究电子政务立法，就是根据中国电子政务的特色和发展趋势，制定一整套的电子政务相关法律。电子政务关系到政府工作效率和决策质量，关系到政府能力和国家能力，关系到政府形象和国家形象，对国民经济和社会发展都将产生重大影响。</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10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1000"/>
                                        <p:tgtEl>
                                          <p:spTgt spid="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1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00"/>
                                        <p:tgtEl>
                                          <p:spTgt spid="19"/>
                                        </p:tgtEl>
                                      </p:cBhvr>
                                    </p:animEffect>
                                  </p:childTnLst>
                                </p:cTn>
                              </p:par>
                              <p:par>
                                <p:cTn id="26" presetID="22" presetClass="entr" presetSubtype="1"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10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000"/>
                                        <p:tgtEl>
                                          <p:spTgt spid="20"/>
                                        </p:tgtEl>
                                      </p:cBhvr>
                                    </p:animEffect>
                                  </p:childTnLst>
                                </p:cTn>
                              </p:par>
                            </p:childTnLst>
                          </p:cTn>
                        </p:par>
                        <p:par>
                          <p:cTn id="32" fill="hold">
                            <p:stCondLst>
                              <p:cond delay="1000"/>
                            </p:stCondLst>
                            <p:childTnLst>
                              <p:par>
                                <p:cTn id="33" presetID="17" presetClass="entr" presetSubtype="1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strVal val="#ppt_h"/>
                                          </p:val>
                                        </p:tav>
                                        <p:tav tm="100000">
                                          <p:val>
                                            <p:strVal val="#ppt_h"/>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7" presetClass="entr" presetSubtype="1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strVal val="#ppt_h"/>
                                          </p:val>
                                        </p:tav>
                                        <p:tav tm="100000">
                                          <p:val>
                                            <p:strVal val="#ppt_h"/>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17" presetClass="entr" presetSubtype="1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strVal val="#ppt_h"/>
                                          </p:val>
                                        </p:tav>
                                        <p:tav tm="100000">
                                          <p:val>
                                            <p:strVal val="#ppt_h"/>
                                          </p:val>
                                        </p:tav>
                                      </p:tavLst>
                                    </p:anim>
                                  </p:childTnLst>
                                </p:cTn>
                              </p:par>
                            </p:childTnLst>
                          </p:cTn>
                        </p:par>
                        <p:par>
                          <p:cTn id="59" fill="hold">
                            <p:stCondLst>
                              <p:cond delay="4500"/>
                            </p:stCondLst>
                            <p:childTnLst>
                              <p:par>
                                <p:cTn id="60" presetID="42"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17" presetClass="entr" presetSubtype="1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p:cTn id="68" dur="500" fill="hold"/>
                                        <p:tgtEl>
                                          <p:spTgt spid="39"/>
                                        </p:tgtEl>
                                        <p:attrNameLst>
                                          <p:attrName>ppt_w</p:attrName>
                                        </p:attrNameLst>
                                      </p:cBhvr>
                                      <p:tavLst>
                                        <p:tav tm="0">
                                          <p:val>
                                            <p:fltVal val="0"/>
                                          </p:val>
                                        </p:tav>
                                        <p:tav tm="100000">
                                          <p:val>
                                            <p:strVal val="#ppt_w"/>
                                          </p:val>
                                        </p:tav>
                                      </p:tavLst>
                                    </p:anim>
                                    <p:anim calcmode="lin" valueType="num">
                                      <p:cBhvr>
                                        <p:cTn id="69" dur="500" fill="hold"/>
                                        <p:tgtEl>
                                          <p:spTgt spid="39"/>
                                        </p:tgtEl>
                                        <p:attrNameLst>
                                          <p:attrName>ppt_h</p:attrName>
                                        </p:attrNameLst>
                                      </p:cBhvr>
                                      <p:tavLst>
                                        <p:tav tm="0">
                                          <p:val>
                                            <p:strVal val="#ppt_h"/>
                                          </p:val>
                                        </p:tav>
                                        <p:tav tm="100000">
                                          <p:val>
                                            <p:strVal val="#ppt_h"/>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anim calcmode="lin" valueType="num">
                                      <p:cBhvr>
                                        <p:cTn id="74" dur="1000" fill="hold"/>
                                        <p:tgtEl>
                                          <p:spTgt spid="3"/>
                                        </p:tgtEl>
                                        <p:attrNameLst>
                                          <p:attrName>ppt_x</p:attrName>
                                        </p:attrNameLst>
                                      </p:cBhvr>
                                      <p:tavLst>
                                        <p:tav tm="0">
                                          <p:val>
                                            <p:strVal val="#ppt_x"/>
                                          </p:val>
                                        </p:tav>
                                        <p:tav tm="100000">
                                          <p:val>
                                            <p:strVal val="#ppt_x"/>
                                          </p:val>
                                        </p:tav>
                                      </p:tavLst>
                                    </p:anim>
                                    <p:anim calcmode="lin" valueType="num">
                                      <p:cBhvr>
                                        <p:cTn id="7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36" grpId="0" animBg="1"/>
      <p:bldP spid="37" grpId="0" animBg="1"/>
      <p:bldP spid="38" grpId="0" animBg="1"/>
      <p:bldP spid="39" grpId="0" animBg="1"/>
      <p:bldP spid="40" grpId="0"/>
      <p:bldP spid="41" grpId="0"/>
      <p:bldP spid="43"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890301" y="1345742"/>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06</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9512" y="2115293"/>
            <a:ext cx="648072" cy="0"/>
          </a:xfrm>
          <a:prstGeom prst="line">
            <a:avLst/>
          </a:prstGeom>
          <a:noFill/>
          <a:ln w="95250" cap="flat" cmpd="sng" algn="ctr">
            <a:solidFill>
              <a:srgbClr val="003466"/>
            </a:solidFill>
            <a:prstDash val="solid"/>
          </a:ln>
          <a:effectLst/>
        </p:spPr>
      </p:cxnSp>
      <p:cxnSp>
        <p:nvCxnSpPr>
          <p:cNvPr id="29" name="直接连接符 28"/>
          <p:cNvCxnSpPr/>
          <p:nvPr/>
        </p:nvCxnSpPr>
        <p:spPr>
          <a:xfrm flipV="1">
            <a:off x="2523520" y="2111664"/>
            <a:ext cx="6516469" cy="7258"/>
          </a:xfrm>
          <a:prstGeom prst="line">
            <a:avLst/>
          </a:prstGeom>
          <a:noFill/>
          <a:ln w="95250" cap="flat" cmpd="sng" algn="ctr">
            <a:solidFill>
              <a:srgbClr val="003466"/>
            </a:solidFill>
            <a:prstDash val="solid"/>
          </a:ln>
          <a:effectLst/>
        </p:spPr>
      </p:cxnSp>
      <p:sp>
        <p:nvSpPr>
          <p:cNvPr id="30" name="TextBox 6"/>
          <p:cNvSpPr txBox="1"/>
          <p:nvPr/>
        </p:nvSpPr>
        <p:spPr>
          <a:xfrm>
            <a:off x="2699792" y="1275606"/>
            <a:ext cx="5314275"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电子证据及计算机取证</a:t>
            </a:r>
          </a:p>
        </p:txBody>
      </p:sp>
      <p:sp>
        <p:nvSpPr>
          <p:cNvPr id="31" name="TextBox 7"/>
          <p:cNvSpPr txBox="1"/>
          <p:nvPr/>
        </p:nvSpPr>
        <p:spPr>
          <a:xfrm>
            <a:off x="543436" y="2616468"/>
            <a:ext cx="223651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第一节　电子证据概述</a:t>
            </a:r>
          </a:p>
        </p:txBody>
      </p:sp>
      <p:sp>
        <p:nvSpPr>
          <p:cNvPr id="32" name="TextBox 8"/>
          <p:cNvSpPr txBox="1"/>
          <p:nvPr/>
        </p:nvSpPr>
        <p:spPr>
          <a:xfrm>
            <a:off x="971600" y="3102045"/>
            <a:ext cx="367280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侵犯网络知识产权的法律责任</a:t>
            </a:r>
          </a:p>
        </p:txBody>
      </p:sp>
      <p:sp>
        <p:nvSpPr>
          <p:cNvPr id="33" name="TextBox 9"/>
          <p:cNvSpPr txBox="1"/>
          <p:nvPr/>
        </p:nvSpPr>
        <p:spPr>
          <a:xfrm>
            <a:off x="1466179" y="3602257"/>
            <a:ext cx="3057247"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第三节　远程教育相关法律法规</a:t>
            </a:r>
          </a:p>
        </p:txBody>
      </p:sp>
      <p:sp>
        <p:nvSpPr>
          <p:cNvPr id="34" name="TextBox 10"/>
          <p:cNvSpPr txBox="1"/>
          <p:nvPr/>
        </p:nvSpPr>
        <p:spPr>
          <a:xfrm>
            <a:off x="1883641" y="4089725"/>
            <a:ext cx="3999813"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第四节  金融机构计算机信息系统安全保护</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extLst>
      <p:ext uri="{BB962C8B-B14F-4D97-AF65-F5344CB8AC3E}">
        <p14:creationId xmlns:p14="http://schemas.microsoft.com/office/powerpoint/2010/main" xmlns="" val="1654481351"/>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9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4100"/>
                            </p:stCondLst>
                            <p:childTnLst>
                              <p:par>
                                <p:cTn id="43" presetID="14" presetClass="entr" presetSubtype="1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43"/>
          <p:cNvSpPr txBox="1">
            <a:spLocks noChangeArrowheads="1"/>
          </p:cNvSpPr>
          <p:nvPr/>
        </p:nvSpPr>
        <p:spPr bwMode="auto">
          <a:xfrm>
            <a:off x="899592" y="262884"/>
            <a:ext cx="30610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smtClean="0">
                <a:solidFill>
                  <a:prstClr val="black">
                    <a:lumMod val="75000"/>
                    <a:lumOff val="25000"/>
                  </a:prstClr>
                </a:solidFill>
                <a:latin typeface="微软雅黑" panose="020B0503020204020204" pitchFamily="34" charset="-122"/>
              </a:rPr>
              <a:t>一、电</a:t>
            </a:r>
            <a:r>
              <a:rPr lang="zh-CN" altLang="en-US" sz="2400" b="1" dirty="0">
                <a:solidFill>
                  <a:prstClr val="black">
                    <a:lumMod val="75000"/>
                    <a:lumOff val="25000"/>
                  </a:prstClr>
                </a:solidFill>
                <a:latin typeface="微软雅黑" panose="020B0503020204020204" pitchFamily="34" charset="-122"/>
              </a:rPr>
              <a:t>子证据概述</a:t>
            </a:r>
            <a:endParaRPr lang="en-US" altLang="zh-CN" sz="2400" b="1" dirty="0">
              <a:solidFill>
                <a:prstClr val="black">
                  <a:lumMod val="75000"/>
                  <a:lumOff val="25000"/>
                </a:prstClr>
              </a:solidFill>
              <a:latin typeface="微软雅黑" panose="020B0503020204020204" pitchFamily="34" charset="-122"/>
            </a:endParaRPr>
          </a:p>
        </p:txBody>
      </p:sp>
      <p:grpSp>
        <p:nvGrpSpPr>
          <p:cNvPr id="174" name="组合 20"/>
          <p:cNvGrpSpPr/>
          <p:nvPr/>
        </p:nvGrpSpPr>
        <p:grpSpPr>
          <a:xfrm>
            <a:off x="2409569" y="1291504"/>
            <a:ext cx="1944461" cy="1708856"/>
            <a:chOff x="3201431" y="1806525"/>
            <a:chExt cx="2057706" cy="2020951"/>
          </a:xfrm>
          <a:solidFill>
            <a:srgbClr val="003466"/>
          </a:solidFill>
        </p:grpSpPr>
        <p:sp>
          <p:nvSpPr>
            <p:cNvPr id="175"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6" name="TextBox 11"/>
            <p:cNvSpPr txBox="1">
              <a:spLocks noChangeArrowheads="1"/>
            </p:cNvSpPr>
            <p:nvPr/>
          </p:nvSpPr>
          <p:spPr bwMode="auto">
            <a:xfrm rot="2590855">
              <a:off x="3746904" y="2274286"/>
              <a:ext cx="1512233" cy="436785"/>
            </a:xfrm>
            <a:prstGeom prst="rect">
              <a:avLst/>
            </a:prstGeom>
            <a:grpFill/>
            <a:ln w="9525">
              <a:noFill/>
              <a:miter lim="800000"/>
            </a:ln>
          </p:spPr>
          <p:txBody>
            <a:bodyPr wrap="square">
              <a:spAutoFit/>
            </a:bodyPr>
            <a:lstStyle/>
            <a:p>
              <a:pPr lvl="0">
                <a:defRPr/>
              </a:pPr>
              <a:r>
                <a:rPr lang="zh-CN" altLang="en-US" b="1" kern="0" dirty="0">
                  <a:solidFill>
                    <a:prstClr val="white"/>
                  </a:solidFill>
                  <a:latin typeface="微软雅黑" panose="020B0503020204020204" pitchFamily="34" charset="-122"/>
                  <a:ea typeface="微软雅黑" panose="020B0503020204020204" pitchFamily="34" charset="-122"/>
                </a:rPr>
                <a:t>计算机证据</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7" name="组合 23"/>
          <p:cNvGrpSpPr/>
          <p:nvPr/>
        </p:nvGrpSpPr>
        <p:grpSpPr>
          <a:xfrm>
            <a:off x="4536239" y="2501851"/>
            <a:ext cx="1823090" cy="1708856"/>
            <a:chOff x="5451958" y="3237922"/>
            <a:chExt cx="1929267" cy="2020951"/>
          </a:xfrm>
        </p:grpSpPr>
        <p:sp>
          <p:nvSpPr>
            <p:cNvPr id="178"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9" name="TextBox 13"/>
            <p:cNvSpPr txBox="1">
              <a:spLocks noChangeArrowheads="1"/>
            </p:cNvSpPr>
            <p:nvPr/>
          </p:nvSpPr>
          <p:spPr bwMode="auto">
            <a:xfrm rot="2635062">
              <a:off x="5459859" y="4377004"/>
              <a:ext cx="1279124" cy="436785"/>
            </a:xfrm>
            <a:prstGeom prst="rect">
              <a:avLst/>
            </a:prstGeom>
            <a:noFill/>
            <a:ln w="9525">
              <a:noFill/>
              <a:miter lim="800000"/>
            </a:ln>
          </p:spPr>
          <p:txBody>
            <a:bodyPr>
              <a:spAutoFit/>
            </a:bodyPr>
            <a:lstStyle/>
            <a:p>
              <a:pPr lvl="0">
                <a:defRPr/>
              </a:pPr>
              <a:r>
                <a:rPr lang="zh-CN" altLang="en-US" b="1" kern="0" dirty="0">
                  <a:solidFill>
                    <a:prstClr val="white"/>
                  </a:solidFill>
                  <a:latin typeface="微软雅黑" panose="020B0503020204020204" pitchFamily="34" charset="-122"/>
                  <a:ea typeface="微软雅黑" panose="020B0503020204020204" pitchFamily="34" charset="-122"/>
                </a:rPr>
                <a:t>电子证据</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80" name="TextBox 15"/>
          <p:cNvSpPr txBox="1"/>
          <p:nvPr/>
        </p:nvSpPr>
        <p:spPr bwMode="auto">
          <a:xfrm>
            <a:off x="342338" y="947832"/>
            <a:ext cx="1858668" cy="1407607"/>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人们从各种不同的角度对计算机证据加以定义，基本上可以概括为计算机系统运行过程中产生的或存储的、以其记录的内容证明案件事实的电、磁、光信息。</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81" name="组合 27"/>
          <p:cNvGrpSpPr/>
          <p:nvPr/>
        </p:nvGrpSpPr>
        <p:grpSpPr>
          <a:xfrm>
            <a:off x="4536240" y="1059581"/>
            <a:ext cx="1823090" cy="1940779"/>
            <a:chOff x="5451959" y="1532244"/>
            <a:chExt cx="1929267" cy="2295232"/>
          </a:xfrm>
        </p:grpSpPr>
        <p:sp>
          <p:nvSpPr>
            <p:cNvPr id="182"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3" name="TextBox 11"/>
            <p:cNvSpPr txBox="1">
              <a:spLocks noChangeArrowheads="1"/>
            </p:cNvSpPr>
            <p:nvPr/>
          </p:nvSpPr>
          <p:spPr bwMode="auto">
            <a:xfrm rot="18759385">
              <a:off x="5428899" y="2097662"/>
              <a:ext cx="1521678" cy="390842"/>
            </a:xfrm>
            <a:prstGeom prst="rect">
              <a:avLst/>
            </a:prstGeom>
            <a:noFill/>
            <a:ln w="9525">
              <a:noFill/>
              <a:miter lim="800000"/>
            </a:ln>
          </p:spPr>
          <p:txBody>
            <a:bodyPr wrap="square">
              <a:spAutoFit/>
            </a:bodyPr>
            <a:lstStyle/>
            <a:p>
              <a:pPr lvl="0">
                <a:defRPr/>
              </a:pPr>
              <a:r>
                <a:rPr lang="zh-CN" altLang="en-US" b="1" kern="0" dirty="0">
                  <a:solidFill>
                    <a:prstClr val="white"/>
                  </a:solidFill>
                  <a:latin typeface="微软雅黑" panose="020B0503020204020204" pitchFamily="34" charset="-122"/>
                  <a:ea typeface="微软雅黑" panose="020B0503020204020204" pitchFamily="34" charset="-122"/>
                </a:rPr>
                <a:t>网络证据</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cxnSp>
        <p:nvCxnSpPr>
          <p:cNvPr id="184" name="直接连接符 183"/>
          <p:cNvCxnSpPr/>
          <p:nvPr/>
        </p:nvCxnSpPr>
        <p:spPr bwMode="auto">
          <a:xfrm>
            <a:off x="5782393" y="1396249"/>
            <a:ext cx="817572" cy="0"/>
          </a:xfrm>
          <a:prstGeom prst="line">
            <a:avLst/>
          </a:prstGeom>
          <a:noFill/>
          <a:ln w="28575" cap="flat" cmpd="sng" algn="ctr">
            <a:solidFill>
              <a:srgbClr val="003466"/>
            </a:solidFill>
            <a:prstDash val="solid"/>
            <a:headEnd type="diamond" w="med" len="med"/>
            <a:tailEnd type="diamond" w="med" len="med"/>
          </a:ln>
          <a:effectLst/>
        </p:spPr>
      </p:cxnSp>
      <p:sp>
        <p:nvSpPr>
          <p:cNvPr id="185" name="TextBox 18"/>
          <p:cNvSpPr txBox="1"/>
          <p:nvPr/>
        </p:nvSpPr>
        <p:spPr bwMode="auto">
          <a:xfrm>
            <a:off x="6599964" y="437782"/>
            <a:ext cx="2325519" cy="2287848"/>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在计算机网络环境中出现的、用以证明案件事实的数据信息，包括</a:t>
            </a: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IP</a:t>
            </a: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地址、域名、电子邮件（</a:t>
            </a: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E-mail</a:t>
            </a: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）、电子公告板记录（</a:t>
            </a: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BBS</a:t>
            </a: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）、网络聊天记录（</a:t>
            </a: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E-chat</a:t>
            </a: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）、电子数据交换（</a:t>
            </a: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EDI</a:t>
            </a: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）等。目前在司法活动中作为证据使用频率较高的是</a:t>
            </a:r>
            <a:r>
              <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rPr>
              <a:t>IP</a:t>
            </a: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地址、电子邮件、网络聊天记录、电子数据交换等与计算机网络有关的数据信息。</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86" name="直接连接符 185"/>
          <p:cNvCxnSpPr/>
          <p:nvPr/>
        </p:nvCxnSpPr>
        <p:spPr bwMode="auto">
          <a:xfrm>
            <a:off x="5701386" y="4137313"/>
            <a:ext cx="817572" cy="0"/>
          </a:xfrm>
          <a:prstGeom prst="line">
            <a:avLst/>
          </a:prstGeom>
          <a:noFill/>
          <a:ln w="28575" cap="flat" cmpd="sng" algn="ctr">
            <a:solidFill>
              <a:srgbClr val="003466"/>
            </a:solidFill>
            <a:prstDash val="solid"/>
            <a:headEnd type="diamond" w="med" len="med"/>
            <a:tailEnd type="diamond" w="med" len="med"/>
          </a:ln>
          <a:effectLst/>
        </p:spPr>
      </p:cxnSp>
      <p:sp>
        <p:nvSpPr>
          <p:cNvPr id="187" name="TextBox 20"/>
          <p:cNvSpPr txBox="1"/>
          <p:nvPr/>
        </p:nvSpPr>
        <p:spPr bwMode="auto">
          <a:xfrm>
            <a:off x="6661911" y="3498111"/>
            <a:ext cx="1999005" cy="1187547"/>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电子证据是“以电子形式存在的、用作证据使用的一切材料及其派生物；或者说，借助电子技术或电子设备而形成的一切证据。”</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88" name="组合 34"/>
          <p:cNvGrpSpPr/>
          <p:nvPr/>
        </p:nvGrpSpPr>
        <p:grpSpPr>
          <a:xfrm>
            <a:off x="2380330" y="2501851"/>
            <a:ext cx="1823090" cy="1708856"/>
            <a:chOff x="3170489" y="3237922"/>
            <a:chExt cx="1929267" cy="2020951"/>
          </a:xfrm>
        </p:grpSpPr>
        <p:sp>
          <p:nvSpPr>
            <p:cNvPr id="189"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90" name="TextBox 14"/>
            <p:cNvSpPr txBox="1">
              <a:spLocks noChangeArrowheads="1"/>
            </p:cNvSpPr>
            <p:nvPr/>
          </p:nvSpPr>
          <p:spPr bwMode="auto">
            <a:xfrm rot="18835100">
              <a:off x="3825935" y="4316988"/>
              <a:ext cx="1475504" cy="390842"/>
            </a:xfrm>
            <a:prstGeom prst="rect">
              <a:avLst/>
            </a:prstGeom>
            <a:noFill/>
            <a:ln w="9525">
              <a:noFill/>
              <a:miter lim="800000"/>
            </a:ln>
          </p:spPr>
          <p:txBody>
            <a:bodyPr wrap="square">
              <a:spAutoFit/>
            </a:bodyPr>
            <a:lstStyle/>
            <a:p>
              <a:pPr lvl="0">
                <a:defRPr/>
              </a:pPr>
              <a:r>
                <a:rPr lang="zh-CN" altLang="en-US" b="1" kern="0" dirty="0">
                  <a:solidFill>
                    <a:prstClr val="white"/>
                  </a:solidFill>
                  <a:latin typeface="微软雅黑" panose="020B0503020204020204" pitchFamily="34" charset="-122"/>
                  <a:ea typeface="微软雅黑" panose="020B0503020204020204" pitchFamily="34" charset="-122"/>
                </a:rPr>
                <a:t>数字证据</a:t>
              </a:r>
              <a:endPar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cxnSp>
        <p:nvCxnSpPr>
          <p:cNvPr id="191" name="直接连接符 190"/>
          <p:cNvCxnSpPr/>
          <p:nvPr/>
        </p:nvCxnSpPr>
        <p:spPr bwMode="auto">
          <a:xfrm>
            <a:off x="2278081" y="4146710"/>
            <a:ext cx="816072" cy="0"/>
          </a:xfrm>
          <a:prstGeom prst="line">
            <a:avLst/>
          </a:prstGeom>
          <a:noFill/>
          <a:ln w="28575" cap="flat" cmpd="sng" algn="ctr">
            <a:solidFill>
              <a:srgbClr val="003466"/>
            </a:solidFill>
            <a:prstDash val="solid"/>
            <a:headEnd type="diamond" w="med" len="med"/>
            <a:tailEnd type="diamond" w="med" len="med"/>
          </a:ln>
          <a:effectLst/>
        </p:spPr>
      </p:cxnSp>
      <p:sp>
        <p:nvSpPr>
          <p:cNvPr id="192" name="TextBox 22"/>
          <p:cNvSpPr txBox="1"/>
          <p:nvPr/>
        </p:nvSpPr>
        <p:spPr bwMode="auto">
          <a:xfrm>
            <a:off x="311125" y="2787774"/>
            <a:ext cx="1935743" cy="2067788"/>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数字证据“包含有下述各种数字式数据的证据，即能够证明发生了某一犯罪的数据，或者能否在犯罪行为与被害人之间、犯罪行为与犯罪人之间建立某种联系的数据”。</a:t>
            </a:r>
          </a:p>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数字证据，是指表现为数码形式的、用以证明案件事实的数据信息。</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93" name="直接连接符 192"/>
          <p:cNvCxnSpPr/>
          <p:nvPr/>
        </p:nvCxnSpPr>
        <p:spPr bwMode="auto">
          <a:xfrm>
            <a:off x="2176072" y="1396249"/>
            <a:ext cx="816072" cy="0"/>
          </a:xfrm>
          <a:prstGeom prst="line">
            <a:avLst/>
          </a:prstGeom>
          <a:noFill/>
          <a:ln w="28575" cap="flat" cmpd="sng" algn="ctr">
            <a:solidFill>
              <a:srgbClr val="003466"/>
            </a:solidFill>
            <a:prstDash val="solid"/>
            <a:headEnd type="diamond" w="med" len="med"/>
            <a:tailEnd type="diamond" w="med" len="med"/>
          </a:ln>
          <a:effectLst/>
        </p:spPr>
      </p:cxn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p:cTn id="7" dur="500" fill="hold"/>
                                        <p:tgtEl>
                                          <p:spTgt spid="174"/>
                                        </p:tgtEl>
                                        <p:attrNameLst>
                                          <p:attrName>ppt_w</p:attrName>
                                        </p:attrNameLst>
                                      </p:cBhvr>
                                      <p:tavLst>
                                        <p:tav tm="0">
                                          <p:val>
                                            <p:fltVal val="0"/>
                                          </p:val>
                                        </p:tav>
                                        <p:tav tm="100000">
                                          <p:val>
                                            <p:strVal val="#ppt_w"/>
                                          </p:val>
                                        </p:tav>
                                      </p:tavLst>
                                    </p:anim>
                                    <p:anim calcmode="lin" valueType="num">
                                      <p:cBhvr>
                                        <p:cTn id="8" dur="500" fill="hold"/>
                                        <p:tgtEl>
                                          <p:spTgt spid="1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7"/>
                                        </p:tgtEl>
                                        <p:attrNameLst>
                                          <p:attrName>style.visibility</p:attrName>
                                        </p:attrNameLst>
                                      </p:cBhvr>
                                      <p:to>
                                        <p:strVal val="visible"/>
                                      </p:to>
                                    </p:set>
                                    <p:anim calcmode="lin" valueType="num">
                                      <p:cBhvr>
                                        <p:cTn id="12" dur="500" fill="hold"/>
                                        <p:tgtEl>
                                          <p:spTgt spid="177"/>
                                        </p:tgtEl>
                                        <p:attrNameLst>
                                          <p:attrName>ppt_w</p:attrName>
                                        </p:attrNameLst>
                                      </p:cBhvr>
                                      <p:tavLst>
                                        <p:tav tm="0">
                                          <p:val>
                                            <p:fltVal val="0"/>
                                          </p:val>
                                        </p:tav>
                                        <p:tav tm="100000">
                                          <p:val>
                                            <p:strVal val="#ppt_w"/>
                                          </p:val>
                                        </p:tav>
                                      </p:tavLst>
                                    </p:anim>
                                    <p:anim calcmode="lin" valueType="num">
                                      <p:cBhvr>
                                        <p:cTn id="13" dur="500" fill="hold"/>
                                        <p:tgtEl>
                                          <p:spTgt spid="17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p:cTn id="17" dur="500" fill="hold"/>
                                        <p:tgtEl>
                                          <p:spTgt spid="188"/>
                                        </p:tgtEl>
                                        <p:attrNameLst>
                                          <p:attrName>ppt_w</p:attrName>
                                        </p:attrNameLst>
                                      </p:cBhvr>
                                      <p:tavLst>
                                        <p:tav tm="0">
                                          <p:val>
                                            <p:fltVal val="0"/>
                                          </p:val>
                                        </p:tav>
                                        <p:tav tm="100000">
                                          <p:val>
                                            <p:strVal val="#ppt_w"/>
                                          </p:val>
                                        </p:tav>
                                      </p:tavLst>
                                    </p:anim>
                                    <p:anim calcmode="lin" valueType="num">
                                      <p:cBhvr>
                                        <p:cTn id="18" dur="500" fill="hold"/>
                                        <p:tgtEl>
                                          <p:spTgt spid="18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1"/>
                                        </p:tgtEl>
                                        <p:attrNameLst>
                                          <p:attrName>style.visibility</p:attrName>
                                        </p:attrNameLst>
                                      </p:cBhvr>
                                      <p:to>
                                        <p:strVal val="visible"/>
                                      </p:to>
                                    </p:set>
                                    <p:anim calcmode="lin" valueType="num">
                                      <p:cBhvr>
                                        <p:cTn id="22" dur="500" fill="hold"/>
                                        <p:tgtEl>
                                          <p:spTgt spid="181"/>
                                        </p:tgtEl>
                                        <p:attrNameLst>
                                          <p:attrName>ppt_w</p:attrName>
                                        </p:attrNameLst>
                                      </p:cBhvr>
                                      <p:tavLst>
                                        <p:tav tm="0">
                                          <p:val>
                                            <p:fltVal val="0"/>
                                          </p:val>
                                        </p:tav>
                                        <p:tav tm="100000">
                                          <p:val>
                                            <p:strVal val="#ppt_w"/>
                                          </p:val>
                                        </p:tav>
                                      </p:tavLst>
                                    </p:anim>
                                    <p:anim calcmode="lin" valueType="num">
                                      <p:cBhvr>
                                        <p:cTn id="23" dur="500" fill="hold"/>
                                        <p:tgtEl>
                                          <p:spTgt spid="18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checkerboard(down)">
                                      <p:cBhvr>
                                        <p:cTn id="27" dur="500"/>
                                        <p:tgtEl>
                                          <p:spTgt spid="193"/>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180"/>
                                        </p:tgtEl>
                                        <p:attrNameLst>
                                          <p:attrName>style.visibility</p:attrName>
                                        </p:attrNameLst>
                                      </p:cBhvr>
                                      <p:to>
                                        <p:strVal val="visible"/>
                                      </p:to>
                                    </p:set>
                                    <p:animEffect transition="in" filter="checkerboard(down)">
                                      <p:cBhvr>
                                        <p:cTn id="31" dur="500"/>
                                        <p:tgtEl>
                                          <p:spTgt spid="180"/>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checkerboard(down)">
                                      <p:cBhvr>
                                        <p:cTn id="35" dur="500"/>
                                        <p:tgtEl>
                                          <p:spTgt spid="184"/>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185"/>
                                        </p:tgtEl>
                                        <p:attrNameLst>
                                          <p:attrName>style.visibility</p:attrName>
                                        </p:attrNameLst>
                                      </p:cBhvr>
                                      <p:to>
                                        <p:strVal val="visible"/>
                                      </p:to>
                                    </p:set>
                                    <p:animEffect transition="in" filter="checkerboard(down)">
                                      <p:cBhvr>
                                        <p:cTn id="39" dur="500"/>
                                        <p:tgtEl>
                                          <p:spTgt spid="185"/>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checkerboard(down)">
                                      <p:cBhvr>
                                        <p:cTn id="43" dur="500"/>
                                        <p:tgtEl>
                                          <p:spTgt spid="191"/>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checkerboard(down)">
                                      <p:cBhvr>
                                        <p:cTn id="47" dur="500"/>
                                        <p:tgtEl>
                                          <p:spTgt spid="192"/>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186"/>
                                        </p:tgtEl>
                                        <p:attrNameLst>
                                          <p:attrName>style.visibility</p:attrName>
                                        </p:attrNameLst>
                                      </p:cBhvr>
                                      <p:to>
                                        <p:strVal val="visible"/>
                                      </p:to>
                                    </p:set>
                                    <p:animEffect transition="in" filter="checkerboard(down)">
                                      <p:cBhvr>
                                        <p:cTn id="51" dur="500"/>
                                        <p:tgtEl>
                                          <p:spTgt spid="186"/>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checkerboard(down)">
                                      <p:cBhvr>
                                        <p:cTn id="55"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5" grpId="0"/>
      <p:bldP spid="187" grpId="0"/>
      <p:bldP spid="1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p:cNvSpPr txBox="1"/>
          <p:nvPr/>
        </p:nvSpPr>
        <p:spPr>
          <a:xfrm>
            <a:off x="827584" y="2852475"/>
            <a:ext cx="1255431" cy="978729"/>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手段合法</a:t>
            </a:r>
          </a:p>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对象合法</a:t>
            </a:r>
          </a:p>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过</a:t>
            </a:r>
            <a:r>
              <a:rPr lang="zh-CN" altLang="en-US" sz="1200" dirty="0" smtClean="0">
                <a:solidFill>
                  <a:prstClr val="black"/>
                </a:solidFill>
                <a:latin typeface="微软雅黑" panose="020B0503020204020204" pitchFamily="34" charset="-122"/>
                <a:ea typeface="微软雅黑" panose="020B0503020204020204" pitchFamily="34" charset="-122"/>
              </a:rPr>
              <a:t>程合</a:t>
            </a:r>
            <a:r>
              <a:rPr lang="zh-CN" altLang="en-US" sz="1200" dirty="0">
                <a:solidFill>
                  <a:prstClr val="black"/>
                </a:solidFill>
                <a:latin typeface="微软雅黑" panose="020B0503020204020204" pitchFamily="34" charset="-122"/>
                <a:ea typeface="微软雅黑" panose="020B0503020204020204" pitchFamily="34" charset="-122"/>
              </a:rPr>
              <a:t>法</a:t>
            </a:r>
          </a:p>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主体合法</a:t>
            </a:r>
          </a:p>
        </p:txBody>
      </p:sp>
      <p:sp>
        <p:nvSpPr>
          <p:cNvPr id="20" name="五角星 18"/>
          <p:cNvSpPr/>
          <p:nvPr/>
        </p:nvSpPr>
        <p:spPr>
          <a:xfrm rot="2134838">
            <a:off x="623332" y="1120893"/>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w="6350" cap="flat" cmpd="sng">
            <a:solidFill>
              <a:srgbClr val="FCFCFC"/>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000000"/>
              </a:solidFill>
              <a:effectLst/>
              <a:uLnTx/>
              <a:uFillTx/>
            </a:endParaRPr>
          </a:p>
        </p:txBody>
      </p:sp>
      <p:grpSp>
        <p:nvGrpSpPr>
          <p:cNvPr id="21" name="组合 20"/>
          <p:cNvGrpSpPr/>
          <p:nvPr/>
        </p:nvGrpSpPr>
        <p:grpSpPr>
          <a:xfrm>
            <a:off x="1259632" y="1445046"/>
            <a:ext cx="337568" cy="339214"/>
            <a:chOff x="1912141" y="1824035"/>
            <a:chExt cx="488159" cy="490540"/>
          </a:xfrm>
          <a:solidFill>
            <a:srgbClr val="FFFFFF"/>
          </a:solidFill>
        </p:grpSpPr>
        <p:sp>
          <p:nvSpPr>
            <p:cNvPr id="22" name="饼形 21"/>
            <p:cNvSpPr/>
            <p:nvPr/>
          </p:nvSpPr>
          <p:spPr>
            <a:xfrm>
              <a:off x="1912141" y="1847847"/>
              <a:ext cx="466728" cy="466728"/>
            </a:xfrm>
            <a:prstGeom prst="pie">
              <a:avLst>
                <a:gd name="adj1" fmla="val 2668795"/>
                <a:gd name="adj2" fmla="val 16200000"/>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3" name="饼形 22"/>
            <p:cNvSpPr/>
            <p:nvPr/>
          </p:nvSpPr>
          <p:spPr>
            <a:xfrm>
              <a:off x="1933572" y="1824035"/>
              <a:ext cx="466728" cy="466728"/>
            </a:xfrm>
            <a:prstGeom prst="pie">
              <a:avLst>
                <a:gd name="adj1" fmla="val 16168367"/>
                <a:gd name="adj2" fmla="val 21599985"/>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24" name="TextBox 6"/>
          <p:cNvSpPr txBox="1"/>
          <p:nvPr/>
        </p:nvSpPr>
        <p:spPr>
          <a:xfrm>
            <a:off x="827584" y="1784260"/>
            <a:ext cx="1162748" cy="5909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620" dirty="0">
                <a:latin typeface="微软雅黑" panose="020B0503020204020204" pitchFamily="34" charset="-122"/>
                <a:ea typeface="微软雅黑" panose="020B0503020204020204" pitchFamily="34" charset="-122"/>
              </a:rPr>
              <a:t>依法取证原则</a:t>
            </a:r>
          </a:p>
        </p:txBody>
      </p:sp>
      <p:sp>
        <p:nvSpPr>
          <p:cNvPr id="25" name="五角星 18"/>
          <p:cNvSpPr/>
          <p:nvPr/>
        </p:nvSpPr>
        <p:spPr>
          <a:xfrm rot="2134838">
            <a:off x="2495540" y="1115178"/>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w="6350" cap="flat" cmpd="sng">
            <a:solidFill>
              <a:srgbClr val="FCFCFC"/>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000000"/>
              </a:solidFill>
              <a:effectLst/>
              <a:uLnTx/>
              <a:uFillTx/>
            </a:endParaRPr>
          </a:p>
        </p:txBody>
      </p:sp>
      <p:sp>
        <p:nvSpPr>
          <p:cNvPr id="30" name="TextBox 8"/>
          <p:cNvSpPr txBox="1"/>
          <p:nvPr/>
        </p:nvSpPr>
        <p:spPr>
          <a:xfrm>
            <a:off x="2627784" y="1805931"/>
            <a:ext cx="1133622" cy="5909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620" dirty="0">
                <a:latin typeface="微软雅黑" panose="020B0503020204020204" pitchFamily="34" charset="-122"/>
                <a:ea typeface="微软雅黑" panose="020B0503020204020204" pitchFamily="34" charset="-122"/>
              </a:rPr>
              <a:t>无损取证原则</a:t>
            </a:r>
          </a:p>
        </p:txBody>
      </p:sp>
      <p:sp>
        <p:nvSpPr>
          <p:cNvPr id="31" name="五角星 18"/>
          <p:cNvSpPr/>
          <p:nvPr/>
        </p:nvSpPr>
        <p:spPr>
          <a:xfrm rot="2134838">
            <a:off x="4402644" y="1115178"/>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a:noFill/>
          </a:ln>
        </p:spPr>
        <p:txBody>
          <a:bodyPr vert="horz" wrap="square" lIns="82296" tIns="41148" rIns="82296" bIns="4114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black"/>
              </a:solidFill>
              <a:effectLst/>
              <a:uLnTx/>
              <a:uFillTx/>
            </a:endParaRPr>
          </a:p>
        </p:txBody>
      </p:sp>
      <p:sp>
        <p:nvSpPr>
          <p:cNvPr id="32" name="TextBox 10"/>
          <p:cNvSpPr txBox="1"/>
          <p:nvPr/>
        </p:nvSpPr>
        <p:spPr>
          <a:xfrm>
            <a:off x="4644008" y="1868585"/>
            <a:ext cx="1170563" cy="590931"/>
          </a:xfrm>
          <a:prstGeom prst="rect">
            <a:avLst/>
          </a:prstGeom>
          <a:noFill/>
        </p:spPr>
        <p:txBody>
          <a:bodyPr wrap="square" rtlCol="0">
            <a:spAutoFit/>
          </a:bodyPr>
          <a:lstStyle/>
          <a:p>
            <a:pPr algn="ctr"/>
            <a:r>
              <a:rPr lang="zh-CN" altLang="en-US" sz="1620" dirty="0">
                <a:solidFill>
                  <a:srgbClr val="FFFFFF"/>
                </a:solidFill>
                <a:latin typeface="微软雅黑" panose="020B0503020204020204" pitchFamily="34" charset="-122"/>
                <a:ea typeface="微软雅黑" panose="020B0503020204020204" pitchFamily="34" charset="-122"/>
              </a:rPr>
              <a:t>全面取证原则</a:t>
            </a:r>
          </a:p>
        </p:txBody>
      </p:sp>
      <p:grpSp>
        <p:nvGrpSpPr>
          <p:cNvPr id="33" name="组合 32"/>
          <p:cNvGrpSpPr/>
          <p:nvPr/>
        </p:nvGrpSpPr>
        <p:grpSpPr>
          <a:xfrm>
            <a:off x="2987824" y="1444353"/>
            <a:ext cx="461587" cy="324085"/>
            <a:chOff x="2409665" y="939861"/>
            <a:chExt cx="5638961" cy="3959164"/>
          </a:xfrm>
          <a:solidFill>
            <a:srgbClr val="FFFFFF"/>
          </a:solidFill>
        </p:grpSpPr>
        <p:sp>
          <p:nvSpPr>
            <p:cNvPr id="3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33A6B2"/>
                </a:solidFill>
                <a:effectLst/>
                <a:uLnTx/>
                <a:uFillTx/>
                <a:latin typeface="Calibri" panose="020F0502020204030204"/>
                <a:ea typeface="宋体" panose="02010600030101010101" pitchFamily="2" charset="-122"/>
              </a:endParaRPr>
            </a:p>
          </p:txBody>
        </p:sp>
        <p:sp>
          <p:nvSpPr>
            <p:cNvPr id="3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33A6B2"/>
                </a:solidFill>
                <a:effectLst/>
                <a:uLnTx/>
                <a:uFillTx/>
                <a:latin typeface="Calibri" panose="020F0502020204030204"/>
                <a:ea typeface="宋体" panose="02010600030101010101" pitchFamily="2" charset="-122"/>
              </a:endParaRPr>
            </a:p>
          </p:txBody>
        </p:sp>
        <p:sp>
          <p:nvSpPr>
            <p:cNvPr id="3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33A6B2"/>
                </a:solidFill>
                <a:effectLst/>
                <a:uLnTx/>
                <a:uFillTx/>
                <a:latin typeface="Calibri" panose="020F0502020204030204"/>
                <a:ea typeface="宋体" panose="02010600030101010101" pitchFamily="2" charset="-122"/>
              </a:endParaRPr>
            </a:p>
          </p:txBody>
        </p:sp>
      </p:grpSp>
      <p:sp>
        <p:nvSpPr>
          <p:cNvPr id="37" name="矩形 25"/>
          <p:cNvSpPr/>
          <p:nvPr/>
        </p:nvSpPr>
        <p:spPr>
          <a:xfrm>
            <a:off x="4955999" y="1426600"/>
            <a:ext cx="354782" cy="35900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0" name="TextBox 43"/>
          <p:cNvSpPr txBox="1">
            <a:spLocks noChangeArrowheads="1"/>
          </p:cNvSpPr>
          <p:nvPr/>
        </p:nvSpPr>
        <p:spPr bwMode="auto">
          <a:xfrm>
            <a:off x="899592" y="262884"/>
            <a:ext cx="30610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400" b="1" dirty="0" smtClean="0">
                <a:solidFill>
                  <a:prstClr val="black">
                    <a:lumMod val="75000"/>
                    <a:lumOff val="25000"/>
                  </a:prstClr>
                </a:solidFill>
                <a:latin typeface="微软雅黑" panose="020B0503020204020204" pitchFamily="34" charset="-122"/>
              </a:rPr>
              <a:t>二</a:t>
            </a:r>
            <a:r>
              <a:rPr lang="zh-CN" altLang="en-US" sz="2400" b="1" dirty="0">
                <a:solidFill>
                  <a:prstClr val="black">
                    <a:lumMod val="75000"/>
                    <a:lumOff val="25000"/>
                  </a:prstClr>
                </a:solidFill>
                <a:latin typeface="微软雅黑" panose="020B0503020204020204" pitchFamily="34" charset="-122"/>
              </a:rPr>
              <a:t>、</a:t>
            </a:r>
            <a:r>
              <a:rPr lang="zh-CN" altLang="en-US" sz="2400" b="1" dirty="0" smtClean="0">
                <a:solidFill>
                  <a:prstClr val="black">
                    <a:lumMod val="75000"/>
                    <a:lumOff val="25000"/>
                  </a:prstClr>
                </a:solidFill>
                <a:latin typeface="微软雅黑" panose="020B0503020204020204" pitchFamily="34" charset="-122"/>
              </a:rPr>
              <a:t>计</a:t>
            </a:r>
            <a:r>
              <a:rPr lang="zh-CN" altLang="en-US" sz="2400" b="1" dirty="0">
                <a:solidFill>
                  <a:prstClr val="black">
                    <a:lumMod val="75000"/>
                    <a:lumOff val="25000"/>
                  </a:prstClr>
                </a:solidFill>
                <a:latin typeface="微软雅黑" panose="020B0503020204020204" pitchFamily="34" charset="-122"/>
              </a:rPr>
              <a:t>算机取证规则</a:t>
            </a:r>
            <a:endParaRPr lang="en-US" altLang="zh-CN" sz="2400" b="1" dirty="0">
              <a:solidFill>
                <a:prstClr val="black">
                  <a:lumMod val="75000"/>
                  <a:lumOff val="25000"/>
                </a:prstClr>
              </a:solidFill>
              <a:latin typeface="微软雅黑" panose="020B0503020204020204" pitchFamily="34" charset="-122"/>
            </a:endParaRPr>
          </a:p>
        </p:txBody>
      </p:sp>
      <p:sp>
        <p:nvSpPr>
          <p:cNvPr id="26" name="TextBox 1"/>
          <p:cNvSpPr txBox="1"/>
          <p:nvPr/>
        </p:nvSpPr>
        <p:spPr>
          <a:xfrm>
            <a:off x="6164032" y="2770996"/>
            <a:ext cx="2453931" cy="1421928"/>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电子证据的获取具有一定的时效性，确定取证对象后，应该尽早搜集证据，保证其没有受到任何破坏和损失。从电子数据形成到获取，相隔的时间越久，越容易引起电子数据的变化。</a:t>
            </a:r>
          </a:p>
        </p:txBody>
      </p:sp>
      <p:sp>
        <p:nvSpPr>
          <p:cNvPr id="27" name="TextBox 1"/>
          <p:cNvSpPr txBox="1"/>
          <p:nvPr/>
        </p:nvSpPr>
        <p:spPr>
          <a:xfrm>
            <a:off x="2123729" y="2778609"/>
            <a:ext cx="1944216" cy="1421928"/>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实施取证活动，应该始终保证电子证据的无损状态。</a:t>
            </a:r>
          </a:p>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证据材料必须能够客观、真实地反映案件事实，才能成为有效的诉讼证据，作为定案的依据。</a:t>
            </a:r>
          </a:p>
        </p:txBody>
      </p:sp>
      <p:sp>
        <p:nvSpPr>
          <p:cNvPr id="28" name="五角星 18"/>
          <p:cNvSpPr/>
          <p:nvPr/>
        </p:nvSpPr>
        <p:spPr>
          <a:xfrm rot="2134838">
            <a:off x="6463836" y="1130110"/>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a:noFill/>
          </a:ln>
        </p:spPr>
        <p:txBody>
          <a:bodyPr vert="horz" wrap="square" lIns="82296" tIns="41148" rIns="82296" bIns="4114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black"/>
              </a:solidFill>
              <a:effectLst/>
              <a:uLnTx/>
              <a:uFillTx/>
            </a:endParaRPr>
          </a:p>
        </p:txBody>
      </p:sp>
      <p:grpSp>
        <p:nvGrpSpPr>
          <p:cNvPr id="29" name="组合 28"/>
          <p:cNvGrpSpPr/>
          <p:nvPr/>
        </p:nvGrpSpPr>
        <p:grpSpPr>
          <a:xfrm>
            <a:off x="7020272" y="1419622"/>
            <a:ext cx="337568" cy="339214"/>
            <a:chOff x="1912141" y="1824035"/>
            <a:chExt cx="488159" cy="490540"/>
          </a:xfrm>
          <a:solidFill>
            <a:srgbClr val="FFFFFF"/>
          </a:solidFill>
        </p:grpSpPr>
        <p:sp>
          <p:nvSpPr>
            <p:cNvPr id="41" name="饼形 40"/>
            <p:cNvSpPr/>
            <p:nvPr/>
          </p:nvSpPr>
          <p:spPr>
            <a:xfrm>
              <a:off x="1912141" y="1847847"/>
              <a:ext cx="466728" cy="466728"/>
            </a:xfrm>
            <a:prstGeom prst="pie">
              <a:avLst>
                <a:gd name="adj1" fmla="val 2668795"/>
                <a:gd name="adj2" fmla="val 16200000"/>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2" name="饼形 41"/>
            <p:cNvSpPr/>
            <p:nvPr/>
          </p:nvSpPr>
          <p:spPr>
            <a:xfrm>
              <a:off x="1933572" y="1824035"/>
              <a:ext cx="466728" cy="466728"/>
            </a:xfrm>
            <a:prstGeom prst="pie">
              <a:avLst>
                <a:gd name="adj1" fmla="val 16168367"/>
                <a:gd name="adj2" fmla="val 21599985"/>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43" name="TextBox 6"/>
          <p:cNvSpPr txBox="1"/>
          <p:nvPr/>
        </p:nvSpPr>
        <p:spPr>
          <a:xfrm>
            <a:off x="6615092" y="1830844"/>
            <a:ext cx="1162748" cy="5909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620" dirty="0">
                <a:latin typeface="微软雅黑" panose="020B0503020204020204" pitchFamily="34" charset="-122"/>
                <a:ea typeface="微软雅黑" panose="020B0503020204020204" pitchFamily="34" charset="-122"/>
              </a:rPr>
              <a:t>及时取证原则</a:t>
            </a:r>
          </a:p>
        </p:txBody>
      </p:sp>
      <p:sp>
        <p:nvSpPr>
          <p:cNvPr id="44" name="TextBox 1"/>
          <p:cNvSpPr txBox="1"/>
          <p:nvPr/>
        </p:nvSpPr>
        <p:spPr>
          <a:xfrm>
            <a:off x="4067945" y="2715766"/>
            <a:ext cx="2021978" cy="2308324"/>
          </a:xfrm>
          <a:prstGeom prst="rect">
            <a:avLst/>
          </a:prstGeom>
          <a:noFill/>
        </p:spPr>
        <p:txBody>
          <a:bodyPr wrap="square" rtlCol="0">
            <a:spAutoFit/>
          </a:bodyPr>
          <a:lstStyle/>
          <a:p>
            <a:pPr algn="just">
              <a:lnSpc>
                <a:spcPct val="120000"/>
              </a:lnSpc>
            </a:pPr>
            <a:r>
              <a:rPr lang="zh-CN" altLang="en-US" sz="1200" dirty="0">
                <a:solidFill>
                  <a:prstClr val="black"/>
                </a:solidFill>
                <a:latin typeface="微软雅黑" panose="020B0503020204020204" pitchFamily="34" charset="-122"/>
                <a:ea typeface="微软雅黑" panose="020B0503020204020204" pitchFamily="34" charset="-122"/>
              </a:rPr>
              <a:t>在计算机取证时，一定要认真分析电子证据的来源并进行全方位、多角度的取证，在确保证据与案件事实关联的基础上，将获取的所有电子证据结合案件的其他类型证据，相互印证，排除矛盾的电子证据，最终组成完整的证据链，才能达到破案胜诉的目的。</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500"/>
                            </p:stCondLst>
                            <p:childTnLst>
                              <p:par>
                                <p:cTn id="29" presetID="16" presetClass="entr" presetSubtype="21" fill="hold" grpId="0"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par>
                          <p:cTn id="32" fill="hold">
                            <p:stCondLst>
                              <p:cond delay="3250"/>
                            </p:stCondLst>
                            <p:childTnLst>
                              <p:par>
                                <p:cTn id="33" presetID="53" presetClass="entr" presetSubtype="16" fill="hold" grpId="0" nodeType="afterEffect">
                                  <p:stCondLst>
                                    <p:cond delay="50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4250"/>
                            </p:stCondLst>
                            <p:childTnLst>
                              <p:par>
                                <p:cTn id="39" presetID="10"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4750"/>
                            </p:stCondLst>
                            <p:childTnLst>
                              <p:par>
                                <p:cTn id="43" presetID="16" presetClass="entr" presetSubtype="2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par>
                          <p:cTn id="46" fill="hold">
                            <p:stCondLst>
                              <p:cond delay="5250"/>
                            </p:stCondLst>
                            <p:childTnLst>
                              <p:par>
                                <p:cTn id="47" presetID="16" presetClass="entr" presetSubtype="2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par>
                          <p:cTn id="50" fill="hold">
                            <p:stCondLst>
                              <p:cond delay="5750"/>
                            </p:stCondLst>
                            <p:childTnLst>
                              <p:par>
                                <p:cTn id="51" presetID="2" presetClass="entr" presetSubtype="4" fill="hold" grpId="0" nodeType="afterEffect">
                                  <p:stCondLst>
                                    <p:cond delay="75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par>
                          <p:cTn id="55" fill="hold">
                            <p:stCondLst>
                              <p:cond delay="7000"/>
                            </p:stCondLst>
                            <p:childTnLst>
                              <p:par>
                                <p:cTn id="56" presetID="2" presetClass="entr" presetSubtype="4" fill="hold" grpId="0" nodeType="afterEffect">
                                  <p:stCondLst>
                                    <p:cond delay="25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par>
                          <p:cTn id="60" fill="hold">
                            <p:stCondLst>
                              <p:cond delay="775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825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8750"/>
                            </p:stCondLst>
                            <p:childTnLst>
                              <p:par>
                                <p:cTn id="71" presetID="16" presetClass="entr" presetSubtype="21" fill="hold" grpId="0" nodeType="afterEffect">
                                  <p:stCondLst>
                                    <p:cond delay="75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par>
                          <p:cTn id="74" fill="hold">
                            <p:stCondLst>
                              <p:cond delay="10000"/>
                            </p:stCondLst>
                            <p:childTnLst>
                              <p:par>
                                <p:cTn id="75" presetID="2" presetClass="entr" presetSubtype="4" fill="hold" grpId="0" nodeType="afterEffect">
                                  <p:stCondLst>
                                    <p:cond delay="50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4" grpId="0"/>
      <p:bldP spid="25" grpId="0" animBg="1"/>
      <p:bldP spid="30" grpId="0"/>
      <p:bldP spid="31" grpId="0" animBg="1"/>
      <p:bldP spid="32" grpId="0"/>
      <p:bldP spid="37" grpId="0" animBg="1"/>
      <p:bldP spid="26" grpId="0"/>
      <p:bldP spid="27" grpId="0"/>
      <p:bldP spid="28" grpId="0" animBg="1"/>
      <p:bldP spid="43"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890301" y="1345742"/>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07</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9512" y="2115293"/>
            <a:ext cx="648072" cy="0"/>
          </a:xfrm>
          <a:prstGeom prst="line">
            <a:avLst/>
          </a:prstGeom>
          <a:noFill/>
          <a:ln w="95250" cap="flat" cmpd="sng" algn="ctr">
            <a:solidFill>
              <a:srgbClr val="003466"/>
            </a:solidFill>
            <a:prstDash val="solid"/>
          </a:ln>
          <a:effectLst/>
        </p:spPr>
      </p:cxnSp>
      <p:cxnSp>
        <p:nvCxnSpPr>
          <p:cNvPr id="29" name="直接连接符 28"/>
          <p:cNvCxnSpPr/>
          <p:nvPr/>
        </p:nvCxnSpPr>
        <p:spPr>
          <a:xfrm flipV="1">
            <a:off x="2523520" y="2111664"/>
            <a:ext cx="6516469" cy="7258"/>
          </a:xfrm>
          <a:prstGeom prst="line">
            <a:avLst/>
          </a:prstGeom>
          <a:noFill/>
          <a:ln w="95250" cap="flat" cmpd="sng" algn="ctr">
            <a:solidFill>
              <a:srgbClr val="003466"/>
            </a:solidFill>
            <a:prstDash val="solid"/>
          </a:ln>
          <a:effectLst/>
        </p:spPr>
      </p:cxnSp>
      <p:sp>
        <p:nvSpPr>
          <p:cNvPr id="30" name="TextBox 6"/>
          <p:cNvSpPr txBox="1"/>
          <p:nvPr/>
        </p:nvSpPr>
        <p:spPr>
          <a:xfrm>
            <a:off x="2699792" y="1275606"/>
            <a:ext cx="4801314"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计算机安全等级保护</a:t>
            </a:r>
          </a:p>
        </p:txBody>
      </p:sp>
      <p:sp>
        <p:nvSpPr>
          <p:cNvPr id="31" name="TextBox 7"/>
          <p:cNvSpPr txBox="1"/>
          <p:nvPr/>
        </p:nvSpPr>
        <p:spPr>
          <a:xfrm>
            <a:off x="827584" y="3124299"/>
            <a:ext cx="3262432"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第一节　我国计算机安全等级保护</a:t>
            </a:r>
          </a:p>
        </p:txBody>
      </p:sp>
      <p:sp>
        <p:nvSpPr>
          <p:cNvPr id="32" name="TextBox 8"/>
          <p:cNvSpPr txBox="1"/>
          <p:nvPr/>
        </p:nvSpPr>
        <p:spPr>
          <a:xfrm>
            <a:off x="1259632" y="3867894"/>
            <a:ext cx="367280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我国计算机安全保护等级标准</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extLst>
      <p:ext uri="{BB962C8B-B14F-4D97-AF65-F5344CB8AC3E}">
        <p14:creationId xmlns:p14="http://schemas.microsoft.com/office/powerpoint/2010/main" xmlns="" val="3342414484"/>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8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14"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a:spLocks noChangeArrowheads="1"/>
          </p:cNvSpPr>
          <p:nvPr/>
        </p:nvSpPr>
        <p:spPr bwMode="auto">
          <a:xfrm>
            <a:off x="683568" y="2571750"/>
            <a:ext cx="7560840" cy="1938992"/>
          </a:xfrm>
          <a:prstGeom prst="rect">
            <a:avLst/>
          </a:prstGeom>
          <a:noFill/>
          <a:ln w="9525">
            <a:noFill/>
            <a:miter lim="800000"/>
          </a:ln>
        </p:spPr>
        <p:txBody>
          <a:bodyPr wrap="square" lIns="0" tIns="0" rIns="0" bIns="0">
            <a:spAutoFit/>
          </a:bodyPr>
          <a:lstStyle/>
          <a:p>
            <a:pPr defTabSz="913130" fontAlgn="base">
              <a:spcBef>
                <a:spcPct val="0"/>
              </a:spcBef>
              <a:spcAft>
                <a:spcPct val="0"/>
              </a:spcAft>
            </a:pPr>
            <a:r>
              <a:rPr lang="zh-CN" altLang="en-US" b="1" dirty="0" smtClean="0">
                <a:solidFill>
                  <a:srgbClr val="808080"/>
                </a:solidFill>
                <a:latin typeface="楷体" pitchFamily="49" charset="-122"/>
                <a:ea typeface="楷体" pitchFamily="49" charset="-122"/>
                <a:sym typeface="造字工房悦黑体验版常规体" pitchFamily="50" charset="-122"/>
              </a:rPr>
              <a:t>    </a:t>
            </a:r>
            <a:r>
              <a:rPr lang="zh-CN" altLang="en-US" b="1" dirty="0" smtClean="0">
                <a:solidFill>
                  <a:srgbClr val="FF0000"/>
                </a:solidFill>
                <a:latin typeface="楷体" pitchFamily="49" charset="-122"/>
                <a:ea typeface="楷体" pitchFamily="49" charset="-122"/>
                <a:sym typeface="造字工房悦黑体验版常规体" pitchFamily="50" charset="-122"/>
              </a:rPr>
              <a:t>计</a:t>
            </a:r>
            <a:r>
              <a:rPr lang="zh-CN" altLang="en-US" b="1" dirty="0">
                <a:solidFill>
                  <a:srgbClr val="FF0000"/>
                </a:solidFill>
                <a:latin typeface="楷体" pitchFamily="49" charset="-122"/>
                <a:ea typeface="楷体" pitchFamily="49" charset="-122"/>
                <a:sym typeface="造字工房悦黑体验版常规体" pitchFamily="50" charset="-122"/>
              </a:rPr>
              <a:t>算机犯罪</a:t>
            </a:r>
            <a:r>
              <a:rPr lang="zh-CN" altLang="en-US" b="1" dirty="0">
                <a:solidFill>
                  <a:srgbClr val="808080"/>
                </a:solidFill>
                <a:latin typeface="楷体" pitchFamily="49" charset="-122"/>
                <a:ea typeface="楷体" pitchFamily="49" charset="-122"/>
                <a:sym typeface="造字工房悦黑体验版常规体" pitchFamily="50" charset="-122"/>
              </a:rPr>
              <a:t>是本世纪破坏性最大的一类犯罪，要打击和防范这种犯罪，必须从</a:t>
            </a:r>
            <a:r>
              <a:rPr lang="zh-CN" altLang="en-US" b="1" dirty="0">
                <a:solidFill>
                  <a:srgbClr val="FF0000"/>
                </a:solidFill>
                <a:latin typeface="楷体" pitchFamily="49" charset="-122"/>
                <a:ea typeface="楷体" pitchFamily="49" charset="-122"/>
                <a:sym typeface="造字工房悦黑体验版常规体" pitchFamily="50" charset="-122"/>
              </a:rPr>
              <a:t>技术和法律</a:t>
            </a:r>
            <a:r>
              <a:rPr lang="zh-CN" altLang="en-US" b="1" dirty="0">
                <a:solidFill>
                  <a:srgbClr val="808080"/>
                </a:solidFill>
                <a:latin typeface="楷体" pitchFamily="49" charset="-122"/>
                <a:ea typeface="楷体" pitchFamily="49" charset="-122"/>
                <a:sym typeface="造字工房悦黑体验版常规体" pitchFamily="50" charset="-122"/>
              </a:rPr>
              <a:t>两个方面寻求对策。</a:t>
            </a:r>
            <a:r>
              <a:rPr lang="zh-CN" altLang="en-US" b="1" dirty="0">
                <a:solidFill>
                  <a:srgbClr val="FF0000"/>
                </a:solidFill>
                <a:latin typeface="楷体" pitchFamily="49" charset="-122"/>
                <a:ea typeface="楷体" pitchFamily="49" charset="-122"/>
                <a:sym typeface="造字工房悦黑体验版常规体" pitchFamily="50" charset="-122"/>
              </a:rPr>
              <a:t>信息安全人才，不但要精通计算机及信息安全技术，而且要有较高的法学、管理学、心理学素养</a:t>
            </a:r>
            <a:r>
              <a:rPr lang="zh-CN" altLang="en-US" b="1" dirty="0" smtClean="0">
                <a:solidFill>
                  <a:srgbClr val="808080"/>
                </a:solidFill>
                <a:latin typeface="楷体" pitchFamily="49" charset="-122"/>
                <a:ea typeface="楷体" pitchFamily="49" charset="-122"/>
                <a:sym typeface="造字工房悦黑体验版常规体" pitchFamily="50" charset="-122"/>
              </a:rPr>
              <a:t>。信</a:t>
            </a:r>
            <a:r>
              <a:rPr lang="zh-CN" altLang="en-US" b="1" dirty="0">
                <a:solidFill>
                  <a:srgbClr val="808080"/>
                </a:solidFill>
                <a:latin typeface="楷体" pitchFamily="49" charset="-122"/>
                <a:ea typeface="楷体" pitchFamily="49" charset="-122"/>
                <a:sym typeface="造字工房悦黑体验版常规体" pitchFamily="50" charset="-122"/>
              </a:rPr>
              <a:t>息安全是法学与计算机科学紧密结合的边缘学科、交叉学科和新兴学科，是当前或不远的将来，我国信息网络发展亟需解决的主要问题和关键问题，具有鲜明的时代性和创新特点。因此，</a:t>
            </a:r>
            <a:r>
              <a:rPr lang="zh-CN" altLang="en-US" b="1" dirty="0">
                <a:solidFill>
                  <a:srgbClr val="FF0000"/>
                </a:solidFill>
                <a:latin typeface="楷体" pitchFamily="49" charset="-122"/>
                <a:ea typeface="楷体" pitchFamily="49" charset="-122"/>
                <a:sym typeface="造字工房悦黑体验版常规体" pitchFamily="50" charset="-122"/>
              </a:rPr>
              <a:t>对于信息安全专业的本科大学生和研究生开设信息安全法学课程是颇有意义的。</a:t>
            </a:r>
          </a:p>
        </p:txBody>
      </p:sp>
      <p:sp>
        <p:nvSpPr>
          <p:cNvPr id="21" name="TextBox 9"/>
          <p:cNvSpPr txBox="1">
            <a:spLocks noChangeArrowheads="1"/>
          </p:cNvSpPr>
          <p:nvPr/>
        </p:nvSpPr>
        <p:spPr bwMode="auto">
          <a:xfrm>
            <a:off x="1661696" y="970730"/>
            <a:ext cx="1626031" cy="492443"/>
          </a:xfrm>
          <a:prstGeom prst="rect">
            <a:avLst/>
          </a:prstGeom>
          <a:noFill/>
          <a:ln w="9525">
            <a:noFill/>
            <a:miter lim="800000"/>
          </a:ln>
        </p:spPr>
        <p:txBody>
          <a:bodyPr lIns="0" tIns="0" rIns="0" bIns="0">
            <a:spAutoFit/>
          </a:bodyPr>
          <a:lstStyle/>
          <a:p>
            <a:pPr algn="ctr" defTabSz="913130" fontAlgn="base">
              <a:spcBef>
                <a:spcPct val="0"/>
              </a:spcBef>
              <a:spcAft>
                <a:spcPct val="0"/>
              </a:spcAft>
            </a:pPr>
            <a:r>
              <a:rPr lang="zh-CN" altLang="en-US" sz="3200" b="1" dirty="0">
                <a:solidFill>
                  <a:srgbClr val="002221"/>
                </a:solidFill>
                <a:latin typeface="微软雅黑" panose="020B0503020204020204" pitchFamily="34" charset="-122"/>
                <a:ea typeface="微软雅黑" panose="020B0503020204020204" pitchFamily="34" charset="-122"/>
              </a:rPr>
              <a:t>前言</a:t>
            </a:r>
          </a:p>
        </p:txBody>
      </p:sp>
      <p:sp>
        <p:nvSpPr>
          <p:cNvPr id="22" name="AutoShape 23"/>
          <p:cNvSpPr>
            <a:spLocks noChangeArrowheads="1"/>
          </p:cNvSpPr>
          <p:nvPr/>
        </p:nvSpPr>
        <p:spPr bwMode="auto">
          <a:xfrm>
            <a:off x="1187624" y="71611"/>
            <a:ext cx="2574176" cy="2402466"/>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a:solidFill>
                <a:srgbClr val="000000"/>
              </a:solidFill>
              <a:latin typeface="Arial" panose="020B0604020202020204" pitchFamily="34" charset="0"/>
              <a:ea typeface="微软雅黑" panose="020B0503020204020204" pitchFamily="34" charset="-122"/>
            </a:endParaRPr>
          </a:p>
        </p:txBody>
      </p:sp>
      <p:sp>
        <p:nvSpPr>
          <p:cNvPr id="23" name="AutoShape 26"/>
          <p:cNvSpPr>
            <a:spLocks noChangeArrowheads="1"/>
          </p:cNvSpPr>
          <p:nvPr/>
        </p:nvSpPr>
        <p:spPr bwMode="auto">
          <a:xfrm>
            <a:off x="827584" y="743625"/>
            <a:ext cx="1015336" cy="946652"/>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a:solidFill>
                <a:srgbClr val="000000"/>
              </a:solidFill>
              <a:latin typeface="Arial" panose="020B0604020202020204" pitchFamily="34" charset="0"/>
              <a:ea typeface="微软雅黑" panose="020B0503020204020204" pitchFamily="34" charset="-122"/>
            </a:endParaRPr>
          </a:p>
        </p:txBody>
      </p:sp>
      <p:sp>
        <p:nvSpPr>
          <p:cNvPr id="24" name="AutoShape 27"/>
          <p:cNvSpPr>
            <a:spLocks noChangeArrowheads="1"/>
          </p:cNvSpPr>
          <p:nvPr/>
        </p:nvSpPr>
        <p:spPr bwMode="auto">
          <a:xfrm>
            <a:off x="3196625" y="804001"/>
            <a:ext cx="1015336" cy="946652"/>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a:solidFill>
                <a:srgbClr val="000000"/>
              </a:solidFill>
              <a:latin typeface="Arial" panose="020B0604020202020204" pitchFamily="34" charset="0"/>
              <a:ea typeface="微软雅黑" panose="020B0503020204020204" pitchFamily="34" charset="-122"/>
            </a:endParaRPr>
          </a:p>
        </p:txBody>
      </p:sp>
      <p:grpSp>
        <p:nvGrpSpPr>
          <p:cNvPr id="30" name="组合 29"/>
          <p:cNvGrpSpPr/>
          <p:nvPr/>
        </p:nvGrpSpPr>
        <p:grpSpPr>
          <a:xfrm>
            <a:off x="4716016" y="1635646"/>
            <a:ext cx="609600" cy="609600"/>
            <a:chOff x="6865620" y="1615440"/>
            <a:chExt cx="609600" cy="609600"/>
          </a:xfrm>
        </p:grpSpPr>
        <p:sp>
          <p:nvSpPr>
            <p:cNvPr id="31" name="椭圆 30"/>
            <p:cNvSpPr/>
            <p:nvPr/>
          </p:nvSpPr>
          <p:spPr>
            <a:xfrm>
              <a:off x="6865620" y="161544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32"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a:solidFill>
                  <a:prstClr val="black"/>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918147610"/>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1500"/>
                            </p:stCondLst>
                            <p:childTnLst>
                              <p:par>
                                <p:cTn id="25" presetID="42" presetClass="entr" presetSubtype="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23" presetClass="entr" presetSubtype="16"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fltVal val="0"/>
                                          </p:val>
                                        </p:tav>
                                        <p:tav tm="100000">
                                          <p:val>
                                            <p:strVal val="#ppt_w"/>
                                          </p:val>
                                        </p:tav>
                                      </p:tavLst>
                                    </p:anim>
                                    <p:anim calcmode="lin" valueType="num">
                                      <p:cBhvr>
                                        <p:cTn id="33" dur="10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840245" y="3722336"/>
            <a:ext cx="448121" cy="448121"/>
            <a:chOff x="1622288" y="2631136"/>
            <a:chExt cx="597494" cy="597494"/>
          </a:xfrm>
        </p:grpSpPr>
        <p:sp>
          <p:nvSpPr>
            <p:cNvPr id="33" name="泪滴形 32"/>
            <p:cNvSpPr/>
            <p:nvPr/>
          </p:nvSpPr>
          <p:spPr>
            <a:xfrm rot="5400000">
              <a:off x="1622288" y="2631136"/>
              <a:ext cx="597494" cy="597494"/>
            </a:xfrm>
            <a:prstGeom prst="teardrop">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34" name="Freeform 23"/>
            <p:cNvSpPr/>
            <p:nvPr/>
          </p:nvSpPr>
          <p:spPr bwMode="auto">
            <a:xfrm>
              <a:off x="1710720" y="2753807"/>
              <a:ext cx="301477" cy="228279"/>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5" name="Freeform 27"/>
            <p:cNvSpPr/>
            <p:nvPr/>
          </p:nvSpPr>
          <p:spPr bwMode="auto">
            <a:xfrm>
              <a:off x="1858552" y="2906471"/>
              <a:ext cx="301478" cy="229520"/>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36" name="组合 35"/>
          <p:cNvGrpSpPr/>
          <p:nvPr/>
        </p:nvGrpSpPr>
        <p:grpSpPr>
          <a:xfrm>
            <a:off x="3522228" y="3783895"/>
            <a:ext cx="448121" cy="448121"/>
            <a:chOff x="1622288" y="1296650"/>
            <a:chExt cx="597494" cy="597494"/>
          </a:xfrm>
        </p:grpSpPr>
        <p:sp>
          <p:nvSpPr>
            <p:cNvPr id="37" name="泪滴形 36"/>
            <p:cNvSpPr/>
            <p:nvPr/>
          </p:nvSpPr>
          <p:spPr>
            <a:xfrm rot="5400000">
              <a:off x="1622288" y="1296650"/>
              <a:ext cx="597494" cy="597494"/>
            </a:xfrm>
            <a:prstGeom prst="teardrop">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38" name="Freeform 13"/>
            <p:cNvSpPr>
              <a:spLocks noEditPoints="1"/>
            </p:cNvSpPr>
            <p:nvPr/>
          </p:nvSpPr>
          <p:spPr bwMode="auto">
            <a:xfrm>
              <a:off x="1894044" y="1513319"/>
              <a:ext cx="263670" cy="264390"/>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9" name="Freeform 14"/>
            <p:cNvSpPr>
              <a:spLocks noEditPoints="1"/>
            </p:cNvSpPr>
            <p:nvPr/>
          </p:nvSpPr>
          <p:spPr bwMode="auto">
            <a:xfrm>
              <a:off x="1722435" y="1466772"/>
              <a:ext cx="184065" cy="180971"/>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80" tIns="34290" rIns="68580" bIns="3429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40" name="组合 39"/>
          <p:cNvGrpSpPr/>
          <p:nvPr/>
        </p:nvGrpSpPr>
        <p:grpSpPr>
          <a:xfrm>
            <a:off x="5826665" y="4294811"/>
            <a:ext cx="448121" cy="448121"/>
            <a:chOff x="1622288" y="3942436"/>
            <a:chExt cx="597494" cy="597494"/>
          </a:xfrm>
        </p:grpSpPr>
        <p:sp>
          <p:nvSpPr>
            <p:cNvPr id="41" name="泪滴形 40"/>
            <p:cNvSpPr/>
            <p:nvPr/>
          </p:nvSpPr>
          <p:spPr>
            <a:xfrm rot="5400000">
              <a:off x="1622288" y="3942436"/>
              <a:ext cx="597494" cy="597494"/>
            </a:xfrm>
            <a:prstGeom prst="teardrop">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endParaRPr>
            </a:p>
          </p:txBody>
        </p:sp>
        <p:sp>
          <p:nvSpPr>
            <p:cNvPr id="42" name="Freeform 31"/>
            <p:cNvSpPr/>
            <p:nvPr/>
          </p:nvSpPr>
          <p:spPr bwMode="auto">
            <a:xfrm>
              <a:off x="1755558" y="4126343"/>
              <a:ext cx="339017" cy="258298"/>
            </a:xfrm>
            <a:custGeom>
              <a:avLst/>
              <a:gdLst>
                <a:gd name="T0" fmla="*/ 95 w 95"/>
                <a:gd name="T1" fmla="*/ 17 h 71"/>
                <a:gd name="T2" fmla="*/ 78 w 95"/>
                <a:gd name="T3" fmla="*/ 0 h 71"/>
                <a:gd name="T4" fmla="*/ 59 w 95"/>
                <a:gd name="T5" fmla="*/ 0 h 71"/>
                <a:gd name="T6" fmla="*/ 59 w 95"/>
                <a:gd name="T7" fmla="*/ 12 h 71"/>
                <a:gd name="T8" fmla="*/ 78 w 95"/>
                <a:gd name="T9" fmla="*/ 12 h 71"/>
                <a:gd name="T10" fmla="*/ 83 w 95"/>
                <a:gd name="T11" fmla="*/ 17 h 71"/>
                <a:gd name="T12" fmla="*/ 83 w 95"/>
                <a:gd name="T13" fmla="*/ 54 h 71"/>
                <a:gd name="T14" fmla="*/ 78 w 95"/>
                <a:gd name="T15" fmla="*/ 59 h 71"/>
                <a:gd name="T16" fmla="*/ 17 w 95"/>
                <a:gd name="T17" fmla="*/ 59 h 71"/>
                <a:gd name="T18" fmla="*/ 12 w 95"/>
                <a:gd name="T19" fmla="*/ 54 h 71"/>
                <a:gd name="T20" fmla="*/ 12 w 95"/>
                <a:gd name="T21" fmla="*/ 17 h 71"/>
                <a:gd name="T22" fmla="*/ 17 w 95"/>
                <a:gd name="T23" fmla="*/ 12 h 71"/>
                <a:gd name="T24" fmla="*/ 37 w 95"/>
                <a:gd name="T25" fmla="*/ 12 h 71"/>
                <a:gd name="T26" fmla="*/ 37 w 95"/>
                <a:gd name="T27" fmla="*/ 0 h 71"/>
                <a:gd name="T28" fmla="*/ 17 w 95"/>
                <a:gd name="T29" fmla="*/ 0 h 71"/>
                <a:gd name="T30" fmla="*/ 0 w 95"/>
                <a:gd name="T31" fmla="*/ 17 h 71"/>
                <a:gd name="T32" fmla="*/ 0 w 95"/>
                <a:gd name="T33" fmla="*/ 54 h 71"/>
                <a:gd name="T34" fmla="*/ 17 w 95"/>
                <a:gd name="T35" fmla="*/ 71 h 71"/>
                <a:gd name="T36" fmla="*/ 78 w 95"/>
                <a:gd name="T37" fmla="*/ 71 h 71"/>
                <a:gd name="T38" fmla="*/ 95 w 95"/>
                <a:gd name="T39" fmla="*/ 54 h 71"/>
                <a:gd name="T40" fmla="*/ 95 w 95"/>
                <a:gd name="T4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71">
                  <a:moveTo>
                    <a:pt x="95" y="17"/>
                  </a:moveTo>
                  <a:cubicBezTo>
                    <a:pt x="95" y="8"/>
                    <a:pt x="87" y="0"/>
                    <a:pt x="78" y="0"/>
                  </a:cubicBezTo>
                  <a:cubicBezTo>
                    <a:pt x="59" y="0"/>
                    <a:pt x="59" y="0"/>
                    <a:pt x="59" y="0"/>
                  </a:cubicBezTo>
                  <a:cubicBezTo>
                    <a:pt x="59" y="12"/>
                    <a:pt x="59" y="12"/>
                    <a:pt x="59" y="12"/>
                  </a:cubicBezTo>
                  <a:cubicBezTo>
                    <a:pt x="78" y="12"/>
                    <a:pt x="78" y="12"/>
                    <a:pt x="78" y="12"/>
                  </a:cubicBezTo>
                  <a:cubicBezTo>
                    <a:pt x="81" y="12"/>
                    <a:pt x="83" y="15"/>
                    <a:pt x="83" y="17"/>
                  </a:cubicBezTo>
                  <a:cubicBezTo>
                    <a:pt x="83" y="54"/>
                    <a:pt x="83" y="54"/>
                    <a:pt x="83" y="54"/>
                  </a:cubicBezTo>
                  <a:cubicBezTo>
                    <a:pt x="83" y="57"/>
                    <a:pt x="81" y="59"/>
                    <a:pt x="78" y="59"/>
                  </a:cubicBezTo>
                  <a:cubicBezTo>
                    <a:pt x="17" y="59"/>
                    <a:pt x="17" y="59"/>
                    <a:pt x="17" y="59"/>
                  </a:cubicBezTo>
                  <a:cubicBezTo>
                    <a:pt x="15" y="59"/>
                    <a:pt x="12" y="57"/>
                    <a:pt x="12" y="54"/>
                  </a:cubicBezTo>
                  <a:cubicBezTo>
                    <a:pt x="12" y="17"/>
                    <a:pt x="12" y="17"/>
                    <a:pt x="12" y="17"/>
                  </a:cubicBezTo>
                  <a:cubicBezTo>
                    <a:pt x="12" y="15"/>
                    <a:pt x="15" y="12"/>
                    <a:pt x="17" y="12"/>
                  </a:cubicBezTo>
                  <a:cubicBezTo>
                    <a:pt x="37" y="12"/>
                    <a:pt x="37" y="12"/>
                    <a:pt x="37" y="12"/>
                  </a:cubicBezTo>
                  <a:cubicBezTo>
                    <a:pt x="37" y="0"/>
                    <a:pt x="37" y="0"/>
                    <a:pt x="37" y="0"/>
                  </a:cubicBezTo>
                  <a:cubicBezTo>
                    <a:pt x="17" y="0"/>
                    <a:pt x="17" y="0"/>
                    <a:pt x="17" y="0"/>
                  </a:cubicBezTo>
                  <a:cubicBezTo>
                    <a:pt x="8" y="0"/>
                    <a:pt x="0" y="8"/>
                    <a:pt x="0" y="17"/>
                  </a:cubicBezTo>
                  <a:cubicBezTo>
                    <a:pt x="0" y="54"/>
                    <a:pt x="0" y="54"/>
                    <a:pt x="0" y="54"/>
                  </a:cubicBezTo>
                  <a:cubicBezTo>
                    <a:pt x="0" y="64"/>
                    <a:pt x="8" y="71"/>
                    <a:pt x="17" y="71"/>
                  </a:cubicBezTo>
                  <a:cubicBezTo>
                    <a:pt x="78" y="71"/>
                    <a:pt x="78" y="71"/>
                    <a:pt x="78" y="71"/>
                  </a:cubicBezTo>
                  <a:cubicBezTo>
                    <a:pt x="87" y="71"/>
                    <a:pt x="95" y="64"/>
                    <a:pt x="95" y="54"/>
                  </a:cubicBezTo>
                  <a:lnTo>
                    <a:pt x="95" y="17"/>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3" name="Freeform 35"/>
            <p:cNvSpPr/>
            <p:nvPr/>
          </p:nvSpPr>
          <p:spPr bwMode="auto">
            <a:xfrm>
              <a:off x="1843152" y="4112558"/>
              <a:ext cx="163942" cy="275766"/>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sp>
        <p:nvSpPr>
          <p:cNvPr id="81" name="矩形 80"/>
          <p:cNvSpPr/>
          <p:nvPr/>
        </p:nvSpPr>
        <p:spPr>
          <a:xfrm>
            <a:off x="6507049" y="3731821"/>
            <a:ext cx="984871" cy="323159"/>
          </a:xfrm>
          <a:prstGeom prst="rect">
            <a:avLst/>
          </a:prstGeom>
        </p:spPr>
        <p:txBody>
          <a:bodyPr wrap="none" lIns="68573" tIns="34287" rIns="68573" bIns="34287">
            <a:spAutoFit/>
          </a:bodyPr>
          <a:lstStyle/>
          <a:p>
            <a:pPr defTabSz="685165"/>
            <a:r>
              <a:rPr lang="zh-CN" altLang="en-US" sz="1650"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5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3"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a:solidFill>
                  <a:prstClr val="black">
                    <a:lumMod val="75000"/>
                    <a:lumOff val="25000"/>
                  </a:prstClr>
                </a:solidFill>
                <a:latin typeface="微软雅黑" panose="020B0503020204020204" pitchFamily="34" charset="-122"/>
              </a:rPr>
              <a:t>分等级安全保护的总体目标</a:t>
            </a:r>
            <a:endParaRPr lang="en-US" altLang="zh-CN" b="1" dirty="0">
              <a:solidFill>
                <a:prstClr val="black">
                  <a:lumMod val="75000"/>
                  <a:lumOff val="25000"/>
                </a:prstClr>
              </a:solidFill>
              <a:latin typeface="微软雅黑" panose="020B0503020204020204"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79" y="1447994"/>
            <a:ext cx="2976007" cy="22966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3242" y="793627"/>
            <a:ext cx="3039957" cy="29726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4097" y="663470"/>
            <a:ext cx="23114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39390" y="3110377"/>
            <a:ext cx="2355850" cy="1981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75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nodeType="withEffect">
                                  <p:stCondLst>
                                    <p:cond delay="100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 calcmode="lin" valueType="num">
                                      <p:cBhvr>
                                        <p:cTn id="15" dur="500" fill="hold"/>
                                        <p:tgtEl>
                                          <p:spTgt spid="36"/>
                                        </p:tgtEl>
                                        <p:attrNameLst>
                                          <p:attrName>style.rotation</p:attrName>
                                        </p:attrNameLst>
                                      </p:cBhvr>
                                      <p:tavLst>
                                        <p:tav tm="0">
                                          <p:val>
                                            <p:fltVal val="360"/>
                                          </p:val>
                                        </p:tav>
                                        <p:tav tm="100000">
                                          <p:val>
                                            <p:fltVal val="0"/>
                                          </p:val>
                                        </p:tav>
                                      </p:tavLst>
                                    </p:anim>
                                    <p:animEffect transition="in" filter="fade">
                                      <p:cBhvr>
                                        <p:cTn id="16" dur="500"/>
                                        <p:tgtEl>
                                          <p:spTgt spid="36"/>
                                        </p:tgtEl>
                                      </p:cBhvr>
                                    </p:animEffect>
                                  </p:childTnLst>
                                </p:cTn>
                              </p:par>
                              <p:par>
                                <p:cTn id="17" presetID="49" presetClass="entr" presetSubtype="0" decel="100000" fill="hold" nodeType="withEffect">
                                  <p:stCondLst>
                                    <p:cond delay="125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 calcmode="lin" valueType="num">
                                      <p:cBhvr>
                                        <p:cTn id="21" dur="500" fill="hold"/>
                                        <p:tgtEl>
                                          <p:spTgt spid="40"/>
                                        </p:tgtEl>
                                        <p:attrNameLst>
                                          <p:attrName>style.rotation</p:attrName>
                                        </p:attrNameLst>
                                      </p:cBhvr>
                                      <p:tavLst>
                                        <p:tav tm="0">
                                          <p:val>
                                            <p:fltVal val="360"/>
                                          </p:val>
                                        </p:tav>
                                        <p:tav tm="100000">
                                          <p:val>
                                            <p:fltVal val="0"/>
                                          </p:val>
                                        </p:tav>
                                      </p:tavLst>
                                    </p:anim>
                                    <p:animEffect transition="in" filter="fade">
                                      <p:cBhvr>
                                        <p:cTn id="22" dur="500"/>
                                        <p:tgtEl>
                                          <p:spTgt spid="40"/>
                                        </p:tgtEl>
                                      </p:cBhvr>
                                    </p:animEffect>
                                  </p:childTnLst>
                                </p:cTn>
                              </p:par>
                              <p:par>
                                <p:cTn id="23" presetID="14" presetClass="entr" presetSubtype="10" fill="hold" grpId="0" nodeType="withEffect">
                                  <p:stCondLst>
                                    <p:cond delay="1500"/>
                                  </p:stCondLst>
                                  <p:childTnLst>
                                    <p:set>
                                      <p:cBhvr>
                                        <p:cTn id="24" dur="1" fill="hold">
                                          <p:stCondLst>
                                            <p:cond delay="0"/>
                                          </p:stCondLst>
                                        </p:cTn>
                                        <p:tgtEl>
                                          <p:spTgt spid="81"/>
                                        </p:tgtEl>
                                        <p:attrNameLst>
                                          <p:attrName>style.visibility</p:attrName>
                                        </p:attrNameLst>
                                      </p:cBhvr>
                                      <p:to>
                                        <p:strVal val="visible"/>
                                      </p:to>
                                    </p:set>
                                    <p:animEffect transition="in" filter="randombar(horizontal)">
                                      <p:cBhvr>
                                        <p:cTn id="25" dur="400"/>
                                        <p:tgtEl>
                                          <p:spTgt spid="81"/>
                                        </p:tgtEl>
                                      </p:cBhvr>
                                    </p:animEffect>
                                  </p:childTnLst>
                                </p:cTn>
                              </p:par>
                            </p:childTnLst>
                          </p:cTn>
                        </p:par>
                        <p:par>
                          <p:cTn id="26" fill="hold">
                            <p:stCondLst>
                              <p:cond delay="1900"/>
                            </p:stCondLst>
                            <p:childTnLst>
                              <p:par>
                                <p:cTn id="27" presetID="42"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childTnLst>
                          </p:cTn>
                        </p:par>
                        <p:par>
                          <p:cTn id="32" fill="hold">
                            <p:stCondLst>
                              <p:cond delay="2900"/>
                            </p:stCondLst>
                            <p:childTnLst>
                              <p:par>
                                <p:cTn id="33" presetID="42" presetClass="entr" presetSubtype="0" fill="hold" nodeType="after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1000"/>
                                        <p:tgtEl>
                                          <p:spTgt spid="1027"/>
                                        </p:tgtEl>
                                      </p:cBhvr>
                                    </p:animEffect>
                                    <p:anim calcmode="lin" valueType="num">
                                      <p:cBhvr>
                                        <p:cTn id="36" dur="1000" fill="hold"/>
                                        <p:tgtEl>
                                          <p:spTgt spid="1027"/>
                                        </p:tgtEl>
                                        <p:attrNameLst>
                                          <p:attrName>ppt_x</p:attrName>
                                        </p:attrNameLst>
                                      </p:cBhvr>
                                      <p:tavLst>
                                        <p:tav tm="0">
                                          <p:val>
                                            <p:strVal val="#ppt_x"/>
                                          </p:val>
                                        </p:tav>
                                        <p:tav tm="100000">
                                          <p:val>
                                            <p:strVal val="#ppt_x"/>
                                          </p:val>
                                        </p:tav>
                                      </p:tavLst>
                                    </p:anim>
                                    <p:anim calcmode="lin" valueType="num">
                                      <p:cBhvr>
                                        <p:cTn id="37" dur="1000" fill="hold"/>
                                        <p:tgtEl>
                                          <p:spTgt spid="1027"/>
                                        </p:tgtEl>
                                        <p:attrNameLst>
                                          <p:attrName>ppt_y</p:attrName>
                                        </p:attrNameLst>
                                      </p:cBhvr>
                                      <p:tavLst>
                                        <p:tav tm="0">
                                          <p:val>
                                            <p:strVal val="#ppt_y+.1"/>
                                          </p:val>
                                        </p:tav>
                                        <p:tav tm="100000">
                                          <p:val>
                                            <p:strVal val="#ppt_y"/>
                                          </p:val>
                                        </p:tav>
                                      </p:tavLst>
                                    </p:anim>
                                  </p:childTnLst>
                                </p:cTn>
                              </p:par>
                            </p:childTnLst>
                          </p:cTn>
                        </p:par>
                        <p:par>
                          <p:cTn id="38" fill="hold">
                            <p:stCondLst>
                              <p:cond delay="3900"/>
                            </p:stCondLst>
                            <p:childTnLst>
                              <p:par>
                                <p:cTn id="39" presetID="42" presetClass="entr" presetSubtype="0" fill="hold" nodeType="after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1000"/>
                                        <p:tgtEl>
                                          <p:spTgt spid="1028"/>
                                        </p:tgtEl>
                                      </p:cBhvr>
                                    </p:animEffect>
                                    <p:anim calcmode="lin" valueType="num">
                                      <p:cBhvr>
                                        <p:cTn id="42" dur="1000" fill="hold"/>
                                        <p:tgtEl>
                                          <p:spTgt spid="1028"/>
                                        </p:tgtEl>
                                        <p:attrNameLst>
                                          <p:attrName>ppt_x</p:attrName>
                                        </p:attrNameLst>
                                      </p:cBhvr>
                                      <p:tavLst>
                                        <p:tav tm="0">
                                          <p:val>
                                            <p:strVal val="#ppt_x"/>
                                          </p:val>
                                        </p:tav>
                                        <p:tav tm="100000">
                                          <p:val>
                                            <p:strVal val="#ppt_x"/>
                                          </p:val>
                                        </p:tav>
                                      </p:tavLst>
                                    </p:anim>
                                    <p:anim calcmode="lin" valueType="num">
                                      <p:cBhvr>
                                        <p:cTn id="43" dur="1000" fill="hold"/>
                                        <p:tgtEl>
                                          <p:spTgt spid="1028"/>
                                        </p:tgtEl>
                                        <p:attrNameLst>
                                          <p:attrName>ppt_y</p:attrName>
                                        </p:attrNameLst>
                                      </p:cBhvr>
                                      <p:tavLst>
                                        <p:tav tm="0">
                                          <p:val>
                                            <p:strVal val="#ppt_y+.1"/>
                                          </p:val>
                                        </p:tav>
                                        <p:tav tm="100000">
                                          <p:val>
                                            <p:strVal val="#ppt_y"/>
                                          </p:val>
                                        </p:tav>
                                      </p:tavLst>
                                    </p:anim>
                                  </p:childTnLst>
                                </p:cTn>
                              </p:par>
                            </p:childTnLst>
                          </p:cTn>
                        </p:par>
                        <p:par>
                          <p:cTn id="44" fill="hold">
                            <p:stCondLst>
                              <p:cond delay="4900"/>
                            </p:stCondLst>
                            <p:childTnLst>
                              <p:par>
                                <p:cTn id="45" presetID="42" presetClass="entr" presetSubtype="0" fill="hold" nodeType="after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fade">
                                      <p:cBhvr>
                                        <p:cTn id="47" dur="1000"/>
                                        <p:tgtEl>
                                          <p:spTgt spid="1029"/>
                                        </p:tgtEl>
                                      </p:cBhvr>
                                    </p:animEffect>
                                    <p:anim calcmode="lin" valueType="num">
                                      <p:cBhvr>
                                        <p:cTn id="48" dur="1000" fill="hold"/>
                                        <p:tgtEl>
                                          <p:spTgt spid="1029"/>
                                        </p:tgtEl>
                                        <p:attrNameLst>
                                          <p:attrName>ppt_x</p:attrName>
                                        </p:attrNameLst>
                                      </p:cBhvr>
                                      <p:tavLst>
                                        <p:tav tm="0">
                                          <p:val>
                                            <p:strVal val="#ppt_x"/>
                                          </p:val>
                                        </p:tav>
                                        <p:tav tm="100000">
                                          <p:val>
                                            <p:strVal val="#ppt_x"/>
                                          </p:val>
                                        </p:tav>
                                      </p:tavLst>
                                    </p:anim>
                                    <p:anim calcmode="lin" valueType="num">
                                      <p:cBhvr>
                                        <p:cTn id="4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p:nvPr/>
        </p:nvSpPr>
        <p:spPr bwMode="auto">
          <a:xfrm>
            <a:off x="467544" y="4255889"/>
            <a:ext cx="1294632"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lstStyle/>
          <a:p>
            <a:pPr fontAlgn="base">
              <a:lnSpc>
                <a:spcPct val="150000"/>
              </a:lnSpc>
              <a:spcBef>
                <a:spcPts val="30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访问验证保护级</a:t>
            </a:r>
          </a:p>
        </p:txBody>
      </p:sp>
      <p:sp>
        <p:nvSpPr>
          <p:cNvPr id="49" name="AutoShape 19"/>
          <p:cNvSpPr/>
          <p:nvPr/>
        </p:nvSpPr>
        <p:spPr bwMode="auto">
          <a:xfrm>
            <a:off x="1837730" y="1927622"/>
            <a:ext cx="317897" cy="317897"/>
          </a:xfrm>
          <a:custGeom>
            <a:avLst/>
            <a:gdLst/>
            <a:ahLst/>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0" name="AutoShape 20"/>
          <p:cNvSpPr/>
          <p:nvPr/>
        </p:nvSpPr>
        <p:spPr bwMode="auto">
          <a:xfrm>
            <a:off x="1802011" y="2534246"/>
            <a:ext cx="391120" cy="266700"/>
          </a:xfrm>
          <a:custGeom>
            <a:avLst/>
            <a:gdLst/>
            <a:ahLst/>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1" name="AutoShape 21"/>
          <p:cNvSpPr/>
          <p:nvPr/>
        </p:nvSpPr>
        <p:spPr bwMode="auto">
          <a:xfrm>
            <a:off x="1820466" y="3109913"/>
            <a:ext cx="339328" cy="335756"/>
          </a:xfrm>
          <a:custGeom>
            <a:avLst/>
            <a:gdLst/>
            <a:ahLst/>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2" name="AutoShape 22"/>
          <p:cNvSpPr/>
          <p:nvPr/>
        </p:nvSpPr>
        <p:spPr bwMode="auto">
          <a:xfrm>
            <a:off x="1817489" y="3687961"/>
            <a:ext cx="317897" cy="264914"/>
          </a:xfrm>
          <a:custGeom>
            <a:avLst/>
            <a:gdLst/>
            <a:ahLst/>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3" name="AutoShape 23"/>
          <p:cNvSpPr/>
          <p:nvPr/>
        </p:nvSpPr>
        <p:spPr bwMode="auto">
          <a:xfrm>
            <a:off x="1833563" y="4255889"/>
            <a:ext cx="301228" cy="266700"/>
          </a:xfrm>
          <a:custGeom>
            <a:avLst/>
            <a:gdLst/>
            <a:ahLst/>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4" name="AutoShape 24"/>
          <p:cNvSpPr/>
          <p:nvPr/>
        </p:nvSpPr>
        <p:spPr bwMode="auto">
          <a:xfrm rot="-3041528">
            <a:off x="5515570" y="3015258"/>
            <a:ext cx="2024063" cy="2100263"/>
          </a:xfrm>
          <a:custGeom>
            <a:avLst/>
            <a:gdLst/>
            <a:ahLst/>
            <a:cxnLst/>
            <a:rect l="0" t="0" r="r" b="b"/>
            <a:pathLst>
              <a:path w="21600" h="21600">
                <a:moveTo>
                  <a:pt x="15609" y="8670"/>
                </a:moveTo>
                <a:cubicBezTo>
                  <a:pt x="21600" y="8670"/>
                  <a:pt x="21600" y="8670"/>
                  <a:pt x="21600" y="8670"/>
                </a:cubicBezTo>
                <a:cubicBezTo>
                  <a:pt x="20496" y="4411"/>
                  <a:pt x="16555" y="1065"/>
                  <a:pt x="11982" y="608"/>
                </a:cubicBezTo>
                <a:cubicBezTo>
                  <a:pt x="11667" y="304"/>
                  <a:pt x="11352" y="0"/>
                  <a:pt x="10879" y="0"/>
                </a:cubicBezTo>
                <a:cubicBezTo>
                  <a:pt x="10406" y="0"/>
                  <a:pt x="10091" y="304"/>
                  <a:pt x="9775" y="608"/>
                </a:cubicBezTo>
                <a:cubicBezTo>
                  <a:pt x="5045" y="1065"/>
                  <a:pt x="1104" y="4259"/>
                  <a:pt x="0" y="8670"/>
                </a:cubicBezTo>
                <a:cubicBezTo>
                  <a:pt x="6149" y="8670"/>
                  <a:pt x="6149" y="8670"/>
                  <a:pt x="6149" y="8670"/>
                </a:cubicBezTo>
                <a:cubicBezTo>
                  <a:pt x="6149" y="3651"/>
                  <a:pt x="9145" y="1217"/>
                  <a:pt x="9775" y="761"/>
                </a:cubicBezTo>
                <a:cubicBezTo>
                  <a:pt x="9775" y="761"/>
                  <a:pt x="9775" y="761"/>
                  <a:pt x="9775" y="913"/>
                </a:cubicBezTo>
                <a:cubicBezTo>
                  <a:pt x="6464" y="4868"/>
                  <a:pt x="6937" y="8670"/>
                  <a:pt x="6937" y="8670"/>
                </a:cubicBezTo>
                <a:cubicBezTo>
                  <a:pt x="10091" y="8670"/>
                  <a:pt x="10091" y="8670"/>
                  <a:pt x="10091" y="8670"/>
                </a:cubicBezTo>
                <a:cubicBezTo>
                  <a:pt x="10091" y="18710"/>
                  <a:pt x="10091" y="18710"/>
                  <a:pt x="10091" y="18710"/>
                </a:cubicBezTo>
                <a:cubicBezTo>
                  <a:pt x="10091" y="19014"/>
                  <a:pt x="10091" y="19014"/>
                  <a:pt x="10091" y="19014"/>
                </a:cubicBezTo>
                <a:cubicBezTo>
                  <a:pt x="10091" y="19775"/>
                  <a:pt x="10091" y="19775"/>
                  <a:pt x="10091" y="19775"/>
                </a:cubicBezTo>
                <a:cubicBezTo>
                  <a:pt x="10091" y="20839"/>
                  <a:pt x="10879" y="21600"/>
                  <a:pt x="11982" y="21600"/>
                </a:cubicBezTo>
                <a:cubicBezTo>
                  <a:pt x="12928" y="21600"/>
                  <a:pt x="13874" y="20839"/>
                  <a:pt x="13874" y="19775"/>
                </a:cubicBezTo>
                <a:cubicBezTo>
                  <a:pt x="13874" y="19014"/>
                  <a:pt x="13874" y="19014"/>
                  <a:pt x="13874" y="19014"/>
                </a:cubicBezTo>
                <a:cubicBezTo>
                  <a:pt x="12455" y="19014"/>
                  <a:pt x="12455" y="19014"/>
                  <a:pt x="12455" y="19014"/>
                </a:cubicBezTo>
                <a:cubicBezTo>
                  <a:pt x="12455" y="19318"/>
                  <a:pt x="12455" y="19318"/>
                  <a:pt x="12455" y="19318"/>
                </a:cubicBezTo>
                <a:cubicBezTo>
                  <a:pt x="12455" y="19775"/>
                  <a:pt x="12455" y="19775"/>
                  <a:pt x="12455" y="19775"/>
                </a:cubicBezTo>
                <a:cubicBezTo>
                  <a:pt x="12455" y="20079"/>
                  <a:pt x="12298" y="20383"/>
                  <a:pt x="11982" y="20383"/>
                </a:cubicBezTo>
                <a:cubicBezTo>
                  <a:pt x="11667" y="20383"/>
                  <a:pt x="11352" y="20079"/>
                  <a:pt x="11352" y="19775"/>
                </a:cubicBezTo>
                <a:cubicBezTo>
                  <a:pt x="11352" y="19318"/>
                  <a:pt x="11352" y="19318"/>
                  <a:pt x="11352" y="19318"/>
                </a:cubicBezTo>
                <a:cubicBezTo>
                  <a:pt x="11352" y="19014"/>
                  <a:pt x="11352" y="19014"/>
                  <a:pt x="11352" y="19014"/>
                </a:cubicBezTo>
                <a:cubicBezTo>
                  <a:pt x="11352" y="17037"/>
                  <a:pt x="11352" y="17037"/>
                  <a:pt x="11352" y="17037"/>
                </a:cubicBezTo>
                <a:cubicBezTo>
                  <a:pt x="11352" y="8670"/>
                  <a:pt x="11352" y="8670"/>
                  <a:pt x="11352" y="8670"/>
                </a:cubicBezTo>
                <a:cubicBezTo>
                  <a:pt x="14820" y="8670"/>
                  <a:pt x="14820" y="8670"/>
                  <a:pt x="14820" y="8670"/>
                </a:cubicBezTo>
                <a:cubicBezTo>
                  <a:pt x="14820" y="8670"/>
                  <a:pt x="15293" y="4868"/>
                  <a:pt x="11982" y="913"/>
                </a:cubicBezTo>
                <a:cubicBezTo>
                  <a:pt x="11982" y="761"/>
                  <a:pt x="11982" y="761"/>
                  <a:pt x="11982" y="761"/>
                </a:cubicBezTo>
                <a:cubicBezTo>
                  <a:pt x="12613" y="1217"/>
                  <a:pt x="15609" y="3651"/>
                  <a:pt x="15609" y="8670"/>
                </a:cubicBezTo>
                <a:close/>
                <a:moveTo>
                  <a:pt x="15609" y="867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grpSp>
        <p:nvGrpSpPr>
          <p:cNvPr id="55" name="组合 54"/>
          <p:cNvGrpSpPr/>
          <p:nvPr/>
        </p:nvGrpSpPr>
        <p:grpSpPr>
          <a:xfrm>
            <a:off x="2352675" y="1624608"/>
            <a:ext cx="4057650" cy="1275755"/>
            <a:chOff x="2352675" y="1624608"/>
            <a:chExt cx="4057650" cy="1275755"/>
          </a:xfrm>
        </p:grpSpPr>
        <p:sp>
          <p:nvSpPr>
            <p:cNvPr id="56" name="Freeform 4"/>
            <p:cNvSpPr/>
            <p:nvPr/>
          </p:nvSpPr>
          <p:spPr bwMode="auto">
            <a:xfrm>
              <a:off x="2364581" y="1761530"/>
              <a:ext cx="4010025" cy="1090613"/>
            </a:xfrm>
            <a:custGeom>
              <a:avLst/>
              <a:gdLst>
                <a:gd name="T0" fmla="*/ 0 w 21600"/>
                <a:gd name="T1" fmla="+- 0 13111 9169"/>
                <a:gd name="T2" fmla="*/ 13111 h 12431"/>
                <a:gd name="T3" fmla="*/ 21600 w 21600"/>
                <a:gd name="T4" fmla="+- 0 21600 9169"/>
                <a:gd name="T5" fmla="*/ 21600 h 12431"/>
              </a:gdLst>
              <a:ahLst/>
              <a:cxnLst>
                <a:cxn ang="0">
                  <a:pos x="T0" y="T2"/>
                </a:cxn>
                <a:cxn ang="0">
                  <a:pos x="T3" y="T5"/>
                </a:cxn>
              </a:cxnLst>
              <a:rect l="0" t="0" r="r" b="b"/>
              <a:pathLst>
                <a:path w="21600" h="12431">
                  <a:moveTo>
                    <a:pt x="0" y="3942"/>
                  </a:moveTo>
                  <a:cubicBezTo>
                    <a:pt x="0" y="3942"/>
                    <a:pt x="10491" y="-9169"/>
                    <a:pt x="21600" y="12431"/>
                  </a:cubicBezTo>
                </a:path>
              </a:pathLst>
            </a:custGeom>
            <a:noFill/>
            <a:ln w="38100" cap="flat">
              <a:solidFill>
                <a:srgbClr val="00346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7" name="Oval 9"/>
            <p:cNvSpPr/>
            <p:nvPr/>
          </p:nvSpPr>
          <p:spPr bwMode="auto">
            <a:xfrm>
              <a:off x="2352675" y="2047875"/>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8" name="Oval 10"/>
            <p:cNvSpPr/>
            <p:nvPr/>
          </p:nvSpPr>
          <p:spPr bwMode="auto">
            <a:xfrm>
              <a:off x="6315075" y="2805113"/>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59" name="AutoShape 25"/>
            <p:cNvSpPr/>
            <p:nvPr/>
          </p:nvSpPr>
          <p:spPr bwMode="auto">
            <a:xfrm>
              <a:off x="2768203" y="1624608"/>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60" name="Rectangle 31"/>
            <p:cNvSpPr/>
            <p:nvPr/>
          </p:nvSpPr>
          <p:spPr bwMode="auto">
            <a:xfrm>
              <a:off x="2843808" y="1726406"/>
              <a:ext cx="4048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en-US" sz="1400" dirty="0" smtClean="0">
                  <a:solidFill>
                    <a:prstClr val="white"/>
                  </a:solidFill>
                  <a:latin typeface="Lato Light" panose="020F0302020204030203" charset="0"/>
                  <a:ea typeface="MS PGothic" panose="020B0600070205080204" charset="-128"/>
                  <a:cs typeface="Lato Light" panose="020F0302020204030203" charset="0"/>
                  <a:sym typeface="Lato Light" panose="020F0302020204030203" charset="0"/>
                </a:rPr>
                <a:t>75%</a:t>
              </a:r>
              <a:endParaRPr lang="en-US" sz="1400" dirty="0">
                <a:solidFill>
                  <a:prstClr val="white"/>
                </a:solidFill>
                <a:latin typeface="Lato Light" panose="020F0302020204030203" charset="0"/>
                <a:ea typeface="MS PGothic" panose="020B0600070205080204" charset="-128"/>
                <a:cs typeface="Lato Light" panose="020F0302020204030203" charset="0"/>
                <a:sym typeface="Lato Light" panose="020F0302020204030203" charset="0"/>
              </a:endParaRPr>
            </a:p>
          </p:txBody>
        </p:sp>
      </p:grpSp>
      <p:grpSp>
        <p:nvGrpSpPr>
          <p:cNvPr id="61" name="组合 60"/>
          <p:cNvGrpSpPr/>
          <p:nvPr/>
        </p:nvGrpSpPr>
        <p:grpSpPr>
          <a:xfrm>
            <a:off x="2338388" y="2081808"/>
            <a:ext cx="3557587" cy="947142"/>
            <a:chOff x="2338388" y="2081808"/>
            <a:chExt cx="3557587" cy="947142"/>
          </a:xfrm>
        </p:grpSpPr>
        <p:sp>
          <p:nvSpPr>
            <p:cNvPr id="62" name="Freeform 5"/>
            <p:cNvSpPr/>
            <p:nvPr/>
          </p:nvSpPr>
          <p:spPr bwMode="auto">
            <a:xfrm>
              <a:off x="2368749" y="2250877"/>
              <a:ext cx="3474244" cy="719733"/>
            </a:xfrm>
            <a:custGeom>
              <a:avLst/>
              <a:gdLst>
                <a:gd name="T0" fmla="*/ 0 w 21600"/>
                <a:gd name="T1" fmla="+- 0 17301 10743"/>
                <a:gd name="T2" fmla="*/ 17301 h 10857"/>
                <a:gd name="T3" fmla="*/ 21600 w 21600"/>
                <a:gd name="T4" fmla="+- 0 21600 10743"/>
                <a:gd name="T5" fmla="*/ 21600 h 10857"/>
              </a:gdLst>
              <a:ahLst/>
              <a:cxnLst>
                <a:cxn ang="0">
                  <a:pos x="T0" y="T2"/>
                </a:cxn>
                <a:cxn ang="0">
                  <a:pos x="T3" y="T5"/>
                </a:cxn>
              </a:cxnLst>
              <a:rect l="0" t="0" r="r" b="b"/>
              <a:pathLst>
                <a:path w="21600" h="10857">
                  <a:moveTo>
                    <a:pt x="0" y="6558"/>
                  </a:moveTo>
                  <a:cubicBezTo>
                    <a:pt x="0" y="6558"/>
                    <a:pt x="9675" y="-10743"/>
                    <a:pt x="21600" y="10857"/>
                  </a:cubicBezTo>
                </a:path>
              </a:pathLst>
            </a:custGeom>
            <a:noFill/>
            <a:ln w="38100" cap="flat">
              <a:solidFill>
                <a:srgbClr val="00346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63" name="Oval 11"/>
            <p:cNvSpPr/>
            <p:nvPr/>
          </p:nvSpPr>
          <p:spPr bwMode="auto">
            <a:xfrm>
              <a:off x="5800725" y="293370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64" name="Oval 12"/>
            <p:cNvSpPr/>
            <p:nvPr/>
          </p:nvSpPr>
          <p:spPr bwMode="auto">
            <a:xfrm>
              <a:off x="2338388" y="2633663"/>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65" name="AutoShape 26"/>
            <p:cNvSpPr/>
            <p:nvPr/>
          </p:nvSpPr>
          <p:spPr bwMode="auto">
            <a:xfrm>
              <a:off x="3177778" y="2081808"/>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66" name="Rectangle 34"/>
            <p:cNvSpPr/>
            <p:nvPr/>
          </p:nvSpPr>
          <p:spPr bwMode="auto">
            <a:xfrm>
              <a:off x="3243440" y="2181676"/>
              <a:ext cx="4048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en-US" sz="1400" dirty="0">
                  <a:solidFill>
                    <a:prstClr val="white"/>
                  </a:solidFill>
                  <a:latin typeface="Lato Light" panose="020F0302020204030203" charset="0"/>
                  <a:ea typeface="MS PGothic" panose="020B0600070205080204" charset="-128"/>
                  <a:cs typeface="Lato Light" panose="020F0302020204030203" charset="0"/>
                  <a:sym typeface="Lato Light" panose="020F0302020204030203" charset="0"/>
                </a:rPr>
                <a:t>30%</a:t>
              </a:r>
            </a:p>
          </p:txBody>
        </p:sp>
      </p:grpSp>
      <p:grpSp>
        <p:nvGrpSpPr>
          <p:cNvPr id="67" name="组合 66"/>
          <p:cNvGrpSpPr/>
          <p:nvPr/>
        </p:nvGrpSpPr>
        <p:grpSpPr>
          <a:xfrm>
            <a:off x="2328863" y="2586633"/>
            <a:ext cx="3228975" cy="804267"/>
            <a:chOff x="2328863" y="2586633"/>
            <a:chExt cx="3228975" cy="804267"/>
          </a:xfrm>
        </p:grpSpPr>
        <p:sp>
          <p:nvSpPr>
            <p:cNvPr id="68" name="Freeform 6"/>
            <p:cNvSpPr/>
            <p:nvPr/>
          </p:nvSpPr>
          <p:spPr bwMode="auto">
            <a:xfrm>
              <a:off x="2374702" y="2813447"/>
              <a:ext cx="3137892" cy="525066"/>
            </a:xfrm>
            <a:custGeom>
              <a:avLst/>
              <a:gdLst>
                <a:gd name="T0" fmla="*/ 0 w 21600"/>
                <a:gd name="T1" fmla="+- 0 21003 11843"/>
                <a:gd name="T2" fmla="*/ 21003 h 9757"/>
                <a:gd name="T3" fmla="*/ 21600 w 21600"/>
                <a:gd name="T4" fmla="+- 0 21600 11843"/>
                <a:gd name="T5" fmla="*/ 21600 h 9757"/>
              </a:gdLst>
              <a:ahLst/>
              <a:cxnLst>
                <a:cxn ang="0">
                  <a:pos x="T0" y="T2"/>
                </a:cxn>
                <a:cxn ang="0">
                  <a:pos x="T3" y="T5"/>
                </a:cxn>
              </a:cxnLst>
              <a:rect l="0" t="0" r="r" b="b"/>
              <a:pathLst>
                <a:path w="21600" h="9757">
                  <a:moveTo>
                    <a:pt x="0" y="9160"/>
                  </a:moveTo>
                  <a:cubicBezTo>
                    <a:pt x="0" y="9160"/>
                    <a:pt x="9110" y="-11843"/>
                    <a:pt x="21600" y="9757"/>
                  </a:cubicBezTo>
                </a:path>
              </a:pathLst>
            </a:custGeom>
            <a:noFill/>
            <a:ln w="38100" cap="flat">
              <a:solidFill>
                <a:srgbClr val="00346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69" name="Oval 13"/>
            <p:cNvSpPr/>
            <p:nvPr/>
          </p:nvSpPr>
          <p:spPr bwMode="auto">
            <a:xfrm>
              <a:off x="2328863" y="325755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0" name="Oval 14"/>
            <p:cNvSpPr/>
            <p:nvPr/>
          </p:nvSpPr>
          <p:spPr bwMode="auto">
            <a:xfrm>
              <a:off x="5462588" y="329565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1" name="AutoShape 27"/>
            <p:cNvSpPr/>
            <p:nvPr/>
          </p:nvSpPr>
          <p:spPr bwMode="auto">
            <a:xfrm>
              <a:off x="3606403" y="2586633"/>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2" name="Rectangle 37"/>
            <p:cNvSpPr/>
            <p:nvPr/>
          </p:nvSpPr>
          <p:spPr bwMode="auto">
            <a:xfrm>
              <a:off x="3677552" y="2686501"/>
              <a:ext cx="4048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en-US" sz="1400" dirty="0">
                  <a:solidFill>
                    <a:prstClr val="white"/>
                  </a:solidFill>
                  <a:latin typeface="Lato Light" panose="020F0302020204030203" charset="0"/>
                  <a:ea typeface="MS PGothic" panose="020B0600070205080204" charset="-128"/>
                  <a:cs typeface="Lato Light" panose="020F0302020204030203" charset="0"/>
                  <a:sym typeface="Lato Light" panose="020F0302020204030203" charset="0"/>
                </a:rPr>
                <a:t>85%</a:t>
              </a:r>
            </a:p>
          </p:txBody>
        </p:sp>
      </p:grpSp>
      <p:grpSp>
        <p:nvGrpSpPr>
          <p:cNvPr id="73" name="组合 72"/>
          <p:cNvGrpSpPr/>
          <p:nvPr/>
        </p:nvGrpSpPr>
        <p:grpSpPr>
          <a:xfrm>
            <a:off x="2314575" y="3153371"/>
            <a:ext cx="3048000" cy="770929"/>
            <a:chOff x="2314575" y="3153371"/>
            <a:chExt cx="3048000" cy="770929"/>
          </a:xfrm>
        </p:grpSpPr>
        <p:sp>
          <p:nvSpPr>
            <p:cNvPr id="74" name="Freeform 7"/>
            <p:cNvSpPr/>
            <p:nvPr/>
          </p:nvSpPr>
          <p:spPr bwMode="auto">
            <a:xfrm>
              <a:off x="2352080" y="3368278"/>
              <a:ext cx="2966442" cy="511969"/>
            </a:xfrm>
            <a:custGeom>
              <a:avLst/>
              <a:gdLst>
                <a:gd name="T0" fmla="*/ 0 w 21600"/>
                <a:gd name="T1" fmla="+- 0 21600 11614"/>
                <a:gd name="T2" fmla="*/ 21600 h 9986"/>
                <a:gd name="T3" fmla="*/ 21600 w 21600"/>
                <a:gd name="T4" fmla="+- 0 20336 11614"/>
                <a:gd name="T5" fmla="*/ 20336 h 9986"/>
              </a:gdLst>
              <a:ahLst/>
              <a:cxnLst>
                <a:cxn ang="0">
                  <a:pos x="T0" y="T2"/>
                </a:cxn>
                <a:cxn ang="0">
                  <a:pos x="T3" y="T5"/>
                </a:cxn>
              </a:cxnLst>
              <a:rect l="0" t="0" r="r" b="b"/>
              <a:pathLst>
                <a:path w="21600" h="9986">
                  <a:moveTo>
                    <a:pt x="0" y="9986"/>
                  </a:moveTo>
                  <a:cubicBezTo>
                    <a:pt x="0" y="9986"/>
                    <a:pt x="8857" y="-11614"/>
                    <a:pt x="21600" y="8722"/>
                  </a:cubicBezTo>
                </a:path>
              </a:pathLst>
            </a:custGeom>
            <a:noFill/>
            <a:ln w="38100" cap="flat">
              <a:solidFill>
                <a:srgbClr val="00346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5" name="Oval 15"/>
            <p:cNvSpPr/>
            <p:nvPr/>
          </p:nvSpPr>
          <p:spPr bwMode="auto">
            <a:xfrm>
              <a:off x="5267325" y="377190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6" name="Oval 16"/>
            <p:cNvSpPr/>
            <p:nvPr/>
          </p:nvSpPr>
          <p:spPr bwMode="auto">
            <a:xfrm>
              <a:off x="2314575" y="382905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7" name="AutoShape 28"/>
            <p:cNvSpPr/>
            <p:nvPr/>
          </p:nvSpPr>
          <p:spPr bwMode="auto">
            <a:xfrm>
              <a:off x="4044553" y="3153371"/>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78" name="Rectangle 40"/>
            <p:cNvSpPr/>
            <p:nvPr/>
          </p:nvSpPr>
          <p:spPr bwMode="auto">
            <a:xfrm>
              <a:off x="4095179" y="3250406"/>
              <a:ext cx="4048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en-US" sz="1500" dirty="0">
                  <a:solidFill>
                    <a:prstClr val="white"/>
                  </a:solidFill>
                  <a:latin typeface="Lato Light" panose="020F0302020204030203" charset="0"/>
                  <a:ea typeface="MS PGothic" panose="020B0600070205080204" charset="-128"/>
                  <a:cs typeface="Lato Light" panose="020F0302020204030203" charset="0"/>
                  <a:sym typeface="Lato Light" panose="020F0302020204030203" charset="0"/>
                </a:rPr>
                <a:t>70%</a:t>
              </a:r>
            </a:p>
          </p:txBody>
        </p:sp>
      </p:grpSp>
      <p:grpSp>
        <p:nvGrpSpPr>
          <p:cNvPr id="79" name="组合 78"/>
          <p:cNvGrpSpPr/>
          <p:nvPr/>
        </p:nvGrpSpPr>
        <p:grpSpPr>
          <a:xfrm>
            <a:off x="2305050" y="3805833"/>
            <a:ext cx="3057525" cy="623292"/>
            <a:chOff x="2305050" y="3805833"/>
            <a:chExt cx="3057525" cy="623292"/>
          </a:xfrm>
        </p:grpSpPr>
        <p:sp>
          <p:nvSpPr>
            <p:cNvPr id="80" name="Freeform 8"/>
            <p:cNvSpPr/>
            <p:nvPr/>
          </p:nvSpPr>
          <p:spPr bwMode="auto">
            <a:xfrm>
              <a:off x="2340769" y="3890367"/>
              <a:ext cx="2980134" cy="491133"/>
            </a:xfrm>
            <a:custGeom>
              <a:avLst/>
              <a:gdLst>
                <a:gd name="T0" fmla="*/ 0 w 21600"/>
                <a:gd name="T1" fmla="+- 0 21600 11894"/>
                <a:gd name="T2" fmla="*/ 21600 h 9706"/>
                <a:gd name="T3" fmla="*/ 21600 w 21600"/>
                <a:gd name="T4" fmla="+- 0 21246 11894"/>
                <a:gd name="T5" fmla="*/ 21246 h 9706"/>
              </a:gdLst>
              <a:ahLst/>
              <a:cxnLst>
                <a:cxn ang="0">
                  <a:pos x="T0" y="T2"/>
                </a:cxn>
                <a:cxn ang="0">
                  <a:pos x="T3" y="T5"/>
                </a:cxn>
              </a:cxnLst>
              <a:rect l="0" t="0" r="r" b="b"/>
              <a:pathLst>
                <a:path w="21600" h="9706">
                  <a:moveTo>
                    <a:pt x="0" y="9706"/>
                  </a:moveTo>
                  <a:cubicBezTo>
                    <a:pt x="0" y="9706"/>
                    <a:pt x="8982" y="-11894"/>
                    <a:pt x="21600" y="9352"/>
                  </a:cubicBezTo>
                </a:path>
              </a:pathLst>
            </a:custGeom>
            <a:noFill/>
            <a:ln w="38100" cap="flat">
              <a:solidFill>
                <a:srgbClr val="003466"/>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81" name="Oval 17"/>
            <p:cNvSpPr/>
            <p:nvPr/>
          </p:nvSpPr>
          <p:spPr bwMode="auto">
            <a:xfrm>
              <a:off x="2305050" y="4333875"/>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82" name="Oval 18"/>
            <p:cNvSpPr/>
            <p:nvPr/>
          </p:nvSpPr>
          <p:spPr bwMode="auto">
            <a:xfrm>
              <a:off x="5267325" y="4314825"/>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83" name="AutoShape 29"/>
            <p:cNvSpPr/>
            <p:nvPr/>
          </p:nvSpPr>
          <p:spPr bwMode="auto">
            <a:xfrm>
              <a:off x="4420791" y="3805833"/>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a:solidFill>
                  <a:srgbClr val="000000"/>
                </a:solidFill>
                <a:latin typeface="Gill Sans" charset="0"/>
                <a:sym typeface="Gill Sans" charset="0"/>
              </a:endParaRPr>
            </a:p>
          </p:txBody>
        </p:sp>
        <p:sp>
          <p:nvSpPr>
            <p:cNvPr id="84" name="Rectangle 43"/>
            <p:cNvSpPr/>
            <p:nvPr/>
          </p:nvSpPr>
          <p:spPr bwMode="auto">
            <a:xfrm>
              <a:off x="4467225" y="3902869"/>
              <a:ext cx="404813"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en-US" sz="1500" dirty="0">
                  <a:solidFill>
                    <a:prstClr val="white"/>
                  </a:solidFill>
                  <a:latin typeface="Lato Light" panose="020F0302020204030203" charset="0"/>
                  <a:ea typeface="MS PGothic" panose="020B0600070205080204" charset="-128"/>
                  <a:cs typeface="Lato Light" panose="020F0302020204030203" charset="0"/>
                  <a:sym typeface="Lato Light" panose="020F0302020204030203" charset="0"/>
                </a:rPr>
                <a:t>45%</a:t>
              </a:r>
            </a:p>
          </p:txBody>
        </p:sp>
      </p:grpSp>
      <p:sp>
        <p:nvSpPr>
          <p:cNvPr id="85" name="TextBox 43"/>
          <p:cNvSpPr txBox="1">
            <a:spLocks noChangeArrowheads="1"/>
          </p:cNvSpPr>
          <p:nvPr/>
        </p:nvSpPr>
        <p:spPr bwMode="auto">
          <a:xfrm>
            <a:off x="899592" y="262884"/>
            <a:ext cx="4006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a:solidFill>
                  <a:prstClr val="black">
                    <a:lumMod val="75000"/>
                    <a:lumOff val="25000"/>
                  </a:prstClr>
                </a:solidFill>
                <a:latin typeface="微软雅黑" panose="020B0503020204020204" pitchFamily="34" charset="-122"/>
              </a:rPr>
              <a:t>我国计算机安全保护等级划分准则</a:t>
            </a:r>
            <a:endParaRPr lang="en-US" altLang="zh-CN" b="1" dirty="0">
              <a:solidFill>
                <a:prstClr val="black">
                  <a:lumMod val="75000"/>
                  <a:lumOff val="25000"/>
                </a:prstClr>
              </a:solidFill>
              <a:latin typeface="微软雅黑" panose="020B0503020204020204" pitchFamily="34" charset="-122"/>
            </a:endParaRPr>
          </a:p>
        </p:txBody>
      </p:sp>
      <p:sp>
        <p:nvSpPr>
          <p:cNvPr id="40" name="Rectangle 3"/>
          <p:cNvSpPr/>
          <p:nvPr/>
        </p:nvSpPr>
        <p:spPr bwMode="auto">
          <a:xfrm>
            <a:off x="467544" y="3711773"/>
            <a:ext cx="1362007"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lstStyle/>
          <a:p>
            <a:pPr fontAlgn="base">
              <a:lnSpc>
                <a:spcPct val="150000"/>
              </a:lnSpc>
              <a:spcBef>
                <a:spcPts val="30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结构化保护级</a:t>
            </a:r>
          </a:p>
        </p:txBody>
      </p:sp>
      <p:sp>
        <p:nvSpPr>
          <p:cNvPr id="41" name="Rectangle 3"/>
          <p:cNvSpPr/>
          <p:nvPr/>
        </p:nvSpPr>
        <p:spPr bwMode="auto">
          <a:xfrm>
            <a:off x="467544" y="3109913"/>
            <a:ext cx="167146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lstStyle/>
          <a:p>
            <a:pPr fontAlgn="base">
              <a:lnSpc>
                <a:spcPct val="150000"/>
              </a:lnSpc>
              <a:spcBef>
                <a:spcPts val="30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安全标记保护级</a:t>
            </a:r>
          </a:p>
        </p:txBody>
      </p:sp>
      <p:sp>
        <p:nvSpPr>
          <p:cNvPr id="42" name="Rectangle 3"/>
          <p:cNvSpPr/>
          <p:nvPr/>
        </p:nvSpPr>
        <p:spPr bwMode="auto">
          <a:xfrm>
            <a:off x="467544" y="2542612"/>
            <a:ext cx="1442194"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lstStyle/>
          <a:p>
            <a:pPr fontAlgn="base">
              <a:lnSpc>
                <a:spcPct val="150000"/>
              </a:lnSpc>
              <a:spcBef>
                <a:spcPts val="30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系统审计保护级</a:t>
            </a:r>
          </a:p>
        </p:txBody>
      </p:sp>
      <p:sp>
        <p:nvSpPr>
          <p:cNvPr id="43" name="Rectangle 3"/>
          <p:cNvSpPr/>
          <p:nvPr/>
        </p:nvSpPr>
        <p:spPr bwMode="auto">
          <a:xfrm>
            <a:off x="482774" y="1952324"/>
            <a:ext cx="142493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lstStyle/>
          <a:p>
            <a:pPr fontAlgn="base">
              <a:lnSpc>
                <a:spcPct val="150000"/>
              </a:lnSpc>
              <a:spcBef>
                <a:spcPts val="30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系统自主保护级</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 calcmode="lin" valueType="num">
                                      <p:cBhvr>
                                        <p:cTn id="13" dur="500" fill="hold"/>
                                        <p:tgtEl>
                                          <p:spTgt spid="54"/>
                                        </p:tgtEl>
                                        <p:attrNameLst>
                                          <p:attrName>style.rotation</p:attrName>
                                        </p:attrNameLst>
                                      </p:cBhvr>
                                      <p:tavLst>
                                        <p:tav tm="0">
                                          <p:val>
                                            <p:fltVal val="360"/>
                                          </p:val>
                                        </p:tav>
                                        <p:tav tm="100000">
                                          <p:val>
                                            <p:fltVal val="0"/>
                                          </p:val>
                                        </p:tav>
                                      </p:tavLst>
                                    </p:anim>
                                    <p:animEffect transition="in" filter="fade">
                                      <p:cBhvr>
                                        <p:cTn id="14" dur="500"/>
                                        <p:tgtEl>
                                          <p:spTgt spid="5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right)">
                                      <p:cBhvr>
                                        <p:cTn id="18" dur="500"/>
                                        <p:tgtEl>
                                          <p:spTgt spid="55"/>
                                        </p:tgtEl>
                                      </p:cBhvr>
                                    </p:animEffect>
                                  </p:childTnLst>
                                </p:cTn>
                              </p:par>
                              <p:par>
                                <p:cTn id="19" presetID="22" presetClass="entr" presetSubtype="2" fill="hold" nodeType="withEffect">
                                  <p:stCondLst>
                                    <p:cond delay="10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par>
                                <p:cTn id="22" presetID="22" presetClass="entr" presetSubtype="2" fill="hold" nodeType="withEffect">
                                  <p:stCondLst>
                                    <p:cond delay="20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2" fill="hold" nodeType="withEffect">
                                  <p:stCondLst>
                                    <p:cond delay="30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500"/>
                                        <p:tgtEl>
                                          <p:spTgt spid="73"/>
                                        </p:tgtEl>
                                      </p:cBhvr>
                                    </p:animEffect>
                                  </p:childTnLst>
                                </p:cTn>
                              </p:par>
                              <p:par>
                                <p:cTn id="28" presetID="22" presetClass="entr" presetSubtype="2" fill="hold" nodeType="withEffect">
                                  <p:stCondLst>
                                    <p:cond delay="400"/>
                                  </p:stCondLst>
                                  <p:childTnLst>
                                    <p:set>
                                      <p:cBhvr>
                                        <p:cTn id="29" dur="1" fill="hold">
                                          <p:stCondLst>
                                            <p:cond delay="0"/>
                                          </p:stCondLst>
                                        </p:cTn>
                                        <p:tgtEl>
                                          <p:spTgt spid="79"/>
                                        </p:tgtEl>
                                        <p:attrNameLst>
                                          <p:attrName>style.visibility</p:attrName>
                                        </p:attrNameLst>
                                      </p:cBhvr>
                                      <p:to>
                                        <p:strVal val="visible"/>
                                      </p:to>
                                    </p:set>
                                    <p:animEffect transition="in" filter="wipe(right)">
                                      <p:cBhvr>
                                        <p:cTn id="30" dur="500"/>
                                        <p:tgtEl>
                                          <p:spTgt spid="79"/>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Effect transition="in" filter="fade">
                                      <p:cBhvr>
                                        <p:cTn id="41" dur="500"/>
                                        <p:tgtEl>
                                          <p:spTgt spid="50"/>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childTnLst>
                          </p:cTn>
                        </p:par>
                        <p:par>
                          <p:cTn id="57" fill="hold">
                            <p:stCondLst>
                              <p:cond delay="2400"/>
                            </p:stCondLst>
                            <p:childTnLst>
                              <p:par>
                                <p:cTn id="58" presetID="22" presetClass="entr" presetSubtype="8"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2900"/>
                            </p:stCondLst>
                            <p:childTnLst>
                              <p:par>
                                <p:cTn id="62" presetID="2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500"/>
                                        <p:tgtEl>
                                          <p:spTgt spid="41"/>
                                        </p:tgtEl>
                                      </p:cBhvr>
                                    </p:animEffect>
                                  </p:childTnLst>
                                </p:cTn>
                              </p:par>
                            </p:childTnLst>
                          </p:cTn>
                        </p:par>
                        <p:par>
                          <p:cTn id="65" fill="hold">
                            <p:stCondLst>
                              <p:cond delay="3400"/>
                            </p:stCondLst>
                            <p:childTnLst>
                              <p:par>
                                <p:cTn id="66" presetID="22" presetClass="entr" presetSubtype="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3900"/>
                            </p:stCondLst>
                            <p:childTnLst>
                              <p:par>
                                <p:cTn id="70" presetID="22" presetClass="entr" presetSubtype="8"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1" grpId="0" animBg="1"/>
      <p:bldP spid="52" grpId="0" animBg="1"/>
      <p:bldP spid="53" grpId="0" animBg="1"/>
      <p:bldP spid="54" grpId="0" animBg="1"/>
      <p:bldP spid="40" grpId="0"/>
      <p:bldP spid="41" grpId="0"/>
      <p:bldP spid="42" grpId="0"/>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890301" y="1345742"/>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08</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9512" y="2115293"/>
            <a:ext cx="648072" cy="0"/>
          </a:xfrm>
          <a:prstGeom prst="line">
            <a:avLst/>
          </a:prstGeom>
          <a:noFill/>
          <a:ln w="95250" cap="flat" cmpd="sng" algn="ctr">
            <a:solidFill>
              <a:srgbClr val="003466"/>
            </a:solidFill>
            <a:prstDash val="solid"/>
          </a:ln>
          <a:effectLst/>
        </p:spPr>
      </p:cxnSp>
      <p:cxnSp>
        <p:nvCxnSpPr>
          <p:cNvPr id="29" name="直接连接符 28"/>
          <p:cNvCxnSpPr/>
          <p:nvPr/>
        </p:nvCxnSpPr>
        <p:spPr>
          <a:xfrm flipV="1">
            <a:off x="2523520" y="2111664"/>
            <a:ext cx="6516469" cy="7258"/>
          </a:xfrm>
          <a:prstGeom prst="line">
            <a:avLst/>
          </a:prstGeom>
          <a:noFill/>
          <a:ln w="95250" cap="flat" cmpd="sng" algn="ctr">
            <a:solidFill>
              <a:srgbClr val="003466"/>
            </a:solidFill>
            <a:prstDash val="solid"/>
          </a:ln>
          <a:effectLst/>
        </p:spPr>
      </p:cxnSp>
      <p:sp>
        <p:nvSpPr>
          <p:cNvPr id="30" name="TextBox 6"/>
          <p:cNvSpPr txBox="1"/>
          <p:nvPr/>
        </p:nvSpPr>
        <p:spPr>
          <a:xfrm>
            <a:off x="2699792" y="1275606"/>
            <a:ext cx="4953600"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技术法规和技术标准 </a:t>
            </a:r>
          </a:p>
        </p:txBody>
      </p:sp>
      <p:sp>
        <p:nvSpPr>
          <p:cNvPr id="31" name="TextBox 7"/>
          <p:cNvSpPr txBox="1"/>
          <p:nvPr/>
        </p:nvSpPr>
        <p:spPr>
          <a:xfrm>
            <a:off x="827584" y="3124299"/>
            <a:ext cx="3262432"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第一节　我国计算机安全等级保护</a:t>
            </a:r>
          </a:p>
        </p:txBody>
      </p:sp>
      <p:sp>
        <p:nvSpPr>
          <p:cNvPr id="32" name="TextBox 8"/>
          <p:cNvSpPr txBox="1"/>
          <p:nvPr/>
        </p:nvSpPr>
        <p:spPr>
          <a:xfrm>
            <a:off x="1259632" y="3867894"/>
            <a:ext cx="3672800"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我国计算机安全保护等级标准</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extLst>
      <p:ext uri="{BB962C8B-B14F-4D97-AF65-F5344CB8AC3E}">
        <p14:creationId xmlns:p14="http://schemas.microsoft.com/office/powerpoint/2010/main" xmlns="" val="3973186204"/>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8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14"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rot="16200000">
            <a:off x="3473451" y="497443"/>
            <a:ext cx="2089150" cy="3763962"/>
            <a:chOff x="3197226" y="1085851"/>
            <a:chExt cx="2089150" cy="3763962"/>
          </a:xfrm>
          <a:solidFill>
            <a:srgbClr val="003466"/>
          </a:solidFill>
        </p:grpSpPr>
        <p:sp>
          <p:nvSpPr>
            <p:cNvPr id="37" name="Freeform 7"/>
            <p:cNvSpPr/>
            <p:nvPr/>
          </p:nvSpPr>
          <p:spPr bwMode="auto">
            <a:xfrm>
              <a:off x="4276726" y="4271963"/>
              <a:ext cx="808038" cy="577850"/>
            </a:xfrm>
            <a:custGeom>
              <a:avLst/>
              <a:gdLst>
                <a:gd name="T0" fmla="*/ 215 w 215"/>
                <a:gd name="T1" fmla="*/ 29 h 154"/>
                <a:gd name="T2" fmla="*/ 0 w 215"/>
                <a:gd name="T3" fmla="*/ 154 h 154"/>
                <a:gd name="T4" fmla="*/ 0 w 215"/>
                <a:gd name="T5" fmla="*/ 95 h 154"/>
                <a:gd name="T6" fmla="*/ 165 w 215"/>
                <a:gd name="T7" fmla="*/ 0 h 154"/>
                <a:gd name="T8" fmla="*/ 215 w 215"/>
                <a:gd name="T9" fmla="*/ 29 h 154"/>
              </a:gdLst>
              <a:ahLst/>
              <a:cxnLst>
                <a:cxn ang="0">
                  <a:pos x="T0" y="T1"/>
                </a:cxn>
                <a:cxn ang="0">
                  <a:pos x="T2" y="T3"/>
                </a:cxn>
                <a:cxn ang="0">
                  <a:pos x="T4" y="T5"/>
                </a:cxn>
                <a:cxn ang="0">
                  <a:pos x="T6" y="T7"/>
                </a:cxn>
                <a:cxn ang="0">
                  <a:pos x="T8" y="T9"/>
                </a:cxn>
              </a:cxnLst>
              <a:rect l="0" t="0" r="r" b="b"/>
              <a:pathLst>
                <a:path w="215" h="154">
                  <a:moveTo>
                    <a:pt x="215" y="29"/>
                  </a:moveTo>
                  <a:cubicBezTo>
                    <a:pt x="170" y="102"/>
                    <a:pt x="91" y="150"/>
                    <a:pt x="0" y="154"/>
                  </a:cubicBezTo>
                  <a:cubicBezTo>
                    <a:pt x="0" y="95"/>
                    <a:pt x="0" y="95"/>
                    <a:pt x="0" y="95"/>
                  </a:cubicBezTo>
                  <a:cubicBezTo>
                    <a:pt x="69" y="92"/>
                    <a:pt x="130" y="55"/>
                    <a:pt x="165" y="0"/>
                  </a:cubicBezTo>
                  <a:lnTo>
                    <a:pt x="215" y="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8"/>
            <p:cNvSpPr/>
            <p:nvPr/>
          </p:nvSpPr>
          <p:spPr bwMode="auto">
            <a:xfrm>
              <a:off x="3392488" y="4275138"/>
              <a:ext cx="808038" cy="574675"/>
            </a:xfrm>
            <a:custGeom>
              <a:avLst/>
              <a:gdLst>
                <a:gd name="T0" fmla="*/ 215 w 215"/>
                <a:gd name="T1" fmla="*/ 153 h 153"/>
                <a:gd name="T2" fmla="*/ 0 w 215"/>
                <a:gd name="T3" fmla="*/ 29 h 153"/>
                <a:gd name="T4" fmla="*/ 51 w 215"/>
                <a:gd name="T5" fmla="*/ 0 h 153"/>
                <a:gd name="T6" fmla="*/ 215 w 215"/>
                <a:gd name="T7" fmla="*/ 95 h 153"/>
                <a:gd name="T8" fmla="*/ 215 w 215"/>
                <a:gd name="T9" fmla="*/ 153 h 153"/>
              </a:gdLst>
              <a:ahLst/>
              <a:cxnLst>
                <a:cxn ang="0">
                  <a:pos x="T0" y="T1"/>
                </a:cxn>
                <a:cxn ang="0">
                  <a:pos x="T2" y="T3"/>
                </a:cxn>
                <a:cxn ang="0">
                  <a:pos x="T4" y="T5"/>
                </a:cxn>
                <a:cxn ang="0">
                  <a:pos x="T6" y="T7"/>
                </a:cxn>
                <a:cxn ang="0">
                  <a:pos x="T8" y="T9"/>
                </a:cxn>
              </a:cxnLst>
              <a:rect l="0" t="0" r="r" b="b"/>
              <a:pathLst>
                <a:path w="215" h="153">
                  <a:moveTo>
                    <a:pt x="215" y="153"/>
                  </a:moveTo>
                  <a:cubicBezTo>
                    <a:pt x="125" y="150"/>
                    <a:pt x="46" y="101"/>
                    <a:pt x="0" y="29"/>
                  </a:cubicBezTo>
                  <a:cubicBezTo>
                    <a:pt x="51" y="0"/>
                    <a:pt x="51" y="0"/>
                    <a:pt x="51" y="0"/>
                  </a:cubicBezTo>
                  <a:cubicBezTo>
                    <a:pt x="86" y="55"/>
                    <a:pt x="146" y="92"/>
                    <a:pt x="215" y="95"/>
                  </a:cubicBezTo>
                  <a:lnTo>
                    <a:pt x="215" y="1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9"/>
            <p:cNvSpPr/>
            <p:nvPr/>
          </p:nvSpPr>
          <p:spPr bwMode="auto">
            <a:xfrm>
              <a:off x="4933951" y="3382963"/>
              <a:ext cx="304800" cy="933450"/>
            </a:xfrm>
            <a:custGeom>
              <a:avLst/>
              <a:gdLst>
                <a:gd name="T0" fmla="*/ 50 w 81"/>
                <a:gd name="T1" fmla="*/ 0 h 248"/>
                <a:gd name="T2" fmla="*/ 81 w 81"/>
                <a:gd name="T3" fmla="*/ 124 h 248"/>
                <a:gd name="T4" fmla="*/ 50 w 81"/>
                <a:gd name="T5" fmla="*/ 248 h 248"/>
                <a:gd name="T6" fmla="*/ 0 w 81"/>
                <a:gd name="T7" fmla="*/ 219 h 248"/>
                <a:gd name="T8" fmla="*/ 23 w 81"/>
                <a:gd name="T9" fmla="*/ 124 h 248"/>
                <a:gd name="T10" fmla="*/ 0 w 81"/>
                <a:gd name="T11" fmla="*/ 29 h 248"/>
                <a:gd name="T12" fmla="*/ 50 w 81"/>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81" h="248">
                  <a:moveTo>
                    <a:pt x="50" y="0"/>
                  </a:moveTo>
                  <a:cubicBezTo>
                    <a:pt x="70" y="37"/>
                    <a:pt x="81" y="79"/>
                    <a:pt x="81" y="124"/>
                  </a:cubicBezTo>
                  <a:cubicBezTo>
                    <a:pt x="81" y="169"/>
                    <a:pt x="70" y="211"/>
                    <a:pt x="50" y="248"/>
                  </a:cubicBezTo>
                  <a:cubicBezTo>
                    <a:pt x="0" y="219"/>
                    <a:pt x="0" y="219"/>
                    <a:pt x="0" y="219"/>
                  </a:cubicBezTo>
                  <a:cubicBezTo>
                    <a:pt x="15" y="191"/>
                    <a:pt x="23" y="158"/>
                    <a:pt x="23" y="124"/>
                  </a:cubicBezTo>
                  <a:cubicBezTo>
                    <a:pt x="23" y="90"/>
                    <a:pt x="15" y="57"/>
                    <a:pt x="0" y="29"/>
                  </a:cubicBezTo>
                  <a:lnTo>
                    <a:pt x="5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10"/>
            <p:cNvSpPr/>
            <p:nvPr/>
          </p:nvSpPr>
          <p:spPr bwMode="auto">
            <a:xfrm>
              <a:off x="4791076" y="3300413"/>
              <a:ext cx="495300" cy="500063"/>
            </a:xfrm>
            <a:custGeom>
              <a:avLst/>
              <a:gdLst>
                <a:gd name="T0" fmla="*/ 120 w 132"/>
                <a:gd name="T1" fmla="*/ 0 h 133"/>
                <a:gd name="T2" fmla="*/ 0 w 132"/>
                <a:gd name="T3" fmla="*/ 0 h 133"/>
                <a:gd name="T4" fmla="*/ 0 w 132"/>
                <a:gd name="T5" fmla="*/ 50 h 133"/>
                <a:gd name="T6" fmla="*/ 0 w 132"/>
                <a:gd name="T7" fmla="*/ 50 h 133"/>
                <a:gd name="T8" fmla="*/ 0 w 132"/>
                <a:gd name="T9" fmla="*/ 120 h 133"/>
                <a:gd name="T10" fmla="*/ 12 w 132"/>
                <a:gd name="T11" fmla="*/ 133 h 133"/>
                <a:gd name="T12" fmla="*/ 37 w 132"/>
                <a:gd name="T13" fmla="*/ 133 h 133"/>
                <a:gd name="T14" fmla="*/ 50 w 132"/>
                <a:gd name="T15" fmla="*/ 120 h 133"/>
                <a:gd name="T16" fmla="*/ 50 w 132"/>
                <a:gd name="T17" fmla="*/ 50 h 133"/>
                <a:gd name="T18" fmla="*/ 120 w 132"/>
                <a:gd name="T19" fmla="*/ 50 h 133"/>
                <a:gd name="T20" fmla="*/ 132 w 132"/>
                <a:gd name="T21" fmla="*/ 37 h 133"/>
                <a:gd name="T22" fmla="*/ 132 w 132"/>
                <a:gd name="T23" fmla="*/ 13 h 133"/>
                <a:gd name="T24" fmla="*/ 120 w 132"/>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3">
                  <a:moveTo>
                    <a:pt x="120" y="0"/>
                  </a:moveTo>
                  <a:cubicBezTo>
                    <a:pt x="0" y="0"/>
                    <a:pt x="0" y="0"/>
                    <a:pt x="0" y="0"/>
                  </a:cubicBezTo>
                  <a:cubicBezTo>
                    <a:pt x="0" y="50"/>
                    <a:pt x="0" y="50"/>
                    <a:pt x="0" y="50"/>
                  </a:cubicBezTo>
                  <a:cubicBezTo>
                    <a:pt x="0" y="50"/>
                    <a:pt x="0" y="50"/>
                    <a:pt x="0" y="50"/>
                  </a:cubicBezTo>
                  <a:cubicBezTo>
                    <a:pt x="0" y="120"/>
                    <a:pt x="0" y="120"/>
                    <a:pt x="0" y="120"/>
                  </a:cubicBezTo>
                  <a:cubicBezTo>
                    <a:pt x="0" y="127"/>
                    <a:pt x="5" y="133"/>
                    <a:pt x="12" y="133"/>
                  </a:cubicBezTo>
                  <a:cubicBezTo>
                    <a:pt x="37" y="133"/>
                    <a:pt x="37" y="133"/>
                    <a:pt x="37" y="133"/>
                  </a:cubicBezTo>
                  <a:cubicBezTo>
                    <a:pt x="44" y="133"/>
                    <a:pt x="50" y="127"/>
                    <a:pt x="50" y="120"/>
                  </a:cubicBezTo>
                  <a:cubicBezTo>
                    <a:pt x="50" y="50"/>
                    <a:pt x="50" y="50"/>
                    <a:pt x="50" y="50"/>
                  </a:cubicBezTo>
                  <a:cubicBezTo>
                    <a:pt x="120" y="50"/>
                    <a:pt x="120" y="50"/>
                    <a:pt x="120" y="50"/>
                  </a:cubicBezTo>
                  <a:cubicBezTo>
                    <a:pt x="127" y="50"/>
                    <a:pt x="132" y="44"/>
                    <a:pt x="132" y="37"/>
                  </a:cubicBezTo>
                  <a:cubicBezTo>
                    <a:pt x="132" y="13"/>
                    <a:pt x="132" y="13"/>
                    <a:pt x="132" y="13"/>
                  </a:cubicBezTo>
                  <a:cubicBezTo>
                    <a:pt x="132" y="6"/>
                    <a:pt x="127" y="0"/>
                    <a:pt x="12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11"/>
            <p:cNvSpPr/>
            <p:nvPr/>
          </p:nvSpPr>
          <p:spPr bwMode="auto">
            <a:xfrm>
              <a:off x="3243263" y="3382963"/>
              <a:ext cx="303213" cy="933450"/>
            </a:xfrm>
            <a:custGeom>
              <a:avLst/>
              <a:gdLst>
                <a:gd name="T0" fmla="*/ 30 w 81"/>
                <a:gd name="T1" fmla="*/ 248 h 248"/>
                <a:gd name="T2" fmla="*/ 0 w 81"/>
                <a:gd name="T3" fmla="*/ 124 h 248"/>
                <a:gd name="T4" fmla="*/ 30 w 81"/>
                <a:gd name="T5" fmla="*/ 0 h 248"/>
                <a:gd name="T6" fmla="*/ 81 w 81"/>
                <a:gd name="T7" fmla="*/ 29 h 248"/>
                <a:gd name="T8" fmla="*/ 58 w 81"/>
                <a:gd name="T9" fmla="*/ 124 h 248"/>
                <a:gd name="T10" fmla="*/ 81 w 81"/>
                <a:gd name="T11" fmla="*/ 219 h 248"/>
                <a:gd name="T12" fmla="*/ 30 w 81"/>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81" h="248">
                  <a:moveTo>
                    <a:pt x="30" y="248"/>
                  </a:moveTo>
                  <a:cubicBezTo>
                    <a:pt x="11" y="211"/>
                    <a:pt x="0" y="169"/>
                    <a:pt x="0" y="124"/>
                  </a:cubicBezTo>
                  <a:cubicBezTo>
                    <a:pt x="0" y="79"/>
                    <a:pt x="11" y="37"/>
                    <a:pt x="30" y="0"/>
                  </a:cubicBezTo>
                  <a:cubicBezTo>
                    <a:pt x="81" y="29"/>
                    <a:pt x="81" y="29"/>
                    <a:pt x="81" y="29"/>
                  </a:cubicBezTo>
                  <a:cubicBezTo>
                    <a:pt x="66" y="57"/>
                    <a:pt x="58" y="90"/>
                    <a:pt x="58" y="124"/>
                  </a:cubicBezTo>
                  <a:cubicBezTo>
                    <a:pt x="58" y="158"/>
                    <a:pt x="66" y="191"/>
                    <a:pt x="81" y="219"/>
                  </a:cubicBezTo>
                  <a:lnTo>
                    <a:pt x="30" y="24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Freeform 12"/>
            <p:cNvSpPr/>
            <p:nvPr/>
          </p:nvSpPr>
          <p:spPr bwMode="auto">
            <a:xfrm>
              <a:off x="3392488" y="2849563"/>
              <a:ext cx="808038" cy="574675"/>
            </a:xfrm>
            <a:custGeom>
              <a:avLst/>
              <a:gdLst>
                <a:gd name="T0" fmla="*/ 215 w 215"/>
                <a:gd name="T1" fmla="*/ 0 h 153"/>
                <a:gd name="T2" fmla="*/ 0 w 215"/>
                <a:gd name="T3" fmla="*/ 124 h 153"/>
                <a:gd name="T4" fmla="*/ 51 w 215"/>
                <a:gd name="T5" fmla="*/ 153 h 153"/>
                <a:gd name="T6" fmla="*/ 215 w 215"/>
                <a:gd name="T7" fmla="*/ 58 h 153"/>
                <a:gd name="T8" fmla="*/ 215 w 215"/>
                <a:gd name="T9" fmla="*/ 0 h 153"/>
              </a:gdLst>
              <a:ahLst/>
              <a:cxnLst>
                <a:cxn ang="0">
                  <a:pos x="T0" y="T1"/>
                </a:cxn>
                <a:cxn ang="0">
                  <a:pos x="T2" y="T3"/>
                </a:cxn>
                <a:cxn ang="0">
                  <a:pos x="T4" y="T5"/>
                </a:cxn>
                <a:cxn ang="0">
                  <a:pos x="T6" y="T7"/>
                </a:cxn>
                <a:cxn ang="0">
                  <a:pos x="T8" y="T9"/>
                </a:cxn>
              </a:cxnLst>
              <a:rect l="0" t="0" r="r" b="b"/>
              <a:pathLst>
                <a:path w="215" h="153">
                  <a:moveTo>
                    <a:pt x="215" y="0"/>
                  </a:moveTo>
                  <a:cubicBezTo>
                    <a:pt x="125" y="3"/>
                    <a:pt x="46" y="52"/>
                    <a:pt x="0" y="124"/>
                  </a:cubicBezTo>
                  <a:cubicBezTo>
                    <a:pt x="51" y="153"/>
                    <a:pt x="51" y="153"/>
                    <a:pt x="51" y="153"/>
                  </a:cubicBezTo>
                  <a:cubicBezTo>
                    <a:pt x="86" y="98"/>
                    <a:pt x="146" y="61"/>
                    <a:pt x="215" y="58"/>
                  </a:cubicBezTo>
                  <a:lnTo>
                    <a:pt x="21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13"/>
            <p:cNvSpPr/>
            <p:nvPr/>
          </p:nvSpPr>
          <p:spPr bwMode="auto">
            <a:xfrm>
              <a:off x="4276726" y="2487613"/>
              <a:ext cx="808038" cy="576263"/>
            </a:xfrm>
            <a:custGeom>
              <a:avLst/>
              <a:gdLst>
                <a:gd name="T0" fmla="*/ 215 w 215"/>
                <a:gd name="T1" fmla="*/ 29 h 153"/>
                <a:gd name="T2" fmla="*/ 0 w 215"/>
                <a:gd name="T3" fmla="*/ 153 h 153"/>
                <a:gd name="T4" fmla="*/ 0 w 215"/>
                <a:gd name="T5" fmla="*/ 95 h 153"/>
                <a:gd name="T6" fmla="*/ 165 w 215"/>
                <a:gd name="T7" fmla="*/ 0 h 153"/>
                <a:gd name="T8" fmla="*/ 215 w 215"/>
                <a:gd name="T9" fmla="*/ 29 h 153"/>
              </a:gdLst>
              <a:ahLst/>
              <a:cxnLst>
                <a:cxn ang="0">
                  <a:pos x="T0" y="T1"/>
                </a:cxn>
                <a:cxn ang="0">
                  <a:pos x="T2" y="T3"/>
                </a:cxn>
                <a:cxn ang="0">
                  <a:pos x="T4" y="T5"/>
                </a:cxn>
                <a:cxn ang="0">
                  <a:pos x="T6" y="T7"/>
                </a:cxn>
                <a:cxn ang="0">
                  <a:pos x="T8" y="T9"/>
                </a:cxn>
              </a:cxnLst>
              <a:rect l="0" t="0" r="r" b="b"/>
              <a:pathLst>
                <a:path w="215" h="153">
                  <a:moveTo>
                    <a:pt x="215" y="29"/>
                  </a:moveTo>
                  <a:cubicBezTo>
                    <a:pt x="170" y="101"/>
                    <a:pt x="91" y="150"/>
                    <a:pt x="0" y="153"/>
                  </a:cubicBezTo>
                  <a:cubicBezTo>
                    <a:pt x="0" y="95"/>
                    <a:pt x="0" y="95"/>
                    <a:pt x="0" y="95"/>
                  </a:cubicBezTo>
                  <a:cubicBezTo>
                    <a:pt x="69" y="92"/>
                    <a:pt x="130" y="55"/>
                    <a:pt x="165" y="0"/>
                  </a:cubicBezTo>
                  <a:lnTo>
                    <a:pt x="215" y="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14"/>
            <p:cNvSpPr/>
            <p:nvPr/>
          </p:nvSpPr>
          <p:spPr bwMode="auto">
            <a:xfrm>
              <a:off x="4918076" y="1604963"/>
              <a:ext cx="304800" cy="936625"/>
            </a:xfrm>
            <a:custGeom>
              <a:avLst/>
              <a:gdLst>
                <a:gd name="T0" fmla="*/ 50 w 81"/>
                <a:gd name="T1" fmla="*/ 0 h 249"/>
                <a:gd name="T2" fmla="*/ 81 w 81"/>
                <a:gd name="T3" fmla="*/ 125 h 249"/>
                <a:gd name="T4" fmla="*/ 50 w 81"/>
                <a:gd name="T5" fmla="*/ 249 h 249"/>
                <a:gd name="T6" fmla="*/ 0 w 81"/>
                <a:gd name="T7" fmla="*/ 220 h 249"/>
                <a:gd name="T8" fmla="*/ 23 w 81"/>
                <a:gd name="T9" fmla="*/ 125 h 249"/>
                <a:gd name="T10" fmla="*/ 0 w 81"/>
                <a:gd name="T11" fmla="*/ 29 h 249"/>
                <a:gd name="T12" fmla="*/ 50 w 81"/>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81" h="249">
                  <a:moveTo>
                    <a:pt x="50" y="0"/>
                  </a:moveTo>
                  <a:cubicBezTo>
                    <a:pt x="70" y="37"/>
                    <a:pt x="81" y="80"/>
                    <a:pt x="81" y="125"/>
                  </a:cubicBezTo>
                  <a:cubicBezTo>
                    <a:pt x="81" y="169"/>
                    <a:pt x="70" y="212"/>
                    <a:pt x="50" y="249"/>
                  </a:cubicBezTo>
                  <a:cubicBezTo>
                    <a:pt x="0" y="220"/>
                    <a:pt x="0" y="220"/>
                    <a:pt x="0" y="220"/>
                  </a:cubicBezTo>
                  <a:cubicBezTo>
                    <a:pt x="14" y="191"/>
                    <a:pt x="23" y="159"/>
                    <a:pt x="23" y="125"/>
                  </a:cubicBezTo>
                  <a:cubicBezTo>
                    <a:pt x="23" y="90"/>
                    <a:pt x="14" y="58"/>
                    <a:pt x="0" y="29"/>
                  </a:cubicBezTo>
                  <a:lnTo>
                    <a:pt x="5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15"/>
            <p:cNvSpPr/>
            <p:nvPr/>
          </p:nvSpPr>
          <p:spPr bwMode="auto">
            <a:xfrm>
              <a:off x="3392488" y="1085851"/>
              <a:ext cx="808038" cy="574675"/>
            </a:xfrm>
            <a:custGeom>
              <a:avLst/>
              <a:gdLst>
                <a:gd name="T0" fmla="*/ 215 w 215"/>
                <a:gd name="T1" fmla="*/ 0 h 153"/>
                <a:gd name="T2" fmla="*/ 0 w 215"/>
                <a:gd name="T3" fmla="*/ 124 h 153"/>
                <a:gd name="T4" fmla="*/ 51 w 215"/>
                <a:gd name="T5" fmla="*/ 153 h 153"/>
                <a:gd name="T6" fmla="*/ 215 w 215"/>
                <a:gd name="T7" fmla="*/ 58 h 153"/>
                <a:gd name="T8" fmla="*/ 215 w 215"/>
                <a:gd name="T9" fmla="*/ 0 h 153"/>
              </a:gdLst>
              <a:ahLst/>
              <a:cxnLst>
                <a:cxn ang="0">
                  <a:pos x="T0" y="T1"/>
                </a:cxn>
                <a:cxn ang="0">
                  <a:pos x="T2" y="T3"/>
                </a:cxn>
                <a:cxn ang="0">
                  <a:pos x="T4" y="T5"/>
                </a:cxn>
                <a:cxn ang="0">
                  <a:pos x="T6" y="T7"/>
                </a:cxn>
                <a:cxn ang="0">
                  <a:pos x="T8" y="T9"/>
                </a:cxn>
              </a:cxnLst>
              <a:rect l="0" t="0" r="r" b="b"/>
              <a:pathLst>
                <a:path w="215" h="153">
                  <a:moveTo>
                    <a:pt x="215" y="0"/>
                  </a:moveTo>
                  <a:cubicBezTo>
                    <a:pt x="125" y="3"/>
                    <a:pt x="46" y="52"/>
                    <a:pt x="0" y="124"/>
                  </a:cubicBezTo>
                  <a:cubicBezTo>
                    <a:pt x="51" y="153"/>
                    <a:pt x="51" y="153"/>
                    <a:pt x="51" y="153"/>
                  </a:cubicBezTo>
                  <a:cubicBezTo>
                    <a:pt x="86" y="98"/>
                    <a:pt x="146" y="61"/>
                    <a:pt x="215" y="58"/>
                  </a:cubicBezTo>
                  <a:lnTo>
                    <a:pt x="21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16"/>
            <p:cNvSpPr/>
            <p:nvPr/>
          </p:nvSpPr>
          <p:spPr bwMode="auto">
            <a:xfrm>
              <a:off x="4276726" y="1085851"/>
              <a:ext cx="808038" cy="574675"/>
            </a:xfrm>
            <a:custGeom>
              <a:avLst/>
              <a:gdLst>
                <a:gd name="T0" fmla="*/ 215 w 215"/>
                <a:gd name="T1" fmla="*/ 124 h 153"/>
                <a:gd name="T2" fmla="*/ 0 w 215"/>
                <a:gd name="T3" fmla="*/ 0 h 153"/>
                <a:gd name="T4" fmla="*/ 0 w 215"/>
                <a:gd name="T5" fmla="*/ 58 h 153"/>
                <a:gd name="T6" fmla="*/ 165 w 215"/>
                <a:gd name="T7" fmla="*/ 153 h 153"/>
                <a:gd name="T8" fmla="*/ 215 w 215"/>
                <a:gd name="T9" fmla="*/ 124 h 153"/>
              </a:gdLst>
              <a:ahLst/>
              <a:cxnLst>
                <a:cxn ang="0">
                  <a:pos x="T0" y="T1"/>
                </a:cxn>
                <a:cxn ang="0">
                  <a:pos x="T2" y="T3"/>
                </a:cxn>
                <a:cxn ang="0">
                  <a:pos x="T4" y="T5"/>
                </a:cxn>
                <a:cxn ang="0">
                  <a:pos x="T6" y="T7"/>
                </a:cxn>
                <a:cxn ang="0">
                  <a:pos x="T8" y="T9"/>
                </a:cxn>
              </a:cxnLst>
              <a:rect l="0" t="0" r="r" b="b"/>
              <a:pathLst>
                <a:path w="215" h="153">
                  <a:moveTo>
                    <a:pt x="215" y="124"/>
                  </a:moveTo>
                  <a:cubicBezTo>
                    <a:pt x="170" y="52"/>
                    <a:pt x="91" y="3"/>
                    <a:pt x="0" y="0"/>
                  </a:cubicBezTo>
                  <a:cubicBezTo>
                    <a:pt x="0" y="58"/>
                    <a:pt x="0" y="58"/>
                    <a:pt x="0" y="58"/>
                  </a:cubicBezTo>
                  <a:cubicBezTo>
                    <a:pt x="69" y="61"/>
                    <a:pt x="130" y="98"/>
                    <a:pt x="165" y="153"/>
                  </a:cubicBezTo>
                  <a:lnTo>
                    <a:pt x="215" y="12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17"/>
            <p:cNvSpPr/>
            <p:nvPr/>
          </p:nvSpPr>
          <p:spPr bwMode="auto">
            <a:xfrm>
              <a:off x="3243263" y="1604963"/>
              <a:ext cx="303213" cy="936625"/>
            </a:xfrm>
            <a:custGeom>
              <a:avLst/>
              <a:gdLst>
                <a:gd name="T0" fmla="*/ 30 w 81"/>
                <a:gd name="T1" fmla="*/ 249 h 249"/>
                <a:gd name="T2" fmla="*/ 0 w 81"/>
                <a:gd name="T3" fmla="*/ 125 h 249"/>
                <a:gd name="T4" fmla="*/ 30 w 81"/>
                <a:gd name="T5" fmla="*/ 0 h 249"/>
                <a:gd name="T6" fmla="*/ 81 w 81"/>
                <a:gd name="T7" fmla="*/ 29 h 249"/>
                <a:gd name="T8" fmla="*/ 58 w 81"/>
                <a:gd name="T9" fmla="*/ 125 h 249"/>
                <a:gd name="T10" fmla="*/ 81 w 81"/>
                <a:gd name="T11" fmla="*/ 220 h 249"/>
                <a:gd name="T12" fmla="*/ 30 w 81"/>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81" h="249">
                  <a:moveTo>
                    <a:pt x="30" y="249"/>
                  </a:moveTo>
                  <a:cubicBezTo>
                    <a:pt x="11" y="212"/>
                    <a:pt x="0" y="169"/>
                    <a:pt x="0" y="125"/>
                  </a:cubicBezTo>
                  <a:cubicBezTo>
                    <a:pt x="0" y="80"/>
                    <a:pt x="11" y="37"/>
                    <a:pt x="30" y="0"/>
                  </a:cubicBezTo>
                  <a:cubicBezTo>
                    <a:pt x="81" y="29"/>
                    <a:pt x="81" y="29"/>
                    <a:pt x="81" y="29"/>
                  </a:cubicBezTo>
                  <a:cubicBezTo>
                    <a:pt x="66" y="58"/>
                    <a:pt x="58" y="90"/>
                    <a:pt x="58" y="125"/>
                  </a:cubicBezTo>
                  <a:cubicBezTo>
                    <a:pt x="58" y="159"/>
                    <a:pt x="66" y="191"/>
                    <a:pt x="81" y="220"/>
                  </a:cubicBezTo>
                  <a:lnTo>
                    <a:pt x="30" y="24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18"/>
            <p:cNvSpPr/>
            <p:nvPr/>
          </p:nvSpPr>
          <p:spPr bwMode="auto">
            <a:xfrm>
              <a:off x="3197226" y="2135188"/>
              <a:ext cx="496888" cy="496888"/>
            </a:xfrm>
            <a:custGeom>
              <a:avLst/>
              <a:gdLst>
                <a:gd name="T0" fmla="*/ 12 w 132"/>
                <a:gd name="T1" fmla="*/ 132 h 132"/>
                <a:gd name="T2" fmla="*/ 132 w 132"/>
                <a:gd name="T3" fmla="*/ 132 h 132"/>
                <a:gd name="T4" fmla="*/ 132 w 132"/>
                <a:gd name="T5" fmla="*/ 83 h 132"/>
                <a:gd name="T6" fmla="*/ 132 w 132"/>
                <a:gd name="T7" fmla="*/ 83 h 132"/>
                <a:gd name="T8" fmla="*/ 132 w 132"/>
                <a:gd name="T9" fmla="*/ 12 h 132"/>
                <a:gd name="T10" fmla="*/ 120 w 132"/>
                <a:gd name="T11" fmla="*/ 0 h 132"/>
                <a:gd name="T12" fmla="*/ 95 w 132"/>
                <a:gd name="T13" fmla="*/ 0 h 132"/>
                <a:gd name="T14" fmla="*/ 82 w 132"/>
                <a:gd name="T15" fmla="*/ 12 h 132"/>
                <a:gd name="T16" fmla="*/ 82 w 132"/>
                <a:gd name="T17" fmla="*/ 83 h 132"/>
                <a:gd name="T18" fmla="*/ 12 w 132"/>
                <a:gd name="T19" fmla="*/ 83 h 132"/>
                <a:gd name="T20" fmla="*/ 0 w 132"/>
                <a:gd name="T21" fmla="*/ 95 h 132"/>
                <a:gd name="T22" fmla="*/ 0 w 132"/>
                <a:gd name="T23" fmla="*/ 120 h 132"/>
                <a:gd name="T24" fmla="*/ 12 w 13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2">
                  <a:moveTo>
                    <a:pt x="12" y="132"/>
                  </a:moveTo>
                  <a:cubicBezTo>
                    <a:pt x="132" y="132"/>
                    <a:pt x="132" y="132"/>
                    <a:pt x="132" y="132"/>
                  </a:cubicBezTo>
                  <a:cubicBezTo>
                    <a:pt x="132" y="83"/>
                    <a:pt x="132" y="83"/>
                    <a:pt x="132" y="83"/>
                  </a:cubicBezTo>
                  <a:cubicBezTo>
                    <a:pt x="132" y="83"/>
                    <a:pt x="132" y="83"/>
                    <a:pt x="132" y="83"/>
                  </a:cubicBezTo>
                  <a:cubicBezTo>
                    <a:pt x="132" y="12"/>
                    <a:pt x="132" y="12"/>
                    <a:pt x="132" y="12"/>
                  </a:cubicBezTo>
                  <a:cubicBezTo>
                    <a:pt x="132" y="5"/>
                    <a:pt x="127" y="0"/>
                    <a:pt x="120" y="0"/>
                  </a:cubicBezTo>
                  <a:cubicBezTo>
                    <a:pt x="95" y="0"/>
                    <a:pt x="95" y="0"/>
                    <a:pt x="95" y="0"/>
                  </a:cubicBezTo>
                  <a:cubicBezTo>
                    <a:pt x="88" y="0"/>
                    <a:pt x="82" y="5"/>
                    <a:pt x="82" y="12"/>
                  </a:cubicBezTo>
                  <a:cubicBezTo>
                    <a:pt x="82" y="83"/>
                    <a:pt x="82" y="83"/>
                    <a:pt x="82" y="83"/>
                  </a:cubicBezTo>
                  <a:cubicBezTo>
                    <a:pt x="12" y="83"/>
                    <a:pt x="12" y="83"/>
                    <a:pt x="12" y="83"/>
                  </a:cubicBezTo>
                  <a:cubicBezTo>
                    <a:pt x="5" y="83"/>
                    <a:pt x="0" y="88"/>
                    <a:pt x="0" y="95"/>
                  </a:cubicBezTo>
                  <a:cubicBezTo>
                    <a:pt x="0" y="120"/>
                    <a:pt x="0" y="120"/>
                    <a:pt x="0" y="120"/>
                  </a:cubicBezTo>
                  <a:cubicBezTo>
                    <a:pt x="0" y="127"/>
                    <a:pt x="5" y="132"/>
                    <a:pt x="12" y="1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9" name="文本框 66"/>
          <p:cNvSpPr txBox="1">
            <a:spLocks noChangeArrowheads="1"/>
          </p:cNvSpPr>
          <p:nvPr/>
        </p:nvSpPr>
        <p:spPr bwMode="auto">
          <a:xfrm>
            <a:off x="1619672" y="3939902"/>
            <a:ext cx="637382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我国信息标准委员会在制定我国信息安全标准方面做了大量的工作。国内信息技术安全标准的制定工作是从</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20</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世纪</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80</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年代中期开始的。并于</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2002</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年成立了“全国信息安全标准化技术委员会”</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简称“信息安全标委会”，</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TC260</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，其英文名称是“</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China  Information Security Standardization Technical Committee”</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，英文缩写“</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CISTC”</a:t>
            </a:r>
            <a:r>
              <a:rPr lang="zh-CN" altLang="en-US" sz="12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en-US" altLang="zh-CN" sz="12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0" fontAlgn="base" hangingPunct="0">
              <a:spcBef>
                <a:spcPct val="0"/>
              </a:spcBef>
              <a:spcAft>
                <a:spcPct val="0"/>
              </a:spcAft>
            </a:pPr>
            <a:r>
              <a:rPr lang="en-US" altLang="zh-CN" sz="1200" b="1" dirty="0" smtClean="0">
                <a:solidFill>
                  <a:prstClr val="black">
                    <a:lumMod val="75000"/>
                    <a:lumOff val="25000"/>
                  </a:prstClr>
                </a:solidFill>
                <a:latin typeface="微软雅黑" panose="020B0503020204020204" pitchFamily="34" charset="-122"/>
                <a:ea typeface="微软雅黑" panose="020B0503020204020204" pitchFamily="34" charset="-122"/>
              </a:rPr>
              <a:t>https://www.tc260.org.cn/front/main.html</a:t>
            </a:r>
            <a:endParaRPr lang="zh-CN" altLang="en-US" sz="12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2" name="文本框 51"/>
          <p:cNvSpPr txBox="1"/>
          <p:nvPr/>
        </p:nvSpPr>
        <p:spPr bwMode="auto">
          <a:xfrm>
            <a:off x="6732240" y="579765"/>
            <a:ext cx="2160240" cy="224676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eaLnBrk="0" fontAlgn="base" hangingPunct="0">
              <a:spcBef>
                <a:spcPct val="0"/>
              </a:spcBef>
              <a:spcAft>
                <a:spcPct val="0"/>
              </a:spcAft>
            </a:pPr>
            <a:r>
              <a:rPr lang="zh-CN" altLang="en-US" sz="1200" kern="0" dirty="0">
                <a:solidFill>
                  <a:srgbClr val="000000">
                    <a:lumMod val="85000"/>
                    <a:lumOff val="15000"/>
                  </a:srgbClr>
                </a:solidFill>
                <a:latin typeface="微软雅黑" panose="020B0503020204020204" pitchFamily="34" charset="-122"/>
                <a:sym typeface="方正兰亭黑_GBK" panose="02000000000000000000" pitchFamily="2" charset="-122"/>
              </a:rPr>
              <a:t>信息安全标准在信息安全保障体系建设中发挥着基础性、规范性作用，是确保信息安全产品和系统在设计、研发、生产、建设、使用、测评中，保证其一致性、可靠性、可控性的技术规范、技术依据。没有信息安全标准，信息化建设的安全可靠就无法保证。信息安全标准化是支撑国家信息安全保障体系建设，关系国家信息安全的大事，也可说是网络时代保证网络安全的交通规则。</a:t>
            </a:r>
            <a:endParaRPr lang="zh-CN" altLang="en-US" sz="1200" dirty="0">
              <a:solidFill>
                <a:prstClr val="black">
                  <a:lumMod val="75000"/>
                  <a:lumOff val="25000"/>
                </a:prstClr>
              </a:solidFill>
            </a:endParaRPr>
          </a:p>
        </p:txBody>
      </p:sp>
      <p:sp>
        <p:nvSpPr>
          <p:cNvPr id="54" name="文本框 53"/>
          <p:cNvSpPr txBox="1"/>
          <p:nvPr/>
        </p:nvSpPr>
        <p:spPr>
          <a:xfrm>
            <a:off x="4970692" y="2010969"/>
            <a:ext cx="748923" cy="769441"/>
          </a:xfrm>
          <a:prstGeom prst="rect">
            <a:avLst/>
          </a:prstGeom>
          <a:noFill/>
        </p:spPr>
        <p:txBody>
          <a:bodyPr wrap="none" rtlCol="0">
            <a:spAutoFit/>
          </a:bodyPr>
          <a:lstStyle/>
          <a:p>
            <a:pPr eaLnBrk="0" fontAlgn="base" hangingPunct="0">
              <a:spcBef>
                <a:spcPct val="0"/>
              </a:spcBef>
              <a:spcAft>
                <a:spcPct val="0"/>
              </a:spcAft>
            </a:pPr>
            <a:r>
              <a:rPr lang="zh-CN" altLang="en-US" sz="4400" b="1" dirty="0" smtClean="0">
                <a:solidFill>
                  <a:prstClr val="black"/>
                </a:solidFill>
                <a:latin typeface="Arial" panose="020B0604020202020204" pitchFamily="34" charset="0"/>
                <a:cs typeface="Arial" panose="020B0604020202020204" pitchFamily="34" charset="0"/>
              </a:rPr>
              <a:t>介</a:t>
            </a:r>
            <a:endParaRPr lang="zh-CN" altLang="en-US" sz="2400" b="1" dirty="0">
              <a:solidFill>
                <a:prstClr val="black"/>
              </a:solidFill>
              <a:latin typeface="Arial" panose="020B0604020202020204" pitchFamily="34" charset="0"/>
              <a:cs typeface="Arial" panose="020B0604020202020204" pitchFamily="34" charset="0"/>
            </a:endParaRPr>
          </a:p>
        </p:txBody>
      </p:sp>
      <p:sp>
        <p:nvSpPr>
          <p:cNvPr id="55" name="文本框 54"/>
          <p:cNvSpPr txBox="1"/>
          <p:nvPr/>
        </p:nvSpPr>
        <p:spPr>
          <a:xfrm>
            <a:off x="3132367" y="2010969"/>
            <a:ext cx="748923" cy="769441"/>
          </a:xfrm>
          <a:prstGeom prst="rect">
            <a:avLst/>
          </a:prstGeom>
          <a:noFill/>
        </p:spPr>
        <p:txBody>
          <a:bodyPr wrap="none" rtlCol="0">
            <a:spAutoFit/>
          </a:bodyPr>
          <a:lstStyle/>
          <a:p>
            <a:pPr eaLnBrk="0" fontAlgn="base" hangingPunct="0">
              <a:spcBef>
                <a:spcPct val="0"/>
              </a:spcBef>
              <a:spcAft>
                <a:spcPct val="0"/>
              </a:spcAft>
            </a:pPr>
            <a:r>
              <a:rPr lang="zh-CN" altLang="en-US" sz="4400" b="1" dirty="0" smtClean="0">
                <a:solidFill>
                  <a:prstClr val="black"/>
                </a:solidFill>
                <a:latin typeface="Arial" panose="020B0604020202020204" pitchFamily="34" charset="0"/>
                <a:cs typeface="Arial" panose="020B0604020202020204" pitchFamily="34" charset="0"/>
              </a:rPr>
              <a:t>简</a:t>
            </a:r>
            <a:endParaRPr lang="zh-CN" altLang="en-US" sz="4400" b="1" dirty="0">
              <a:solidFill>
                <a:prstClr val="black"/>
              </a:solidFill>
              <a:latin typeface="Arial" panose="020B0604020202020204" pitchFamily="34" charset="0"/>
              <a:cs typeface="Arial" panose="020B0604020202020204" pitchFamily="34" charset="0"/>
            </a:endParaRPr>
          </a:p>
        </p:txBody>
      </p:sp>
      <p:sp>
        <p:nvSpPr>
          <p:cNvPr id="57" name="文本框 56"/>
          <p:cNvSpPr txBox="1"/>
          <p:nvPr/>
        </p:nvSpPr>
        <p:spPr bwMode="auto">
          <a:xfrm>
            <a:off x="251520" y="1123903"/>
            <a:ext cx="2279117" cy="2708434"/>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eaLnBrk="0" fontAlgn="base" hangingPunct="0">
              <a:spcBef>
                <a:spcPct val="0"/>
              </a:spcBef>
              <a:spcAft>
                <a:spcPct val="0"/>
              </a:spcAft>
            </a:pPr>
            <a:r>
              <a:rPr lang="zh-CN" altLang="en-US" sz="1200" kern="0" dirty="0">
                <a:solidFill>
                  <a:srgbClr val="000000">
                    <a:lumMod val="85000"/>
                    <a:lumOff val="15000"/>
                  </a:srgbClr>
                </a:solidFill>
                <a:latin typeface="微软雅黑" panose="020B0503020204020204" pitchFamily="34" charset="-122"/>
                <a:sym typeface="方正兰亭黑_GBK" panose="02000000000000000000" pitchFamily="2" charset="-122"/>
              </a:rPr>
              <a:t>在信息安全标准体系主要由基础标准、技术标准和管理标准等分体系组成。基础标准体系由安全技术术语、体系结构、模型和框架等方面标准组成；技术标准体系由密码技术、安全协议、标识与鉴别、访问控制、电子签名、完整性保护、抗抵赖、审计与监控、公钥基础设施、物理安全技术以及其他安全技术等标准组成；管理标准体系由系统安全管理、等级保护、工程、评估和运行等方面组成。用于对信息系统保护产品的规划、设计、建设、验收、测评、运行与维护过程的指导。</a:t>
            </a:r>
            <a:endParaRPr lang="zh-CN" altLang="en-US" sz="12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ppt_x"/>
                                          </p:val>
                                        </p:tav>
                                        <p:tav tm="100000">
                                          <p:val>
                                            <p:strVal val="#ppt_x"/>
                                          </p:val>
                                        </p:tav>
                                      </p:tavLst>
                                    </p:anim>
                                    <p:anim calcmode="lin" valueType="num">
                                      <p:cBhvr additive="base">
                                        <p:cTn id="19" dur="500" fill="hold"/>
                                        <p:tgtEl>
                                          <p:spTgt spid="54"/>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screen">
            <a:extLst>
              <a:ext uri="{BEBA8EAE-BF5A-486C-A8C5-ECC9F3942E4B}">
                <a14:imgProps xmlns:a14="http://schemas.microsoft.com/office/drawing/2010/main" xmlns="">
                  <a14:imgLayer r:embed="rId4">
                    <a14:imgEffect>
                      <a14:saturation sat="66000"/>
                    </a14:imgEffect>
                  </a14:imgLayer>
                </a14:imgProps>
              </a:ext>
            </a:extLst>
          </a:blip>
          <a:srcRect/>
          <a:stretch>
            <a:fillRect/>
          </a:stretch>
        </p:blipFill>
        <p:spPr>
          <a:xfrm>
            <a:off x="-419956" y="1935896"/>
            <a:ext cx="1567618" cy="3215479"/>
          </a:xfrm>
          <a:prstGeom prst="rect">
            <a:avLst/>
          </a:prstGeom>
        </p:spPr>
      </p:pic>
      <p:pic>
        <p:nvPicPr>
          <p:cNvPr id="35" name="图片 34"/>
          <p:cNvPicPr>
            <a:picLocks noChangeAspect="1"/>
          </p:cNvPicPr>
          <p:nvPr/>
        </p:nvPicPr>
        <p:blipFill>
          <a:blip r:embed="rId5" cstate="screen">
            <a:extLst>
              <a:ext uri="{BEBA8EAE-BF5A-486C-A8C5-ECC9F3942E4B}">
                <a14:imgProps xmlns:a14="http://schemas.microsoft.com/office/drawing/2010/main" xmlns="">
                  <a14:imgLayer r:embed="rId6">
                    <a14:imgEffect>
                      <a14:saturation sat="66000"/>
                    </a14:imgEffect>
                  </a14:imgLayer>
                </a14:imgProps>
              </a:ext>
            </a:extLst>
          </a:blip>
          <a:stretch>
            <a:fillRect/>
          </a:stretch>
        </p:blipFill>
        <p:spPr>
          <a:xfrm>
            <a:off x="7907899" y="1953182"/>
            <a:ext cx="1248760" cy="3183395"/>
          </a:xfrm>
          <a:prstGeom prst="rect">
            <a:avLst/>
          </a:prstGeom>
        </p:spPr>
      </p:pic>
      <p:sp>
        <p:nvSpPr>
          <p:cNvPr id="36" name="TextBox 35"/>
          <p:cNvSpPr txBox="1"/>
          <p:nvPr/>
        </p:nvSpPr>
        <p:spPr>
          <a:xfrm>
            <a:off x="1035208" y="3457028"/>
            <a:ext cx="1336995" cy="523220"/>
          </a:xfrm>
          <a:prstGeom prst="rect">
            <a:avLst/>
          </a:prstGeom>
          <a:noFill/>
        </p:spPr>
        <p:txBody>
          <a:bodyPr vert="horz"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ISO(</a:t>
            </a:r>
            <a:r>
              <a:rPr lang="zh-CN" altLang="en-US" sz="1400" dirty="0">
                <a:solidFill>
                  <a:schemeClr val="accent1"/>
                </a:solidFill>
                <a:latin typeface="微软雅黑" panose="020B0503020204020204" pitchFamily="34" charset="-122"/>
                <a:ea typeface="微软雅黑" panose="020B0503020204020204" pitchFamily="34" charset="-122"/>
              </a:rPr>
              <a:t>国际标准化组织</a:t>
            </a:r>
            <a:r>
              <a:rPr lang="en-US" altLang="zh-CN" sz="1400" dirty="0">
                <a:solidFill>
                  <a:schemeClr val="accent1"/>
                </a:solidFill>
                <a:latin typeface="微软雅黑" panose="020B0503020204020204" pitchFamily="34" charset="-122"/>
                <a:ea typeface="微软雅黑" panose="020B0503020204020204" pitchFamily="34" charset="-122"/>
              </a:rPr>
              <a:t>)</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588227" y="2696602"/>
            <a:ext cx="1335701" cy="523220"/>
          </a:xfrm>
          <a:prstGeom prst="rect">
            <a:avLst/>
          </a:prstGeom>
          <a:noFill/>
        </p:spPr>
        <p:txBody>
          <a:bodyPr vert="horz"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IEC(</a:t>
            </a:r>
            <a:r>
              <a:rPr lang="zh-CN" altLang="en-US" sz="1400" dirty="0">
                <a:solidFill>
                  <a:schemeClr val="accent1"/>
                </a:solidFill>
                <a:latin typeface="微软雅黑" panose="020B0503020204020204" pitchFamily="34" charset="-122"/>
                <a:ea typeface="微软雅黑" panose="020B0503020204020204" pitchFamily="34" charset="-122"/>
              </a:rPr>
              <a:t>国际电工委员会</a:t>
            </a:r>
            <a:r>
              <a:rPr lang="en-US" altLang="zh-CN" sz="1400" dirty="0">
                <a:solidFill>
                  <a:schemeClr val="accent1"/>
                </a:solidFill>
                <a:latin typeface="微软雅黑" panose="020B0503020204020204" pitchFamily="34" charset="-122"/>
                <a:ea typeface="微软雅黑" panose="020B0503020204020204" pitchFamily="34" charset="-122"/>
              </a:rPr>
              <a:t>)</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475512" y="2696602"/>
            <a:ext cx="1248616" cy="523220"/>
          </a:xfrm>
          <a:prstGeom prst="rect">
            <a:avLst/>
          </a:prstGeom>
          <a:noFill/>
        </p:spPr>
        <p:txBody>
          <a:bodyPr vert="horz"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ITU(</a:t>
            </a:r>
            <a:r>
              <a:rPr lang="zh-CN" altLang="en-US" sz="1400" dirty="0">
                <a:solidFill>
                  <a:schemeClr val="accent1"/>
                </a:solidFill>
                <a:latin typeface="微软雅黑" panose="020B0503020204020204" pitchFamily="34" charset="-122"/>
                <a:ea typeface="微软雅黑" panose="020B0503020204020204" pitchFamily="34" charset="-122"/>
              </a:rPr>
              <a:t>国际电信联盟</a:t>
            </a:r>
            <a:r>
              <a:rPr lang="en-US" altLang="zh-CN" sz="1400" dirty="0">
                <a:solidFill>
                  <a:schemeClr val="accent1"/>
                </a:solidFill>
                <a:latin typeface="微软雅黑" panose="020B0503020204020204" pitchFamily="34" charset="-122"/>
                <a:ea typeface="微软雅黑" panose="020B0503020204020204" pitchFamily="34" charset="-122"/>
              </a:rPr>
              <a:t>)</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156176" y="2768610"/>
            <a:ext cx="1368152" cy="523220"/>
          </a:xfrm>
          <a:prstGeom prst="rect">
            <a:avLst/>
          </a:prstGeom>
          <a:noFill/>
        </p:spPr>
        <p:txBody>
          <a:bodyPr vert="horz"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IETF(Internet</a:t>
            </a:r>
            <a:r>
              <a:rPr lang="zh-CN" altLang="en-US" sz="1400" dirty="0">
                <a:solidFill>
                  <a:schemeClr val="accent1"/>
                </a:solidFill>
                <a:latin typeface="微软雅黑" panose="020B0503020204020204" pitchFamily="34" charset="-122"/>
                <a:ea typeface="微软雅黑" panose="020B0503020204020204" pitchFamily="34" charset="-122"/>
              </a:rPr>
              <a:t>工程任务组</a:t>
            </a:r>
            <a:r>
              <a:rPr lang="en-US" altLang="zh-CN" sz="1400" dirty="0">
                <a:solidFill>
                  <a:schemeClr val="accent1"/>
                </a:solidFill>
                <a:latin typeface="微软雅黑" panose="020B0503020204020204" pitchFamily="34" charset="-122"/>
                <a:ea typeface="微软雅黑" panose="020B0503020204020204" pitchFamily="34" charset="-122"/>
              </a:rPr>
              <a:t>)</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092279" y="1319795"/>
            <a:ext cx="2064379" cy="523220"/>
          </a:xfrm>
          <a:prstGeom prst="rect">
            <a:avLst/>
          </a:prstGeom>
          <a:noFill/>
        </p:spPr>
        <p:txBody>
          <a:bodyPr vert="horz" wrap="square" rtlCol="0">
            <a:spAutoFit/>
          </a:bodyPr>
          <a:lstStyle/>
          <a:p>
            <a:pPr algn="ctr"/>
            <a:r>
              <a:rPr lang="zh-CN" altLang="en-US" sz="2800" dirty="0">
                <a:solidFill>
                  <a:schemeClr val="accent1"/>
                </a:solidFill>
                <a:latin typeface="微软雅黑" panose="020B0503020204020204" pitchFamily="34" charset="-122"/>
                <a:ea typeface="微软雅黑" panose="020B0503020204020204" pitchFamily="34" charset="-122"/>
              </a:rPr>
              <a:t>国际组织</a:t>
            </a:r>
          </a:p>
        </p:txBody>
      </p:sp>
      <p:sp>
        <p:nvSpPr>
          <p:cNvPr id="45" name="椭圆 44"/>
          <p:cNvSpPr/>
          <p:nvPr/>
        </p:nvSpPr>
        <p:spPr>
          <a:xfrm>
            <a:off x="1076099" y="2035609"/>
            <a:ext cx="1188000" cy="1188000"/>
          </a:xfrm>
          <a:prstGeom prst="ellipse">
            <a:avLst/>
          </a:prstGeom>
          <a:blipFill>
            <a:blip r:embed="rId7" cstate="screen"/>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2663920" y="1319795"/>
            <a:ext cx="1188000" cy="1188000"/>
          </a:xfrm>
          <a:prstGeom prst="ellipse">
            <a:avLst/>
          </a:prstGeom>
          <a:blipFill>
            <a:blip r:embed="rId8" cstate="screen"/>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4464120" y="1383750"/>
            <a:ext cx="1188000" cy="1188000"/>
          </a:xfrm>
          <a:prstGeom prst="ellipse">
            <a:avLst/>
          </a:prstGeom>
          <a:blipFill>
            <a:blip r:embed="rId9" cstate="screen"/>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6048296" y="1599774"/>
            <a:ext cx="1188000" cy="1188000"/>
          </a:xfrm>
          <a:prstGeom prst="ellipse">
            <a:avLst/>
          </a:prstGeom>
          <a:blipFill dpi="0" rotWithShape="1">
            <a:blip r:embed="rId10" cstate="screen"/>
            <a:srcRect/>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7596336" y="0"/>
            <a:ext cx="1188000" cy="1188000"/>
          </a:xfrm>
          <a:prstGeom prst="ellipse">
            <a:avLst/>
          </a:prstGeom>
          <a:blipFill dpi="0" rotWithShape="1">
            <a:blip r:embed="rId11" cstate="screen"/>
            <a:srcRect/>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矩形 1"/>
          <p:cNvSpPr>
            <a:spLocks noChangeArrowheads="1"/>
          </p:cNvSpPr>
          <p:nvPr/>
        </p:nvSpPr>
        <p:spPr bwMode="auto">
          <a:xfrm>
            <a:off x="3059832" y="3984434"/>
            <a:ext cx="337117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b="1" dirty="0">
                <a:solidFill>
                  <a:srgbClr val="003466"/>
                </a:solidFill>
                <a:latin typeface="微软雅黑" panose="020B0503020204020204" pitchFamily="34" charset="-122"/>
                <a:ea typeface="微软雅黑" panose="020B0503020204020204" pitchFamily="34" charset="-122"/>
                <a:sym typeface="微软雅黑" panose="020B0503020204020204" pitchFamily="34" charset="-122"/>
              </a:rPr>
              <a:t>网络与信息安全标准组织简介</a:t>
            </a:r>
            <a:endParaRPr lang="zh-CN" altLang="en-US" sz="1800" b="1" dirty="0">
              <a:solidFill>
                <a:srgbClr val="0034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3"/>
          <p:cNvSpPr txBox="1">
            <a:spLocks noChangeArrowheads="1"/>
          </p:cNvSpPr>
          <p:nvPr/>
        </p:nvSpPr>
        <p:spPr bwMode="auto">
          <a:xfrm>
            <a:off x="899592" y="262884"/>
            <a:ext cx="37681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a:solidFill>
                  <a:prstClr val="black">
                    <a:lumMod val="75000"/>
                    <a:lumOff val="25000"/>
                  </a:prstClr>
                </a:solidFill>
                <a:latin typeface="微软雅黑" panose="020B0503020204020204" pitchFamily="34" charset="-122"/>
              </a:rPr>
              <a:t>网络与信息安全标准研究现状</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4"/>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5"/>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49" presetClass="path" presetSubtype="0" accel="50000" fill="hold" grpId="1" nodeType="withEffect">
                                      <p:stCondLst>
                                        <p:cond delay="0"/>
                                      </p:stCondLst>
                                      <p:childTnLst>
                                        <p:animMotion origin="layout" path="M -1.66667E-6 -1.95619E-6 L 0.31771 0.73033 " pathEditMode="relative" rAng="0" ptsTypes="AA">
                                          <p:cBhvr>
                                            <p:cTn id="19" dur="600" spd="-100000" fill="hold"/>
                                            <p:tgtEl>
                                              <p:spTgt spid="45"/>
                                            </p:tgtEl>
                                            <p:attrNameLst>
                                              <p:attrName>ppt_x</p:attrName>
                                              <p:attrName>ppt_y</p:attrName>
                                            </p:attrNameLst>
                                          </p:cBhvr>
                                          <p:rCtr x="15885" y="36501"/>
                                        </p:animMotion>
                                      </p:childTnLst>
                                    </p:cTn>
                                  </p:par>
                                  <p:par>
                                    <p:cTn id="20" presetID="1" presetClass="entr" presetSubtype="0" fill="hold" grpId="0" nodeType="withEffect">
                                      <p:stCondLst>
                                        <p:cond delay="200"/>
                                      </p:stCondLst>
                                      <p:childTnLst>
                                        <p:set>
                                          <p:cBhvr>
                                            <p:cTn id="21" dur="1" fill="hold">
                                              <p:stCondLst>
                                                <p:cond delay="0"/>
                                              </p:stCondLst>
                                            </p:cTn>
                                            <p:tgtEl>
                                              <p:spTgt spid="46"/>
                                            </p:tgtEl>
                                            <p:attrNameLst>
                                              <p:attrName>style.visibility</p:attrName>
                                            </p:attrNameLst>
                                          </p:cBhvr>
                                          <p:to>
                                            <p:strVal val="visible"/>
                                          </p:to>
                                        </p:set>
                                      </p:childTnLst>
                                    </p:cTn>
                                  </p:par>
                                  <p:par>
                                    <p:cTn id="22" presetID="49" presetClass="path" presetSubtype="0" accel="50000" fill="hold" grpId="1" nodeType="withEffect">
                                      <p:stCondLst>
                                        <p:cond delay="200"/>
                                      </p:stCondLst>
                                      <p:childTnLst>
                                        <p:animMotion origin="layout" path="M 1.38889E-6 3.45679E-6 L 0.17066 0.86913 " pathEditMode="relative" rAng="0" ptsTypes="AA">
                                          <p:cBhvr>
                                            <p:cTn id="23" dur="600" spd="-100000" fill="hold"/>
                                            <p:tgtEl>
                                              <p:spTgt spid="46"/>
                                            </p:tgtEl>
                                            <p:attrNameLst>
                                              <p:attrName>ppt_x</p:attrName>
                                              <p:attrName>ppt_y</p:attrName>
                                            </p:attrNameLst>
                                          </p:cBhvr>
                                          <p:rCtr x="8524" y="43457"/>
                                        </p:animMotion>
                                      </p:childTnLst>
                                    </p:cTn>
                                  </p:par>
                                  <p:par>
                                    <p:cTn id="24" presetID="1" presetClass="entr" presetSubtype="0"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childTnLst>
                                    </p:cTn>
                                  </p:par>
                                  <p:par>
                                    <p:cTn id="26" presetID="49" presetClass="path" presetSubtype="0" accel="50000" fill="hold" grpId="1" nodeType="withEffect">
                                      <p:stCondLst>
                                        <p:cond delay="400"/>
                                      </p:stCondLst>
                                      <p:childTnLst>
                                        <p:animMotion origin="layout" path="M 0 2.00555E-6 L 0 0.88121 " pathEditMode="relative" rAng="0" ptsTypes="AA">
                                          <p:cBhvr>
                                            <p:cTn id="27" dur="600" spd="-100000" fill="hold"/>
                                            <p:tgtEl>
                                              <p:spTgt spid="47"/>
                                            </p:tgtEl>
                                            <p:attrNameLst>
                                              <p:attrName>ppt_x</p:attrName>
                                              <p:attrName>ppt_y</p:attrName>
                                            </p:attrNameLst>
                                          </p:cBhvr>
                                          <p:rCtr x="0" y="44060"/>
                                        </p:animMotion>
                                      </p:childTnLst>
                                    </p:cTn>
                                  </p:par>
                                  <p:par>
                                    <p:cTn id="28" presetID="1" presetClass="entr" presetSubtype="0" fill="hold" grpId="0" nodeType="withEffect">
                                      <p:stCondLst>
                                        <p:cond delay="600"/>
                                      </p:stCondLst>
                                      <p:childTnLst>
                                        <p:set>
                                          <p:cBhvr>
                                            <p:cTn id="29" dur="1" fill="hold">
                                              <p:stCondLst>
                                                <p:cond delay="0"/>
                                              </p:stCondLst>
                                            </p:cTn>
                                            <p:tgtEl>
                                              <p:spTgt spid="48"/>
                                            </p:tgtEl>
                                            <p:attrNameLst>
                                              <p:attrName>style.visibility</p:attrName>
                                            </p:attrNameLst>
                                          </p:cBhvr>
                                          <p:to>
                                            <p:strVal val="visible"/>
                                          </p:to>
                                        </p:set>
                                      </p:childTnLst>
                                    </p:cTn>
                                  </p:par>
                                  <p:par>
                                    <p:cTn id="30" presetID="49" presetClass="path" presetSubtype="0" accel="50000" fill="hold" grpId="1" nodeType="withEffect">
                                      <p:stCondLst>
                                        <p:cond delay="600"/>
                                      </p:stCondLst>
                                      <p:childTnLst>
                                        <p:animMotion origin="layout" path="M 3.88889E-6 -4.29497E-6 L -0.17049 0.86671 " pathEditMode="relative" rAng="0" ptsTypes="AA">
                                          <p:cBhvr>
                                            <p:cTn id="31" dur="600" spd="-100000" fill="hold"/>
                                            <p:tgtEl>
                                              <p:spTgt spid="48"/>
                                            </p:tgtEl>
                                            <p:attrNameLst>
                                              <p:attrName>ppt_x</p:attrName>
                                              <p:attrName>ppt_y</p:attrName>
                                            </p:attrNameLst>
                                          </p:cBhvr>
                                          <p:rCtr x="-8524" y="43320"/>
                                        </p:animMotion>
                                      </p:childTnLst>
                                    </p:cTn>
                                  </p:par>
                                  <p:par>
                                    <p:cTn id="32" presetID="1" presetClass="entr" presetSubtype="0" fill="hold" grpId="0" nodeType="withEffect">
                                      <p:stCondLst>
                                        <p:cond delay="800"/>
                                      </p:stCondLst>
                                      <p:childTnLst>
                                        <p:set>
                                          <p:cBhvr>
                                            <p:cTn id="33" dur="1" fill="hold">
                                              <p:stCondLst>
                                                <p:cond delay="0"/>
                                              </p:stCondLst>
                                            </p:cTn>
                                            <p:tgtEl>
                                              <p:spTgt spid="49"/>
                                            </p:tgtEl>
                                            <p:attrNameLst>
                                              <p:attrName>style.visibility</p:attrName>
                                            </p:attrNameLst>
                                          </p:cBhvr>
                                          <p:to>
                                            <p:strVal val="visible"/>
                                          </p:to>
                                        </p:set>
                                      </p:childTnLst>
                                    </p:cTn>
                                  </p:par>
                                  <p:par>
                                    <p:cTn id="34" presetID="49" presetClass="path" presetSubtype="0" accel="50000" fill="hold" grpId="1" nodeType="withEffect">
                                      <p:stCondLst>
                                        <p:cond delay="800"/>
                                      </p:stCondLst>
                                      <p:childTnLst>
                                        <p:animMotion origin="layout" path="M 2.22222E-6 2.89108E-6 L -0.32778 0.75902 " pathEditMode="relative" rAng="0" ptsTypes="AA">
                                          <p:cBhvr>
                                            <p:cTn id="35" dur="600" spd="-100000" fill="hold"/>
                                            <p:tgtEl>
                                              <p:spTgt spid="49"/>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20000">
                                          <p:cBhvr additive="base">
                                            <p:cTn id="39" dur="500" fill="hold"/>
                                            <p:tgtEl>
                                              <p:spTgt spid="36"/>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20000">
                                          <p:cBhvr additive="base">
                                            <p:cTn id="44" dur="500" fill="hold"/>
                                            <p:tgtEl>
                                              <p:spTgt spid="37"/>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14:bounceEnd="20000">
                                          <p:cBhvr additive="base">
                                            <p:cTn id="49"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14:bounceEnd="20000">
                                          <p:cBhvr additive="base">
                                            <p:cTn id="54" dur="500" fill="hold"/>
                                            <p:tgtEl>
                                              <p:spTgt spid="43"/>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20000">
                                          <p:cBhvr additive="base">
                                            <p:cTn id="59" dur="500" fill="hold"/>
                                            <p:tgtEl>
                                              <p:spTgt spid="44"/>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p:bldP spid="43" grpId="0"/>
          <p:bldP spid="44"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4"/>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5"/>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49" presetClass="path" presetSubtype="0" accel="50000" fill="hold" grpId="1" nodeType="withEffect">
                                      <p:stCondLst>
                                        <p:cond delay="0"/>
                                      </p:stCondLst>
                                      <p:childTnLst>
                                        <p:animMotion origin="layout" path="M -1.66667E-6 -1.95619E-6 L 0.31771 0.73033 " pathEditMode="relative" rAng="0" ptsTypes="AA">
                                          <p:cBhvr>
                                            <p:cTn id="19" dur="600" spd="-100000" fill="hold"/>
                                            <p:tgtEl>
                                              <p:spTgt spid="45"/>
                                            </p:tgtEl>
                                            <p:attrNameLst>
                                              <p:attrName>ppt_x</p:attrName>
                                              <p:attrName>ppt_y</p:attrName>
                                            </p:attrNameLst>
                                          </p:cBhvr>
                                          <p:rCtr x="15885" y="36501"/>
                                        </p:animMotion>
                                      </p:childTnLst>
                                    </p:cTn>
                                  </p:par>
                                  <p:par>
                                    <p:cTn id="20" presetID="1" presetClass="entr" presetSubtype="0" fill="hold" grpId="0" nodeType="withEffect">
                                      <p:stCondLst>
                                        <p:cond delay="200"/>
                                      </p:stCondLst>
                                      <p:childTnLst>
                                        <p:set>
                                          <p:cBhvr>
                                            <p:cTn id="21" dur="1" fill="hold">
                                              <p:stCondLst>
                                                <p:cond delay="0"/>
                                              </p:stCondLst>
                                            </p:cTn>
                                            <p:tgtEl>
                                              <p:spTgt spid="46"/>
                                            </p:tgtEl>
                                            <p:attrNameLst>
                                              <p:attrName>style.visibility</p:attrName>
                                            </p:attrNameLst>
                                          </p:cBhvr>
                                          <p:to>
                                            <p:strVal val="visible"/>
                                          </p:to>
                                        </p:set>
                                      </p:childTnLst>
                                    </p:cTn>
                                  </p:par>
                                  <p:par>
                                    <p:cTn id="22" presetID="49" presetClass="path" presetSubtype="0" accel="50000" fill="hold" grpId="1" nodeType="withEffect">
                                      <p:stCondLst>
                                        <p:cond delay="200"/>
                                      </p:stCondLst>
                                      <p:childTnLst>
                                        <p:animMotion origin="layout" path="M 1.38889E-6 3.45679E-6 L 0.17066 0.86913 " pathEditMode="relative" rAng="0" ptsTypes="AA">
                                          <p:cBhvr>
                                            <p:cTn id="23" dur="600" spd="-100000" fill="hold"/>
                                            <p:tgtEl>
                                              <p:spTgt spid="46"/>
                                            </p:tgtEl>
                                            <p:attrNameLst>
                                              <p:attrName>ppt_x</p:attrName>
                                              <p:attrName>ppt_y</p:attrName>
                                            </p:attrNameLst>
                                          </p:cBhvr>
                                          <p:rCtr x="8524" y="43457"/>
                                        </p:animMotion>
                                      </p:childTnLst>
                                    </p:cTn>
                                  </p:par>
                                  <p:par>
                                    <p:cTn id="24" presetID="1" presetClass="entr" presetSubtype="0"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childTnLst>
                                    </p:cTn>
                                  </p:par>
                                  <p:par>
                                    <p:cTn id="26" presetID="49" presetClass="path" presetSubtype="0" accel="50000" fill="hold" grpId="1" nodeType="withEffect">
                                      <p:stCondLst>
                                        <p:cond delay="400"/>
                                      </p:stCondLst>
                                      <p:childTnLst>
                                        <p:animMotion origin="layout" path="M 0 2.00555E-6 L 0 0.88121 " pathEditMode="relative" rAng="0" ptsTypes="AA">
                                          <p:cBhvr>
                                            <p:cTn id="27" dur="600" spd="-100000" fill="hold"/>
                                            <p:tgtEl>
                                              <p:spTgt spid="47"/>
                                            </p:tgtEl>
                                            <p:attrNameLst>
                                              <p:attrName>ppt_x</p:attrName>
                                              <p:attrName>ppt_y</p:attrName>
                                            </p:attrNameLst>
                                          </p:cBhvr>
                                          <p:rCtr x="0" y="44060"/>
                                        </p:animMotion>
                                      </p:childTnLst>
                                    </p:cTn>
                                  </p:par>
                                  <p:par>
                                    <p:cTn id="28" presetID="1" presetClass="entr" presetSubtype="0" fill="hold" grpId="0" nodeType="withEffect">
                                      <p:stCondLst>
                                        <p:cond delay="600"/>
                                      </p:stCondLst>
                                      <p:childTnLst>
                                        <p:set>
                                          <p:cBhvr>
                                            <p:cTn id="29" dur="1" fill="hold">
                                              <p:stCondLst>
                                                <p:cond delay="0"/>
                                              </p:stCondLst>
                                            </p:cTn>
                                            <p:tgtEl>
                                              <p:spTgt spid="48"/>
                                            </p:tgtEl>
                                            <p:attrNameLst>
                                              <p:attrName>style.visibility</p:attrName>
                                            </p:attrNameLst>
                                          </p:cBhvr>
                                          <p:to>
                                            <p:strVal val="visible"/>
                                          </p:to>
                                        </p:set>
                                      </p:childTnLst>
                                    </p:cTn>
                                  </p:par>
                                  <p:par>
                                    <p:cTn id="30" presetID="49" presetClass="path" presetSubtype="0" accel="50000" fill="hold" grpId="1" nodeType="withEffect">
                                      <p:stCondLst>
                                        <p:cond delay="600"/>
                                      </p:stCondLst>
                                      <p:childTnLst>
                                        <p:animMotion origin="layout" path="M 3.88889E-6 -4.29497E-6 L -0.17049 0.86671 " pathEditMode="relative" rAng="0" ptsTypes="AA">
                                          <p:cBhvr>
                                            <p:cTn id="31" dur="600" spd="-100000" fill="hold"/>
                                            <p:tgtEl>
                                              <p:spTgt spid="48"/>
                                            </p:tgtEl>
                                            <p:attrNameLst>
                                              <p:attrName>ppt_x</p:attrName>
                                              <p:attrName>ppt_y</p:attrName>
                                            </p:attrNameLst>
                                          </p:cBhvr>
                                          <p:rCtr x="-8524" y="43320"/>
                                        </p:animMotion>
                                      </p:childTnLst>
                                    </p:cTn>
                                  </p:par>
                                  <p:par>
                                    <p:cTn id="32" presetID="1" presetClass="entr" presetSubtype="0" fill="hold" grpId="0" nodeType="withEffect">
                                      <p:stCondLst>
                                        <p:cond delay="800"/>
                                      </p:stCondLst>
                                      <p:childTnLst>
                                        <p:set>
                                          <p:cBhvr>
                                            <p:cTn id="33" dur="1" fill="hold">
                                              <p:stCondLst>
                                                <p:cond delay="0"/>
                                              </p:stCondLst>
                                            </p:cTn>
                                            <p:tgtEl>
                                              <p:spTgt spid="49"/>
                                            </p:tgtEl>
                                            <p:attrNameLst>
                                              <p:attrName>style.visibility</p:attrName>
                                            </p:attrNameLst>
                                          </p:cBhvr>
                                          <p:to>
                                            <p:strVal val="visible"/>
                                          </p:to>
                                        </p:set>
                                      </p:childTnLst>
                                    </p:cTn>
                                  </p:par>
                                  <p:par>
                                    <p:cTn id="34" presetID="49" presetClass="path" presetSubtype="0" accel="50000" fill="hold" grpId="1" nodeType="withEffect">
                                      <p:stCondLst>
                                        <p:cond delay="800"/>
                                      </p:stCondLst>
                                      <p:childTnLst>
                                        <p:animMotion origin="layout" path="M 2.22222E-6 2.89108E-6 L -0.32778 0.75902 " pathEditMode="relative" rAng="0" ptsTypes="AA">
                                          <p:cBhvr>
                                            <p:cTn id="35" dur="600" spd="-100000" fill="hold"/>
                                            <p:tgtEl>
                                              <p:spTgt spid="49"/>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p:bldP spid="43" grpId="0"/>
          <p:bldP spid="44"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8"/>
          <p:cNvSpPr>
            <a:spLocks noChangeArrowheads="1"/>
          </p:cNvSpPr>
          <p:nvPr/>
        </p:nvSpPr>
        <p:spPr bwMode="auto">
          <a:xfrm>
            <a:off x="971550" y="3508375"/>
            <a:ext cx="7034213" cy="790575"/>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zh-CN" altLang="en-US" kern="0">
              <a:solidFill>
                <a:sysClr val="windowText" lastClr="000000"/>
              </a:solidFill>
              <a:latin typeface="Arial" panose="020B0604020202020204" pitchFamily="34" charset="0"/>
              <a:ea typeface="黑体" panose="02010609060101010101" pitchFamily="49" charset="-122"/>
            </a:endParaRPr>
          </a:p>
        </p:txBody>
      </p:sp>
      <p:grpSp>
        <p:nvGrpSpPr>
          <p:cNvPr id="35" name="Group 5"/>
          <p:cNvGrpSpPr/>
          <p:nvPr/>
        </p:nvGrpSpPr>
        <p:grpSpPr bwMode="auto">
          <a:xfrm>
            <a:off x="3646145" y="1865312"/>
            <a:ext cx="1728786" cy="1728787"/>
            <a:chOff x="18700" y="-1"/>
            <a:chExt cx="1728192" cy="1728192"/>
          </a:xfrm>
        </p:grpSpPr>
        <p:sp>
          <p:nvSpPr>
            <p:cNvPr id="36" name="五角星 68"/>
            <p:cNvSpPr>
              <a:spLocks noChangeArrowheads="1"/>
            </p:cNvSpPr>
            <p:nvPr/>
          </p:nvSpPr>
          <p:spPr bwMode="auto">
            <a:xfrm>
              <a:off x="18700" y="-1"/>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70"/>
            <p:cNvSpPr>
              <a:spLocks noChangeArrowheads="1"/>
            </p:cNvSpPr>
            <p:nvPr/>
          </p:nvSpPr>
          <p:spPr bwMode="auto">
            <a:xfrm>
              <a:off x="481467" y="644494"/>
              <a:ext cx="925537" cy="599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panose="020B0604020202020204" pitchFamily="34" charset="0"/>
                <a:buNone/>
                <a:defRPr/>
              </a:pPr>
              <a:r>
                <a:rPr lang="en-US" altLang="zh-CN" sz="11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ITU-T17</a:t>
              </a:r>
              <a:r>
                <a:rPr lang="zh-CN" altLang="en-US" sz="11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组当前研究内容</a:t>
              </a:r>
            </a:p>
          </p:txBody>
        </p:sp>
      </p:grpSp>
      <p:grpSp>
        <p:nvGrpSpPr>
          <p:cNvPr id="39" name="Group 9"/>
          <p:cNvGrpSpPr/>
          <p:nvPr/>
        </p:nvGrpSpPr>
        <p:grpSpPr bwMode="auto">
          <a:xfrm rot="-480000">
            <a:off x="2282824" y="2327275"/>
            <a:ext cx="1398588" cy="1397000"/>
            <a:chOff x="0" y="0"/>
            <a:chExt cx="1728192" cy="1728192"/>
          </a:xfrm>
        </p:grpSpPr>
        <p:sp>
          <p:nvSpPr>
            <p:cNvPr id="40" name="五角星 72"/>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74"/>
            <p:cNvSpPr>
              <a:spLocks noChangeArrowheads="1"/>
            </p:cNvSpPr>
            <p:nvPr/>
          </p:nvSpPr>
          <p:spPr bwMode="auto">
            <a:xfrm>
              <a:off x="216848" y="568056"/>
              <a:ext cx="1170831" cy="742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panose="020B0604020202020204" pitchFamily="34" charset="0"/>
                <a:buNone/>
                <a:defRPr/>
              </a:pPr>
              <a:r>
                <a:rPr lang="en-US" altLang="zh-CN" sz="11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CCSA TC8</a:t>
              </a:r>
              <a:r>
                <a:rPr lang="zh-CN" altLang="en-US" sz="11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当前研究内容 </a:t>
              </a:r>
            </a:p>
          </p:txBody>
        </p:sp>
      </p:grpSp>
      <p:grpSp>
        <p:nvGrpSpPr>
          <p:cNvPr id="43" name="Group 13"/>
          <p:cNvGrpSpPr/>
          <p:nvPr/>
        </p:nvGrpSpPr>
        <p:grpSpPr bwMode="auto">
          <a:xfrm rot="-981927">
            <a:off x="1119188" y="2730500"/>
            <a:ext cx="1217612" cy="1219200"/>
            <a:chOff x="0" y="0"/>
            <a:chExt cx="1728192" cy="1728192"/>
          </a:xfrm>
        </p:grpSpPr>
        <p:sp>
          <p:nvSpPr>
            <p:cNvPr id="44" name="五角星 76"/>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78"/>
            <p:cNvSpPr>
              <a:spLocks noChangeArrowheads="1"/>
            </p:cNvSpPr>
            <p:nvPr/>
          </p:nvSpPr>
          <p:spPr bwMode="auto">
            <a:xfrm>
              <a:off x="356610" y="662843"/>
              <a:ext cx="979391" cy="523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panose="020B0604020202020204" pitchFamily="34" charset="0"/>
                <a:buNone/>
                <a:defRPr/>
              </a:pPr>
              <a:r>
                <a:rPr lang="en-US" altLang="zh-CN" sz="9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WG1</a:t>
              </a:r>
              <a:r>
                <a:rPr lang="zh-CN" altLang="en-US" sz="9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有线网络安全 </a:t>
              </a:r>
            </a:p>
          </p:txBody>
        </p:sp>
      </p:grpSp>
      <p:grpSp>
        <p:nvGrpSpPr>
          <p:cNvPr id="47" name="Group 17"/>
          <p:cNvGrpSpPr/>
          <p:nvPr/>
        </p:nvGrpSpPr>
        <p:grpSpPr bwMode="auto">
          <a:xfrm rot="480000">
            <a:off x="5300663" y="2286000"/>
            <a:ext cx="1398587" cy="1398588"/>
            <a:chOff x="0" y="0"/>
            <a:chExt cx="1728192" cy="1728192"/>
          </a:xfrm>
        </p:grpSpPr>
        <p:sp>
          <p:nvSpPr>
            <p:cNvPr id="48" name="五角星 80"/>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82"/>
            <p:cNvSpPr>
              <a:spLocks noChangeArrowheads="1"/>
            </p:cNvSpPr>
            <p:nvPr/>
          </p:nvSpPr>
          <p:spPr bwMode="auto">
            <a:xfrm>
              <a:off x="330450" y="670353"/>
              <a:ext cx="1050522" cy="494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panose="020B0604020202020204" pitchFamily="34" charset="0"/>
                <a:buNone/>
                <a:defRPr/>
              </a:pPr>
              <a:r>
                <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无线网络安全工作组 </a:t>
              </a:r>
            </a:p>
          </p:txBody>
        </p:sp>
      </p:grpSp>
      <p:grpSp>
        <p:nvGrpSpPr>
          <p:cNvPr id="51" name="Group 21"/>
          <p:cNvGrpSpPr/>
          <p:nvPr/>
        </p:nvGrpSpPr>
        <p:grpSpPr bwMode="auto">
          <a:xfrm rot="967929">
            <a:off x="6645275" y="2730500"/>
            <a:ext cx="1217613" cy="1219200"/>
            <a:chOff x="0" y="0"/>
            <a:chExt cx="1728192" cy="1728192"/>
          </a:xfrm>
        </p:grpSpPr>
        <p:sp>
          <p:nvSpPr>
            <p:cNvPr id="52" name="五角星 84"/>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Box 86"/>
            <p:cNvSpPr>
              <a:spLocks noChangeArrowheads="1"/>
            </p:cNvSpPr>
            <p:nvPr/>
          </p:nvSpPr>
          <p:spPr bwMode="auto">
            <a:xfrm>
              <a:off x="417851" y="555019"/>
              <a:ext cx="969505" cy="78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panose="020B0604020202020204" pitchFamily="34" charset="0"/>
                <a:buNone/>
                <a:defRPr/>
              </a:pPr>
              <a:r>
                <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安全管理工作组 </a:t>
              </a:r>
            </a:p>
          </p:txBody>
        </p:sp>
      </p:grpSp>
      <p:sp>
        <p:nvSpPr>
          <p:cNvPr id="56" name="矩形 154"/>
          <p:cNvSpPr>
            <a:spLocks noChangeArrowheads="1"/>
          </p:cNvSpPr>
          <p:nvPr/>
        </p:nvSpPr>
        <p:spPr bwMode="auto">
          <a:xfrm>
            <a:off x="2739188" y="4313238"/>
            <a:ext cx="36656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buFont typeface="Arial" panose="020B0604020202020204" pitchFamily="34" charset="0"/>
              <a:buNone/>
              <a:defRPr/>
            </a:pPr>
            <a:r>
              <a:rPr lang="zh-CN" altLang="en-US" sz="28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rPr>
              <a:t>标准组研究现状 </a:t>
            </a:r>
          </a:p>
        </p:txBody>
      </p:sp>
      <p:sp>
        <p:nvSpPr>
          <p:cNvPr id="58" name="矩形 17"/>
          <p:cNvSpPr>
            <a:spLocks noChangeArrowheads="1"/>
          </p:cNvSpPr>
          <p:nvPr/>
        </p:nvSpPr>
        <p:spPr bwMode="auto">
          <a:xfrm>
            <a:off x="467544" y="1177942"/>
            <a:ext cx="1461189" cy="1620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89" tIns="34295" rIns="68589" bIns="34295">
            <a:spAutoFit/>
          </a:bodyPr>
          <a:lstStyle/>
          <a:p>
            <a:pPr algn="ctr">
              <a:lnSpc>
                <a:spcPct val="120000"/>
              </a:lnSpc>
              <a:defRPr/>
            </a:pPr>
            <a:r>
              <a:rPr lang="zh-CN" altLang="en-US" sz="105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有线网络安全工作组（</a:t>
            </a:r>
            <a:r>
              <a:rPr lang="en-US" altLang="zh-CN" sz="105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WG1</a:t>
            </a:r>
            <a:r>
              <a:rPr lang="zh-CN" altLang="en-US" sz="105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）自成立以来共召开了数十次会议。</a:t>
            </a:r>
            <a:r>
              <a:rPr lang="en-US" altLang="zh-CN" sz="105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WG1</a:t>
            </a:r>
            <a:r>
              <a:rPr lang="zh-CN" altLang="en-US" sz="105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在这些工作组会议中主要讨论了按项目进度安排的通信行业标准项目或研究课题项目。</a:t>
            </a:r>
            <a:endParaRPr lang="zh-CN" altLang="en-US" sz="105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59" name="矩形 17"/>
          <p:cNvSpPr>
            <a:spLocks noChangeArrowheads="1"/>
          </p:cNvSpPr>
          <p:nvPr/>
        </p:nvSpPr>
        <p:spPr bwMode="auto">
          <a:xfrm>
            <a:off x="2204068" y="1018227"/>
            <a:ext cx="1461189" cy="1177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89" tIns="34295" rIns="68589" bIns="34295">
            <a:spAutoFit/>
          </a:bodyPr>
          <a:lstStyle/>
          <a:p>
            <a:pPr algn="ctr">
              <a:lnSpc>
                <a:spcPct val="120000"/>
              </a:lnSpc>
              <a:defRPr/>
            </a:pP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CCSA TC8</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分有线网络安全、无线网络安全、安全管理以及安全基础设施</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4</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个工作组展开研究。</a:t>
            </a:r>
            <a:endPar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0" name="矩形 17"/>
          <p:cNvSpPr>
            <a:spLocks noChangeArrowheads="1"/>
          </p:cNvSpPr>
          <p:nvPr/>
        </p:nvSpPr>
        <p:spPr bwMode="auto">
          <a:xfrm>
            <a:off x="3758061" y="309643"/>
            <a:ext cx="1461189" cy="1620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89" tIns="34295" rIns="68589" bIns="34295">
            <a:spAutoFit/>
          </a:bodyPr>
          <a:lstStyle/>
          <a:p>
            <a:pPr>
              <a:lnSpc>
                <a:spcPct val="120000"/>
              </a:lnSpc>
              <a:defRPr/>
            </a:pP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ITU</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按照</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Question</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为单位组织研究，当前共有</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17</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个</a:t>
            </a:r>
            <a:r>
              <a:rPr lang="en-US" altLang="zh-CN"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Question</a:t>
            </a:r>
            <a:r>
              <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正在开展活动，其中与安全标准有关的研究内容有十项。</a:t>
            </a:r>
            <a:endPar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1" name="矩形 17"/>
          <p:cNvSpPr>
            <a:spLocks noChangeArrowheads="1"/>
          </p:cNvSpPr>
          <p:nvPr/>
        </p:nvSpPr>
        <p:spPr bwMode="auto">
          <a:xfrm>
            <a:off x="5397522" y="609765"/>
            <a:ext cx="1461189" cy="1731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89" tIns="34295" rIns="68589" bIns="34295">
            <a:spAutoFit/>
          </a:bodyPr>
          <a:lstStyle/>
          <a:p>
            <a:pPr algn="ctr">
              <a:lnSpc>
                <a:spcPct val="120000"/>
              </a:lnSpc>
              <a:defRPr/>
            </a:pP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无线网络安全工作组（</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WG2</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）共召开了数次工作组会议。在这些工作组会议中主要讨论了按项目进度安排的通信行业标准项目或研究课题项目，完成了</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电信智能卡安全技术要求</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送审稿。</a:t>
            </a:r>
            <a:endPar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2" name="矩形 17"/>
          <p:cNvSpPr>
            <a:spLocks noChangeArrowheads="1"/>
          </p:cNvSpPr>
          <p:nvPr/>
        </p:nvSpPr>
        <p:spPr bwMode="auto">
          <a:xfrm>
            <a:off x="7092280" y="326668"/>
            <a:ext cx="1461189" cy="2469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89" tIns="34295" rIns="68589" bIns="34295">
            <a:spAutoFit/>
          </a:bodyPr>
          <a:lstStyle/>
          <a:p>
            <a:pPr algn="ctr">
              <a:lnSpc>
                <a:spcPct val="120000"/>
              </a:lnSpc>
              <a:defRPr/>
            </a:pP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安全管理工作组（</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WG3</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）召开了数次工作组会议，主要讨论完成了</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信息安全服务资质评估准则</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的征求意见稿，</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网络安全运行管理技术平台（</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SOC</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）体系结构</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网络安全应急响应小组结构和服务定义指南</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互联网网络安全事件描述与交换格式规范</a:t>
            </a:r>
            <a:r>
              <a:rPr lang="en-US" altLang="zh-CN"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anose="02000000000000000000" pitchFamily="2" charset="-122"/>
              </a:rPr>
              <a:t>三篇征求意见稿还需要再次征求意见。</a:t>
            </a:r>
            <a:endPar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 calcmode="lin" valueType="num">
                                      <p:cBhvr>
                                        <p:cTn id="1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100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5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20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1000" fill="hold"/>
                                        <p:tgtEl>
                                          <p:spTgt spid="51"/>
                                        </p:tgtEl>
                                        <p:attrNameLst>
                                          <p:attrName>ppt_w</p:attrName>
                                        </p:attrNameLst>
                                      </p:cBhvr>
                                      <p:tavLst>
                                        <p:tav tm="0">
                                          <p:val>
                                            <p:fltVal val="0"/>
                                          </p:val>
                                        </p:tav>
                                        <p:tav tm="100000">
                                          <p:val>
                                            <p:strVal val="#ppt_w"/>
                                          </p:val>
                                        </p:tav>
                                      </p:tavLst>
                                    </p:anim>
                                    <p:anim calcmode="lin" valueType="num">
                                      <p:cBhvr>
                                        <p:cTn id="36" dur="1000" fill="hold"/>
                                        <p:tgtEl>
                                          <p:spTgt spid="51"/>
                                        </p:tgtEl>
                                        <p:attrNameLst>
                                          <p:attrName>ppt_h</p:attrName>
                                        </p:attrNameLst>
                                      </p:cBhvr>
                                      <p:tavLst>
                                        <p:tav tm="0">
                                          <p:val>
                                            <p:fltVal val="0"/>
                                          </p:val>
                                        </p:tav>
                                        <p:tav tm="100000">
                                          <p:val>
                                            <p:strVal val="#ppt_h"/>
                                          </p:val>
                                        </p:tav>
                                      </p:tavLst>
                                    </p:anim>
                                    <p:anim calcmode="lin" valueType="num">
                                      <p:cBhvr>
                                        <p:cTn id="37"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p:cBhvr>
                                        <p:cTn id="42" dur="750"/>
                                        <p:tgtEl>
                                          <p:spTgt spid="58"/>
                                        </p:tgtEl>
                                      </p:cBhvr>
                                    </p:animEffect>
                                    <p:anim calcmode="lin" valueType="num">
                                      <p:cBhvr>
                                        <p:cTn id="43" dur="750" fill="hold"/>
                                        <p:tgtEl>
                                          <p:spTgt spid="58"/>
                                        </p:tgtEl>
                                        <p:attrNameLst>
                                          <p:attrName>ppt_x</p:attrName>
                                        </p:attrNameLst>
                                      </p:cBhvr>
                                      <p:tavLst>
                                        <p:tav tm="0">
                                          <p:val>
                                            <p:strVal val="#ppt_x"/>
                                          </p:val>
                                        </p:tav>
                                        <p:tav tm="100000">
                                          <p:val>
                                            <p:strVal val="#ppt_x"/>
                                          </p:val>
                                        </p:tav>
                                      </p:tavLst>
                                    </p:anim>
                                    <p:anim calcmode="lin" valueType="num">
                                      <p:cBhvr>
                                        <p:cTn id="44" dur="75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p:cBhvr>
                                        <p:cTn id="47" dur="750"/>
                                        <p:tgtEl>
                                          <p:spTgt spid="59"/>
                                        </p:tgtEl>
                                      </p:cBhvr>
                                    </p:animEffect>
                                    <p:anim calcmode="lin" valueType="num">
                                      <p:cBhvr>
                                        <p:cTn id="48" dur="750" fill="hold"/>
                                        <p:tgtEl>
                                          <p:spTgt spid="59"/>
                                        </p:tgtEl>
                                        <p:attrNameLst>
                                          <p:attrName>ppt_x</p:attrName>
                                        </p:attrNameLst>
                                      </p:cBhvr>
                                      <p:tavLst>
                                        <p:tav tm="0">
                                          <p:val>
                                            <p:strVal val="#ppt_x"/>
                                          </p:val>
                                        </p:tav>
                                        <p:tav tm="100000">
                                          <p:val>
                                            <p:strVal val="#ppt_x"/>
                                          </p:val>
                                        </p:tav>
                                      </p:tavLst>
                                    </p:anim>
                                    <p:anim calcmode="lin" valueType="num">
                                      <p:cBhvr>
                                        <p:cTn id="49" dur="750" fill="hold"/>
                                        <p:tgtEl>
                                          <p:spTgt spid="5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p:cBhvr>
                                        <p:cTn id="52" dur="750"/>
                                        <p:tgtEl>
                                          <p:spTgt spid="60"/>
                                        </p:tgtEl>
                                      </p:cBhvr>
                                    </p:animEffect>
                                    <p:anim calcmode="lin" valueType="num">
                                      <p:cBhvr>
                                        <p:cTn id="53" dur="750" fill="hold"/>
                                        <p:tgtEl>
                                          <p:spTgt spid="60"/>
                                        </p:tgtEl>
                                        <p:attrNameLst>
                                          <p:attrName>ppt_x</p:attrName>
                                        </p:attrNameLst>
                                      </p:cBhvr>
                                      <p:tavLst>
                                        <p:tav tm="0">
                                          <p:val>
                                            <p:strVal val="#ppt_x"/>
                                          </p:val>
                                        </p:tav>
                                        <p:tav tm="100000">
                                          <p:val>
                                            <p:strVal val="#ppt_x"/>
                                          </p:val>
                                        </p:tav>
                                      </p:tavLst>
                                    </p:anim>
                                    <p:anim calcmode="lin" valueType="num">
                                      <p:cBhvr>
                                        <p:cTn id="54" dur="750" fill="hold"/>
                                        <p:tgtEl>
                                          <p:spTgt spid="6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p:cBhvr>
                                        <p:cTn id="57" dur="750"/>
                                        <p:tgtEl>
                                          <p:spTgt spid="61"/>
                                        </p:tgtEl>
                                      </p:cBhvr>
                                    </p:animEffect>
                                    <p:anim calcmode="lin" valueType="num">
                                      <p:cBhvr>
                                        <p:cTn id="58" dur="750" fill="hold"/>
                                        <p:tgtEl>
                                          <p:spTgt spid="61"/>
                                        </p:tgtEl>
                                        <p:attrNameLst>
                                          <p:attrName>ppt_x</p:attrName>
                                        </p:attrNameLst>
                                      </p:cBhvr>
                                      <p:tavLst>
                                        <p:tav tm="0">
                                          <p:val>
                                            <p:strVal val="#ppt_x"/>
                                          </p:val>
                                        </p:tav>
                                        <p:tav tm="100000">
                                          <p:val>
                                            <p:strVal val="#ppt_x"/>
                                          </p:val>
                                        </p:tav>
                                      </p:tavLst>
                                    </p:anim>
                                    <p:anim calcmode="lin" valueType="num">
                                      <p:cBhvr>
                                        <p:cTn id="59" dur="750" fill="hold"/>
                                        <p:tgtEl>
                                          <p:spTgt spid="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p:cBhvr>
                                        <p:cTn id="62" dur="750"/>
                                        <p:tgtEl>
                                          <p:spTgt spid="62"/>
                                        </p:tgtEl>
                                      </p:cBhvr>
                                    </p:animEffect>
                                    <p:anim calcmode="lin" valueType="num">
                                      <p:cBhvr>
                                        <p:cTn id="63" dur="750" fill="hold"/>
                                        <p:tgtEl>
                                          <p:spTgt spid="62"/>
                                        </p:tgtEl>
                                        <p:attrNameLst>
                                          <p:attrName>ppt_x</p:attrName>
                                        </p:attrNameLst>
                                      </p:cBhvr>
                                      <p:tavLst>
                                        <p:tav tm="0">
                                          <p:val>
                                            <p:strVal val="#ppt_x"/>
                                          </p:val>
                                        </p:tav>
                                        <p:tav tm="100000">
                                          <p:val>
                                            <p:strVal val="#ppt_x"/>
                                          </p:val>
                                        </p:tav>
                                      </p:tavLst>
                                    </p:anim>
                                    <p:anim calcmode="lin" valueType="num">
                                      <p:cBhvr>
                                        <p:cTn id="64" dur="75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bldLvl="0" autoUpdateAnimBg="0"/>
      <p:bldP spid="59" grpId="0" bldLvl="0" autoUpdateAnimBg="0"/>
      <p:bldP spid="60" grpId="0" bldLvl="0" autoUpdateAnimBg="0"/>
      <p:bldP spid="61" grpId="0" bldLvl="0" autoUpdateAnimBg="0"/>
      <p:bldP spid="62"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3970"/>
            <a:ext cx="9144000" cy="5143500"/>
          </a:xfrm>
          <a:prstGeom prst="rect">
            <a:avLst/>
          </a:prstGeom>
          <a:solidFill>
            <a:srgbClr val="EDEDE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3" name="直角三角形 12"/>
          <p:cNvSpPr/>
          <p:nvPr/>
        </p:nvSpPr>
        <p:spPr>
          <a:xfrm flipH="1">
            <a:off x="3682219" y="0"/>
            <a:ext cx="5461781" cy="5143500"/>
          </a:xfrm>
          <a:prstGeom prst="rtTriangle">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4" name="斜纹 13"/>
          <p:cNvSpPr/>
          <p:nvPr/>
        </p:nvSpPr>
        <p:spPr>
          <a:xfrm>
            <a:off x="5591908" y="0"/>
            <a:ext cx="2877178" cy="2700997"/>
          </a:xfrm>
          <a:prstGeom prst="diagStripe">
            <a:avLst>
              <a:gd name="adj" fmla="val 46235"/>
            </a:avLst>
          </a:prstGeom>
          <a:blipFill rotWithShape="1">
            <a:blip r:embed="rId3" cstate="print"/>
            <a:tile algn="t"/>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 name="斜纹 16"/>
          <p:cNvSpPr/>
          <p:nvPr/>
        </p:nvSpPr>
        <p:spPr>
          <a:xfrm>
            <a:off x="7973774" y="0"/>
            <a:ext cx="990623" cy="929963"/>
          </a:xfrm>
          <a:prstGeom prst="diagStripe">
            <a:avLst>
              <a:gd name="adj" fmla="val 75545"/>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 name="任意多边形 17"/>
          <p:cNvSpPr/>
          <p:nvPr/>
        </p:nvSpPr>
        <p:spPr>
          <a:xfrm>
            <a:off x="4013425" y="4437039"/>
            <a:ext cx="990623" cy="706462"/>
          </a:xfrm>
          <a:custGeom>
            <a:avLst/>
            <a:gdLst>
              <a:gd name="connsiteX0" fmla="*/ 997821 w 1320830"/>
              <a:gd name="connsiteY0" fmla="*/ 0 h 941949"/>
              <a:gd name="connsiteX1" fmla="*/ 1320830 w 1320830"/>
              <a:gd name="connsiteY1" fmla="*/ 0 h 941949"/>
              <a:gd name="connsiteX2" fmla="*/ 317439 w 1320830"/>
              <a:gd name="connsiteY2" fmla="*/ 941949 h 941949"/>
              <a:gd name="connsiteX3" fmla="*/ 0 w 1320830"/>
              <a:gd name="connsiteY3" fmla="*/ 941949 h 941949"/>
              <a:gd name="connsiteX4" fmla="*/ 0 w 1320830"/>
              <a:gd name="connsiteY4" fmla="*/ 936720 h 94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30" h="941949">
                <a:moveTo>
                  <a:pt x="997821" y="0"/>
                </a:moveTo>
                <a:lnTo>
                  <a:pt x="1320830" y="0"/>
                </a:lnTo>
                <a:lnTo>
                  <a:pt x="317439" y="941949"/>
                </a:lnTo>
                <a:lnTo>
                  <a:pt x="0" y="941949"/>
                </a:lnTo>
                <a:lnTo>
                  <a:pt x="0" y="936720"/>
                </a:lnTo>
                <a:close/>
              </a:path>
            </a:pathLst>
          </a:custGeom>
          <a:solidFill>
            <a:srgbClr val="A6A6A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3" name="任意多边形 22"/>
          <p:cNvSpPr/>
          <p:nvPr/>
        </p:nvSpPr>
        <p:spPr>
          <a:xfrm>
            <a:off x="268196" y="3844977"/>
            <a:ext cx="1810306" cy="1301936"/>
          </a:xfrm>
          <a:custGeom>
            <a:avLst/>
            <a:gdLst>
              <a:gd name="connsiteX0" fmla="*/ 1823461 w 2413741"/>
              <a:gd name="connsiteY0" fmla="*/ 0 h 1735915"/>
              <a:gd name="connsiteX1" fmla="*/ 2413741 w 2413741"/>
              <a:gd name="connsiteY1" fmla="*/ 0 h 1735915"/>
              <a:gd name="connsiteX2" fmla="*/ 564595 w 2413741"/>
              <a:gd name="connsiteY2" fmla="*/ 1735915 h 1735915"/>
              <a:gd name="connsiteX3" fmla="*/ 0 w 2413741"/>
              <a:gd name="connsiteY3" fmla="*/ 1735915 h 1735915"/>
              <a:gd name="connsiteX4" fmla="*/ 0 w 2413741"/>
              <a:gd name="connsiteY4" fmla="*/ 1711802 h 17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741" h="1735915">
                <a:moveTo>
                  <a:pt x="1823461" y="0"/>
                </a:moveTo>
                <a:lnTo>
                  <a:pt x="2413741" y="0"/>
                </a:lnTo>
                <a:lnTo>
                  <a:pt x="564595" y="1735915"/>
                </a:lnTo>
                <a:lnTo>
                  <a:pt x="0" y="1735915"/>
                </a:lnTo>
                <a:lnTo>
                  <a:pt x="0" y="1711802"/>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4" name="任意多边形 23"/>
          <p:cNvSpPr/>
          <p:nvPr/>
        </p:nvSpPr>
        <p:spPr>
          <a:xfrm>
            <a:off x="0" y="4756278"/>
            <a:ext cx="523886" cy="387222"/>
          </a:xfrm>
          <a:custGeom>
            <a:avLst/>
            <a:gdLst>
              <a:gd name="connsiteX0" fmla="*/ 543196 w 698514"/>
              <a:gd name="connsiteY0" fmla="*/ 0 h 516296"/>
              <a:gd name="connsiteX1" fmla="*/ 698514 w 698514"/>
              <a:gd name="connsiteY1" fmla="*/ 0 h 516296"/>
              <a:gd name="connsiteX2" fmla="*/ 148541 w 698514"/>
              <a:gd name="connsiteY2" fmla="*/ 516296 h 516296"/>
              <a:gd name="connsiteX3" fmla="*/ 0 w 698514"/>
              <a:gd name="connsiteY3" fmla="*/ 516296 h 516296"/>
              <a:gd name="connsiteX4" fmla="*/ 0 w 698514"/>
              <a:gd name="connsiteY4" fmla="*/ 509934 h 51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14" h="516296">
                <a:moveTo>
                  <a:pt x="543196" y="0"/>
                </a:moveTo>
                <a:lnTo>
                  <a:pt x="698514" y="0"/>
                </a:lnTo>
                <a:lnTo>
                  <a:pt x="148541" y="516296"/>
                </a:lnTo>
                <a:lnTo>
                  <a:pt x="0" y="516296"/>
                </a:lnTo>
                <a:lnTo>
                  <a:pt x="0" y="509934"/>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5" name="斜纹 24"/>
          <p:cNvSpPr/>
          <p:nvPr/>
        </p:nvSpPr>
        <p:spPr>
          <a:xfrm>
            <a:off x="0" y="2767496"/>
            <a:ext cx="2295525" cy="2154960"/>
          </a:xfrm>
          <a:prstGeom prst="diagStripe">
            <a:avLst>
              <a:gd name="adj" fmla="val 75545"/>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6" name="任意多边形 25"/>
          <p:cNvSpPr/>
          <p:nvPr/>
        </p:nvSpPr>
        <p:spPr>
          <a:xfrm>
            <a:off x="0" y="3557572"/>
            <a:ext cx="834983" cy="783853"/>
          </a:xfrm>
          <a:custGeom>
            <a:avLst/>
            <a:gdLst>
              <a:gd name="connsiteX0" fmla="*/ 789260 w 1113310"/>
              <a:gd name="connsiteY0" fmla="*/ 0 h 1045137"/>
              <a:gd name="connsiteX1" fmla="*/ 1113310 w 1113310"/>
              <a:gd name="connsiteY1" fmla="*/ 0 h 1045137"/>
              <a:gd name="connsiteX2" fmla="*/ 0 w 1113310"/>
              <a:gd name="connsiteY2" fmla="*/ 1045137 h 1045137"/>
              <a:gd name="connsiteX3" fmla="*/ 0 w 1113310"/>
              <a:gd name="connsiteY3" fmla="*/ 740930 h 1045137"/>
            </a:gdLst>
            <a:ahLst/>
            <a:cxnLst>
              <a:cxn ang="0">
                <a:pos x="connsiteX0" y="connsiteY0"/>
              </a:cxn>
              <a:cxn ang="0">
                <a:pos x="connsiteX1" y="connsiteY1"/>
              </a:cxn>
              <a:cxn ang="0">
                <a:pos x="connsiteX2" y="connsiteY2"/>
              </a:cxn>
              <a:cxn ang="0">
                <a:pos x="connsiteX3" y="connsiteY3"/>
              </a:cxn>
            </a:cxnLst>
            <a:rect l="l" t="t" r="r" b="b"/>
            <a:pathLst>
              <a:path w="1113310" h="1045137">
                <a:moveTo>
                  <a:pt x="789260" y="0"/>
                </a:moveTo>
                <a:lnTo>
                  <a:pt x="1113310" y="0"/>
                </a:lnTo>
                <a:lnTo>
                  <a:pt x="0" y="1045137"/>
                </a:lnTo>
                <a:lnTo>
                  <a:pt x="0" y="74093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7" name="任意多边形 26"/>
          <p:cNvSpPr/>
          <p:nvPr/>
        </p:nvSpPr>
        <p:spPr>
          <a:xfrm>
            <a:off x="1" y="-5565"/>
            <a:ext cx="1053821" cy="989291"/>
          </a:xfrm>
          <a:custGeom>
            <a:avLst/>
            <a:gdLst>
              <a:gd name="connsiteX0" fmla="*/ 1025302 w 1405095"/>
              <a:gd name="connsiteY0" fmla="*/ 0 h 1319055"/>
              <a:gd name="connsiteX1" fmla="*/ 1405095 w 1405095"/>
              <a:gd name="connsiteY1" fmla="*/ 0 h 1319055"/>
              <a:gd name="connsiteX2" fmla="*/ 0 w 1405095"/>
              <a:gd name="connsiteY2" fmla="*/ 1319055 h 1319055"/>
              <a:gd name="connsiteX3" fmla="*/ 0 w 1405095"/>
              <a:gd name="connsiteY3" fmla="*/ 962518 h 1319055"/>
            </a:gdLst>
            <a:ahLst/>
            <a:cxnLst>
              <a:cxn ang="0">
                <a:pos x="connsiteX0" y="connsiteY0"/>
              </a:cxn>
              <a:cxn ang="0">
                <a:pos x="connsiteX1" y="connsiteY1"/>
              </a:cxn>
              <a:cxn ang="0">
                <a:pos x="connsiteX2" y="connsiteY2"/>
              </a:cxn>
              <a:cxn ang="0">
                <a:pos x="connsiteX3" y="connsiteY3"/>
              </a:cxn>
            </a:cxnLst>
            <a:rect l="l" t="t" r="r" b="b"/>
            <a:pathLst>
              <a:path w="1405095" h="1319055">
                <a:moveTo>
                  <a:pt x="1025302" y="0"/>
                </a:moveTo>
                <a:lnTo>
                  <a:pt x="1405095" y="0"/>
                </a:lnTo>
                <a:lnTo>
                  <a:pt x="0" y="1319055"/>
                </a:lnTo>
                <a:lnTo>
                  <a:pt x="0" y="96251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0" name="TextBox 42"/>
          <p:cNvSpPr txBox="1"/>
          <p:nvPr/>
        </p:nvSpPr>
        <p:spPr>
          <a:xfrm>
            <a:off x="2396119" y="1226437"/>
            <a:ext cx="1845377" cy="590931"/>
          </a:xfrm>
          <a:prstGeom prst="rect">
            <a:avLst/>
          </a:prstGeom>
          <a:noFill/>
        </p:spPr>
        <p:txBody>
          <a:bodyPr wrap="none" rtlCol="0">
            <a:spAutoFit/>
          </a:bodyPr>
          <a:lstStyle/>
          <a:p>
            <a:pPr algn="ctr"/>
            <a:r>
              <a:rPr lang="zh-CN" altLang="en-US" sz="3240" b="1" dirty="0">
                <a:solidFill>
                  <a:prstClr val="black"/>
                </a:solidFill>
                <a:latin typeface="微软雅黑" panose="020B0503020204020204" pitchFamily="34" charset="-122"/>
                <a:ea typeface="微软雅黑" panose="020B0503020204020204" pitchFamily="34" charset="-122"/>
                <a:sym typeface="+mn-ea"/>
              </a:rPr>
              <a:t>谢谢观</a:t>
            </a:r>
            <a:r>
              <a:rPr lang="zh-CN" altLang="en-US" sz="3240" b="1" dirty="0" smtClean="0">
                <a:solidFill>
                  <a:prstClr val="black"/>
                </a:solidFill>
                <a:latin typeface="微软雅黑" panose="020B0503020204020204" pitchFamily="34" charset="-122"/>
                <a:ea typeface="微软雅黑" panose="020B0503020204020204" pitchFamily="34" charset="-122"/>
                <a:sym typeface="+mn-ea"/>
              </a:rPr>
              <a:t>赏</a:t>
            </a:r>
            <a:endParaRPr lang="zh-CN" altLang="en-US" sz="3240" b="1" dirty="0">
              <a:solidFill>
                <a:prstClr val="black"/>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403648" y="1882584"/>
            <a:ext cx="3829973" cy="0"/>
          </a:xfrm>
          <a:prstGeom prst="line">
            <a:avLst/>
          </a:prstGeom>
          <a:noFill/>
          <a:ln w="28575" cap="flat" cmpd="sng" algn="ctr">
            <a:solidFill>
              <a:srgbClr val="003466"/>
            </a:solidFill>
            <a:prstDash val="solid"/>
          </a:ln>
          <a:effectLst/>
        </p:spPr>
      </p:cxn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4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465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7" grpId="0" bldLvl="0" animBg="1"/>
      <p:bldP spid="18" grpId="0" bldLvl="0" animBg="1"/>
      <p:bldP spid="23" grpId="0" bldLvl="0" animBg="1"/>
      <p:bldP spid="24" grpId="0" bldLvl="0" animBg="1"/>
      <p:bldP spid="25" grpId="0" bldLvl="0" animBg="1"/>
      <p:bldP spid="26" grpId="0" bldLvl="0" animBg="1"/>
      <p:bldP spid="27" grpId="0"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784407" y="1337721"/>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rPr>
              <a:t>01</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29" name="直接连接符 28"/>
          <p:cNvCxnSpPr>
            <a:stCxn id="27" idx="3"/>
          </p:cNvCxnSpPr>
          <p:nvPr/>
        </p:nvCxnSpPr>
        <p:spPr>
          <a:xfrm flipV="1">
            <a:off x="3488720" y="2115293"/>
            <a:ext cx="5655280" cy="7258"/>
          </a:xfrm>
          <a:prstGeom prst="line">
            <a:avLst/>
          </a:prstGeom>
          <a:noFill/>
          <a:ln w="95250" cap="flat" cmpd="sng" algn="ctr">
            <a:solidFill>
              <a:srgbClr val="003466"/>
            </a:solidFill>
            <a:prstDash val="solid"/>
          </a:ln>
          <a:effectLst/>
        </p:spPr>
      </p:cxnSp>
      <p:sp>
        <p:nvSpPr>
          <p:cNvPr id="30" name="TextBox 6"/>
          <p:cNvSpPr txBox="1"/>
          <p:nvPr/>
        </p:nvSpPr>
        <p:spPr>
          <a:xfrm>
            <a:off x="3563888" y="1263391"/>
            <a:ext cx="3775393"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信息安全法概述</a:t>
            </a:r>
          </a:p>
        </p:txBody>
      </p:sp>
      <p:sp>
        <p:nvSpPr>
          <p:cNvPr id="31" name="TextBox 7"/>
          <p:cNvSpPr txBox="1"/>
          <p:nvPr/>
        </p:nvSpPr>
        <p:spPr>
          <a:xfrm>
            <a:off x="518390" y="2643758"/>
            <a:ext cx="6213850" cy="1569660"/>
          </a:xfrm>
          <a:prstGeom prst="rect">
            <a:avLst/>
          </a:prstGeom>
          <a:noFill/>
          <a:ln>
            <a:solidFill>
              <a:schemeClr val="accent1"/>
            </a:solidFill>
          </a:ln>
          <a:effectLst>
            <a:innerShdw blurRad="63500" dist="50800" dir="18900000">
              <a:prstClr val="black">
                <a:alpha val="50000"/>
              </a:prstClr>
            </a:innerShdw>
          </a:effectLst>
        </p:spPr>
        <p:txBody>
          <a:bodyPr wrap="square" rtlCol="0">
            <a:spAutoFit/>
          </a:bodyPr>
          <a:lstStyle/>
          <a:p>
            <a:r>
              <a:rPr lang="zh-CN" altLang="en-US" sz="2400" dirty="0" smtClean="0">
                <a:solidFill>
                  <a:prstClr val="black">
                    <a:lumMod val="85000"/>
                    <a:lumOff val="15000"/>
                  </a:prstClr>
                </a:solidFill>
                <a:latin typeface="黑体" pitchFamily="49" charset="-122"/>
                <a:ea typeface="黑体" pitchFamily="49" charset="-122"/>
              </a:rPr>
              <a:t>信息</a:t>
            </a:r>
            <a:r>
              <a:rPr lang="zh-CN" altLang="en-US" sz="2400" dirty="0">
                <a:solidFill>
                  <a:prstClr val="black">
                    <a:lumMod val="85000"/>
                    <a:lumOff val="15000"/>
                  </a:prstClr>
                </a:solidFill>
                <a:latin typeface="黑体" pitchFamily="49" charset="-122"/>
                <a:ea typeface="黑体" pitchFamily="49" charset="-122"/>
              </a:rPr>
              <a:t>安全法的调整对象，是人们在维护信息安全的行为过程中所产生的社会关系。对信息安全法调整对象的深入研究，将为我国信息安全法的完善提供理论基础。</a:t>
            </a:r>
          </a:p>
        </p:txBody>
      </p:sp>
      <p:pic>
        <p:nvPicPr>
          <p:cNvPr id="2" name="图片 1"/>
          <p:cNvPicPr>
            <a:picLocks noChangeAspect="1"/>
          </p:cNvPicPr>
          <p:nvPr/>
        </p:nvPicPr>
        <p:blipFill>
          <a:blip r:embed="rId3" cstate="print"/>
          <a:stretch>
            <a:fillRect/>
          </a:stretch>
        </p:blipFill>
        <p:spPr>
          <a:xfrm>
            <a:off x="7221392" y="2779526"/>
            <a:ext cx="1930400" cy="23253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6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childTnLst>
                          </p:cTn>
                        </p:par>
                        <p:par>
                          <p:cTn id="30" fill="hold">
                            <p:stCondLst>
                              <p:cond delay="3150"/>
                            </p:stCondLst>
                            <p:childTnLst>
                              <p:par>
                                <p:cTn id="31" presetID="14" presetClass="entr" presetSubtype="1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a:spLocks noChangeArrowheads="1"/>
          </p:cNvSpPr>
          <p:nvPr/>
        </p:nvSpPr>
        <p:spPr bwMode="auto">
          <a:xfrm>
            <a:off x="1444399" y="1383898"/>
            <a:ext cx="1718607" cy="1292662"/>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中立原则</a:t>
            </a:r>
          </a:p>
          <a:p>
            <a:pPr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技术中立</a:t>
            </a:r>
          </a:p>
          <a:p>
            <a:pPr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安全原则</a:t>
            </a:r>
          </a:p>
          <a:p>
            <a:pPr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开放性原则</a:t>
            </a:r>
          </a:p>
          <a:p>
            <a:pPr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协调性原则</a:t>
            </a:r>
          </a:p>
          <a:p>
            <a:pPr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系统化原则</a:t>
            </a:r>
          </a:p>
        </p:txBody>
      </p:sp>
      <p:sp>
        <p:nvSpPr>
          <p:cNvPr id="18" name="TextBox 16"/>
          <p:cNvSpPr txBox="1">
            <a:spLocks noChangeArrowheads="1"/>
          </p:cNvSpPr>
          <p:nvPr/>
        </p:nvSpPr>
        <p:spPr bwMode="auto">
          <a:xfrm>
            <a:off x="377525" y="1793028"/>
            <a:ext cx="1642456" cy="215444"/>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400" b="1" dirty="0" smtClean="0">
                <a:solidFill>
                  <a:srgbClr val="002221"/>
                </a:solidFill>
                <a:latin typeface="Arial" panose="020B0604020202020204" pitchFamily="34" charset="0"/>
                <a:ea typeface="微软雅黑" panose="020B0503020204020204" pitchFamily="34" charset="-122"/>
              </a:rPr>
              <a:t>基</a:t>
            </a:r>
            <a:r>
              <a:rPr lang="zh-CN" altLang="en-US" sz="1400" b="1" dirty="0">
                <a:solidFill>
                  <a:srgbClr val="002221"/>
                </a:solidFill>
                <a:latin typeface="Arial" panose="020B0604020202020204" pitchFamily="34" charset="0"/>
                <a:ea typeface="微软雅黑" panose="020B0503020204020204" pitchFamily="34" charset="-122"/>
              </a:rPr>
              <a:t>本原则</a:t>
            </a:r>
          </a:p>
        </p:txBody>
      </p:sp>
      <p:sp>
        <p:nvSpPr>
          <p:cNvPr id="19" name="TextBox 17"/>
          <p:cNvSpPr txBox="1">
            <a:spLocks noChangeArrowheads="1"/>
          </p:cNvSpPr>
          <p:nvPr/>
        </p:nvSpPr>
        <p:spPr bwMode="auto">
          <a:xfrm>
            <a:off x="1413233" y="3452672"/>
            <a:ext cx="1718607" cy="430887"/>
          </a:xfrm>
          <a:prstGeom prst="rect">
            <a:avLst/>
          </a:prstGeom>
          <a:noFill/>
          <a:ln w="9525">
            <a:noFill/>
            <a:miter lim="800000"/>
          </a:ln>
        </p:spPr>
        <p:txBody>
          <a:bodyPr wrap="square" lIns="0" tIns="0" rIns="0" bIns="0">
            <a:spAutoFit/>
          </a:bodyPr>
          <a:lstStyle/>
          <a:p>
            <a:pPr defTabSz="913130" fontAlgn="base">
              <a:spcBef>
                <a:spcPct val="0"/>
              </a:spcBef>
              <a:spcAft>
                <a:spcPct val="0"/>
              </a:spcAft>
            </a:pPr>
            <a:r>
              <a:rPr lang="zh-CN" altLang="en-US" sz="14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rPr>
              <a:t>部门立法</a:t>
            </a:r>
            <a:endParaRPr lang="en-US" altLang="zh-CN" sz="14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endParaRPr>
          </a:p>
          <a:p>
            <a:pPr defTabSz="913130" fontAlgn="base">
              <a:spcBef>
                <a:spcPct val="0"/>
              </a:spcBef>
              <a:spcAft>
                <a:spcPct val="0"/>
              </a:spcAft>
            </a:pPr>
            <a:r>
              <a:rPr lang="zh-CN" altLang="en-US" sz="14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rPr>
              <a:t>全国人大立法</a:t>
            </a:r>
            <a:endParaRPr lang="en-US" altLang="zh-CN" sz="14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endParaRPr>
          </a:p>
        </p:txBody>
      </p:sp>
      <p:sp>
        <p:nvSpPr>
          <p:cNvPr id="20" name="TextBox 18"/>
          <p:cNvSpPr txBox="1">
            <a:spLocks noChangeArrowheads="1"/>
          </p:cNvSpPr>
          <p:nvPr/>
        </p:nvSpPr>
        <p:spPr bwMode="auto">
          <a:xfrm>
            <a:off x="409264" y="3560394"/>
            <a:ext cx="1642456" cy="215444"/>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400" b="1" dirty="0">
                <a:solidFill>
                  <a:srgbClr val="002221"/>
                </a:solidFill>
                <a:latin typeface="微软雅黑" panose="020B0503020204020204" pitchFamily="34" charset="-122"/>
                <a:ea typeface="微软雅黑" panose="020B0503020204020204" pitchFamily="34" charset="-122"/>
              </a:rPr>
              <a:t>立法机关</a:t>
            </a:r>
          </a:p>
        </p:txBody>
      </p:sp>
      <p:sp>
        <p:nvSpPr>
          <p:cNvPr id="21" name="TextBox 9"/>
          <p:cNvSpPr txBox="1">
            <a:spLocks noChangeArrowheads="1"/>
          </p:cNvSpPr>
          <p:nvPr/>
        </p:nvSpPr>
        <p:spPr bwMode="auto">
          <a:xfrm>
            <a:off x="3826922" y="2274732"/>
            <a:ext cx="1626031" cy="1292662"/>
          </a:xfrm>
          <a:prstGeom prst="rect">
            <a:avLst/>
          </a:prstGeom>
          <a:noFill/>
          <a:ln w="9525">
            <a:noFill/>
            <a:miter lim="800000"/>
          </a:ln>
        </p:spPr>
        <p:txBody>
          <a:bodyPr lIns="0" tIns="0" rIns="0" bIns="0">
            <a:spAutoFit/>
          </a:bodyPr>
          <a:lstStyle/>
          <a:p>
            <a:pPr algn="ctr" defTabSz="913130" fontAlgn="base">
              <a:spcBef>
                <a:spcPct val="0"/>
              </a:spcBef>
              <a:spcAft>
                <a:spcPct val="0"/>
              </a:spcAft>
            </a:pPr>
            <a:r>
              <a:rPr lang="zh-CN" altLang="en-US" sz="2800" b="1" dirty="0">
                <a:solidFill>
                  <a:srgbClr val="002221"/>
                </a:solidFill>
                <a:latin typeface="微软雅黑" panose="020B0503020204020204" pitchFamily="34" charset="-122"/>
                <a:ea typeface="微软雅黑" panose="020B0503020204020204" pitchFamily="34" charset="-122"/>
              </a:rPr>
              <a:t>信息安全法的立法趋势</a:t>
            </a:r>
          </a:p>
        </p:txBody>
      </p:sp>
      <p:sp>
        <p:nvSpPr>
          <p:cNvPr id="22" name="AutoShape 23"/>
          <p:cNvSpPr>
            <a:spLocks noChangeArrowheads="1"/>
          </p:cNvSpPr>
          <p:nvPr/>
        </p:nvSpPr>
        <p:spPr bwMode="auto">
          <a:xfrm>
            <a:off x="3352145" y="1659441"/>
            <a:ext cx="2574176" cy="2402466"/>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a:solidFill>
                <a:srgbClr val="000000"/>
              </a:solidFill>
              <a:latin typeface="Arial" panose="020B0604020202020204" pitchFamily="34" charset="0"/>
              <a:ea typeface="微软雅黑" panose="020B0503020204020204" pitchFamily="34" charset="-122"/>
            </a:endParaRPr>
          </a:p>
        </p:txBody>
      </p:sp>
      <p:sp>
        <p:nvSpPr>
          <p:cNvPr id="23" name="AutoShape 26"/>
          <p:cNvSpPr>
            <a:spLocks noChangeArrowheads="1"/>
          </p:cNvSpPr>
          <p:nvPr/>
        </p:nvSpPr>
        <p:spPr bwMode="auto">
          <a:xfrm>
            <a:off x="2878777" y="2435875"/>
            <a:ext cx="1015336" cy="946652"/>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a:solidFill>
                <a:srgbClr val="000000"/>
              </a:solidFill>
              <a:latin typeface="Arial" panose="020B0604020202020204" pitchFamily="34" charset="0"/>
              <a:ea typeface="微软雅黑" panose="020B0503020204020204" pitchFamily="34" charset="-122"/>
            </a:endParaRPr>
          </a:p>
        </p:txBody>
      </p:sp>
      <p:sp>
        <p:nvSpPr>
          <p:cNvPr id="24" name="AutoShape 27"/>
          <p:cNvSpPr>
            <a:spLocks noChangeArrowheads="1"/>
          </p:cNvSpPr>
          <p:nvPr/>
        </p:nvSpPr>
        <p:spPr bwMode="auto">
          <a:xfrm>
            <a:off x="5384269" y="2435875"/>
            <a:ext cx="1015336" cy="946652"/>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a:solidFill>
                <a:srgbClr val="000000"/>
              </a:solidFill>
              <a:latin typeface="Arial" panose="020B0604020202020204" pitchFamily="34" charset="0"/>
              <a:ea typeface="微软雅黑" panose="020B0503020204020204" pitchFamily="34" charset="-122"/>
            </a:endParaRPr>
          </a:p>
        </p:txBody>
      </p:sp>
      <p:sp>
        <p:nvSpPr>
          <p:cNvPr id="11" name="TextBox 18"/>
          <p:cNvSpPr txBox="1">
            <a:spLocks noChangeArrowheads="1"/>
          </p:cNvSpPr>
          <p:nvPr/>
        </p:nvSpPr>
        <p:spPr bwMode="auto">
          <a:xfrm>
            <a:off x="6588224" y="1276176"/>
            <a:ext cx="1642456" cy="215444"/>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400" b="1" dirty="0">
                <a:solidFill>
                  <a:srgbClr val="002221"/>
                </a:solidFill>
                <a:latin typeface="微软雅黑" panose="020B0503020204020204" pitchFamily="34" charset="-122"/>
                <a:ea typeface="微软雅黑" panose="020B0503020204020204" pitchFamily="34" charset="-122"/>
              </a:rPr>
              <a:t>立</a:t>
            </a:r>
            <a:r>
              <a:rPr lang="zh-CN" altLang="en-US" sz="1400" b="1" dirty="0" smtClean="0">
                <a:solidFill>
                  <a:srgbClr val="002221"/>
                </a:solidFill>
                <a:latin typeface="微软雅黑" panose="020B0503020204020204" pitchFamily="34" charset="-122"/>
                <a:ea typeface="微软雅黑" panose="020B0503020204020204" pitchFamily="34" charset="-122"/>
              </a:rPr>
              <a:t>法的重心</a:t>
            </a:r>
            <a:endParaRPr lang="zh-CN" altLang="en-US" sz="1400" b="1" dirty="0">
              <a:solidFill>
                <a:srgbClr val="00222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6546119" y="1744512"/>
            <a:ext cx="1842306" cy="2462213"/>
          </a:xfrm>
          <a:prstGeom prst="rect">
            <a:avLst/>
          </a:prstGeom>
          <a:noFill/>
        </p:spPr>
        <p:txBody>
          <a:bodyPr wrap="square" rtlCol="0">
            <a:spAutoFit/>
          </a:bodyPr>
          <a:lstStyle/>
          <a:p>
            <a:pPr lvl="0" defTabSz="913130" fontAlgn="base">
              <a:spcBef>
                <a:spcPct val="0"/>
              </a:spcBef>
              <a:spcAft>
                <a:spcPct val="0"/>
              </a:spcAft>
            </a:pPr>
            <a:r>
              <a:rPr lang="zh-CN" altLang="en-US"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基于对网络空间安全的新认识，立法重点发生了从对信息基础设施保护，到国家关键基础设施保护的转移，强调物理空间安全与网络空间安全之间的关系，要求建立应急响应、检测预警机制，重视监控和信息共享。</a:t>
            </a:r>
            <a:endParaRPr lang="en-US" altLang="zh-CN" sz="1400" dirty="0">
              <a:solidFill>
                <a:srgbClr val="808080"/>
              </a:solidFill>
              <a:latin typeface="Arial" panose="020B0604020202020204" pitchFamily="34" charset="0"/>
              <a:ea typeface="微软雅黑" panose="020B0503020204020204" pitchFamily="34" charset="-122"/>
              <a:sym typeface="造字工房悦黑体验版常规体" pitchFamily="50" charset="-122"/>
            </a:endParaRPr>
          </a:p>
        </p:txBody>
      </p:sp>
      <p:sp>
        <p:nvSpPr>
          <p:cNvPr id="3" name="TextBox 2"/>
          <p:cNvSpPr txBox="1"/>
          <p:nvPr/>
        </p:nvSpPr>
        <p:spPr>
          <a:xfrm>
            <a:off x="1043608" y="4227934"/>
            <a:ext cx="679478" cy="369332"/>
          </a:xfrm>
          <a:prstGeom prst="rect">
            <a:avLst/>
          </a:prstGeom>
          <a:noFill/>
        </p:spPr>
        <p:txBody>
          <a:bodyPr wrap="square" rtlCol="0">
            <a:spAutoFit/>
          </a:bodyPr>
          <a:lstStyle/>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22" presetClass="entr" presetSubtype="2"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par>
                                <p:cTn id="37" presetID="22" presetClass="entr" presetSubtype="2"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rot="9205952">
            <a:off x="3698028" y="2568146"/>
            <a:ext cx="1684862" cy="187315"/>
          </a:xfrm>
          <a:prstGeom prst="rect">
            <a:avLst/>
          </a:prstGeom>
          <a:solidFill>
            <a:srgbClr val="003466"/>
          </a:solidFill>
          <a:ln w="25400" cap="flat" cmpd="sng" algn="ctr">
            <a:noFill/>
            <a:prstDash val="solid"/>
          </a:ln>
          <a:effectLst>
            <a:innerShdw blurRad="63500" dist="50800" dir="2700000">
              <a:prstClr val="black">
                <a:alpha val="50000"/>
              </a:prstClr>
            </a:inn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A783A"/>
              </a:solidFill>
              <a:effectLst/>
              <a:uLnTx/>
              <a:uFillTx/>
              <a:latin typeface="Impact MT Std" pitchFamily="34" charset="0"/>
              <a:ea typeface="宋体" panose="02010600030101010101" pitchFamily="2" charset="-122"/>
            </a:endParaRPr>
          </a:p>
        </p:txBody>
      </p:sp>
      <p:sp>
        <p:nvSpPr>
          <p:cNvPr id="47" name="矩形 46"/>
          <p:cNvSpPr/>
          <p:nvPr/>
        </p:nvSpPr>
        <p:spPr>
          <a:xfrm rot="2256138">
            <a:off x="3490362" y="3462585"/>
            <a:ext cx="1904407" cy="175448"/>
          </a:xfrm>
          <a:prstGeom prst="rect">
            <a:avLst/>
          </a:prstGeom>
          <a:solidFill>
            <a:srgbClr val="003466"/>
          </a:solidFill>
          <a:ln w="25400" cap="flat" cmpd="sng" algn="ctr">
            <a:noFill/>
            <a:prstDash val="solid"/>
          </a:ln>
          <a:effectLst>
            <a:innerShdw blurRad="50800" dist="50800" dir="13500000">
              <a:prstClr val="black">
                <a:alpha val="30000"/>
              </a:prstClr>
            </a:inn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A783A"/>
              </a:solidFill>
              <a:effectLst/>
              <a:uLnTx/>
              <a:uFillTx/>
              <a:latin typeface="Impact MT Std" pitchFamily="34" charset="0"/>
              <a:ea typeface="宋体" panose="02010600030101010101" pitchFamily="2" charset="-122"/>
            </a:endParaRPr>
          </a:p>
        </p:txBody>
      </p:sp>
      <p:sp>
        <p:nvSpPr>
          <p:cNvPr id="48" name="矩形 47"/>
          <p:cNvSpPr/>
          <p:nvPr/>
        </p:nvSpPr>
        <p:spPr>
          <a:xfrm rot="2256138">
            <a:off x="3490362" y="1564392"/>
            <a:ext cx="1904407" cy="175448"/>
          </a:xfrm>
          <a:prstGeom prst="rect">
            <a:avLst/>
          </a:prstGeom>
          <a:solidFill>
            <a:srgbClr val="003466"/>
          </a:solidFill>
          <a:ln w="25400" cap="flat" cmpd="sng" algn="ctr">
            <a:noFill/>
            <a:prstDash val="solid"/>
          </a:ln>
          <a:effectLst>
            <a:innerShdw blurRad="50800" dist="50800" dir="16200000">
              <a:prstClr val="black">
                <a:alpha val="30000"/>
              </a:prstClr>
            </a:inn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A783A"/>
              </a:solidFill>
              <a:effectLst/>
              <a:uLnTx/>
              <a:uFillTx/>
              <a:latin typeface="Impact MT Std" pitchFamily="34" charset="0"/>
              <a:ea typeface="宋体" panose="02010600030101010101" pitchFamily="2" charset="-122"/>
            </a:endParaRPr>
          </a:p>
        </p:txBody>
      </p:sp>
      <p:grpSp>
        <p:nvGrpSpPr>
          <p:cNvPr id="49" name="组合 48"/>
          <p:cNvGrpSpPr/>
          <p:nvPr/>
        </p:nvGrpSpPr>
        <p:grpSpPr>
          <a:xfrm>
            <a:off x="3456385" y="812121"/>
            <a:ext cx="576907" cy="576907"/>
            <a:chOff x="4609713" y="938201"/>
            <a:chExt cx="769410" cy="769410"/>
          </a:xfrm>
        </p:grpSpPr>
        <p:grpSp>
          <p:nvGrpSpPr>
            <p:cNvPr id="50" name="组合 49"/>
            <p:cNvGrpSpPr/>
            <p:nvPr/>
          </p:nvGrpSpPr>
          <p:grpSpPr>
            <a:xfrm>
              <a:off x="4609713" y="938201"/>
              <a:ext cx="769410" cy="769410"/>
              <a:chOff x="1273629" y="1224643"/>
              <a:chExt cx="2171700" cy="2171700"/>
            </a:xfrm>
          </p:grpSpPr>
          <p:sp>
            <p:nvSpPr>
              <p:cNvPr id="52" name="圆角矩形 51"/>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FB850"/>
                  </a:solidFill>
                  <a:effectLst/>
                  <a:uLnTx/>
                  <a:uFillTx/>
                  <a:latin typeface="Impact MT Std" pitchFamily="34" charset="0"/>
                  <a:ea typeface="宋体" panose="02010600030101010101" pitchFamily="2" charset="-122"/>
                </a:endParaRPr>
              </a:p>
            </p:txBody>
          </p:sp>
          <p:sp>
            <p:nvSpPr>
              <p:cNvPr id="53" name="圆角矩形 52"/>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FB850"/>
                  </a:solidFill>
                  <a:effectLst/>
                  <a:uLnTx/>
                  <a:uFillTx/>
                  <a:latin typeface="Impact MT Std" pitchFamily="34" charset="0"/>
                  <a:ea typeface="宋体" panose="02010600030101010101" pitchFamily="2" charset="-122"/>
                </a:endParaRPr>
              </a:p>
            </p:txBody>
          </p:sp>
        </p:grpSp>
        <p:sp>
          <p:nvSpPr>
            <p:cNvPr id="51" name="文本框 23"/>
            <p:cNvSpPr txBox="1"/>
            <p:nvPr/>
          </p:nvSpPr>
          <p:spPr>
            <a:xfrm>
              <a:off x="4673292" y="1104819"/>
              <a:ext cx="656010" cy="533619"/>
            </a:xfrm>
            <a:prstGeom prst="rect">
              <a:avLst/>
            </a:prstGeom>
            <a:noFill/>
          </p:spPr>
          <p:txBody>
            <a:bodyPr wrap="square" rtlCol="0">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rPr>
                <a:t>01</a:t>
              </a:r>
              <a:endParaRPr kumimoji="0" lang="zh-CN" altLang="en-US"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endParaRPr>
            </a:p>
          </p:txBody>
        </p:sp>
      </p:grpSp>
      <p:grpSp>
        <p:nvGrpSpPr>
          <p:cNvPr id="54" name="组合 53"/>
          <p:cNvGrpSpPr/>
          <p:nvPr/>
        </p:nvGrpSpPr>
        <p:grpSpPr>
          <a:xfrm>
            <a:off x="4963011" y="1882273"/>
            <a:ext cx="576907" cy="576907"/>
            <a:chOff x="6619070" y="2365442"/>
            <a:chExt cx="769410" cy="769410"/>
          </a:xfrm>
        </p:grpSpPr>
        <p:grpSp>
          <p:nvGrpSpPr>
            <p:cNvPr id="55" name="组合 54"/>
            <p:cNvGrpSpPr/>
            <p:nvPr/>
          </p:nvGrpSpPr>
          <p:grpSpPr>
            <a:xfrm>
              <a:off x="6619070" y="2365442"/>
              <a:ext cx="769410" cy="769410"/>
              <a:chOff x="1273629" y="1224643"/>
              <a:chExt cx="2171700" cy="2171700"/>
            </a:xfrm>
          </p:grpSpPr>
          <p:sp>
            <p:nvSpPr>
              <p:cNvPr id="57" name="圆角矩形 56"/>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00ACBE"/>
                  </a:solidFill>
                  <a:effectLst/>
                  <a:uLnTx/>
                  <a:uFillTx/>
                  <a:latin typeface="Impact MT Std" pitchFamily="34" charset="0"/>
                  <a:ea typeface="宋体" panose="02010600030101010101" pitchFamily="2" charset="-122"/>
                </a:endParaRPr>
              </a:p>
            </p:txBody>
          </p:sp>
          <p:sp>
            <p:nvSpPr>
              <p:cNvPr id="58" name="圆角矩形 57"/>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00ACBE"/>
                  </a:solidFill>
                  <a:effectLst/>
                  <a:uLnTx/>
                  <a:uFillTx/>
                  <a:latin typeface="Impact MT Std" pitchFamily="34" charset="0"/>
                  <a:ea typeface="宋体" panose="02010600030101010101" pitchFamily="2" charset="-122"/>
                </a:endParaRPr>
              </a:p>
            </p:txBody>
          </p:sp>
        </p:grpSp>
        <p:sp>
          <p:nvSpPr>
            <p:cNvPr id="56" name="文本框 24"/>
            <p:cNvSpPr txBox="1"/>
            <p:nvPr/>
          </p:nvSpPr>
          <p:spPr>
            <a:xfrm>
              <a:off x="6700219" y="2496463"/>
              <a:ext cx="686188" cy="533619"/>
            </a:xfrm>
            <a:prstGeom prst="rect">
              <a:avLst/>
            </a:prstGeom>
            <a:noFill/>
          </p:spPr>
          <p:txBody>
            <a:bodyPr wrap="square" rtlCol="0">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rPr>
                <a:t>02</a:t>
              </a:r>
              <a:endParaRPr kumimoji="0" lang="zh-CN" altLang="en-US"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endParaRPr>
            </a:p>
          </p:txBody>
        </p:sp>
      </p:grpSp>
      <p:grpSp>
        <p:nvGrpSpPr>
          <p:cNvPr id="59" name="组合 58"/>
          <p:cNvGrpSpPr/>
          <p:nvPr/>
        </p:nvGrpSpPr>
        <p:grpSpPr>
          <a:xfrm>
            <a:off x="3456385" y="2830895"/>
            <a:ext cx="576907" cy="576907"/>
            <a:chOff x="4609713" y="3630601"/>
            <a:chExt cx="769410" cy="769410"/>
          </a:xfrm>
        </p:grpSpPr>
        <p:grpSp>
          <p:nvGrpSpPr>
            <p:cNvPr id="60" name="组合 59"/>
            <p:cNvGrpSpPr/>
            <p:nvPr/>
          </p:nvGrpSpPr>
          <p:grpSpPr>
            <a:xfrm>
              <a:off x="4609713" y="3630601"/>
              <a:ext cx="769410" cy="769410"/>
              <a:chOff x="1273629" y="1224643"/>
              <a:chExt cx="2171700" cy="2171700"/>
            </a:xfrm>
          </p:grpSpPr>
          <p:sp>
            <p:nvSpPr>
              <p:cNvPr id="62" name="圆角矩形 61"/>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353D"/>
                  </a:solidFill>
                  <a:effectLst/>
                  <a:uLnTx/>
                  <a:uFillTx/>
                  <a:latin typeface="Impact MT Std" pitchFamily="34" charset="0"/>
                  <a:ea typeface="宋体" panose="02010600030101010101" pitchFamily="2" charset="-122"/>
                </a:endParaRPr>
              </a:p>
            </p:txBody>
          </p:sp>
          <p:sp>
            <p:nvSpPr>
              <p:cNvPr id="63" name="圆角矩形 62"/>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353D"/>
                  </a:solidFill>
                  <a:effectLst/>
                  <a:uLnTx/>
                  <a:uFillTx/>
                  <a:latin typeface="Impact MT Std" pitchFamily="34" charset="0"/>
                  <a:ea typeface="宋体" panose="02010600030101010101" pitchFamily="2" charset="-122"/>
                </a:endParaRPr>
              </a:p>
            </p:txBody>
          </p:sp>
        </p:grpSp>
        <p:sp>
          <p:nvSpPr>
            <p:cNvPr id="61" name="文本框 25"/>
            <p:cNvSpPr txBox="1"/>
            <p:nvPr/>
          </p:nvSpPr>
          <p:spPr>
            <a:xfrm>
              <a:off x="4658671" y="3749168"/>
              <a:ext cx="691066" cy="533619"/>
            </a:xfrm>
            <a:prstGeom prst="rect">
              <a:avLst/>
            </a:prstGeom>
            <a:noFill/>
          </p:spPr>
          <p:txBody>
            <a:bodyPr wrap="square" rtlCol="0">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rPr>
                <a:t>03</a:t>
              </a:r>
              <a:endParaRPr kumimoji="0" lang="zh-CN" altLang="en-US"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endParaRPr>
            </a:p>
          </p:txBody>
        </p:sp>
      </p:grpSp>
      <p:grpSp>
        <p:nvGrpSpPr>
          <p:cNvPr id="64" name="组合 63"/>
          <p:cNvGrpSpPr/>
          <p:nvPr/>
        </p:nvGrpSpPr>
        <p:grpSpPr>
          <a:xfrm>
            <a:off x="4961456" y="3773625"/>
            <a:ext cx="576907" cy="576907"/>
            <a:chOff x="6616997" y="4887901"/>
            <a:chExt cx="769410" cy="769410"/>
          </a:xfrm>
        </p:grpSpPr>
        <p:grpSp>
          <p:nvGrpSpPr>
            <p:cNvPr id="65" name="组合 64"/>
            <p:cNvGrpSpPr/>
            <p:nvPr/>
          </p:nvGrpSpPr>
          <p:grpSpPr>
            <a:xfrm>
              <a:off x="6616997" y="4887901"/>
              <a:ext cx="769410" cy="769410"/>
              <a:chOff x="1273629" y="1224643"/>
              <a:chExt cx="2171700" cy="2171700"/>
            </a:xfrm>
          </p:grpSpPr>
          <p:sp>
            <p:nvSpPr>
              <p:cNvPr id="67" name="圆角矩形 66"/>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7030A0"/>
                  </a:solidFill>
                  <a:effectLst/>
                  <a:uLnTx/>
                  <a:uFillTx/>
                  <a:latin typeface="Impact MT Std" pitchFamily="34" charset="0"/>
                  <a:ea typeface="宋体" panose="02010600030101010101" pitchFamily="2" charset="-122"/>
                </a:endParaRPr>
              </a:p>
            </p:txBody>
          </p:sp>
          <p:sp>
            <p:nvSpPr>
              <p:cNvPr id="86" name="圆角矩形 85"/>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7030A0"/>
                  </a:solidFill>
                  <a:effectLst/>
                  <a:uLnTx/>
                  <a:uFillTx/>
                  <a:latin typeface="Impact MT Std" pitchFamily="34" charset="0"/>
                  <a:ea typeface="宋体" panose="02010600030101010101" pitchFamily="2" charset="-122"/>
                </a:endParaRPr>
              </a:p>
            </p:txBody>
          </p:sp>
        </p:grpSp>
        <p:sp>
          <p:nvSpPr>
            <p:cNvPr id="66" name="文本框 26"/>
            <p:cNvSpPr txBox="1"/>
            <p:nvPr/>
          </p:nvSpPr>
          <p:spPr>
            <a:xfrm>
              <a:off x="6694266" y="5004465"/>
              <a:ext cx="692141" cy="533619"/>
            </a:xfrm>
            <a:prstGeom prst="rect">
              <a:avLst/>
            </a:prstGeom>
            <a:noFill/>
          </p:spPr>
          <p:txBody>
            <a:bodyPr wrap="square" rtlCol="0">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rPr>
                <a:t>04</a:t>
              </a:r>
              <a:endParaRPr kumimoji="0" lang="zh-CN" altLang="en-US"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endParaRPr>
            </a:p>
          </p:txBody>
        </p:sp>
      </p:grpSp>
      <p:grpSp>
        <p:nvGrpSpPr>
          <p:cNvPr id="87" name="组合 86"/>
          <p:cNvGrpSpPr/>
          <p:nvPr/>
        </p:nvGrpSpPr>
        <p:grpSpPr>
          <a:xfrm>
            <a:off x="1388973" y="1275606"/>
            <a:ext cx="2988538" cy="920487"/>
            <a:chOff x="1852445" y="1926278"/>
            <a:chExt cx="3985755" cy="1227635"/>
          </a:xfrm>
        </p:grpSpPr>
        <p:sp>
          <p:nvSpPr>
            <p:cNvPr id="88" name="任意多边形 87"/>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9" name="椭圆 88"/>
            <p:cNvSpPr/>
            <p:nvPr/>
          </p:nvSpPr>
          <p:spPr>
            <a:xfrm>
              <a:off x="5702241" y="3017954"/>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90" name="组合 89"/>
          <p:cNvGrpSpPr/>
          <p:nvPr/>
        </p:nvGrpSpPr>
        <p:grpSpPr>
          <a:xfrm>
            <a:off x="1388973" y="3291830"/>
            <a:ext cx="2988538" cy="920487"/>
            <a:chOff x="1852445" y="4448982"/>
            <a:chExt cx="3985755" cy="1227635"/>
          </a:xfrm>
        </p:grpSpPr>
        <p:sp>
          <p:nvSpPr>
            <p:cNvPr id="91" name="任意多边形 90"/>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2" name="椭圆 91"/>
            <p:cNvSpPr/>
            <p:nvPr/>
          </p:nvSpPr>
          <p:spPr>
            <a:xfrm>
              <a:off x="5702241" y="5540658"/>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93" name="组合 92"/>
          <p:cNvGrpSpPr/>
          <p:nvPr/>
        </p:nvGrpSpPr>
        <p:grpSpPr>
          <a:xfrm>
            <a:off x="4681721" y="2643758"/>
            <a:ext cx="3183881" cy="951537"/>
            <a:chOff x="6243920" y="3672406"/>
            <a:chExt cx="4246280" cy="1269047"/>
          </a:xfrm>
        </p:grpSpPr>
        <p:sp>
          <p:nvSpPr>
            <p:cNvPr id="94" name="任意多边形 93"/>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5" name="椭圆 94"/>
            <p:cNvSpPr/>
            <p:nvPr/>
          </p:nvSpPr>
          <p:spPr>
            <a:xfrm>
              <a:off x="6243920" y="3672406"/>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96" name="组合 95"/>
          <p:cNvGrpSpPr/>
          <p:nvPr/>
        </p:nvGrpSpPr>
        <p:grpSpPr>
          <a:xfrm>
            <a:off x="4681721" y="684109"/>
            <a:ext cx="3183881" cy="951537"/>
            <a:chOff x="6243920" y="1105827"/>
            <a:chExt cx="4246280" cy="1269047"/>
          </a:xfrm>
        </p:grpSpPr>
        <p:sp>
          <p:nvSpPr>
            <p:cNvPr id="97" name="任意多边形 96"/>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8" name="椭圆 97"/>
            <p:cNvSpPr/>
            <p:nvPr/>
          </p:nvSpPr>
          <p:spPr>
            <a:xfrm>
              <a:off x="6243920" y="1105827"/>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99" name="文本框 44"/>
          <p:cNvSpPr txBox="1"/>
          <p:nvPr/>
        </p:nvSpPr>
        <p:spPr>
          <a:xfrm>
            <a:off x="6386825" y="1347614"/>
            <a:ext cx="1483098" cy="247760"/>
          </a:xfrm>
          <a:prstGeom prst="rect">
            <a:avLst/>
          </a:prstGeom>
          <a:noFill/>
        </p:spPr>
        <p:txBody>
          <a:bodyPr wrap="none" rtlCol="0">
            <a:spAutoFit/>
          </a:bodyPr>
          <a:lstStyle/>
          <a:p>
            <a:pPr defTabSz="685165"/>
            <a:r>
              <a:rPr lang="zh-CN" altLang="en-US" sz="1010" b="1" dirty="0">
                <a:solidFill>
                  <a:srgbClr val="003466"/>
                </a:solidFill>
                <a:latin typeface="微软雅黑" panose="020B0503020204020204" pitchFamily="34" charset="-122"/>
                <a:ea typeface="微软雅黑" panose="020B0503020204020204" pitchFamily="34" charset="-122"/>
              </a:rPr>
              <a:t>信息安全法的相关</a:t>
            </a:r>
            <a:r>
              <a:rPr lang="zh-CN" altLang="en-US" sz="1010" b="1" dirty="0">
                <a:solidFill>
                  <a:srgbClr val="FF0000"/>
                </a:solidFill>
                <a:latin typeface="微软雅黑" panose="020B0503020204020204" pitchFamily="34" charset="-122"/>
                <a:ea typeface="微软雅黑" panose="020B0503020204020204" pitchFamily="34" charset="-122"/>
              </a:rPr>
              <a:t>法</a:t>
            </a:r>
            <a:r>
              <a:rPr lang="zh-CN" altLang="en-US" sz="1010" b="1" dirty="0" smtClean="0">
                <a:solidFill>
                  <a:srgbClr val="FF0000"/>
                </a:solidFill>
                <a:latin typeface="微软雅黑" panose="020B0503020204020204" pitchFamily="34" charset="-122"/>
                <a:ea typeface="微软雅黑" panose="020B0503020204020204" pitchFamily="34" charset="-122"/>
              </a:rPr>
              <a:t>规</a:t>
            </a:r>
            <a:endParaRPr lang="zh-CN" altLang="en-US" sz="1010" b="1" dirty="0">
              <a:solidFill>
                <a:srgbClr val="FF0000"/>
              </a:solidFill>
              <a:latin typeface="微软雅黑" panose="020B0503020204020204" pitchFamily="34" charset="-122"/>
              <a:ea typeface="微软雅黑" panose="020B0503020204020204" pitchFamily="34" charset="-122"/>
            </a:endParaRPr>
          </a:p>
        </p:txBody>
      </p:sp>
      <p:sp>
        <p:nvSpPr>
          <p:cNvPr id="100" name="矩形 99"/>
          <p:cNvSpPr/>
          <p:nvPr/>
        </p:nvSpPr>
        <p:spPr>
          <a:xfrm>
            <a:off x="5724128" y="1635646"/>
            <a:ext cx="3240360" cy="1772793"/>
          </a:xfrm>
          <a:prstGeom prst="rect">
            <a:avLst/>
          </a:prstGeom>
        </p:spPr>
        <p:txBody>
          <a:bodyPr wrap="square">
            <a:spAutoFit/>
          </a:bodyPr>
          <a:lstStyle/>
          <a:p>
            <a:pPr algn="just" defTabSz="685165">
              <a:lnSpc>
                <a:spcPct val="130000"/>
              </a:lnSpc>
            </a:pPr>
            <a:r>
              <a:rPr lang="zh-CN" altLang="en-US" sz="1050" dirty="0">
                <a:solidFill>
                  <a:schemeClr val="accent3"/>
                </a:solidFill>
                <a:latin typeface="微软雅黑" panose="020B0503020204020204" pitchFamily="34" charset="-122"/>
                <a:ea typeface="微软雅黑" panose="020B0503020204020204" pitchFamily="34" charset="-122"/>
              </a:rPr>
              <a:t>国务院</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中华人民共和国计算机信息系统安全保护条例</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a:t>
            </a:r>
            <a:r>
              <a:rPr lang="en-US" altLang="zh-CN" sz="1050" dirty="0">
                <a:solidFill>
                  <a:schemeClr val="accent3"/>
                </a:solidFill>
                <a:latin typeface="微软雅黑" panose="020B0503020204020204" pitchFamily="34" charset="-122"/>
                <a:ea typeface="微软雅黑" panose="020B0503020204020204" pitchFamily="34" charset="-122"/>
              </a:rPr>
              <a:t>1994.02.18</a:t>
            </a:r>
            <a:r>
              <a:rPr lang="zh-CN" altLang="en-US" sz="1050" dirty="0" smtClean="0">
                <a:solidFill>
                  <a:schemeClr val="accent3"/>
                </a:solidFill>
                <a:latin typeface="微软雅黑" panose="020B0503020204020204" pitchFamily="34" charset="-122"/>
                <a:ea typeface="微软雅黑" panose="020B0503020204020204" pitchFamily="34" charset="-122"/>
              </a:rPr>
              <a:t>）</a:t>
            </a: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r>
              <a:rPr lang="zh-CN" altLang="en-US" sz="1050" dirty="0">
                <a:solidFill>
                  <a:schemeClr val="accent3"/>
                </a:solidFill>
                <a:latin typeface="微软雅黑" panose="020B0503020204020204" pitchFamily="34" charset="-122"/>
                <a:ea typeface="微软雅黑" panose="020B0503020204020204" pitchFamily="34" charset="-122"/>
              </a:rPr>
              <a:t>国务院</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中华人民共和国计算机信息网络国际联网管理暂行规定（修正）</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a:t>
            </a:r>
            <a:r>
              <a:rPr lang="en-US" altLang="zh-CN" sz="1050" dirty="0">
                <a:solidFill>
                  <a:schemeClr val="accent3"/>
                </a:solidFill>
                <a:latin typeface="微软雅黑" panose="020B0503020204020204" pitchFamily="34" charset="-122"/>
                <a:ea typeface="微软雅黑" panose="020B0503020204020204" pitchFamily="34" charset="-122"/>
              </a:rPr>
              <a:t>1997.05.20</a:t>
            </a:r>
            <a:r>
              <a:rPr lang="zh-CN" altLang="en-US" sz="1050" dirty="0" smtClean="0">
                <a:solidFill>
                  <a:schemeClr val="accent3"/>
                </a:solidFill>
                <a:latin typeface="微软雅黑" panose="020B0503020204020204" pitchFamily="34" charset="-122"/>
                <a:ea typeface="微软雅黑" panose="020B0503020204020204" pitchFamily="34" charset="-122"/>
              </a:rPr>
              <a:t>）</a:t>
            </a: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r>
              <a:rPr lang="en-US" altLang="zh-CN" sz="1050" dirty="0">
                <a:solidFill>
                  <a:schemeClr val="accent3"/>
                </a:solidFill>
                <a:latin typeface="微软雅黑" panose="020B0503020204020204" pitchFamily="34" charset="-122"/>
                <a:ea typeface="微软雅黑" panose="020B0503020204020204" pitchFamily="34" charset="-122"/>
              </a:rPr>
              <a:t>……</a:t>
            </a: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r>
              <a:rPr lang="zh-CN" altLang="en-US" sz="1050" dirty="0">
                <a:solidFill>
                  <a:schemeClr val="accent3"/>
                </a:solidFill>
                <a:latin typeface="微软雅黑" panose="020B0503020204020204" pitchFamily="34" charset="-122"/>
                <a:ea typeface="微软雅黑" panose="020B0503020204020204" pitchFamily="34" charset="-122"/>
              </a:rPr>
              <a:t>国务院</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信息网络传播权保护条例</a:t>
            </a:r>
            <a:r>
              <a:rPr lang="en-US" altLang="zh-CN" sz="1050" dirty="0">
                <a:solidFill>
                  <a:schemeClr val="accent3"/>
                </a:solidFill>
                <a:latin typeface="微软雅黑" panose="020B0503020204020204" pitchFamily="34" charset="-122"/>
                <a:ea typeface="微软雅黑" panose="020B0503020204020204" pitchFamily="34" charset="-122"/>
              </a:rPr>
              <a:t>》(2006.05.18)</a:t>
            </a:r>
          </a:p>
          <a:p>
            <a:pPr algn="just" defTabSz="685165">
              <a:lnSpc>
                <a:spcPct val="130000"/>
              </a:lnSpc>
            </a:pP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文本框 44"/>
          <p:cNvSpPr txBox="1"/>
          <p:nvPr/>
        </p:nvSpPr>
        <p:spPr>
          <a:xfrm>
            <a:off x="6407726" y="3363838"/>
            <a:ext cx="963725" cy="247760"/>
          </a:xfrm>
          <a:prstGeom prst="rect">
            <a:avLst/>
          </a:prstGeom>
          <a:noFill/>
        </p:spPr>
        <p:txBody>
          <a:bodyPr wrap="none" rtlCol="0">
            <a:spAutoFit/>
          </a:bodyPr>
          <a:lstStyle/>
          <a:p>
            <a:pPr defTabSz="685165"/>
            <a:r>
              <a:rPr lang="zh-CN" altLang="en-US" sz="1010" b="1" dirty="0">
                <a:solidFill>
                  <a:srgbClr val="003466"/>
                </a:solidFill>
                <a:latin typeface="微软雅黑" panose="020B0503020204020204" pitchFamily="34" charset="-122"/>
                <a:ea typeface="微软雅黑" panose="020B0503020204020204" pitchFamily="34" charset="-122"/>
              </a:rPr>
              <a:t>信息安全</a:t>
            </a:r>
            <a:r>
              <a:rPr lang="zh-CN" altLang="en-US" sz="1010" b="1" dirty="0">
                <a:solidFill>
                  <a:srgbClr val="FF0000"/>
                </a:solidFill>
                <a:latin typeface="微软雅黑" panose="020B0503020204020204" pitchFamily="34" charset="-122"/>
                <a:ea typeface="微软雅黑" panose="020B0503020204020204" pitchFamily="34" charset="-122"/>
              </a:rPr>
              <a:t>标</a:t>
            </a:r>
            <a:r>
              <a:rPr lang="zh-CN" altLang="en-US" sz="1010" b="1" dirty="0" smtClean="0">
                <a:solidFill>
                  <a:srgbClr val="FF0000"/>
                </a:solidFill>
                <a:latin typeface="微软雅黑" panose="020B0503020204020204" pitchFamily="34" charset="-122"/>
                <a:ea typeface="微软雅黑" panose="020B0503020204020204" pitchFamily="34" charset="-122"/>
              </a:rPr>
              <a:t>准</a:t>
            </a:r>
            <a:endParaRPr lang="zh-CN" altLang="en-US" sz="1010" b="1" dirty="0">
              <a:solidFill>
                <a:srgbClr val="FF0000"/>
              </a:solidFill>
              <a:latin typeface="微软雅黑" panose="020B0503020204020204" pitchFamily="34" charset="-122"/>
              <a:ea typeface="微软雅黑" panose="020B0503020204020204" pitchFamily="34" charset="-122"/>
            </a:endParaRPr>
          </a:p>
        </p:txBody>
      </p:sp>
      <p:sp>
        <p:nvSpPr>
          <p:cNvPr id="102" name="矩形 101"/>
          <p:cNvSpPr/>
          <p:nvPr/>
        </p:nvSpPr>
        <p:spPr>
          <a:xfrm>
            <a:off x="5796136" y="3816220"/>
            <a:ext cx="3240360" cy="1052596"/>
          </a:xfrm>
          <a:prstGeom prst="rect">
            <a:avLst/>
          </a:prstGeom>
          <a:solidFill>
            <a:schemeClr val="tx2">
              <a:lumMod val="20000"/>
              <a:lumOff val="80000"/>
            </a:schemeClr>
          </a:solidFill>
        </p:spPr>
        <p:txBody>
          <a:bodyPr wrap="square">
            <a:spAutoFit/>
          </a:bodyPr>
          <a:lstStyle/>
          <a:p>
            <a:pPr algn="just" defTabSz="685165">
              <a:lnSpc>
                <a:spcPct val="130000"/>
              </a:lnSpc>
            </a:pPr>
            <a:r>
              <a:rPr lang="zh-CN" altLang="en-US" sz="1600" dirty="0" smtClean="0">
                <a:solidFill>
                  <a:schemeClr val="accent3"/>
                </a:solidFill>
                <a:latin typeface="微软雅黑" panose="020B0503020204020204" pitchFamily="34" charset="-122"/>
                <a:ea typeface="微软雅黑" panose="020B0503020204020204" pitchFamily="34" charset="-122"/>
              </a:rPr>
              <a:t>全国信息安全标准化技术委员</a:t>
            </a:r>
            <a:r>
              <a:rPr lang="zh-CN" altLang="en-US" sz="1600" dirty="0" smtClean="0">
                <a:solidFill>
                  <a:schemeClr val="accent3"/>
                </a:solidFill>
                <a:latin typeface="微软雅黑" panose="020B0503020204020204" pitchFamily="34" charset="-122"/>
                <a:ea typeface="微软雅黑" panose="020B0503020204020204" pitchFamily="34" charset="-122"/>
              </a:rPr>
              <a:t>会：</a:t>
            </a:r>
            <a:endParaRPr lang="en-US" altLang="zh-CN" sz="160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r>
              <a:rPr lang="en-US" altLang="zh-CN" sz="1600" dirty="0" smtClean="0">
                <a:solidFill>
                  <a:schemeClr val="accent3"/>
                </a:solidFill>
                <a:latin typeface="微软雅黑" panose="020B0503020204020204" pitchFamily="34" charset="-122"/>
                <a:ea typeface="微软雅黑" panose="020B0503020204020204" pitchFamily="34" charset="-122"/>
              </a:rPr>
              <a:t>https://www.tc260.org.cn/front/main.html</a:t>
            </a:r>
            <a:endParaRPr lang="zh-CN" altLang="en-US" sz="1600" dirty="0">
              <a:solidFill>
                <a:schemeClr val="accent3"/>
              </a:solidFill>
              <a:latin typeface="微软雅黑" panose="020B0503020204020204" pitchFamily="34" charset="-122"/>
              <a:ea typeface="微软雅黑" panose="020B0503020204020204" pitchFamily="34" charset="-122"/>
            </a:endParaRPr>
          </a:p>
        </p:txBody>
      </p:sp>
      <p:sp>
        <p:nvSpPr>
          <p:cNvPr id="103" name="文本框 44"/>
          <p:cNvSpPr txBox="1"/>
          <p:nvPr/>
        </p:nvSpPr>
        <p:spPr>
          <a:xfrm>
            <a:off x="1494460" y="3003798"/>
            <a:ext cx="1483098" cy="247760"/>
          </a:xfrm>
          <a:prstGeom prst="rect">
            <a:avLst/>
          </a:prstGeom>
          <a:noFill/>
        </p:spPr>
        <p:txBody>
          <a:bodyPr wrap="none" rtlCol="0">
            <a:spAutoFit/>
          </a:bodyPr>
          <a:lstStyle/>
          <a:p>
            <a:pPr defTabSz="685165"/>
            <a:r>
              <a:rPr lang="zh-CN" altLang="en-US" sz="1010" b="1" dirty="0">
                <a:solidFill>
                  <a:srgbClr val="003466"/>
                </a:solidFill>
                <a:latin typeface="微软雅黑" panose="020B0503020204020204" pitchFamily="34" charset="-122"/>
                <a:ea typeface="微软雅黑" panose="020B0503020204020204" pitchFamily="34" charset="-122"/>
              </a:rPr>
              <a:t>信息安全法的相关</a:t>
            </a:r>
            <a:r>
              <a:rPr lang="zh-CN" altLang="en-US" sz="1010" b="1" dirty="0">
                <a:solidFill>
                  <a:srgbClr val="FF0000"/>
                </a:solidFill>
                <a:latin typeface="微软雅黑" panose="020B0503020204020204" pitchFamily="34" charset="-122"/>
                <a:ea typeface="微软雅黑" panose="020B0503020204020204" pitchFamily="34" charset="-122"/>
              </a:rPr>
              <a:t>规</a:t>
            </a:r>
            <a:r>
              <a:rPr lang="zh-CN" altLang="en-US" sz="1010" b="1" dirty="0" smtClean="0">
                <a:solidFill>
                  <a:srgbClr val="FF0000"/>
                </a:solidFill>
                <a:latin typeface="微软雅黑" panose="020B0503020204020204" pitchFamily="34" charset="-122"/>
                <a:ea typeface="微软雅黑" panose="020B0503020204020204" pitchFamily="34" charset="-122"/>
              </a:rPr>
              <a:t>章</a:t>
            </a:r>
            <a:endParaRPr lang="zh-CN" altLang="en-US" sz="1010" b="1" dirty="0">
              <a:solidFill>
                <a:srgbClr val="FF0000"/>
              </a:solidFill>
              <a:latin typeface="微软雅黑" panose="020B0503020204020204" pitchFamily="34" charset="-122"/>
              <a:ea typeface="微软雅黑" panose="020B0503020204020204" pitchFamily="34" charset="-122"/>
            </a:endParaRPr>
          </a:p>
        </p:txBody>
      </p:sp>
      <p:sp>
        <p:nvSpPr>
          <p:cNvPr id="104" name="矩形 103"/>
          <p:cNvSpPr/>
          <p:nvPr/>
        </p:nvSpPr>
        <p:spPr>
          <a:xfrm>
            <a:off x="539552" y="3462079"/>
            <a:ext cx="2808312" cy="1562735"/>
          </a:xfrm>
          <a:prstGeom prst="rect">
            <a:avLst/>
          </a:prstGeom>
        </p:spPr>
        <p:txBody>
          <a:bodyPr wrap="square">
            <a:spAutoFit/>
          </a:bodyPr>
          <a:lstStyle/>
          <a:p>
            <a:pPr algn="just" defTabSz="685165">
              <a:lnSpc>
                <a:spcPct val="130000"/>
              </a:lnSpc>
            </a:pPr>
            <a:r>
              <a:rPr lang="zh-CN" altLang="en-US" sz="1050" dirty="0">
                <a:solidFill>
                  <a:schemeClr val="accent3"/>
                </a:solidFill>
                <a:latin typeface="微软雅黑" panose="020B0503020204020204" pitchFamily="34" charset="-122"/>
                <a:ea typeface="微软雅黑" panose="020B0503020204020204" pitchFamily="34" charset="-122"/>
              </a:rPr>
              <a:t>农业部</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计算机信息网络系统安全保密管理暂行规定</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a:t>
            </a:r>
            <a:r>
              <a:rPr lang="en-US" altLang="zh-CN" sz="1050" dirty="0">
                <a:solidFill>
                  <a:schemeClr val="accent3"/>
                </a:solidFill>
                <a:latin typeface="微软雅黑" panose="020B0503020204020204" pitchFamily="34" charset="-122"/>
                <a:ea typeface="微软雅黑" panose="020B0503020204020204" pitchFamily="34" charset="-122"/>
              </a:rPr>
              <a:t>1997.04.02</a:t>
            </a:r>
            <a:r>
              <a:rPr lang="zh-CN" altLang="en-US" sz="1050" dirty="0" smtClean="0">
                <a:solidFill>
                  <a:schemeClr val="accent3"/>
                </a:solidFill>
                <a:latin typeface="微软雅黑" panose="020B0503020204020204" pitchFamily="34" charset="-122"/>
                <a:ea typeface="微软雅黑" panose="020B0503020204020204" pitchFamily="34" charset="-122"/>
              </a:rPr>
              <a:t>）</a:t>
            </a: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r>
              <a:rPr lang="zh-CN" altLang="en-US" sz="1050" dirty="0">
                <a:solidFill>
                  <a:schemeClr val="accent3"/>
                </a:solidFill>
                <a:latin typeface="微软雅黑" panose="020B0503020204020204" pitchFamily="34" charset="-122"/>
                <a:ea typeface="微软雅黑" panose="020B0503020204020204" pitchFamily="34" charset="-122"/>
              </a:rPr>
              <a:t>公安部</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计算机信息系统安全专用产品检测和销售许可证管理办法</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a:t>
            </a:r>
            <a:r>
              <a:rPr lang="en-US" altLang="zh-CN" sz="1050" dirty="0">
                <a:solidFill>
                  <a:schemeClr val="accent3"/>
                </a:solidFill>
                <a:latin typeface="微软雅黑" panose="020B0503020204020204" pitchFamily="34" charset="-122"/>
                <a:ea typeface="微软雅黑" panose="020B0503020204020204" pitchFamily="34" charset="-122"/>
              </a:rPr>
              <a:t>1997.12.12</a:t>
            </a:r>
            <a:r>
              <a:rPr lang="zh-CN" altLang="en-US" sz="1050" dirty="0" smtClean="0">
                <a:solidFill>
                  <a:schemeClr val="accent3"/>
                </a:solidFill>
                <a:latin typeface="微软雅黑" panose="020B0503020204020204" pitchFamily="34" charset="-122"/>
                <a:ea typeface="微软雅黑" panose="020B0503020204020204" pitchFamily="34" charset="-122"/>
              </a:rPr>
              <a:t>）</a:t>
            </a:r>
            <a:endParaRPr lang="en-US" altLang="zh-CN" sz="1050" dirty="0" smtClean="0">
              <a:solidFill>
                <a:schemeClr val="accent3"/>
              </a:solidFill>
              <a:latin typeface="微软雅黑" panose="020B0503020204020204" pitchFamily="34" charset="-122"/>
              <a:ea typeface="微软雅黑" panose="020B0503020204020204" pitchFamily="34" charset="-122"/>
            </a:endParaRP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a:t>
            </a:r>
          </a:p>
          <a:p>
            <a:pPr algn="just" defTabSz="685165">
              <a:lnSpc>
                <a:spcPct val="130000"/>
              </a:lnSpc>
            </a:pPr>
            <a:r>
              <a:rPr lang="zh-CN" altLang="en-US" sz="1050" dirty="0">
                <a:solidFill>
                  <a:schemeClr val="accent3"/>
                </a:solidFill>
                <a:latin typeface="微软雅黑" panose="020B0503020204020204" pitchFamily="34" charset="-122"/>
                <a:ea typeface="微软雅黑" panose="020B0503020204020204" pitchFamily="34" charset="-122"/>
              </a:rPr>
              <a:t>公安部</a:t>
            </a: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网吧安全管理软件检测规范</a:t>
            </a:r>
            <a:r>
              <a:rPr lang="en-US" altLang="zh-CN" sz="1050" dirty="0">
                <a:solidFill>
                  <a:schemeClr val="accent3"/>
                </a:solidFill>
                <a:latin typeface="微软雅黑" panose="020B0503020204020204" pitchFamily="34" charset="-122"/>
                <a:ea typeface="微软雅黑" panose="020B0503020204020204" pitchFamily="34" charset="-122"/>
              </a:rPr>
              <a:t>》</a:t>
            </a:r>
            <a:endParaRPr lang="zh-CN" altLang="en-US" sz="1050" dirty="0">
              <a:solidFill>
                <a:schemeClr val="accent3"/>
              </a:solidFill>
              <a:latin typeface="微软雅黑" panose="020B0503020204020204" pitchFamily="34" charset="-122"/>
              <a:ea typeface="微软雅黑" panose="020B0503020204020204" pitchFamily="34" charset="-122"/>
            </a:endParaRPr>
          </a:p>
        </p:txBody>
      </p:sp>
      <p:sp>
        <p:nvSpPr>
          <p:cNvPr id="105" name="文本框 44"/>
          <p:cNvSpPr txBox="1"/>
          <p:nvPr/>
        </p:nvSpPr>
        <p:spPr>
          <a:xfrm>
            <a:off x="1494460" y="987574"/>
            <a:ext cx="1483098" cy="247760"/>
          </a:xfrm>
          <a:prstGeom prst="rect">
            <a:avLst/>
          </a:prstGeom>
          <a:noFill/>
        </p:spPr>
        <p:txBody>
          <a:bodyPr wrap="none" rtlCol="0">
            <a:spAutoFit/>
          </a:bodyPr>
          <a:lstStyle/>
          <a:p>
            <a:pPr defTabSz="685165"/>
            <a:r>
              <a:rPr lang="zh-CN" altLang="en-US" sz="1010" b="1" dirty="0" smtClean="0">
                <a:solidFill>
                  <a:srgbClr val="003466"/>
                </a:solidFill>
                <a:latin typeface="微软雅黑" panose="020B0503020204020204" pitchFamily="34" charset="-122"/>
                <a:ea typeface="微软雅黑" panose="020B0503020204020204" pitchFamily="34" charset="-122"/>
              </a:rPr>
              <a:t>信</a:t>
            </a:r>
            <a:r>
              <a:rPr lang="zh-CN" altLang="en-US" sz="1010" b="1" dirty="0">
                <a:solidFill>
                  <a:srgbClr val="003466"/>
                </a:solidFill>
                <a:latin typeface="微软雅黑" panose="020B0503020204020204" pitchFamily="34" charset="-122"/>
                <a:ea typeface="微软雅黑" panose="020B0503020204020204" pitchFamily="34" charset="-122"/>
              </a:rPr>
              <a:t>息安全法的相关</a:t>
            </a:r>
            <a:r>
              <a:rPr lang="zh-CN" altLang="en-US" sz="1010" b="1" dirty="0">
                <a:solidFill>
                  <a:srgbClr val="FF0000"/>
                </a:solidFill>
                <a:latin typeface="微软雅黑" panose="020B0503020204020204" pitchFamily="34" charset="-122"/>
                <a:ea typeface="微软雅黑" panose="020B0503020204020204" pitchFamily="34" charset="-122"/>
              </a:rPr>
              <a:t>法律</a:t>
            </a:r>
          </a:p>
        </p:txBody>
      </p:sp>
      <p:sp>
        <p:nvSpPr>
          <p:cNvPr id="106" name="矩形 105"/>
          <p:cNvSpPr/>
          <p:nvPr/>
        </p:nvSpPr>
        <p:spPr>
          <a:xfrm>
            <a:off x="395536" y="1419622"/>
            <a:ext cx="3024336" cy="1142620"/>
          </a:xfrm>
          <a:prstGeom prst="rect">
            <a:avLst/>
          </a:prstGeom>
          <a:solidFill>
            <a:schemeClr val="tx2">
              <a:lumMod val="20000"/>
              <a:lumOff val="80000"/>
            </a:schemeClr>
          </a:solidFill>
          <a:ln>
            <a:noFill/>
          </a:ln>
        </p:spPr>
        <p:txBody>
          <a:bodyPr wrap="square">
            <a:spAutoFit/>
          </a:bodyPr>
          <a:lstStyle/>
          <a:p>
            <a:pPr algn="just" defTabSz="685165">
              <a:lnSpc>
                <a:spcPct val="130000"/>
              </a:lnSpc>
            </a:pP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中华人民共和国刑法</a:t>
            </a:r>
            <a:r>
              <a:rPr lang="en-US" altLang="zh-CN" sz="1050" dirty="0" smtClean="0">
                <a:solidFill>
                  <a:schemeClr val="accent3"/>
                </a:solidFill>
                <a:latin typeface="微软雅黑" panose="020B0503020204020204" pitchFamily="34" charset="-122"/>
                <a:ea typeface="微软雅黑" panose="020B0503020204020204" pitchFamily="34" charset="-122"/>
              </a:rPr>
              <a:t>》</a:t>
            </a:r>
          </a:p>
          <a:p>
            <a:pPr algn="just" defTabSz="685165">
              <a:lnSpc>
                <a:spcPct val="130000"/>
              </a:lnSpc>
            </a:pPr>
            <a:r>
              <a:rPr lang="en-US" altLang="zh-CN" sz="1050" dirty="0" smtClean="0">
                <a:solidFill>
                  <a:srgbClr val="FF0000"/>
                </a:solidFill>
                <a:latin typeface="微软雅黑" panose="020B0503020204020204" pitchFamily="34" charset="-122"/>
                <a:ea typeface="微软雅黑" panose="020B0503020204020204" pitchFamily="34" charset="-122"/>
              </a:rPr>
              <a:t>《</a:t>
            </a:r>
            <a:r>
              <a:rPr lang="zh-CN" altLang="en-US" sz="1050" dirty="0" smtClean="0">
                <a:solidFill>
                  <a:srgbClr val="FF0000"/>
                </a:solidFill>
                <a:latin typeface="微软雅黑" panose="020B0503020204020204" pitchFamily="34" charset="-122"/>
                <a:ea typeface="微软雅黑" panose="020B0503020204020204" pitchFamily="34" charset="-122"/>
              </a:rPr>
              <a:t>关</a:t>
            </a:r>
            <a:r>
              <a:rPr lang="zh-CN" altLang="en-US" sz="1050" dirty="0">
                <a:solidFill>
                  <a:srgbClr val="FF0000"/>
                </a:solidFill>
                <a:latin typeface="微软雅黑" panose="020B0503020204020204" pitchFamily="34" charset="-122"/>
                <a:ea typeface="微软雅黑" panose="020B0503020204020204" pitchFamily="34" charset="-122"/>
              </a:rPr>
              <a:t>于维护互联网安全的决</a:t>
            </a:r>
            <a:r>
              <a:rPr lang="zh-CN" altLang="en-US" sz="1050" dirty="0" smtClean="0">
                <a:solidFill>
                  <a:srgbClr val="FF0000"/>
                </a:solidFill>
                <a:latin typeface="微软雅黑" panose="020B0503020204020204" pitchFamily="34" charset="-122"/>
                <a:ea typeface="微软雅黑" panose="020B0503020204020204" pitchFamily="34" charset="-122"/>
              </a:rPr>
              <a:t>定</a:t>
            </a:r>
            <a:r>
              <a:rPr lang="en-US" altLang="zh-CN" sz="1050" dirty="0" smtClean="0">
                <a:solidFill>
                  <a:srgbClr val="FF0000"/>
                </a:solidFill>
                <a:latin typeface="微软雅黑" panose="020B0503020204020204" pitchFamily="34" charset="-122"/>
                <a:ea typeface="微软雅黑" panose="020B0503020204020204" pitchFamily="34" charset="-122"/>
              </a:rPr>
              <a:t>》(2000</a:t>
            </a:r>
            <a:r>
              <a:rPr lang="zh-CN" altLang="en-US" sz="1050" dirty="0" smtClean="0">
                <a:solidFill>
                  <a:srgbClr val="FF0000"/>
                </a:solidFill>
                <a:latin typeface="微软雅黑" panose="020B0503020204020204" pitchFamily="34" charset="-122"/>
                <a:ea typeface="微软雅黑" panose="020B0503020204020204" pitchFamily="34" charset="-122"/>
              </a:rPr>
              <a:t>年</a:t>
            </a:r>
            <a:r>
              <a:rPr lang="en-US" altLang="zh-CN" sz="1050" dirty="0" smtClean="0">
                <a:solidFill>
                  <a:srgbClr val="FF0000"/>
                </a:solidFill>
                <a:latin typeface="微软雅黑" panose="020B0503020204020204" pitchFamily="34" charset="-122"/>
                <a:ea typeface="微软雅黑" panose="020B0503020204020204" pitchFamily="34" charset="-122"/>
              </a:rPr>
              <a:t>12</a:t>
            </a:r>
            <a:r>
              <a:rPr lang="zh-CN" altLang="en-US" sz="1050" dirty="0" smtClean="0">
                <a:solidFill>
                  <a:srgbClr val="FF0000"/>
                </a:solidFill>
                <a:latin typeface="微软雅黑" panose="020B0503020204020204" pitchFamily="34" charset="-122"/>
                <a:ea typeface="微软雅黑" panose="020B0503020204020204" pitchFamily="34" charset="-122"/>
              </a:rPr>
              <a:t>月</a:t>
            </a:r>
            <a:r>
              <a:rPr lang="en-US" altLang="zh-CN" sz="1050" dirty="0" smtClean="0">
                <a:solidFill>
                  <a:srgbClr val="FF0000"/>
                </a:solidFill>
                <a:latin typeface="微软雅黑" panose="020B0503020204020204" pitchFamily="34" charset="-122"/>
                <a:ea typeface="微软雅黑" panose="020B0503020204020204" pitchFamily="34" charset="-122"/>
              </a:rPr>
              <a:t>28</a:t>
            </a:r>
            <a:r>
              <a:rPr lang="zh-CN" altLang="en-US" sz="1050" dirty="0" smtClean="0">
                <a:solidFill>
                  <a:srgbClr val="FF0000"/>
                </a:solidFill>
                <a:latin typeface="微软雅黑" panose="020B0503020204020204" pitchFamily="34" charset="-122"/>
                <a:ea typeface="微软雅黑" panose="020B0503020204020204" pitchFamily="34" charset="-122"/>
              </a:rPr>
              <a:t>日</a:t>
            </a:r>
            <a:r>
              <a:rPr lang="en-US" altLang="zh-CN" sz="1050" dirty="0" smtClean="0">
                <a:solidFill>
                  <a:srgbClr val="FF0000"/>
                </a:solidFill>
                <a:latin typeface="微软雅黑" panose="020B0503020204020204" pitchFamily="34" charset="-122"/>
                <a:ea typeface="微软雅黑" panose="020B0503020204020204" pitchFamily="34" charset="-122"/>
              </a:rPr>
              <a:t>)</a:t>
            </a:r>
            <a:endParaRPr lang="en-US" altLang="zh-CN" sz="1050" dirty="0" smtClean="0">
              <a:solidFill>
                <a:srgbClr val="FF0000"/>
              </a:solidFill>
              <a:latin typeface="微软雅黑" panose="020B0503020204020204" pitchFamily="34" charset="-122"/>
              <a:ea typeface="微软雅黑" panose="020B0503020204020204" pitchFamily="34" charset="-122"/>
            </a:endParaRPr>
          </a:p>
          <a:p>
            <a:pPr algn="just" defTabSz="685165">
              <a:lnSpc>
                <a:spcPct val="130000"/>
              </a:lnSpc>
            </a:pPr>
            <a:r>
              <a:rPr lang="en-US" altLang="zh-CN" sz="1050" dirty="0">
                <a:solidFill>
                  <a:srgbClr val="FF0000"/>
                </a:solidFill>
                <a:latin typeface="微软雅黑" panose="020B0503020204020204" pitchFamily="34" charset="-122"/>
                <a:ea typeface="微软雅黑" panose="020B0503020204020204" pitchFamily="34" charset="-122"/>
              </a:rPr>
              <a:t>《</a:t>
            </a:r>
            <a:r>
              <a:rPr lang="zh-CN" altLang="en-US" sz="1050" dirty="0">
                <a:solidFill>
                  <a:srgbClr val="FF0000"/>
                </a:solidFill>
                <a:latin typeface="微软雅黑" panose="020B0503020204020204" pitchFamily="34" charset="-122"/>
                <a:ea typeface="微软雅黑" panose="020B0503020204020204" pitchFamily="34" charset="-122"/>
              </a:rPr>
              <a:t>中华人民共和国电子签名法</a:t>
            </a:r>
            <a:r>
              <a:rPr lang="en-US" altLang="zh-CN" sz="1050" dirty="0" smtClean="0">
                <a:solidFill>
                  <a:srgbClr val="FF0000"/>
                </a:solidFill>
                <a:latin typeface="微软雅黑" panose="020B0503020204020204" pitchFamily="34" charset="-122"/>
                <a:ea typeface="微软雅黑" panose="020B0503020204020204" pitchFamily="34" charset="-122"/>
              </a:rPr>
              <a:t>》(2004</a:t>
            </a:r>
            <a:r>
              <a:rPr lang="zh-CN" altLang="en-US" sz="1050" dirty="0" smtClean="0">
                <a:solidFill>
                  <a:srgbClr val="FF0000"/>
                </a:solidFill>
                <a:latin typeface="微软雅黑" panose="020B0503020204020204" pitchFamily="34" charset="-122"/>
                <a:ea typeface="微软雅黑" panose="020B0503020204020204" pitchFamily="34" charset="-122"/>
              </a:rPr>
              <a:t>年</a:t>
            </a:r>
            <a:r>
              <a:rPr lang="en-US" altLang="zh-CN" sz="1050" dirty="0" smtClean="0">
                <a:solidFill>
                  <a:srgbClr val="FF0000"/>
                </a:solidFill>
                <a:latin typeface="微软雅黑" panose="020B0503020204020204" pitchFamily="34" charset="-122"/>
                <a:ea typeface="微软雅黑" panose="020B0503020204020204" pitchFamily="34" charset="-122"/>
              </a:rPr>
              <a:t>8</a:t>
            </a:r>
            <a:r>
              <a:rPr lang="zh-CN" altLang="en-US" sz="1050" dirty="0" smtClean="0">
                <a:solidFill>
                  <a:srgbClr val="FF0000"/>
                </a:solidFill>
                <a:latin typeface="微软雅黑" panose="020B0503020204020204" pitchFamily="34" charset="-122"/>
                <a:ea typeface="微软雅黑" panose="020B0503020204020204" pitchFamily="34" charset="-122"/>
              </a:rPr>
              <a:t>月</a:t>
            </a:r>
            <a:r>
              <a:rPr lang="en-US" altLang="zh-CN" sz="1050" dirty="0" smtClean="0">
                <a:solidFill>
                  <a:srgbClr val="FF0000"/>
                </a:solidFill>
                <a:latin typeface="微软雅黑" panose="020B0503020204020204" pitchFamily="34" charset="-122"/>
                <a:ea typeface="微软雅黑" panose="020B0503020204020204" pitchFamily="34" charset="-122"/>
              </a:rPr>
              <a:t>28)</a:t>
            </a:r>
            <a:endParaRPr lang="en-US" altLang="zh-CN" sz="1050" dirty="0" smtClean="0">
              <a:solidFill>
                <a:srgbClr val="FF0000"/>
              </a:solidFill>
              <a:latin typeface="微软雅黑" panose="020B0503020204020204" pitchFamily="34" charset="-122"/>
              <a:ea typeface="微软雅黑" panose="020B0503020204020204" pitchFamily="34" charset="-122"/>
            </a:endParaRPr>
          </a:p>
          <a:p>
            <a:pPr algn="just" defTabSz="685165">
              <a:lnSpc>
                <a:spcPct val="130000"/>
              </a:lnSpc>
            </a:pPr>
            <a:r>
              <a:rPr lang="en-US" altLang="zh-CN" sz="1050" dirty="0">
                <a:solidFill>
                  <a:schemeClr val="accent3"/>
                </a:solidFill>
                <a:latin typeface="微软雅黑" panose="020B0503020204020204" pitchFamily="34" charset="-122"/>
                <a:ea typeface="微软雅黑" panose="020B0503020204020204" pitchFamily="34" charset="-122"/>
              </a:rPr>
              <a:t>《</a:t>
            </a:r>
            <a:r>
              <a:rPr lang="zh-CN" altLang="en-US" sz="1050" dirty="0">
                <a:solidFill>
                  <a:schemeClr val="accent3"/>
                </a:solidFill>
                <a:latin typeface="微软雅黑" panose="020B0503020204020204" pitchFamily="34" charset="-122"/>
                <a:ea typeface="微软雅黑" panose="020B0503020204020204" pitchFamily="34" charset="-122"/>
              </a:rPr>
              <a:t>治安管理处罚法</a:t>
            </a:r>
            <a:r>
              <a:rPr lang="en-US" altLang="zh-CN" sz="1050" dirty="0">
                <a:solidFill>
                  <a:schemeClr val="accent3"/>
                </a:solidFill>
                <a:latin typeface="微软雅黑" panose="020B0503020204020204" pitchFamily="34" charset="-122"/>
                <a:ea typeface="微软雅黑" panose="020B0503020204020204" pitchFamily="34" charset="-122"/>
              </a:rPr>
              <a:t>》</a:t>
            </a:r>
            <a:endParaRPr lang="en-US" altLang="zh-CN" sz="1050" dirty="0" smtClean="0">
              <a:solidFill>
                <a:schemeClr val="accent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88895656"/>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0"/>
                                        <p:tgtEl>
                                          <p:spTgt spid="96"/>
                                        </p:tgtEl>
                                      </p:cBhvr>
                                    </p:animEffect>
                                    <p:anim calcmode="lin" valueType="num">
                                      <p:cBhvr>
                                        <p:cTn id="17" dur="1000" fill="hold"/>
                                        <p:tgtEl>
                                          <p:spTgt spid="96"/>
                                        </p:tgtEl>
                                        <p:attrNameLst>
                                          <p:attrName>ppt_x</p:attrName>
                                        </p:attrNameLst>
                                      </p:cBhvr>
                                      <p:tavLst>
                                        <p:tav tm="0">
                                          <p:val>
                                            <p:strVal val="#ppt_x"/>
                                          </p:val>
                                        </p:tav>
                                        <p:tav tm="100000">
                                          <p:val>
                                            <p:strVal val="#ppt_x"/>
                                          </p:val>
                                        </p:tav>
                                      </p:tavLst>
                                    </p:anim>
                                    <p:anim calcmode="lin" valueType="num">
                                      <p:cBhvr>
                                        <p:cTn id="18" dur="1000" fill="hold"/>
                                        <p:tgtEl>
                                          <p:spTgt spid="9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50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500" fill="hold"/>
                                        <p:tgtEl>
                                          <p:spTgt spid="99"/>
                                        </p:tgtEl>
                                        <p:attrNameLst>
                                          <p:attrName>ppt_x</p:attrName>
                                        </p:attrNameLst>
                                      </p:cBhvr>
                                      <p:tavLst>
                                        <p:tav tm="0">
                                          <p:val>
                                            <p:strVal val="#ppt_x"/>
                                          </p:val>
                                        </p:tav>
                                        <p:tav tm="100000">
                                          <p:val>
                                            <p:strVal val="#ppt_x"/>
                                          </p:val>
                                        </p:tav>
                                      </p:tavLst>
                                    </p:anim>
                                    <p:anim calcmode="lin" valueType="num">
                                      <p:cBhvr additive="base">
                                        <p:cTn id="23" dur="500" fill="hold"/>
                                        <p:tgtEl>
                                          <p:spTgt spid="99"/>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50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 presetClass="entr" presetSubtype="8" fill="hold" grpId="0" nodeType="after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additive="base">
                                        <p:cTn id="43" dur="250" fill="hold"/>
                                        <p:tgtEl>
                                          <p:spTgt spid="105"/>
                                        </p:tgtEl>
                                        <p:attrNameLst>
                                          <p:attrName>ppt_x</p:attrName>
                                        </p:attrNameLst>
                                      </p:cBhvr>
                                      <p:tavLst>
                                        <p:tav tm="0">
                                          <p:val>
                                            <p:strVal val="0-#ppt_w/2"/>
                                          </p:val>
                                        </p:tav>
                                        <p:tav tm="100000">
                                          <p:val>
                                            <p:strVal val="#ppt_x"/>
                                          </p:val>
                                        </p:tav>
                                      </p:tavLst>
                                    </p:anim>
                                    <p:anim calcmode="lin" valueType="num">
                                      <p:cBhvr additive="base">
                                        <p:cTn id="44" dur="250" fill="hold"/>
                                        <p:tgtEl>
                                          <p:spTgt spid="105"/>
                                        </p:tgtEl>
                                        <p:attrNameLst>
                                          <p:attrName>ppt_y</p:attrName>
                                        </p:attrNameLst>
                                      </p:cBhvr>
                                      <p:tavLst>
                                        <p:tav tm="0">
                                          <p:val>
                                            <p:strVal val="#ppt_y"/>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250" fill="hold"/>
                                        <p:tgtEl>
                                          <p:spTgt spid="106"/>
                                        </p:tgtEl>
                                        <p:attrNameLst>
                                          <p:attrName>ppt_x</p:attrName>
                                        </p:attrNameLst>
                                      </p:cBhvr>
                                      <p:tavLst>
                                        <p:tav tm="0">
                                          <p:val>
                                            <p:strVal val="0-#ppt_w/2"/>
                                          </p:val>
                                        </p:tav>
                                        <p:tav tm="100000">
                                          <p:val>
                                            <p:strVal val="#ppt_x"/>
                                          </p:val>
                                        </p:tav>
                                      </p:tavLst>
                                    </p:anim>
                                    <p:anim calcmode="lin" valueType="num">
                                      <p:cBhvr additive="base">
                                        <p:cTn id="49" dur="250" fill="hold"/>
                                        <p:tgtEl>
                                          <p:spTgt spid="106"/>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up)">
                                      <p:cBhvr>
                                        <p:cTn id="53" dur="500"/>
                                        <p:tgtEl>
                                          <p:spTgt spid="46"/>
                                        </p:tgtEl>
                                      </p:cBhvr>
                                    </p:animEffect>
                                  </p:childTnLst>
                                </p:cTn>
                              </p:par>
                            </p:childTnLst>
                          </p:cTn>
                        </p:par>
                        <p:par>
                          <p:cTn id="54" fill="hold">
                            <p:stCondLst>
                              <p:cond delay="650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7000"/>
                            </p:stCondLst>
                            <p:childTnLst>
                              <p:par>
                                <p:cTn id="60" presetID="42" presetClass="entr" presetSubtype="0"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4" fill="hold" grpId="0" nodeType="afterEffect">
                                  <p:stCondLst>
                                    <p:cond delay="1000"/>
                                  </p:stCondLst>
                                  <p:childTnLst>
                                    <p:set>
                                      <p:cBhvr>
                                        <p:cTn id="67" dur="1" fill="hold">
                                          <p:stCondLst>
                                            <p:cond delay="0"/>
                                          </p:stCondLst>
                                        </p:cTn>
                                        <p:tgtEl>
                                          <p:spTgt spid="103"/>
                                        </p:tgtEl>
                                        <p:attrNameLst>
                                          <p:attrName>style.visibility</p:attrName>
                                        </p:attrNameLst>
                                      </p:cBhvr>
                                      <p:to>
                                        <p:strVal val="visible"/>
                                      </p:to>
                                    </p:set>
                                    <p:anim calcmode="lin" valueType="num">
                                      <p:cBhvr additive="base">
                                        <p:cTn id="68" dur="500" fill="hold"/>
                                        <p:tgtEl>
                                          <p:spTgt spid="103"/>
                                        </p:tgtEl>
                                        <p:attrNameLst>
                                          <p:attrName>ppt_x</p:attrName>
                                        </p:attrNameLst>
                                      </p:cBhvr>
                                      <p:tavLst>
                                        <p:tav tm="0">
                                          <p:val>
                                            <p:strVal val="#ppt_x"/>
                                          </p:val>
                                        </p:tav>
                                        <p:tav tm="100000">
                                          <p:val>
                                            <p:strVal val="#ppt_x"/>
                                          </p:val>
                                        </p:tav>
                                      </p:tavLst>
                                    </p:anim>
                                    <p:anim calcmode="lin" valueType="num">
                                      <p:cBhvr additive="base">
                                        <p:cTn id="69" dur="500" fill="hold"/>
                                        <p:tgtEl>
                                          <p:spTgt spid="103"/>
                                        </p:tgtEl>
                                        <p:attrNameLst>
                                          <p:attrName>ppt_y</p:attrName>
                                        </p:attrNameLst>
                                      </p:cBhvr>
                                      <p:tavLst>
                                        <p:tav tm="0">
                                          <p:val>
                                            <p:strVal val="1+#ppt_h/2"/>
                                          </p:val>
                                        </p:tav>
                                        <p:tav tm="100000">
                                          <p:val>
                                            <p:strVal val="#ppt_y"/>
                                          </p:val>
                                        </p:tav>
                                      </p:tavLst>
                                    </p:anim>
                                  </p:childTnLst>
                                </p:cTn>
                              </p:par>
                            </p:childTnLst>
                          </p:cTn>
                        </p:par>
                        <p:par>
                          <p:cTn id="70" fill="hold">
                            <p:stCondLst>
                              <p:cond delay="9500"/>
                            </p:stCondLst>
                            <p:childTnLst>
                              <p:par>
                                <p:cTn id="71" presetID="2" presetClass="entr" presetSubtype="4" fill="hold" grpId="0" nodeType="afterEffect">
                                  <p:stCondLst>
                                    <p:cond delay="1000"/>
                                  </p:stCondLst>
                                  <p:childTnLst>
                                    <p:set>
                                      <p:cBhvr>
                                        <p:cTn id="72" dur="1" fill="hold">
                                          <p:stCondLst>
                                            <p:cond delay="0"/>
                                          </p:stCondLst>
                                        </p:cTn>
                                        <p:tgtEl>
                                          <p:spTgt spid="104"/>
                                        </p:tgtEl>
                                        <p:attrNameLst>
                                          <p:attrName>style.visibility</p:attrName>
                                        </p:attrNameLst>
                                      </p:cBhvr>
                                      <p:to>
                                        <p:strVal val="visible"/>
                                      </p:to>
                                    </p:set>
                                    <p:anim calcmode="lin" valueType="num">
                                      <p:cBhvr additive="base">
                                        <p:cTn id="73" dur="500" fill="hold"/>
                                        <p:tgtEl>
                                          <p:spTgt spid="104"/>
                                        </p:tgtEl>
                                        <p:attrNameLst>
                                          <p:attrName>ppt_x</p:attrName>
                                        </p:attrNameLst>
                                      </p:cBhvr>
                                      <p:tavLst>
                                        <p:tav tm="0">
                                          <p:val>
                                            <p:strVal val="#ppt_x"/>
                                          </p:val>
                                        </p:tav>
                                        <p:tav tm="100000">
                                          <p:val>
                                            <p:strVal val="#ppt_x"/>
                                          </p:val>
                                        </p:tav>
                                      </p:tavLst>
                                    </p:anim>
                                    <p:anim calcmode="lin" valueType="num">
                                      <p:cBhvr additive="base">
                                        <p:cTn id="74" dur="500" fill="hold"/>
                                        <p:tgtEl>
                                          <p:spTgt spid="104"/>
                                        </p:tgtEl>
                                        <p:attrNameLst>
                                          <p:attrName>ppt_y</p:attrName>
                                        </p:attrNameLst>
                                      </p:cBhvr>
                                      <p:tavLst>
                                        <p:tav tm="0">
                                          <p:val>
                                            <p:strVal val="1+#ppt_h/2"/>
                                          </p:val>
                                        </p:tav>
                                        <p:tav tm="100000">
                                          <p:val>
                                            <p:strVal val="#ppt_y"/>
                                          </p:val>
                                        </p:tav>
                                      </p:tavLst>
                                    </p:anim>
                                  </p:childTnLst>
                                </p:cTn>
                              </p:par>
                            </p:childTnLst>
                          </p:cTn>
                        </p:par>
                        <p:par>
                          <p:cTn id="75" fill="hold">
                            <p:stCondLst>
                              <p:cond delay="11000"/>
                            </p:stCondLst>
                            <p:childTnLst>
                              <p:par>
                                <p:cTn id="76" presetID="22" presetClass="entr" presetSubtype="1"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up)">
                                      <p:cBhvr>
                                        <p:cTn id="78" dur="500"/>
                                        <p:tgtEl>
                                          <p:spTgt spid="47"/>
                                        </p:tgtEl>
                                      </p:cBhvr>
                                    </p:animEffect>
                                  </p:childTnLst>
                                </p:cTn>
                              </p:par>
                            </p:childTnLst>
                          </p:cTn>
                        </p:par>
                        <p:par>
                          <p:cTn id="79" fill="hold">
                            <p:stCondLst>
                              <p:cond delay="11500"/>
                            </p:stCondLst>
                            <p:childTnLst>
                              <p:par>
                                <p:cTn id="80" presetID="2" presetClass="entr" presetSubtype="4" fill="hold"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ppt_x"/>
                                          </p:val>
                                        </p:tav>
                                        <p:tav tm="100000">
                                          <p:val>
                                            <p:strVal val="#ppt_x"/>
                                          </p:val>
                                        </p:tav>
                                      </p:tavLst>
                                    </p:anim>
                                    <p:anim calcmode="lin" valueType="num">
                                      <p:cBhvr additive="base">
                                        <p:cTn id="83" dur="500" fill="hold"/>
                                        <p:tgtEl>
                                          <p:spTgt spid="64"/>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fade">
                                      <p:cBhvr>
                                        <p:cTn id="87" dur="1000"/>
                                        <p:tgtEl>
                                          <p:spTgt spid="93"/>
                                        </p:tgtEl>
                                      </p:cBhvr>
                                    </p:animEffect>
                                    <p:anim calcmode="lin" valueType="num">
                                      <p:cBhvr>
                                        <p:cTn id="88" dur="1000" fill="hold"/>
                                        <p:tgtEl>
                                          <p:spTgt spid="93"/>
                                        </p:tgtEl>
                                        <p:attrNameLst>
                                          <p:attrName>ppt_x</p:attrName>
                                        </p:attrNameLst>
                                      </p:cBhvr>
                                      <p:tavLst>
                                        <p:tav tm="0">
                                          <p:val>
                                            <p:strVal val="#ppt_x"/>
                                          </p:val>
                                        </p:tav>
                                        <p:tav tm="100000">
                                          <p:val>
                                            <p:strVal val="#ppt_x"/>
                                          </p:val>
                                        </p:tav>
                                      </p:tavLst>
                                    </p:anim>
                                    <p:anim calcmode="lin" valueType="num">
                                      <p:cBhvr>
                                        <p:cTn id="89" dur="1000" fill="hold"/>
                                        <p:tgtEl>
                                          <p:spTgt spid="93"/>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 presetClass="entr" presetSubtype="4" fill="hold" grpId="0" nodeType="afterEffect">
                                  <p:stCondLst>
                                    <p:cond delay="150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fill="hold"/>
                                        <p:tgtEl>
                                          <p:spTgt spid="101"/>
                                        </p:tgtEl>
                                        <p:attrNameLst>
                                          <p:attrName>ppt_x</p:attrName>
                                        </p:attrNameLst>
                                      </p:cBhvr>
                                      <p:tavLst>
                                        <p:tav tm="0">
                                          <p:val>
                                            <p:strVal val="#ppt_x"/>
                                          </p:val>
                                        </p:tav>
                                        <p:tav tm="100000">
                                          <p:val>
                                            <p:strVal val="#ppt_x"/>
                                          </p:val>
                                        </p:tav>
                                      </p:tavLst>
                                    </p:anim>
                                    <p:anim calcmode="lin" valueType="num">
                                      <p:cBhvr additive="base">
                                        <p:cTn id="94" dur="500" fill="hold"/>
                                        <p:tgtEl>
                                          <p:spTgt spid="101"/>
                                        </p:tgtEl>
                                        <p:attrNameLst>
                                          <p:attrName>ppt_y</p:attrName>
                                        </p:attrNameLst>
                                      </p:cBhvr>
                                      <p:tavLst>
                                        <p:tav tm="0">
                                          <p:val>
                                            <p:strVal val="1+#ppt_h/2"/>
                                          </p:val>
                                        </p:tav>
                                        <p:tav tm="100000">
                                          <p:val>
                                            <p:strVal val="#ppt_y"/>
                                          </p:val>
                                        </p:tav>
                                      </p:tavLst>
                                    </p:anim>
                                  </p:childTnLst>
                                </p:cTn>
                              </p:par>
                            </p:childTnLst>
                          </p:cTn>
                        </p:par>
                        <p:par>
                          <p:cTn id="95" fill="hold">
                            <p:stCondLst>
                              <p:cond delay="15000"/>
                            </p:stCondLst>
                            <p:childTnLst>
                              <p:par>
                                <p:cTn id="96" presetID="2" presetClass="entr" presetSubtype="4" fill="hold" grpId="0" nodeType="afterEffect">
                                  <p:stCondLst>
                                    <p:cond delay="1500"/>
                                  </p:stCondLst>
                                  <p:childTnLst>
                                    <p:set>
                                      <p:cBhvr>
                                        <p:cTn id="97" dur="1" fill="hold">
                                          <p:stCondLst>
                                            <p:cond delay="0"/>
                                          </p:stCondLst>
                                        </p:cTn>
                                        <p:tgtEl>
                                          <p:spTgt spid="102"/>
                                        </p:tgtEl>
                                        <p:attrNameLst>
                                          <p:attrName>style.visibility</p:attrName>
                                        </p:attrNameLst>
                                      </p:cBhvr>
                                      <p:to>
                                        <p:strVal val="visible"/>
                                      </p:to>
                                    </p:set>
                                    <p:anim calcmode="lin" valueType="num">
                                      <p:cBhvr additive="base">
                                        <p:cTn id="98" dur="500" fill="hold"/>
                                        <p:tgtEl>
                                          <p:spTgt spid="102"/>
                                        </p:tgtEl>
                                        <p:attrNameLst>
                                          <p:attrName>ppt_x</p:attrName>
                                        </p:attrNameLst>
                                      </p:cBhvr>
                                      <p:tavLst>
                                        <p:tav tm="0">
                                          <p:val>
                                            <p:strVal val="#ppt_x"/>
                                          </p:val>
                                        </p:tav>
                                        <p:tav tm="100000">
                                          <p:val>
                                            <p:strVal val="#ppt_x"/>
                                          </p:val>
                                        </p:tav>
                                      </p:tavLst>
                                    </p:anim>
                                    <p:anim calcmode="lin" valueType="num">
                                      <p:cBhvr additive="base">
                                        <p:cTn id="99"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99" grpId="0"/>
      <p:bldP spid="100" grpId="0"/>
      <p:bldP spid="101" grpId="0"/>
      <p:bldP spid="102" grpId="0" animBg="1"/>
      <p:bldP spid="103" grpId="0"/>
      <p:bldP spid="104" grpId="0"/>
      <p:bldP spid="105" grpId="0"/>
      <p:bldP spid="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rot="9205952">
            <a:off x="3698028" y="2568146"/>
            <a:ext cx="1684862" cy="187315"/>
          </a:xfrm>
          <a:prstGeom prst="rect">
            <a:avLst/>
          </a:prstGeom>
          <a:solidFill>
            <a:srgbClr val="003466"/>
          </a:solidFill>
          <a:ln w="25400" cap="flat" cmpd="sng" algn="ctr">
            <a:noFill/>
            <a:prstDash val="solid"/>
          </a:ln>
          <a:effectLst>
            <a:innerShdw blurRad="63500" dist="50800" dir="2700000">
              <a:prstClr val="black">
                <a:alpha val="50000"/>
              </a:prstClr>
            </a:inn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A783A"/>
              </a:solidFill>
              <a:effectLst/>
              <a:uLnTx/>
              <a:uFillTx/>
              <a:latin typeface="Impact MT Std" pitchFamily="34" charset="0"/>
              <a:ea typeface="宋体" panose="02010600030101010101" pitchFamily="2" charset="-122"/>
            </a:endParaRPr>
          </a:p>
        </p:txBody>
      </p:sp>
      <p:sp>
        <p:nvSpPr>
          <p:cNvPr id="48" name="矩形 47"/>
          <p:cNvSpPr/>
          <p:nvPr/>
        </p:nvSpPr>
        <p:spPr>
          <a:xfrm rot="2256138">
            <a:off x="3473403" y="1614206"/>
            <a:ext cx="2067683" cy="175448"/>
          </a:xfrm>
          <a:prstGeom prst="rect">
            <a:avLst/>
          </a:prstGeom>
          <a:solidFill>
            <a:srgbClr val="003466"/>
          </a:solidFill>
          <a:ln w="25400" cap="flat" cmpd="sng" algn="ctr">
            <a:noFill/>
            <a:prstDash val="solid"/>
          </a:ln>
          <a:effectLst>
            <a:innerShdw blurRad="50800" dist="50800" dir="16200000">
              <a:prstClr val="black">
                <a:alpha val="30000"/>
              </a:prstClr>
            </a:inn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A783A"/>
              </a:solidFill>
              <a:effectLst/>
              <a:uLnTx/>
              <a:uFillTx/>
              <a:latin typeface="Impact MT Std" pitchFamily="34" charset="0"/>
              <a:ea typeface="宋体" panose="02010600030101010101" pitchFamily="2" charset="-122"/>
            </a:endParaRPr>
          </a:p>
        </p:txBody>
      </p:sp>
      <p:grpSp>
        <p:nvGrpSpPr>
          <p:cNvPr id="2" name="组合 48"/>
          <p:cNvGrpSpPr/>
          <p:nvPr/>
        </p:nvGrpSpPr>
        <p:grpSpPr>
          <a:xfrm>
            <a:off x="3456385" y="812121"/>
            <a:ext cx="683567" cy="576907"/>
            <a:chOff x="4609713" y="938201"/>
            <a:chExt cx="769410" cy="769410"/>
          </a:xfrm>
        </p:grpSpPr>
        <p:grpSp>
          <p:nvGrpSpPr>
            <p:cNvPr id="3" name="组合 49"/>
            <p:cNvGrpSpPr/>
            <p:nvPr/>
          </p:nvGrpSpPr>
          <p:grpSpPr>
            <a:xfrm>
              <a:off x="4609713" y="938201"/>
              <a:ext cx="769410" cy="769410"/>
              <a:chOff x="1273629" y="1224643"/>
              <a:chExt cx="2171700" cy="2171700"/>
            </a:xfrm>
          </p:grpSpPr>
          <p:sp>
            <p:nvSpPr>
              <p:cNvPr id="52" name="圆角矩形 51"/>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FB850"/>
                  </a:solidFill>
                  <a:effectLst/>
                  <a:uLnTx/>
                  <a:uFillTx/>
                  <a:latin typeface="Impact MT Std" pitchFamily="34" charset="0"/>
                  <a:ea typeface="宋体" panose="02010600030101010101" pitchFamily="2" charset="-122"/>
                </a:endParaRPr>
              </a:p>
            </p:txBody>
          </p:sp>
          <p:sp>
            <p:nvSpPr>
              <p:cNvPr id="53" name="圆角矩形 52"/>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FB850"/>
                  </a:solidFill>
                  <a:effectLst/>
                  <a:uLnTx/>
                  <a:uFillTx/>
                  <a:latin typeface="Impact MT Std" pitchFamily="34" charset="0"/>
                  <a:ea typeface="宋体" panose="02010600030101010101" pitchFamily="2" charset="-122"/>
                </a:endParaRPr>
              </a:p>
            </p:txBody>
          </p:sp>
        </p:grpSp>
        <p:sp>
          <p:nvSpPr>
            <p:cNvPr id="51" name="文本框 23"/>
            <p:cNvSpPr txBox="1"/>
            <p:nvPr/>
          </p:nvSpPr>
          <p:spPr>
            <a:xfrm>
              <a:off x="4673292" y="1104819"/>
              <a:ext cx="656010" cy="533619"/>
            </a:xfrm>
            <a:prstGeom prst="rect">
              <a:avLst/>
            </a:prstGeom>
            <a:noFill/>
          </p:spPr>
          <p:txBody>
            <a:bodyPr wrap="square" rtlCol="0">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rPr>
                <a:t>01</a:t>
              </a:r>
              <a:endParaRPr kumimoji="0" lang="zh-CN" altLang="en-US"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endParaRPr>
            </a:p>
          </p:txBody>
        </p:sp>
      </p:grpSp>
      <p:grpSp>
        <p:nvGrpSpPr>
          <p:cNvPr id="6" name="组合 58"/>
          <p:cNvGrpSpPr/>
          <p:nvPr/>
        </p:nvGrpSpPr>
        <p:grpSpPr>
          <a:xfrm>
            <a:off x="3456385" y="2830895"/>
            <a:ext cx="576907" cy="576907"/>
            <a:chOff x="4609713" y="3630601"/>
            <a:chExt cx="769410" cy="769410"/>
          </a:xfrm>
        </p:grpSpPr>
        <p:grpSp>
          <p:nvGrpSpPr>
            <p:cNvPr id="7" name="组合 59"/>
            <p:cNvGrpSpPr/>
            <p:nvPr/>
          </p:nvGrpSpPr>
          <p:grpSpPr>
            <a:xfrm>
              <a:off x="4609713" y="3630601"/>
              <a:ext cx="769410" cy="769410"/>
              <a:chOff x="1273629" y="1224643"/>
              <a:chExt cx="2171700" cy="2171700"/>
            </a:xfrm>
          </p:grpSpPr>
          <p:sp>
            <p:nvSpPr>
              <p:cNvPr id="62" name="圆角矩形 61"/>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353D"/>
                  </a:solidFill>
                  <a:effectLst/>
                  <a:uLnTx/>
                  <a:uFillTx/>
                  <a:latin typeface="Impact MT Std" pitchFamily="34" charset="0"/>
                  <a:ea typeface="宋体" panose="02010600030101010101" pitchFamily="2" charset="-122"/>
                </a:endParaRPr>
              </a:p>
            </p:txBody>
          </p:sp>
          <p:sp>
            <p:nvSpPr>
              <p:cNvPr id="63" name="圆角矩形 62"/>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srgbClr val="F8353D"/>
                  </a:solidFill>
                  <a:effectLst/>
                  <a:uLnTx/>
                  <a:uFillTx/>
                  <a:latin typeface="Impact MT Std" pitchFamily="34" charset="0"/>
                  <a:ea typeface="宋体" panose="02010600030101010101" pitchFamily="2" charset="-122"/>
                </a:endParaRPr>
              </a:p>
            </p:txBody>
          </p:sp>
        </p:grpSp>
        <p:sp>
          <p:nvSpPr>
            <p:cNvPr id="61" name="文本框 25"/>
            <p:cNvSpPr txBox="1"/>
            <p:nvPr/>
          </p:nvSpPr>
          <p:spPr>
            <a:xfrm>
              <a:off x="4658671" y="3749168"/>
              <a:ext cx="691066" cy="533619"/>
            </a:xfrm>
            <a:prstGeom prst="rect">
              <a:avLst/>
            </a:prstGeom>
            <a:noFill/>
          </p:spPr>
          <p:txBody>
            <a:bodyPr wrap="square" rtlCol="0">
              <a:spAutoFit/>
            </a:bodyPr>
            <a:lstStyle/>
            <a:p>
              <a:pPr marL="0" marR="0" lvl="0" indent="0" defTabSz="685165"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rPr>
                <a:t>02</a:t>
              </a:r>
              <a:endParaRPr kumimoji="0" lang="zh-CN" altLang="en-US" sz="2000" b="0" i="0" u="none" strike="noStrike" kern="0" cap="none" spc="0" normalizeH="0" baseline="0" noProof="0" dirty="0">
                <a:ln>
                  <a:noFill/>
                </a:ln>
                <a:solidFill>
                  <a:schemeClr val="accent2"/>
                </a:solidFill>
                <a:effectLst/>
                <a:uLnTx/>
                <a:uFillTx/>
                <a:latin typeface="Impact MT Std" pitchFamily="34" charset="0"/>
                <a:cs typeface="Aharoni" panose="02010803020104030203" pitchFamily="2" charset="-79"/>
              </a:endParaRPr>
            </a:p>
          </p:txBody>
        </p:sp>
      </p:grpSp>
      <p:grpSp>
        <p:nvGrpSpPr>
          <p:cNvPr id="10" name="组合 86"/>
          <p:cNvGrpSpPr/>
          <p:nvPr/>
        </p:nvGrpSpPr>
        <p:grpSpPr>
          <a:xfrm>
            <a:off x="539552" y="1275606"/>
            <a:ext cx="3837959" cy="920487"/>
            <a:chOff x="1852445" y="1926278"/>
            <a:chExt cx="3985755" cy="1227635"/>
          </a:xfrm>
        </p:grpSpPr>
        <p:sp>
          <p:nvSpPr>
            <p:cNvPr id="88" name="任意多边形 87"/>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9" name="椭圆 88"/>
            <p:cNvSpPr/>
            <p:nvPr/>
          </p:nvSpPr>
          <p:spPr>
            <a:xfrm>
              <a:off x="5702241" y="3017954"/>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3" name="组合 95"/>
          <p:cNvGrpSpPr/>
          <p:nvPr/>
        </p:nvGrpSpPr>
        <p:grpSpPr>
          <a:xfrm>
            <a:off x="3923928" y="3291830"/>
            <a:ext cx="3183881" cy="1440160"/>
            <a:chOff x="6243920" y="1105827"/>
            <a:chExt cx="4246280" cy="1269047"/>
          </a:xfrm>
        </p:grpSpPr>
        <p:sp>
          <p:nvSpPr>
            <p:cNvPr id="97" name="任意多边形 96"/>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8" name="椭圆 97"/>
            <p:cNvSpPr/>
            <p:nvPr/>
          </p:nvSpPr>
          <p:spPr>
            <a:xfrm>
              <a:off x="6243920" y="1105827"/>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99" name="文本框 44"/>
          <p:cNvSpPr txBox="1"/>
          <p:nvPr/>
        </p:nvSpPr>
        <p:spPr>
          <a:xfrm>
            <a:off x="5868144" y="339502"/>
            <a:ext cx="2031325" cy="369332"/>
          </a:xfrm>
          <a:prstGeom prst="rect">
            <a:avLst/>
          </a:prstGeom>
          <a:noFill/>
        </p:spPr>
        <p:txBody>
          <a:bodyPr wrap="none" rtlCol="0">
            <a:spAutoFit/>
          </a:bodyPr>
          <a:lstStyle/>
          <a:p>
            <a:pPr defTabSz="685165"/>
            <a:r>
              <a:rPr lang="zh-CN" altLang="en-US" b="1" dirty="0" smtClean="0">
                <a:solidFill>
                  <a:srgbClr val="003466"/>
                </a:solidFill>
                <a:latin typeface="微软雅黑" panose="020B0503020204020204" pitchFamily="34" charset="-122"/>
                <a:ea typeface="微软雅黑" panose="020B0503020204020204" pitchFamily="34" charset="-122"/>
              </a:rPr>
              <a:t>信息安全相关规章</a:t>
            </a:r>
            <a:endParaRPr lang="zh-CN" altLang="en-US" b="1" dirty="0">
              <a:solidFill>
                <a:srgbClr val="003466"/>
              </a:solidFill>
              <a:latin typeface="微软雅黑" panose="020B0503020204020204" pitchFamily="34" charset="-122"/>
              <a:ea typeface="微软雅黑" panose="020B0503020204020204" pitchFamily="34" charset="-122"/>
            </a:endParaRPr>
          </a:p>
        </p:txBody>
      </p:sp>
      <p:sp>
        <p:nvSpPr>
          <p:cNvPr id="100" name="矩形 99"/>
          <p:cNvSpPr/>
          <p:nvPr/>
        </p:nvSpPr>
        <p:spPr>
          <a:xfrm>
            <a:off x="5292080" y="771550"/>
            <a:ext cx="3600400" cy="4053417"/>
          </a:xfrm>
          <a:prstGeom prst="rect">
            <a:avLst/>
          </a:prstGeom>
          <a:ln>
            <a:solidFill>
              <a:schemeClr val="bg2">
                <a:lumMod val="20000"/>
                <a:lumOff val="80000"/>
              </a:schemeClr>
            </a:solidFill>
          </a:ln>
        </p:spPr>
        <p:txBody>
          <a:bodyPr wrap="square">
            <a:spAutoFit/>
          </a:bodyPr>
          <a:lstStyle/>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农业部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计算机信息网络系统安全保密管理暂行规定</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》(1997</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04</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02)</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计算机信息系统安全专用产品检测和销售许可证管理办法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》(1997</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12)</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(3)</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公安部中国人民银行</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金融机构计算机信息系统安全保护工作暂行规定</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》(1998</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08</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31)</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(4)</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计算机病毒防治产品评级准则</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03</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计算机病毒防治管理办法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04</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26)</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(6)</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邮电部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中国公用计算机互联网国际联网管理办法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25)</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(7)</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教育部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教育网站和网校暂行管理办法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06</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29)</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(8)</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信息产业部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互联网电子公告服务管理规定</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08)</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(9)</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国务院新闻办公室，信息产业部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互联网站从事登载新闻业务管理暂行规定</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11</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07)</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(10)</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信息产业部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非经营性互联网信息服务备案管理办法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08)</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(11)</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信息产业部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电子认证服务管理办法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08)</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信息产业部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互联网</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IP</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地址备案管理办法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08)</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(13)</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互联网安全保护技术措施规定</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12</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13)</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(14)</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公安部国家保密局国家密码管理局国务院信息化工作办公室</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信息安全等级一保护管理办法</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试行</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)》(2006</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01</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17)</a:t>
            </a:r>
          </a:p>
          <a:p>
            <a:pPr algn="just" defTabSz="685165">
              <a:lnSpc>
                <a:spcPct val="130000"/>
              </a:lnSpc>
            </a:pP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(15)</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公安部</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r>
              <a:rPr lang="zh-CN" altLang="en-US" sz="900" dirty="0" smtClean="0">
                <a:solidFill>
                  <a:prstClr val="white">
                    <a:lumMod val="50000"/>
                  </a:prstClr>
                </a:solidFill>
                <a:latin typeface="微软雅黑" panose="020B0503020204020204" pitchFamily="34" charset="-122"/>
                <a:ea typeface="微软雅黑" panose="020B0503020204020204" pitchFamily="34" charset="-122"/>
              </a:rPr>
              <a:t>网吧安全管理软件检测规范</a:t>
            </a:r>
            <a:r>
              <a:rPr lang="en-US" altLang="zh-CN" sz="900" dirty="0" smtClean="0">
                <a:solidFill>
                  <a:prstClr val="white">
                    <a:lumMod val="50000"/>
                  </a:prstClr>
                </a:solidFill>
                <a:latin typeface="微软雅黑" panose="020B0503020204020204" pitchFamily="34" charset="-122"/>
                <a:ea typeface="微软雅黑" panose="020B0503020204020204" pitchFamily="34" charset="-122"/>
              </a:rPr>
              <a:t>》</a:t>
            </a:r>
            <a:endParaRPr lang="zh-CN" altLang="en-US" sz="9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5" name="文本框 44"/>
          <p:cNvSpPr txBox="1"/>
          <p:nvPr/>
        </p:nvSpPr>
        <p:spPr>
          <a:xfrm>
            <a:off x="683568" y="915566"/>
            <a:ext cx="2031325" cy="369332"/>
          </a:xfrm>
          <a:prstGeom prst="rect">
            <a:avLst/>
          </a:prstGeom>
          <a:noFill/>
        </p:spPr>
        <p:txBody>
          <a:bodyPr wrap="none" rtlCol="0">
            <a:spAutoFit/>
          </a:bodyPr>
          <a:lstStyle/>
          <a:p>
            <a:pPr defTabSz="685165"/>
            <a:r>
              <a:rPr lang="zh-CN" altLang="en-US" b="1" dirty="0" smtClean="0">
                <a:solidFill>
                  <a:srgbClr val="003466"/>
                </a:solidFill>
                <a:latin typeface="微软雅黑" panose="020B0503020204020204" pitchFamily="34" charset="-122"/>
                <a:ea typeface="微软雅黑" panose="020B0503020204020204" pitchFamily="34" charset="-122"/>
              </a:rPr>
              <a:t>信息安全相关法规</a:t>
            </a:r>
            <a:endParaRPr lang="zh-CN" altLang="en-US" b="1" dirty="0">
              <a:solidFill>
                <a:srgbClr val="003466"/>
              </a:solidFill>
              <a:latin typeface="微软雅黑" panose="020B0503020204020204" pitchFamily="34" charset="-122"/>
              <a:ea typeface="微软雅黑" panose="020B0503020204020204" pitchFamily="34" charset="-122"/>
            </a:endParaRPr>
          </a:p>
        </p:txBody>
      </p:sp>
      <p:sp>
        <p:nvSpPr>
          <p:cNvPr id="106" name="矩形 105"/>
          <p:cNvSpPr/>
          <p:nvPr/>
        </p:nvSpPr>
        <p:spPr>
          <a:xfrm>
            <a:off x="179512" y="1347614"/>
            <a:ext cx="3024336" cy="3432799"/>
          </a:xfrm>
          <a:prstGeom prst="rect">
            <a:avLst/>
          </a:prstGeom>
        </p:spPr>
        <p:txBody>
          <a:bodyPr wrap="square">
            <a:spAutoFit/>
          </a:bodyPr>
          <a:lstStyle/>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(1)</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中华人民共和国计算机信息系统安全保护条例</a:t>
            </a:r>
            <a:r>
              <a:rPr lang="en-US" altLang="zh-CN" sz="1050" dirty="0" smtClean="0">
                <a:solidFill>
                  <a:schemeClr val="accent3"/>
                </a:solidFill>
                <a:latin typeface="微软雅黑" panose="020B0503020204020204" pitchFamily="34" charset="-122"/>
                <a:ea typeface="微软雅黑" panose="020B0503020204020204" pitchFamily="34" charset="-122"/>
              </a:rPr>
              <a:t>》(1994</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02</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18)</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(2)</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中华人民共和国计算机信息网络国际联网管理暂行规定</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修正</a:t>
            </a:r>
            <a:r>
              <a:rPr lang="en-US" altLang="zh-CN" sz="1050" dirty="0" smtClean="0">
                <a:solidFill>
                  <a:schemeClr val="accent3"/>
                </a:solidFill>
                <a:latin typeface="微软雅黑" panose="020B0503020204020204" pitchFamily="34" charset="-122"/>
                <a:ea typeface="微软雅黑" panose="020B0503020204020204" pitchFamily="34" charset="-122"/>
              </a:rPr>
              <a:t>)》(1997</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05</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20)</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(3)</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计算机信息网络国际联网管理暂行规定实施办法</a:t>
            </a:r>
            <a:r>
              <a:rPr lang="en-US" altLang="zh-CN" sz="1050" dirty="0" smtClean="0">
                <a:solidFill>
                  <a:schemeClr val="accent3"/>
                </a:solidFill>
                <a:latin typeface="微软雅黑" panose="020B0503020204020204" pitchFamily="34" charset="-122"/>
                <a:ea typeface="微软雅黑" panose="020B0503020204020204" pitchFamily="34" charset="-122"/>
              </a:rPr>
              <a:t>》(1997</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12</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11)</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(4)</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中华人民共和国计算机信息网络国际联网安全保护管理办法</a:t>
            </a:r>
            <a:r>
              <a:rPr lang="en-US" altLang="zh-CN" sz="1050" dirty="0" smtClean="0">
                <a:solidFill>
                  <a:schemeClr val="accent3"/>
                </a:solidFill>
                <a:latin typeface="微软雅黑" panose="020B0503020204020204" pitchFamily="34" charset="-122"/>
                <a:ea typeface="微软雅黑" panose="020B0503020204020204" pitchFamily="34" charset="-122"/>
              </a:rPr>
              <a:t>》(1997</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12</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11)</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(5)</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互联网上网服务营业场所管理条例</a:t>
            </a:r>
            <a:r>
              <a:rPr lang="en-US" altLang="zh-CN" sz="1050" dirty="0" smtClean="0">
                <a:solidFill>
                  <a:schemeClr val="accent3"/>
                </a:solidFill>
                <a:latin typeface="微软雅黑" panose="020B0503020204020204" pitchFamily="34" charset="-122"/>
                <a:ea typeface="微软雅黑" panose="020B0503020204020204" pitchFamily="34" charset="-122"/>
              </a:rPr>
              <a:t>》(2002</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09</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29)</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(6)</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中华人民共和国电信条例</a:t>
            </a:r>
            <a:r>
              <a:rPr lang="en-US" altLang="zh-CN" sz="1050" dirty="0" smtClean="0">
                <a:solidFill>
                  <a:schemeClr val="accent3"/>
                </a:solidFill>
                <a:latin typeface="微软雅黑" panose="020B0503020204020204" pitchFamily="34" charset="-122"/>
                <a:ea typeface="微软雅黑" panose="020B0503020204020204" pitchFamily="34" charset="-122"/>
              </a:rPr>
              <a:t>》(2000</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09</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25)</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(7)</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互联网信息服务管理办法</a:t>
            </a:r>
            <a:r>
              <a:rPr lang="en-US" altLang="zh-CN" sz="1050" dirty="0" smtClean="0">
                <a:solidFill>
                  <a:schemeClr val="accent3"/>
                </a:solidFill>
                <a:latin typeface="微软雅黑" panose="020B0503020204020204" pitchFamily="34" charset="-122"/>
                <a:ea typeface="微软雅黑" panose="020B0503020204020204" pitchFamily="34" charset="-122"/>
              </a:rPr>
              <a:t>》(2000</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09</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25)</a:t>
            </a:r>
          </a:p>
          <a:p>
            <a:pPr algn="just" defTabSz="685165">
              <a:lnSpc>
                <a:spcPct val="130000"/>
              </a:lnSpc>
            </a:pPr>
            <a:r>
              <a:rPr lang="en-US" altLang="zh-CN" sz="1050" dirty="0" smtClean="0">
                <a:solidFill>
                  <a:schemeClr val="accent3"/>
                </a:solidFill>
                <a:latin typeface="微软雅黑" panose="020B0503020204020204" pitchFamily="34" charset="-122"/>
                <a:ea typeface="微软雅黑" panose="020B0503020204020204" pitchFamily="34" charset="-122"/>
              </a:rPr>
              <a:t>(8)</a:t>
            </a:r>
            <a:r>
              <a:rPr lang="zh-CN" altLang="en-US" sz="1050" dirty="0" smtClean="0">
                <a:solidFill>
                  <a:schemeClr val="accent3"/>
                </a:solidFill>
                <a:latin typeface="微软雅黑" panose="020B0503020204020204" pitchFamily="34" charset="-122"/>
                <a:ea typeface="微软雅黑" panose="020B0503020204020204" pitchFamily="34" charset="-122"/>
              </a:rPr>
              <a:t>国务院</a:t>
            </a:r>
            <a:r>
              <a:rPr lang="en-US" altLang="zh-CN" sz="1050" dirty="0" smtClean="0">
                <a:solidFill>
                  <a:schemeClr val="accent3"/>
                </a:solidFill>
                <a:latin typeface="微软雅黑" panose="020B0503020204020204" pitchFamily="34" charset="-122"/>
                <a:ea typeface="微软雅黑" panose="020B0503020204020204" pitchFamily="34" charset="-122"/>
              </a:rPr>
              <a:t>《</a:t>
            </a:r>
            <a:r>
              <a:rPr lang="zh-CN" altLang="en-US" sz="1050" dirty="0" smtClean="0">
                <a:solidFill>
                  <a:schemeClr val="accent3"/>
                </a:solidFill>
                <a:latin typeface="微软雅黑" panose="020B0503020204020204" pitchFamily="34" charset="-122"/>
                <a:ea typeface="微软雅黑" panose="020B0503020204020204" pitchFamily="34" charset="-122"/>
              </a:rPr>
              <a:t>信息网络传播权保护条例</a:t>
            </a:r>
            <a:r>
              <a:rPr lang="en-US" altLang="zh-CN" sz="1050" dirty="0" smtClean="0">
                <a:solidFill>
                  <a:schemeClr val="accent3"/>
                </a:solidFill>
                <a:latin typeface="微软雅黑" panose="020B0503020204020204" pitchFamily="34" charset="-122"/>
                <a:ea typeface="微软雅黑" panose="020B0503020204020204" pitchFamily="34" charset="-122"/>
              </a:rPr>
              <a:t>》(2006</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05</a:t>
            </a:r>
            <a:r>
              <a:rPr lang="zh-CN" altLang="en-US" sz="1050" dirty="0" smtClean="0">
                <a:solidFill>
                  <a:schemeClr val="accent3"/>
                </a:solidFill>
                <a:latin typeface="微软雅黑" panose="020B0503020204020204" pitchFamily="34" charset="-122"/>
                <a:ea typeface="微软雅黑" panose="020B0503020204020204" pitchFamily="34" charset="-122"/>
              </a:rPr>
              <a:t>．</a:t>
            </a:r>
            <a:r>
              <a:rPr lang="en-US" altLang="zh-CN" sz="1050" dirty="0" smtClean="0">
                <a:solidFill>
                  <a:schemeClr val="accent3"/>
                </a:solidFill>
                <a:latin typeface="微软雅黑" panose="020B0503020204020204" pitchFamily="34" charset="-122"/>
                <a:ea typeface="微软雅黑" panose="020B0503020204020204" pitchFamily="34" charset="-122"/>
              </a:rPr>
              <a:t>18)</a:t>
            </a:r>
            <a:endParaRPr lang="en-US" altLang="zh-CN" sz="1050" dirty="0" smtClean="0">
              <a:solidFill>
                <a:schemeClr val="accent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88895656"/>
      </p:ext>
    </p:extLst>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50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500" fill="hold"/>
                                        <p:tgtEl>
                                          <p:spTgt spid="99"/>
                                        </p:tgtEl>
                                        <p:attrNameLst>
                                          <p:attrName>ppt_x</p:attrName>
                                        </p:attrNameLst>
                                      </p:cBhvr>
                                      <p:tavLst>
                                        <p:tav tm="0">
                                          <p:val>
                                            <p:strVal val="#ppt_x"/>
                                          </p:val>
                                        </p:tav>
                                        <p:tav tm="100000">
                                          <p:val>
                                            <p:strVal val="#ppt_x"/>
                                          </p:val>
                                        </p:tav>
                                      </p:tavLst>
                                    </p:anim>
                                    <p:anim calcmode="lin" valueType="num">
                                      <p:cBhvr additive="base">
                                        <p:cTn id="23" dur="500" fill="hold"/>
                                        <p:tgtEl>
                                          <p:spTgt spid="99"/>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50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8" fill="hold" grpId="0" nodeType="after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additive="base">
                                        <p:cTn id="38" dur="250" fill="hold"/>
                                        <p:tgtEl>
                                          <p:spTgt spid="105"/>
                                        </p:tgtEl>
                                        <p:attrNameLst>
                                          <p:attrName>ppt_x</p:attrName>
                                        </p:attrNameLst>
                                      </p:cBhvr>
                                      <p:tavLst>
                                        <p:tav tm="0">
                                          <p:val>
                                            <p:strVal val="0-#ppt_w/2"/>
                                          </p:val>
                                        </p:tav>
                                        <p:tav tm="100000">
                                          <p:val>
                                            <p:strVal val="#ppt_x"/>
                                          </p:val>
                                        </p:tav>
                                      </p:tavLst>
                                    </p:anim>
                                    <p:anim calcmode="lin" valueType="num">
                                      <p:cBhvr additive="base">
                                        <p:cTn id="39" dur="250" fill="hold"/>
                                        <p:tgtEl>
                                          <p:spTgt spid="105"/>
                                        </p:tgtEl>
                                        <p:attrNameLst>
                                          <p:attrName>ppt_y</p:attrName>
                                        </p:attrNameLst>
                                      </p:cBhvr>
                                      <p:tavLst>
                                        <p:tav tm="0">
                                          <p:val>
                                            <p:strVal val="#ppt_y"/>
                                          </p:val>
                                        </p:tav>
                                        <p:tav tm="100000">
                                          <p:val>
                                            <p:strVal val="#ppt_y"/>
                                          </p:val>
                                        </p:tav>
                                      </p:tavLst>
                                    </p:anim>
                                  </p:childTnLst>
                                </p:cTn>
                              </p:par>
                            </p:childTnLst>
                          </p:cTn>
                        </p:par>
                        <p:par>
                          <p:cTn id="40" fill="hold">
                            <p:stCondLst>
                              <p:cond delay="5250"/>
                            </p:stCondLst>
                            <p:childTnLst>
                              <p:par>
                                <p:cTn id="41" presetID="2" presetClass="entr" presetSubtype="8"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250" fill="hold"/>
                                        <p:tgtEl>
                                          <p:spTgt spid="106"/>
                                        </p:tgtEl>
                                        <p:attrNameLst>
                                          <p:attrName>ppt_x</p:attrName>
                                        </p:attrNameLst>
                                      </p:cBhvr>
                                      <p:tavLst>
                                        <p:tav tm="0">
                                          <p:val>
                                            <p:strVal val="0-#ppt_w/2"/>
                                          </p:val>
                                        </p:tav>
                                        <p:tav tm="100000">
                                          <p:val>
                                            <p:strVal val="#ppt_x"/>
                                          </p:val>
                                        </p:tav>
                                      </p:tavLst>
                                    </p:anim>
                                    <p:anim calcmode="lin" valueType="num">
                                      <p:cBhvr additive="base">
                                        <p:cTn id="44" dur="250" fill="hold"/>
                                        <p:tgtEl>
                                          <p:spTgt spid="106"/>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500"/>
                                        <p:tgtEl>
                                          <p:spTgt spid="46"/>
                                        </p:tgtEl>
                                      </p:cBhvr>
                                    </p:animEffect>
                                  </p:childTnLst>
                                </p:cTn>
                              </p:par>
                            </p:childTnLst>
                          </p:cTn>
                        </p:par>
                        <p:par>
                          <p:cTn id="49" fill="hold">
                            <p:stCondLst>
                              <p:cond delay="60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99" grpId="0"/>
      <p:bldP spid="100" grpId="0" animBg="1"/>
      <p:bldP spid="105" grpId="0"/>
      <p:bldP spid="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890301" y="1345742"/>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rPr>
              <a:t>02</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9512" y="2115293"/>
            <a:ext cx="648072" cy="0"/>
          </a:xfrm>
          <a:prstGeom prst="line">
            <a:avLst/>
          </a:prstGeom>
          <a:noFill/>
          <a:ln w="95250" cap="flat" cmpd="sng" algn="ctr">
            <a:solidFill>
              <a:srgbClr val="003466"/>
            </a:solidFill>
            <a:prstDash val="solid"/>
          </a:ln>
          <a:effectLst/>
        </p:spPr>
      </p:cxnSp>
      <p:cxnSp>
        <p:nvCxnSpPr>
          <p:cNvPr id="29" name="直接连接符 28"/>
          <p:cNvCxnSpPr/>
          <p:nvPr/>
        </p:nvCxnSpPr>
        <p:spPr>
          <a:xfrm flipV="1">
            <a:off x="2523520" y="2111664"/>
            <a:ext cx="6516469" cy="7258"/>
          </a:xfrm>
          <a:prstGeom prst="line">
            <a:avLst/>
          </a:prstGeom>
          <a:noFill/>
          <a:ln w="95250" cap="flat" cmpd="sng" algn="ctr">
            <a:solidFill>
              <a:srgbClr val="003466"/>
            </a:solidFill>
            <a:prstDash val="solid"/>
          </a:ln>
          <a:effectLst/>
        </p:spPr>
      </p:cxnSp>
      <p:sp>
        <p:nvSpPr>
          <p:cNvPr id="30" name="TextBox 6"/>
          <p:cNvSpPr txBox="1"/>
          <p:nvPr/>
        </p:nvSpPr>
        <p:spPr>
          <a:xfrm>
            <a:off x="2699792" y="1275606"/>
            <a:ext cx="6340197" cy="707886"/>
          </a:xfrm>
          <a:prstGeom prst="rect">
            <a:avLst/>
          </a:prstGeom>
          <a:noFill/>
        </p:spPr>
        <p:txBody>
          <a:bodyPr wrap="none" rtlCol="0">
            <a:spAutoFit/>
          </a:bodyPr>
          <a:lstStyle/>
          <a:p>
            <a:r>
              <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rPr>
              <a:t>利用计算机进行的特定犯</a:t>
            </a:r>
            <a:r>
              <a:rPr lang="zh-CN" altLang="en-US" sz="4000" b="1" dirty="0" smtClean="0">
                <a:solidFill>
                  <a:prstClr val="black">
                    <a:lumMod val="85000"/>
                    <a:lumOff val="15000"/>
                  </a:prstClr>
                </a:solidFill>
                <a:latin typeface="微软雅黑" panose="020B0503020204020204" pitchFamily="34" charset="-122"/>
                <a:ea typeface="微软雅黑" panose="020B0503020204020204" pitchFamily="34" charset="-122"/>
              </a:rPr>
              <a:t>罪</a:t>
            </a:r>
            <a:endPar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TextBox 7"/>
          <p:cNvSpPr txBox="1"/>
          <p:nvPr/>
        </p:nvSpPr>
        <p:spPr>
          <a:xfrm>
            <a:off x="1043608" y="2746125"/>
            <a:ext cx="3467616" cy="338554"/>
          </a:xfrm>
          <a:prstGeom prst="rect">
            <a:avLst/>
          </a:prstGeom>
          <a:noFill/>
        </p:spPr>
        <p:txBody>
          <a:bodyPr wrap="none" rtlCol="0">
            <a:spAutoFit/>
          </a:bodyPr>
          <a:lstStyle/>
          <a:p>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第</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一节　非法侵入计算机信息系统罪</a:t>
            </a:r>
          </a:p>
        </p:txBody>
      </p:sp>
      <p:sp>
        <p:nvSpPr>
          <p:cNvPr id="32" name="TextBox 8"/>
          <p:cNvSpPr txBox="1"/>
          <p:nvPr/>
        </p:nvSpPr>
        <p:spPr>
          <a:xfrm>
            <a:off x="1475656" y="3271322"/>
            <a:ext cx="3467616"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第二节　破坏计算机信息系统功能罪</a:t>
            </a:r>
          </a:p>
        </p:txBody>
      </p:sp>
      <p:sp>
        <p:nvSpPr>
          <p:cNvPr id="33" name="TextBox 9"/>
          <p:cNvSpPr txBox="1"/>
          <p:nvPr/>
        </p:nvSpPr>
        <p:spPr>
          <a:xfrm>
            <a:off x="1979712" y="3779153"/>
            <a:ext cx="4493538"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第三节　破坏计算机信息系统数据、应用程序罪</a:t>
            </a:r>
          </a:p>
        </p:txBody>
      </p:sp>
      <p:sp>
        <p:nvSpPr>
          <p:cNvPr id="34" name="TextBox 10"/>
          <p:cNvSpPr txBox="1"/>
          <p:nvPr/>
        </p:nvSpPr>
        <p:spPr>
          <a:xfrm>
            <a:off x="2523520" y="4299942"/>
            <a:ext cx="4493538" cy="338554"/>
          </a:xfrm>
          <a:prstGeom prst="rect">
            <a:avLst/>
          </a:prstGeom>
          <a:noFill/>
        </p:spPr>
        <p:txBody>
          <a:bodyPr wrap="none" rtlCol="0">
            <a:spAutoFit/>
          </a:bodyPr>
          <a:lstStyle/>
          <a:p>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第四节　制作、传播计算机病毒等破坏性程序罪</a:t>
            </a:r>
          </a:p>
        </p:txBody>
      </p:sp>
      <p:pic>
        <p:nvPicPr>
          <p:cNvPr id="3" name="图片 2"/>
          <p:cNvPicPr>
            <a:picLocks noChangeAspect="1"/>
          </p:cNvPicPr>
          <p:nvPr/>
        </p:nvPicPr>
        <p:blipFill>
          <a:blip r:embed="rId3" cstate="print"/>
          <a:stretch>
            <a:fillRect/>
          </a:stretch>
        </p:blipFill>
        <p:spPr>
          <a:xfrm>
            <a:off x="7213600" y="2785745"/>
            <a:ext cx="1930400" cy="23253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31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4300"/>
                            </p:stCondLst>
                            <p:childTnLst>
                              <p:par>
                                <p:cTn id="43" presetID="14" presetClass="entr" presetSubtype="1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155072" y="555526"/>
            <a:ext cx="2025686" cy="1094599"/>
            <a:chOff x="2899707" y="580721"/>
            <a:chExt cx="2764516" cy="1344451"/>
          </a:xfrm>
        </p:grpSpPr>
        <p:grpSp>
          <p:nvGrpSpPr>
            <p:cNvPr id="18" name="组合 17"/>
            <p:cNvGrpSpPr/>
            <p:nvPr/>
          </p:nvGrpSpPr>
          <p:grpSpPr>
            <a:xfrm>
              <a:off x="2899707" y="580721"/>
              <a:ext cx="2764516" cy="1344451"/>
              <a:chOff x="-112104" y="-155878"/>
              <a:chExt cx="4348339" cy="2114701"/>
            </a:xfrm>
          </p:grpSpPr>
          <p:sp>
            <p:nvSpPr>
              <p:cNvPr id="20" name="矩形 14"/>
              <p:cNvSpPr/>
              <p:nvPr/>
            </p:nvSpPr>
            <p:spPr>
              <a:xfrm>
                <a:off x="1216292" y="-155878"/>
                <a:ext cx="1237784" cy="2114701"/>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 lastClr="FFFFFF"/>
                  </a:solidFill>
                  <a:effectLst/>
                  <a:uLnTx/>
                  <a:uFillTx/>
                </a:endParaRPr>
              </a:p>
            </p:txBody>
          </p:sp>
          <p:grpSp>
            <p:nvGrpSpPr>
              <p:cNvPr id="21" name="组合 20"/>
              <p:cNvGrpSpPr/>
              <p:nvPr/>
            </p:nvGrpSpPr>
            <p:grpSpPr>
              <a:xfrm rot="3364155">
                <a:off x="1893359" y="-1937174"/>
                <a:ext cx="337413" cy="4348339"/>
                <a:chOff x="1286214" y="-2357966"/>
                <a:chExt cx="140815" cy="9143998"/>
              </a:xfrm>
            </p:grpSpPr>
            <p:pic>
              <p:nvPicPr>
                <p:cNvPr id="22" name="Picture 3"/>
                <p:cNvPicPr>
                  <a:picLocks noChangeAspect="1" noChangeArrowheads="1"/>
                </p:cNvPicPr>
                <p:nvPr/>
              </p:nvPicPr>
              <p:blipFill rotWithShape="1">
                <a:blip r:embed="rId3" cstate="screen"/>
                <a:srcRect/>
                <a:stretch>
                  <a:fillRect/>
                </a:stretch>
              </p:blipFill>
              <p:spPr bwMode="auto">
                <a:xfrm rot="5400000">
                  <a:off x="-3215377" y="2143625"/>
                  <a:ext cx="9143998" cy="140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矩形 22"/>
                <p:cNvSpPr/>
                <p:nvPr/>
              </p:nvSpPr>
              <p:spPr>
                <a:xfrm rot="5400000">
                  <a:off x="-2435847" y="2359788"/>
                  <a:ext cx="7477054"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82296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 lastClr="FFFFFF"/>
                    </a:solidFill>
                    <a:effectLst/>
                    <a:uLnTx/>
                    <a:uFillTx/>
                  </a:endParaRPr>
                </a:p>
              </p:txBody>
            </p:sp>
          </p:grpSp>
        </p:grpSp>
        <p:sp>
          <p:nvSpPr>
            <p:cNvPr id="19" name="TextBox 3"/>
            <p:cNvSpPr txBox="1"/>
            <p:nvPr/>
          </p:nvSpPr>
          <p:spPr>
            <a:xfrm>
              <a:off x="3778779" y="934498"/>
              <a:ext cx="794561" cy="5897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5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25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4" name="矩形 23"/>
          <p:cNvSpPr/>
          <p:nvPr/>
        </p:nvSpPr>
        <p:spPr>
          <a:xfrm>
            <a:off x="457200" y="1410777"/>
            <a:ext cx="2701172" cy="1991934"/>
          </a:xfrm>
          <a:prstGeom prst="rect">
            <a:avLst/>
          </a:prstGeom>
          <a:blipFill dpi="0" rotWithShape="1">
            <a:blip r:embed="rId4" cstate="screen"/>
            <a:srcRect/>
            <a:stretch>
              <a:fillRect/>
            </a:stretch>
          </a:blipFill>
          <a:ln w="25400" cap="flat" cmpd="sng" algn="ctr">
            <a:noFill/>
            <a:prstDash val="solid"/>
          </a:ln>
          <a:effectLst/>
        </p:spPr>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5" name="TextBox 9"/>
          <p:cNvSpPr txBox="1"/>
          <p:nvPr/>
        </p:nvSpPr>
        <p:spPr>
          <a:xfrm>
            <a:off x="4542649" y="429421"/>
            <a:ext cx="4207958" cy="2108782"/>
          </a:xfrm>
          <a:prstGeom prst="rect">
            <a:avLst/>
          </a:prstGeom>
          <a:noFill/>
        </p:spPr>
        <p:txBody>
          <a:bodyPr wrap="square" rtlCol="0">
            <a:spAutoFit/>
          </a:bodyPr>
          <a:lstStyle/>
          <a:p>
            <a:pPr algn="just">
              <a:lnSpc>
                <a:spcPct val="130000"/>
              </a:lnSpc>
            </a:pPr>
            <a:r>
              <a:rPr lang="zh-CN" altLang="en-US" sz="1260" dirty="0">
                <a:solidFill>
                  <a:prstClr val="black"/>
                </a:solidFill>
                <a:latin typeface="微软雅黑" panose="020B0503020204020204" pitchFamily="34" charset="-122"/>
                <a:ea typeface="微软雅黑" panose="020B0503020204020204" pitchFamily="34" charset="-122"/>
              </a:rPr>
              <a:t>我国刑法中利用计算机进行的特定犯罪，是指违反国家规定，利用以计算机为核心的信息技术，妨害电子信息交流安全秩序，严重危害社会依法应负刑事责任的行为。所谓利用信息技术，具有两个方面的含义：一是指行为人利用计算机信息系统本身所具有的采集、存储、传输、检索、加工、处理和控制信息的功能；二是指行为人利用自己所掌握的计算机技术知识和其他影响电子信息交流安全的技术手段如电磁技术等。</a:t>
            </a:r>
            <a:endParaRPr lang="en-US" altLang="zh-CN" sz="1260" dirty="0">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128082" y="2701286"/>
            <a:ext cx="2025687" cy="1094600"/>
            <a:chOff x="2862870" y="1133088"/>
            <a:chExt cx="2764517" cy="1344451"/>
          </a:xfrm>
        </p:grpSpPr>
        <p:grpSp>
          <p:nvGrpSpPr>
            <p:cNvPr id="27" name="组合 26"/>
            <p:cNvGrpSpPr/>
            <p:nvPr/>
          </p:nvGrpSpPr>
          <p:grpSpPr>
            <a:xfrm>
              <a:off x="2862870" y="1133088"/>
              <a:ext cx="2764517" cy="1344451"/>
              <a:chOff x="-170041" y="712948"/>
              <a:chExt cx="4348339" cy="2114702"/>
            </a:xfrm>
          </p:grpSpPr>
          <p:sp>
            <p:nvSpPr>
              <p:cNvPr id="40"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 lastClr="FFFFFF"/>
                  </a:solidFill>
                  <a:effectLst/>
                  <a:uLnTx/>
                  <a:uFillTx/>
                </a:endParaRPr>
              </a:p>
            </p:txBody>
          </p:sp>
          <p:grpSp>
            <p:nvGrpSpPr>
              <p:cNvPr id="41" name="组合 40"/>
              <p:cNvGrpSpPr/>
              <p:nvPr/>
            </p:nvGrpSpPr>
            <p:grpSpPr>
              <a:xfrm rot="3364155">
                <a:off x="1819210" y="-967637"/>
                <a:ext cx="369838" cy="4348339"/>
                <a:chOff x="1601672" y="-1118831"/>
                <a:chExt cx="154347" cy="9144000"/>
              </a:xfrm>
            </p:grpSpPr>
            <p:pic>
              <p:nvPicPr>
                <p:cNvPr id="42" name="Picture 3"/>
                <p:cNvPicPr>
                  <a:picLocks noChangeAspect="1" noChangeArrowheads="1"/>
                </p:cNvPicPr>
                <p:nvPr/>
              </p:nvPicPr>
              <p:blipFill rotWithShape="1">
                <a:blip r:embed="rId3" cstate="screen"/>
                <a:srcRect/>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矩形 46"/>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82296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 lastClr="FFFFFF"/>
                    </a:solidFill>
                    <a:effectLst/>
                    <a:uLnTx/>
                    <a:uFillTx/>
                  </a:endParaRPr>
                </a:p>
              </p:txBody>
            </p:sp>
          </p:grpSp>
        </p:grpSp>
        <p:sp>
          <p:nvSpPr>
            <p:cNvPr id="28" name="TextBox 12"/>
            <p:cNvSpPr txBox="1"/>
            <p:nvPr/>
          </p:nvSpPr>
          <p:spPr>
            <a:xfrm>
              <a:off x="3778779" y="1520305"/>
              <a:ext cx="794561" cy="5897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5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25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48" name="TextBox 17"/>
          <p:cNvSpPr txBox="1"/>
          <p:nvPr/>
        </p:nvSpPr>
        <p:spPr>
          <a:xfrm>
            <a:off x="4540506" y="2587774"/>
            <a:ext cx="4146294" cy="2108782"/>
          </a:xfrm>
          <a:prstGeom prst="rect">
            <a:avLst/>
          </a:prstGeom>
          <a:noFill/>
        </p:spPr>
        <p:txBody>
          <a:bodyPr wrap="square" rtlCol="0">
            <a:spAutoFit/>
          </a:bodyPr>
          <a:lstStyle/>
          <a:p>
            <a:pPr algn="just">
              <a:lnSpc>
                <a:spcPct val="130000"/>
              </a:lnSpc>
            </a:pPr>
            <a:r>
              <a:rPr lang="zh-CN" altLang="en-US" sz="1260" dirty="0">
                <a:solidFill>
                  <a:prstClr val="black"/>
                </a:solidFill>
                <a:latin typeface="微软雅黑" panose="020B0503020204020204" pitchFamily="34" charset="-122"/>
                <a:ea typeface="微软雅黑" panose="020B0503020204020204" pitchFamily="34" charset="-122"/>
              </a:rPr>
              <a:t>在学术界，有一种观点认为，计算机犯罪可分类为两类，即纯正的计算机犯罪和不纯正的计算机犯罪。</a:t>
            </a:r>
          </a:p>
          <a:p>
            <a:pPr algn="just">
              <a:lnSpc>
                <a:spcPct val="130000"/>
              </a:lnSpc>
            </a:pPr>
            <a:r>
              <a:rPr lang="zh-CN" altLang="en-US" sz="1260" dirty="0">
                <a:solidFill>
                  <a:prstClr val="black"/>
                </a:solidFill>
                <a:latin typeface="微软雅黑" panose="020B0503020204020204" pitchFamily="34" charset="-122"/>
                <a:ea typeface="微软雅黑" panose="020B0503020204020204" pitchFamily="34" charset="-122"/>
              </a:rPr>
              <a:t>所谓纯正的计算机犯罪，亦称典型性计算机犯罪，指既利用信息科学技术并且以计算机信息系统为侵害对象的犯罪。这类犯罪就是</a:t>
            </a:r>
            <a:r>
              <a:rPr lang="en-US" altLang="zh-CN" sz="1260" dirty="0">
                <a:solidFill>
                  <a:prstClr val="black"/>
                </a:solidFill>
                <a:latin typeface="微软雅黑" panose="020B0503020204020204" pitchFamily="34" charset="-122"/>
                <a:ea typeface="微软雅黑" panose="020B0503020204020204" pitchFamily="34" charset="-122"/>
              </a:rPr>
              <a:t>《</a:t>
            </a:r>
            <a:r>
              <a:rPr lang="zh-CN" altLang="en-US" sz="1260" dirty="0">
                <a:solidFill>
                  <a:prstClr val="black"/>
                </a:solidFill>
                <a:latin typeface="微软雅黑" panose="020B0503020204020204" pitchFamily="34" charset="-122"/>
                <a:ea typeface="微软雅黑" panose="020B0503020204020204" pitchFamily="34" charset="-122"/>
              </a:rPr>
              <a:t>刑法</a:t>
            </a:r>
            <a:r>
              <a:rPr lang="en-US" altLang="zh-CN" sz="1260" dirty="0">
                <a:solidFill>
                  <a:prstClr val="black"/>
                </a:solidFill>
                <a:latin typeface="微软雅黑" panose="020B0503020204020204" pitchFamily="34" charset="-122"/>
                <a:ea typeface="微软雅黑" panose="020B0503020204020204" pitchFamily="34" charset="-122"/>
              </a:rPr>
              <a:t>》285</a:t>
            </a:r>
            <a:r>
              <a:rPr lang="zh-CN" altLang="en-US" sz="1260" dirty="0">
                <a:solidFill>
                  <a:prstClr val="black"/>
                </a:solidFill>
                <a:latin typeface="微软雅黑" panose="020B0503020204020204" pitchFamily="34" charset="-122"/>
                <a:ea typeface="微软雅黑" panose="020B0503020204020204" pitchFamily="34" charset="-122"/>
              </a:rPr>
              <a:t>条和第</a:t>
            </a:r>
            <a:r>
              <a:rPr lang="en-US" altLang="zh-CN" sz="1260" dirty="0">
                <a:solidFill>
                  <a:prstClr val="black"/>
                </a:solidFill>
                <a:latin typeface="微软雅黑" panose="020B0503020204020204" pitchFamily="34" charset="-122"/>
                <a:ea typeface="微软雅黑" panose="020B0503020204020204" pitchFamily="34" charset="-122"/>
              </a:rPr>
              <a:t>286</a:t>
            </a:r>
            <a:r>
              <a:rPr lang="zh-CN" altLang="en-US" sz="1260" dirty="0">
                <a:solidFill>
                  <a:prstClr val="black"/>
                </a:solidFill>
                <a:latin typeface="微软雅黑" panose="020B0503020204020204" pitchFamily="34" charset="-122"/>
                <a:ea typeface="微软雅黑" panose="020B0503020204020204" pitchFamily="34" charset="-122"/>
              </a:rPr>
              <a:t>条规定的四个罪名，即非法侵入计算机信息系统罪、破坏计算机信息系统功能罪、破坏计算机信息系统数据或应用程序罪、制作或传播计算机病毒等破坏性程序罪。</a:t>
            </a:r>
          </a:p>
        </p:txBody>
      </p:sp>
    </p:spTree>
  </p:cSld>
  <p:clrMapOvr>
    <a:masterClrMapping/>
  </p:clrMapOvr>
  <mc:AlternateContent xmlns:mc="http://schemas.openxmlformats.org/markup-compatibility/2006">
    <mc:Choice xmlns:p14="http://schemas.microsoft.com/office/powerpoint/2010/main" xmlns=""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48" grpId="0"/>
    </p:bldLst>
  </p:timing>
</p:sld>
</file>

<file path=ppt/theme/theme1.xml><?xml version="1.0" encoding="utf-8"?>
<a:theme xmlns:a="http://schemas.openxmlformats.org/drawingml/2006/main" name="第一PPT，www.1ppt.com​">
  <a:themeElements>
    <a:clrScheme name="自定义 3209">
      <a:dk1>
        <a:srgbClr val="C8A843"/>
      </a:dk1>
      <a:lt1>
        <a:srgbClr val="00BDC6"/>
      </a:lt1>
      <a:dk2>
        <a:srgbClr val="C276B8"/>
      </a:dk2>
      <a:lt2>
        <a:srgbClr val="8DC21F"/>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7830</Words>
  <Application>Microsoft Office PowerPoint</Application>
  <PresentationFormat>全屏显示(16:9)</PresentationFormat>
  <Paragraphs>352</Paragraphs>
  <Slides>36</Slides>
  <Notes>36</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第一PPT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公安</dc:title>
  <dc:creator>第一PPT</dc:creator>
  <cp:keywords>www.1ppt.com</cp:keywords>
  <dc:description>www.1ppt.com</dc:description>
  <cp:lastModifiedBy>Administrator</cp:lastModifiedBy>
  <cp:revision>2140</cp:revision>
  <dcterms:created xsi:type="dcterms:W3CDTF">2014-06-06T07:22:00Z</dcterms:created>
  <dcterms:modified xsi:type="dcterms:W3CDTF">2019-06-03T02:57:15Z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