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9" r:id="rId2"/>
    <p:sldId id="470" r:id="rId3"/>
    <p:sldId id="471" r:id="rId4"/>
    <p:sldId id="472" r:id="rId5"/>
    <p:sldId id="258" r:id="rId6"/>
    <p:sldId id="452" r:id="rId7"/>
    <p:sldId id="274" r:id="rId8"/>
    <p:sldId id="453" r:id="rId9"/>
    <p:sldId id="454" r:id="rId10"/>
    <p:sldId id="455" r:id="rId11"/>
    <p:sldId id="456" r:id="rId12"/>
    <p:sldId id="457" r:id="rId13"/>
    <p:sldId id="458" r:id="rId14"/>
    <p:sldId id="459" r:id="rId15"/>
    <p:sldId id="460" r:id="rId16"/>
    <p:sldId id="461" r:id="rId17"/>
    <p:sldId id="462" r:id="rId18"/>
    <p:sldId id="463" r:id="rId19"/>
    <p:sldId id="464" r:id="rId20"/>
    <p:sldId id="465" r:id="rId21"/>
    <p:sldId id="466" r:id="rId22"/>
    <p:sldId id="467" r:id="rId23"/>
    <p:sldId id="468" r:id="rId24"/>
    <p:sldId id="469" r:id="rId25"/>
    <p:sldId id="261" r:id="rId26"/>
    <p:sldId id="476" r:id="rId27"/>
    <p:sldId id="477" r:id="rId28"/>
    <p:sldId id="478" r:id="rId29"/>
    <p:sldId id="479" r:id="rId30"/>
    <p:sldId id="481" r:id="rId31"/>
    <p:sldId id="482" r:id="rId32"/>
    <p:sldId id="480" r:id="rId33"/>
    <p:sldId id="283" r:id="rId34"/>
    <p:sldId id="287" r:id="rId35"/>
    <p:sldId id="483" r:id="rId36"/>
    <p:sldId id="484" r:id="rId37"/>
    <p:sldId id="485" r:id="rId38"/>
    <p:sldId id="486" r:id="rId39"/>
    <p:sldId id="262" r:id="rId40"/>
    <p:sldId id="266"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49"/>
    <a:srgbClr val="68ABB3"/>
    <a:srgbClr val="00B050"/>
    <a:srgbClr val="01B1C8"/>
    <a:srgbClr val="FF9300"/>
    <a:srgbClr val="F18001"/>
    <a:srgbClr val="522260"/>
    <a:srgbClr val="99D4E2"/>
    <a:srgbClr val="00A69A"/>
    <a:srgbClr val="00B18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8495" autoAdjust="0"/>
    <p:restoredTop sz="94660" autoAdjust="0"/>
  </p:normalViewPr>
  <p:slideViewPr>
    <p:cSldViewPr snapToGrid="0" showGuides="1">
      <p:cViewPr>
        <p:scale>
          <a:sx n="100" d="100"/>
          <a:sy n="100" d="100"/>
        </p:scale>
        <p:origin x="-744" y="-390"/>
      </p:cViewPr>
      <p:guideLst>
        <p:guide orient="horz" pos="2191"/>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C74A5-6EBB-48E6-BFB5-0FB8FCC69F8B}" type="datetimeFigureOut">
              <a:rPr lang="zh-CN" altLang="en-US" smtClean="0"/>
              <a:pPr/>
              <a:t>2020/2/18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8A452D-6472-42A1-81A1-0C6E4C578E7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solidFill>
          <a:srgbClr val="07B285"/>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2962985" y="831789"/>
            <a:ext cx="6266030" cy="4096137"/>
            <a:chOff x="2962985" y="831789"/>
            <a:chExt cx="6266030" cy="4096137"/>
          </a:xfrm>
        </p:grpSpPr>
        <p:sp>
          <p:nvSpPr>
            <p:cNvPr id="3" name="Rectangle 21"/>
            <p:cNvSpPr>
              <a:spLocks noChangeArrowheads="1"/>
            </p:cNvSpPr>
            <p:nvPr/>
          </p:nvSpPr>
          <p:spPr bwMode="auto">
            <a:xfrm>
              <a:off x="5134799" y="3231914"/>
              <a:ext cx="1442760" cy="1696012"/>
            </a:xfrm>
            <a:prstGeom prst="rect">
              <a:avLst/>
            </a:prstGeom>
            <a:solidFill>
              <a:srgbClr val="69D5D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 name="Freeform 23"/>
            <p:cNvSpPr/>
            <p:nvPr/>
          </p:nvSpPr>
          <p:spPr bwMode="auto">
            <a:xfrm>
              <a:off x="3419603" y="1368988"/>
              <a:ext cx="207205" cy="143893"/>
            </a:xfrm>
            <a:custGeom>
              <a:avLst/>
              <a:gdLst>
                <a:gd name="T0" fmla="*/ 60 w 76"/>
                <a:gd name="T1" fmla="*/ 30 h 53"/>
                <a:gd name="T2" fmla="*/ 72 w 76"/>
                <a:gd name="T3" fmla="*/ 20 h 53"/>
                <a:gd name="T4" fmla="*/ 28 w 76"/>
                <a:gd name="T5" fmla="*/ 2 h 53"/>
                <a:gd name="T6" fmla="*/ 1 w 76"/>
                <a:gd name="T7" fmla="*/ 29 h 53"/>
                <a:gd name="T8" fmla="*/ 27 w 76"/>
                <a:gd name="T9" fmla="*/ 37 h 53"/>
                <a:gd name="T10" fmla="*/ 32 w 76"/>
                <a:gd name="T11" fmla="*/ 36 h 53"/>
                <a:gd name="T12" fmla="*/ 42 w 76"/>
                <a:gd name="T13" fmla="*/ 44 h 53"/>
                <a:gd name="T14" fmla="*/ 63 w 76"/>
                <a:gd name="T15" fmla="*/ 52 h 53"/>
                <a:gd name="T16" fmla="*/ 60 w 76"/>
                <a:gd name="T17" fmla="*/ 3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3">
                  <a:moveTo>
                    <a:pt x="60" y="30"/>
                  </a:moveTo>
                  <a:cubicBezTo>
                    <a:pt x="59" y="30"/>
                    <a:pt x="73" y="20"/>
                    <a:pt x="72" y="20"/>
                  </a:cubicBezTo>
                  <a:cubicBezTo>
                    <a:pt x="67" y="7"/>
                    <a:pt x="43" y="4"/>
                    <a:pt x="28" y="2"/>
                  </a:cubicBezTo>
                  <a:cubicBezTo>
                    <a:pt x="14" y="0"/>
                    <a:pt x="2" y="16"/>
                    <a:pt x="1" y="29"/>
                  </a:cubicBezTo>
                  <a:cubicBezTo>
                    <a:pt x="0" y="46"/>
                    <a:pt x="18" y="51"/>
                    <a:pt x="27" y="37"/>
                  </a:cubicBezTo>
                  <a:cubicBezTo>
                    <a:pt x="30" y="32"/>
                    <a:pt x="29" y="33"/>
                    <a:pt x="32" y="36"/>
                  </a:cubicBezTo>
                  <a:cubicBezTo>
                    <a:pt x="35" y="39"/>
                    <a:pt x="38" y="41"/>
                    <a:pt x="42" y="44"/>
                  </a:cubicBezTo>
                  <a:cubicBezTo>
                    <a:pt x="47" y="49"/>
                    <a:pt x="55" y="53"/>
                    <a:pt x="63" y="52"/>
                  </a:cubicBezTo>
                  <a:cubicBezTo>
                    <a:pt x="76" y="49"/>
                    <a:pt x="74" y="27"/>
                    <a:pt x="60" y="30"/>
                  </a:cubicBezTo>
                  <a:close/>
                </a:path>
              </a:pathLst>
            </a:custGeom>
            <a:solidFill>
              <a:srgbClr val="FBCCA6"/>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4"/>
            <p:cNvSpPr/>
            <p:nvPr/>
          </p:nvSpPr>
          <p:spPr bwMode="auto">
            <a:xfrm>
              <a:off x="3392743" y="1420790"/>
              <a:ext cx="207205" cy="147730"/>
            </a:xfrm>
            <a:custGeom>
              <a:avLst/>
              <a:gdLst>
                <a:gd name="T0" fmla="*/ 60 w 76"/>
                <a:gd name="T1" fmla="*/ 31 h 54"/>
                <a:gd name="T2" fmla="*/ 58 w 76"/>
                <a:gd name="T3" fmla="*/ 31 h 54"/>
                <a:gd name="T4" fmla="*/ 28 w 76"/>
                <a:gd name="T5" fmla="*/ 3 h 54"/>
                <a:gd name="T6" fmla="*/ 1 w 76"/>
                <a:gd name="T7" fmla="*/ 30 h 54"/>
                <a:gd name="T8" fmla="*/ 27 w 76"/>
                <a:gd name="T9" fmla="*/ 38 h 54"/>
                <a:gd name="T10" fmla="*/ 32 w 76"/>
                <a:gd name="T11" fmla="*/ 37 h 54"/>
                <a:gd name="T12" fmla="*/ 42 w 76"/>
                <a:gd name="T13" fmla="*/ 45 h 54"/>
                <a:gd name="T14" fmla="*/ 63 w 76"/>
                <a:gd name="T15" fmla="*/ 52 h 54"/>
                <a:gd name="T16" fmla="*/ 60 w 76"/>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4">
                  <a:moveTo>
                    <a:pt x="60" y="31"/>
                  </a:moveTo>
                  <a:cubicBezTo>
                    <a:pt x="59" y="31"/>
                    <a:pt x="59" y="31"/>
                    <a:pt x="58" y="31"/>
                  </a:cubicBezTo>
                  <a:cubicBezTo>
                    <a:pt x="53" y="18"/>
                    <a:pt x="43" y="5"/>
                    <a:pt x="28" y="3"/>
                  </a:cubicBezTo>
                  <a:cubicBezTo>
                    <a:pt x="14" y="0"/>
                    <a:pt x="2" y="17"/>
                    <a:pt x="1" y="30"/>
                  </a:cubicBezTo>
                  <a:cubicBezTo>
                    <a:pt x="0" y="47"/>
                    <a:pt x="19" y="52"/>
                    <a:pt x="27" y="38"/>
                  </a:cubicBezTo>
                  <a:cubicBezTo>
                    <a:pt x="30" y="33"/>
                    <a:pt x="29" y="34"/>
                    <a:pt x="32" y="37"/>
                  </a:cubicBezTo>
                  <a:cubicBezTo>
                    <a:pt x="35" y="39"/>
                    <a:pt x="38" y="42"/>
                    <a:pt x="42" y="45"/>
                  </a:cubicBezTo>
                  <a:cubicBezTo>
                    <a:pt x="47" y="50"/>
                    <a:pt x="55" y="54"/>
                    <a:pt x="63" y="52"/>
                  </a:cubicBezTo>
                  <a:cubicBezTo>
                    <a:pt x="76" y="50"/>
                    <a:pt x="74" y="28"/>
                    <a:pt x="60" y="31"/>
                  </a:cubicBezTo>
                  <a:close/>
                </a:path>
              </a:pathLst>
            </a:custGeom>
            <a:solidFill>
              <a:srgbClr val="FBCCA6"/>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25"/>
            <p:cNvSpPr/>
            <p:nvPr/>
          </p:nvSpPr>
          <p:spPr bwMode="auto">
            <a:xfrm>
              <a:off x="3379313" y="1461079"/>
              <a:ext cx="207205" cy="147730"/>
            </a:xfrm>
            <a:custGeom>
              <a:avLst/>
              <a:gdLst>
                <a:gd name="T0" fmla="*/ 60 w 76"/>
                <a:gd name="T1" fmla="*/ 31 h 54"/>
                <a:gd name="T2" fmla="*/ 58 w 76"/>
                <a:gd name="T3" fmla="*/ 30 h 54"/>
                <a:gd name="T4" fmla="*/ 28 w 76"/>
                <a:gd name="T5" fmla="*/ 3 h 54"/>
                <a:gd name="T6" fmla="*/ 1 w 76"/>
                <a:gd name="T7" fmla="*/ 30 h 54"/>
                <a:gd name="T8" fmla="*/ 27 w 76"/>
                <a:gd name="T9" fmla="*/ 37 h 54"/>
                <a:gd name="T10" fmla="*/ 32 w 76"/>
                <a:gd name="T11" fmla="*/ 37 h 54"/>
                <a:gd name="T12" fmla="*/ 42 w 76"/>
                <a:gd name="T13" fmla="*/ 45 h 54"/>
                <a:gd name="T14" fmla="*/ 63 w 76"/>
                <a:gd name="T15" fmla="*/ 52 h 54"/>
                <a:gd name="T16" fmla="*/ 60 w 76"/>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4">
                  <a:moveTo>
                    <a:pt x="60" y="31"/>
                  </a:moveTo>
                  <a:cubicBezTo>
                    <a:pt x="59" y="31"/>
                    <a:pt x="59" y="31"/>
                    <a:pt x="58" y="30"/>
                  </a:cubicBezTo>
                  <a:cubicBezTo>
                    <a:pt x="53" y="18"/>
                    <a:pt x="43" y="5"/>
                    <a:pt x="28" y="3"/>
                  </a:cubicBezTo>
                  <a:cubicBezTo>
                    <a:pt x="14" y="0"/>
                    <a:pt x="2" y="17"/>
                    <a:pt x="1" y="30"/>
                  </a:cubicBezTo>
                  <a:cubicBezTo>
                    <a:pt x="0" y="47"/>
                    <a:pt x="19" y="52"/>
                    <a:pt x="27" y="37"/>
                  </a:cubicBezTo>
                  <a:cubicBezTo>
                    <a:pt x="30" y="33"/>
                    <a:pt x="29" y="34"/>
                    <a:pt x="32" y="37"/>
                  </a:cubicBezTo>
                  <a:cubicBezTo>
                    <a:pt x="35" y="39"/>
                    <a:pt x="38" y="42"/>
                    <a:pt x="42" y="45"/>
                  </a:cubicBezTo>
                  <a:cubicBezTo>
                    <a:pt x="47" y="50"/>
                    <a:pt x="55" y="54"/>
                    <a:pt x="63" y="52"/>
                  </a:cubicBezTo>
                  <a:cubicBezTo>
                    <a:pt x="76" y="50"/>
                    <a:pt x="74" y="28"/>
                    <a:pt x="60" y="31"/>
                  </a:cubicBezTo>
                  <a:close/>
                </a:path>
              </a:pathLst>
            </a:custGeom>
            <a:solidFill>
              <a:srgbClr val="FBCCA6"/>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26"/>
            <p:cNvSpPr/>
            <p:nvPr/>
          </p:nvSpPr>
          <p:spPr bwMode="auto">
            <a:xfrm>
              <a:off x="8004971" y="1094634"/>
              <a:ext cx="249413" cy="237902"/>
            </a:xfrm>
            <a:custGeom>
              <a:avLst/>
              <a:gdLst>
                <a:gd name="T0" fmla="*/ 65 w 91"/>
                <a:gd name="T1" fmla="*/ 14 h 87"/>
                <a:gd name="T2" fmla="*/ 5 w 91"/>
                <a:gd name="T3" fmla="*/ 16 h 87"/>
                <a:gd name="T4" fmla="*/ 10 w 91"/>
                <a:gd name="T5" fmla="*/ 18 h 87"/>
                <a:gd name="T6" fmla="*/ 13 w 91"/>
                <a:gd name="T7" fmla="*/ 31 h 87"/>
                <a:gd name="T8" fmla="*/ 33 w 91"/>
                <a:gd name="T9" fmla="*/ 34 h 87"/>
                <a:gd name="T10" fmla="*/ 47 w 91"/>
                <a:gd name="T11" fmla="*/ 55 h 87"/>
                <a:gd name="T12" fmla="*/ 75 w 91"/>
                <a:gd name="T13" fmla="*/ 87 h 87"/>
                <a:gd name="T14" fmla="*/ 84 w 91"/>
                <a:gd name="T15" fmla="*/ 78 h 87"/>
                <a:gd name="T16" fmla="*/ 82 w 91"/>
                <a:gd name="T17" fmla="*/ 70 h 87"/>
                <a:gd name="T18" fmla="*/ 65 w 91"/>
                <a:gd name="T19"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65" y="14"/>
                  </a:moveTo>
                  <a:cubicBezTo>
                    <a:pt x="50" y="0"/>
                    <a:pt x="0" y="13"/>
                    <a:pt x="5" y="16"/>
                  </a:cubicBezTo>
                  <a:cubicBezTo>
                    <a:pt x="5" y="16"/>
                    <a:pt x="9" y="18"/>
                    <a:pt x="10" y="18"/>
                  </a:cubicBezTo>
                  <a:cubicBezTo>
                    <a:pt x="4" y="21"/>
                    <a:pt x="5" y="30"/>
                    <a:pt x="13" y="31"/>
                  </a:cubicBezTo>
                  <a:cubicBezTo>
                    <a:pt x="20" y="32"/>
                    <a:pt x="27" y="33"/>
                    <a:pt x="33" y="34"/>
                  </a:cubicBezTo>
                  <a:cubicBezTo>
                    <a:pt x="43" y="37"/>
                    <a:pt x="44" y="47"/>
                    <a:pt x="47" y="55"/>
                  </a:cubicBezTo>
                  <a:cubicBezTo>
                    <a:pt x="52" y="68"/>
                    <a:pt x="60" y="87"/>
                    <a:pt x="75" y="87"/>
                  </a:cubicBezTo>
                  <a:cubicBezTo>
                    <a:pt x="80" y="87"/>
                    <a:pt x="84" y="83"/>
                    <a:pt x="84" y="78"/>
                  </a:cubicBezTo>
                  <a:cubicBezTo>
                    <a:pt x="84" y="75"/>
                    <a:pt x="83" y="72"/>
                    <a:pt x="82" y="70"/>
                  </a:cubicBezTo>
                  <a:cubicBezTo>
                    <a:pt x="85" y="65"/>
                    <a:pt x="91" y="39"/>
                    <a:pt x="65" y="14"/>
                  </a:cubicBezTo>
                  <a:close/>
                </a:path>
              </a:pathLst>
            </a:custGeom>
            <a:solidFill>
              <a:srgbClr val="FBCCA6"/>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7"/>
            <p:cNvSpPr/>
            <p:nvPr/>
          </p:nvSpPr>
          <p:spPr bwMode="auto">
            <a:xfrm>
              <a:off x="8624667" y="3337433"/>
              <a:ext cx="203368" cy="234065"/>
            </a:xfrm>
            <a:custGeom>
              <a:avLst/>
              <a:gdLst>
                <a:gd name="T0" fmla="*/ 73 w 74"/>
                <a:gd name="T1" fmla="*/ 14 h 86"/>
                <a:gd name="T2" fmla="*/ 31 w 74"/>
                <a:gd name="T3" fmla="*/ 14 h 86"/>
                <a:gd name="T4" fmla="*/ 18 w 74"/>
                <a:gd name="T5" fmla="*/ 34 h 86"/>
                <a:gd name="T6" fmla="*/ 13 w 74"/>
                <a:gd name="T7" fmla="*/ 57 h 86"/>
                <a:gd name="T8" fmla="*/ 25 w 74"/>
                <a:gd name="T9" fmla="*/ 77 h 86"/>
                <a:gd name="T10" fmla="*/ 40 w 74"/>
                <a:gd name="T11" fmla="*/ 43 h 86"/>
                <a:gd name="T12" fmla="*/ 73 w 74"/>
                <a:gd name="T13" fmla="*/ 19 h 86"/>
                <a:gd name="T14" fmla="*/ 73 w 74"/>
                <a:gd name="T15" fmla="*/ 14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86">
                  <a:moveTo>
                    <a:pt x="73" y="14"/>
                  </a:moveTo>
                  <a:cubicBezTo>
                    <a:pt x="64" y="0"/>
                    <a:pt x="42" y="7"/>
                    <a:pt x="31" y="14"/>
                  </a:cubicBezTo>
                  <a:cubicBezTo>
                    <a:pt x="25" y="19"/>
                    <a:pt x="21" y="26"/>
                    <a:pt x="18" y="34"/>
                  </a:cubicBezTo>
                  <a:cubicBezTo>
                    <a:pt x="16" y="40"/>
                    <a:pt x="19" y="53"/>
                    <a:pt x="13" y="57"/>
                  </a:cubicBezTo>
                  <a:cubicBezTo>
                    <a:pt x="0" y="66"/>
                    <a:pt x="12" y="86"/>
                    <a:pt x="25" y="77"/>
                  </a:cubicBezTo>
                  <a:cubicBezTo>
                    <a:pt x="38" y="68"/>
                    <a:pt x="38" y="57"/>
                    <a:pt x="40" y="43"/>
                  </a:cubicBezTo>
                  <a:cubicBezTo>
                    <a:pt x="43" y="24"/>
                    <a:pt x="61" y="29"/>
                    <a:pt x="73" y="19"/>
                  </a:cubicBezTo>
                  <a:cubicBezTo>
                    <a:pt x="74" y="18"/>
                    <a:pt x="74" y="15"/>
                    <a:pt x="73" y="14"/>
                  </a:cubicBezTo>
                  <a:close/>
                </a:path>
              </a:pathLst>
            </a:custGeom>
            <a:solidFill>
              <a:srgbClr val="FBCCA6"/>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8"/>
            <p:cNvSpPr/>
            <p:nvPr/>
          </p:nvSpPr>
          <p:spPr bwMode="auto">
            <a:xfrm>
              <a:off x="5259505" y="1407359"/>
              <a:ext cx="1318054" cy="2041352"/>
            </a:xfrm>
            <a:custGeom>
              <a:avLst/>
              <a:gdLst>
                <a:gd name="T0" fmla="*/ 19 w 482"/>
                <a:gd name="T1" fmla="*/ 218 h 747"/>
                <a:gd name="T2" fmla="*/ 46 w 482"/>
                <a:gd name="T3" fmla="*/ 483 h 747"/>
                <a:gd name="T4" fmla="*/ 436 w 482"/>
                <a:gd name="T5" fmla="*/ 373 h 747"/>
                <a:gd name="T6" fmla="*/ 19 w 482"/>
                <a:gd name="T7" fmla="*/ 218 h 747"/>
              </a:gdLst>
              <a:ahLst/>
              <a:cxnLst>
                <a:cxn ang="0">
                  <a:pos x="T0" y="T1"/>
                </a:cxn>
                <a:cxn ang="0">
                  <a:pos x="T2" y="T3"/>
                </a:cxn>
                <a:cxn ang="0">
                  <a:pos x="T4" y="T5"/>
                </a:cxn>
                <a:cxn ang="0">
                  <a:pos x="T6" y="T7"/>
                </a:cxn>
              </a:cxnLst>
              <a:rect l="0" t="0" r="r" b="b"/>
              <a:pathLst>
                <a:path w="482" h="747">
                  <a:moveTo>
                    <a:pt x="19" y="218"/>
                  </a:moveTo>
                  <a:cubicBezTo>
                    <a:pt x="19" y="218"/>
                    <a:pt x="0" y="430"/>
                    <a:pt x="46" y="483"/>
                  </a:cubicBezTo>
                  <a:cubicBezTo>
                    <a:pt x="92" y="536"/>
                    <a:pt x="390" y="747"/>
                    <a:pt x="436" y="373"/>
                  </a:cubicBezTo>
                  <a:cubicBezTo>
                    <a:pt x="482" y="0"/>
                    <a:pt x="53" y="214"/>
                    <a:pt x="19" y="218"/>
                  </a:cubicBezTo>
                  <a:close/>
                </a:path>
              </a:pathLst>
            </a:custGeom>
            <a:solidFill>
              <a:srgbClr val="FBCCA6"/>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9"/>
            <p:cNvSpPr/>
            <p:nvPr/>
          </p:nvSpPr>
          <p:spPr bwMode="auto">
            <a:xfrm>
              <a:off x="4923757" y="1332536"/>
              <a:ext cx="1638455" cy="1216370"/>
            </a:xfrm>
            <a:custGeom>
              <a:avLst/>
              <a:gdLst>
                <a:gd name="T0" fmla="*/ 584 w 599"/>
                <a:gd name="T1" fmla="*/ 221 h 445"/>
                <a:gd name="T2" fmla="*/ 566 w 599"/>
                <a:gd name="T3" fmla="*/ 190 h 445"/>
                <a:gd name="T4" fmla="*/ 588 w 599"/>
                <a:gd name="T5" fmla="*/ 174 h 445"/>
                <a:gd name="T6" fmla="*/ 586 w 599"/>
                <a:gd name="T7" fmla="*/ 168 h 445"/>
                <a:gd name="T8" fmla="*/ 561 w 599"/>
                <a:gd name="T9" fmla="*/ 185 h 445"/>
                <a:gd name="T10" fmla="*/ 560 w 599"/>
                <a:gd name="T11" fmla="*/ 184 h 445"/>
                <a:gd name="T12" fmla="*/ 561 w 599"/>
                <a:gd name="T13" fmla="*/ 158 h 445"/>
                <a:gd name="T14" fmla="*/ 553 w 599"/>
                <a:gd name="T15" fmla="*/ 158 h 445"/>
                <a:gd name="T16" fmla="*/ 553 w 599"/>
                <a:gd name="T17" fmla="*/ 179 h 445"/>
                <a:gd name="T18" fmla="*/ 462 w 599"/>
                <a:gd name="T19" fmla="*/ 156 h 445"/>
                <a:gd name="T20" fmla="*/ 299 w 599"/>
                <a:gd name="T21" fmla="*/ 100 h 445"/>
                <a:gd name="T22" fmla="*/ 138 w 599"/>
                <a:gd name="T23" fmla="*/ 15 h 445"/>
                <a:gd name="T24" fmla="*/ 19 w 599"/>
                <a:gd name="T25" fmla="*/ 85 h 445"/>
                <a:gd name="T26" fmla="*/ 138 w 599"/>
                <a:gd name="T27" fmla="*/ 259 h 445"/>
                <a:gd name="T28" fmla="*/ 492 w 599"/>
                <a:gd name="T29" fmla="*/ 268 h 445"/>
                <a:gd name="T30" fmla="*/ 508 w 599"/>
                <a:gd name="T31" fmla="*/ 432 h 445"/>
                <a:gd name="T32" fmla="*/ 572 w 599"/>
                <a:gd name="T33" fmla="*/ 445 h 445"/>
                <a:gd name="T34" fmla="*/ 584 w 599"/>
                <a:gd name="T35" fmla="*/ 22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445">
                  <a:moveTo>
                    <a:pt x="584" y="221"/>
                  </a:moveTo>
                  <a:cubicBezTo>
                    <a:pt x="581" y="209"/>
                    <a:pt x="574" y="199"/>
                    <a:pt x="566" y="190"/>
                  </a:cubicBezTo>
                  <a:cubicBezTo>
                    <a:pt x="572" y="183"/>
                    <a:pt x="579" y="178"/>
                    <a:pt x="588" y="174"/>
                  </a:cubicBezTo>
                  <a:cubicBezTo>
                    <a:pt x="592" y="173"/>
                    <a:pt x="590" y="167"/>
                    <a:pt x="586" y="168"/>
                  </a:cubicBezTo>
                  <a:cubicBezTo>
                    <a:pt x="576" y="171"/>
                    <a:pt x="568" y="178"/>
                    <a:pt x="561" y="185"/>
                  </a:cubicBezTo>
                  <a:cubicBezTo>
                    <a:pt x="560" y="185"/>
                    <a:pt x="560" y="184"/>
                    <a:pt x="560" y="184"/>
                  </a:cubicBezTo>
                  <a:cubicBezTo>
                    <a:pt x="561" y="175"/>
                    <a:pt x="561" y="166"/>
                    <a:pt x="561" y="158"/>
                  </a:cubicBezTo>
                  <a:cubicBezTo>
                    <a:pt x="561" y="153"/>
                    <a:pt x="553" y="153"/>
                    <a:pt x="553" y="158"/>
                  </a:cubicBezTo>
                  <a:cubicBezTo>
                    <a:pt x="553" y="164"/>
                    <a:pt x="553" y="172"/>
                    <a:pt x="553" y="179"/>
                  </a:cubicBezTo>
                  <a:cubicBezTo>
                    <a:pt x="527" y="161"/>
                    <a:pt x="493" y="153"/>
                    <a:pt x="462" y="156"/>
                  </a:cubicBezTo>
                  <a:cubicBezTo>
                    <a:pt x="414" y="160"/>
                    <a:pt x="355" y="127"/>
                    <a:pt x="299" y="100"/>
                  </a:cubicBezTo>
                  <a:cubicBezTo>
                    <a:pt x="242" y="72"/>
                    <a:pt x="189" y="29"/>
                    <a:pt x="138" y="15"/>
                  </a:cubicBezTo>
                  <a:cubicBezTo>
                    <a:pt x="87" y="0"/>
                    <a:pt x="38" y="5"/>
                    <a:pt x="19" y="85"/>
                  </a:cubicBezTo>
                  <a:cubicBezTo>
                    <a:pt x="0" y="165"/>
                    <a:pt x="85" y="242"/>
                    <a:pt x="138" y="259"/>
                  </a:cubicBezTo>
                  <a:cubicBezTo>
                    <a:pt x="323" y="319"/>
                    <a:pt x="483" y="251"/>
                    <a:pt x="492" y="268"/>
                  </a:cubicBezTo>
                  <a:cubicBezTo>
                    <a:pt x="500" y="284"/>
                    <a:pt x="508" y="432"/>
                    <a:pt x="508" y="432"/>
                  </a:cubicBezTo>
                  <a:cubicBezTo>
                    <a:pt x="572" y="445"/>
                    <a:pt x="572" y="445"/>
                    <a:pt x="572" y="445"/>
                  </a:cubicBezTo>
                  <a:cubicBezTo>
                    <a:pt x="595" y="419"/>
                    <a:pt x="599" y="270"/>
                    <a:pt x="584" y="221"/>
                  </a:cubicBezTo>
                  <a:close/>
                </a:path>
              </a:pathLst>
            </a:custGeom>
            <a:solidFill>
              <a:srgbClr val="694039"/>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30"/>
            <p:cNvSpPr>
              <a:spLocks noChangeArrowheads="1"/>
            </p:cNvSpPr>
            <p:nvPr/>
          </p:nvSpPr>
          <p:spPr bwMode="auto">
            <a:xfrm>
              <a:off x="5581824" y="2335943"/>
              <a:ext cx="61394" cy="193776"/>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Oval 31"/>
            <p:cNvSpPr>
              <a:spLocks noChangeArrowheads="1"/>
            </p:cNvSpPr>
            <p:nvPr/>
          </p:nvSpPr>
          <p:spPr bwMode="auto">
            <a:xfrm>
              <a:off x="5992398" y="2335943"/>
              <a:ext cx="63313" cy="193776"/>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2"/>
            <p:cNvSpPr/>
            <p:nvPr/>
          </p:nvSpPr>
          <p:spPr bwMode="auto">
            <a:xfrm>
              <a:off x="5411073" y="2147924"/>
              <a:ext cx="122788" cy="82499"/>
            </a:xfrm>
            <a:custGeom>
              <a:avLst/>
              <a:gdLst>
                <a:gd name="T0" fmla="*/ 41 w 45"/>
                <a:gd name="T1" fmla="*/ 1 h 30"/>
                <a:gd name="T2" fmla="*/ 2 w 45"/>
                <a:gd name="T3" fmla="*/ 25 h 30"/>
                <a:gd name="T4" fmla="*/ 6 w 45"/>
                <a:gd name="T5" fmla="*/ 27 h 30"/>
                <a:gd name="T6" fmla="*/ 41 w 45"/>
                <a:gd name="T7" fmla="*/ 6 h 30"/>
                <a:gd name="T8" fmla="*/ 41 w 45"/>
                <a:gd name="T9" fmla="*/ 1 h 30"/>
              </a:gdLst>
              <a:ahLst/>
              <a:cxnLst>
                <a:cxn ang="0">
                  <a:pos x="T0" y="T1"/>
                </a:cxn>
                <a:cxn ang="0">
                  <a:pos x="T2" y="T3"/>
                </a:cxn>
                <a:cxn ang="0">
                  <a:pos x="T4" y="T5"/>
                </a:cxn>
                <a:cxn ang="0">
                  <a:pos x="T6" y="T7"/>
                </a:cxn>
                <a:cxn ang="0">
                  <a:pos x="T8" y="T9"/>
                </a:cxn>
              </a:cxnLst>
              <a:rect l="0" t="0" r="r" b="b"/>
              <a:pathLst>
                <a:path w="45" h="30">
                  <a:moveTo>
                    <a:pt x="41" y="1"/>
                  </a:moveTo>
                  <a:cubicBezTo>
                    <a:pt x="24" y="0"/>
                    <a:pt x="8" y="10"/>
                    <a:pt x="2" y="25"/>
                  </a:cubicBezTo>
                  <a:cubicBezTo>
                    <a:pt x="0" y="28"/>
                    <a:pt x="4" y="30"/>
                    <a:pt x="6" y="27"/>
                  </a:cubicBezTo>
                  <a:cubicBezTo>
                    <a:pt x="13" y="13"/>
                    <a:pt x="26" y="8"/>
                    <a:pt x="41" y="6"/>
                  </a:cubicBezTo>
                  <a:cubicBezTo>
                    <a:pt x="45" y="6"/>
                    <a:pt x="45" y="1"/>
                    <a:pt x="41" y="1"/>
                  </a:cubicBezTo>
                  <a:close/>
                </a:path>
              </a:pathLst>
            </a:custGeom>
            <a:solidFill>
              <a:srgbClr val="694039"/>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3"/>
            <p:cNvSpPr/>
            <p:nvPr/>
          </p:nvSpPr>
          <p:spPr bwMode="auto">
            <a:xfrm>
              <a:off x="6051872" y="2144088"/>
              <a:ext cx="124707" cy="82499"/>
            </a:xfrm>
            <a:custGeom>
              <a:avLst/>
              <a:gdLst>
                <a:gd name="T0" fmla="*/ 4 w 45"/>
                <a:gd name="T1" fmla="*/ 1 h 30"/>
                <a:gd name="T2" fmla="*/ 44 w 45"/>
                <a:gd name="T3" fmla="*/ 25 h 30"/>
                <a:gd name="T4" fmla="*/ 40 w 45"/>
                <a:gd name="T5" fmla="*/ 27 h 30"/>
                <a:gd name="T6" fmla="*/ 4 w 45"/>
                <a:gd name="T7" fmla="*/ 6 h 30"/>
                <a:gd name="T8" fmla="*/ 4 w 45"/>
                <a:gd name="T9" fmla="*/ 1 h 30"/>
              </a:gdLst>
              <a:ahLst/>
              <a:cxnLst>
                <a:cxn ang="0">
                  <a:pos x="T0" y="T1"/>
                </a:cxn>
                <a:cxn ang="0">
                  <a:pos x="T2" y="T3"/>
                </a:cxn>
                <a:cxn ang="0">
                  <a:pos x="T4" y="T5"/>
                </a:cxn>
                <a:cxn ang="0">
                  <a:pos x="T6" y="T7"/>
                </a:cxn>
                <a:cxn ang="0">
                  <a:pos x="T8" y="T9"/>
                </a:cxn>
              </a:cxnLst>
              <a:rect l="0" t="0" r="r" b="b"/>
              <a:pathLst>
                <a:path w="45" h="30">
                  <a:moveTo>
                    <a:pt x="4" y="1"/>
                  </a:moveTo>
                  <a:cubicBezTo>
                    <a:pt x="21" y="0"/>
                    <a:pt x="37" y="10"/>
                    <a:pt x="44" y="25"/>
                  </a:cubicBezTo>
                  <a:cubicBezTo>
                    <a:pt x="45" y="28"/>
                    <a:pt x="41" y="30"/>
                    <a:pt x="40" y="27"/>
                  </a:cubicBezTo>
                  <a:cubicBezTo>
                    <a:pt x="32" y="13"/>
                    <a:pt x="19" y="8"/>
                    <a:pt x="4" y="6"/>
                  </a:cubicBezTo>
                  <a:cubicBezTo>
                    <a:pt x="1" y="6"/>
                    <a:pt x="0" y="2"/>
                    <a:pt x="4" y="1"/>
                  </a:cubicBezTo>
                  <a:close/>
                </a:path>
              </a:pathLst>
            </a:custGeom>
            <a:solidFill>
              <a:srgbClr val="694039"/>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4"/>
            <p:cNvSpPr/>
            <p:nvPr/>
          </p:nvSpPr>
          <p:spPr bwMode="auto">
            <a:xfrm>
              <a:off x="3375476" y="1376662"/>
              <a:ext cx="1855252" cy="1646128"/>
            </a:xfrm>
            <a:custGeom>
              <a:avLst/>
              <a:gdLst>
                <a:gd name="T0" fmla="*/ 656 w 678"/>
                <a:gd name="T1" fmla="*/ 561 h 602"/>
                <a:gd name="T2" fmla="*/ 560 w 678"/>
                <a:gd name="T3" fmla="*/ 495 h 602"/>
                <a:gd name="T4" fmla="*/ 482 w 678"/>
                <a:gd name="T5" fmla="*/ 426 h 602"/>
                <a:gd name="T6" fmla="*/ 355 w 678"/>
                <a:gd name="T7" fmla="*/ 257 h 602"/>
                <a:gd name="T8" fmla="*/ 241 w 678"/>
                <a:gd name="T9" fmla="*/ 80 h 602"/>
                <a:gd name="T10" fmla="*/ 153 w 678"/>
                <a:gd name="T11" fmla="*/ 27 h 602"/>
                <a:gd name="T12" fmla="*/ 41 w 678"/>
                <a:gd name="T13" fmla="*/ 12 h 602"/>
                <a:gd name="T14" fmla="*/ 51 w 678"/>
                <a:gd name="T15" fmla="*/ 89 h 602"/>
                <a:gd name="T16" fmla="*/ 214 w 678"/>
                <a:gd name="T17" fmla="*/ 171 h 602"/>
                <a:gd name="T18" fmla="*/ 323 w 678"/>
                <a:gd name="T19" fmla="*/ 354 h 602"/>
                <a:gd name="T20" fmla="*/ 465 w 678"/>
                <a:gd name="T21" fmla="*/ 510 h 602"/>
                <a:gd name="T22" fmla="*/ 557 w 678"/>
                <a:gd name="T23" fmla="*/ 566 h 602"/>
                <a:gd name="T24" fmla="*/ 651 w 678"/>
                <a:gd name="T25" fmla="*/ 601 h 602"/>
                <a:gd name="T26" fmla="*/ 656 w 678"/>
                <a:gd name="T27" fmla="*/ 56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8" h="602">
                  <a:moveTo>
                    <a:pt x="656" y="561"/>
                  </a:moveTo>
                  <a:cubicBezTo>
                    <a:pt x="622" y="551"/>
                    <a:pt x="588" y="517"/>
                    <a:pt x="560" y="495"/>
                  </a:cubicBezTo>
                  <a:cubicBezTo>
                    <a:pt x="532" y="474"/>
                    <a:pt x="506" y="451"/>
                    <a:pt x="482" y="426"/>
                  </a:cubicBezTo>
                  <a:cubicBezTo>
                    <a:pt x="434" y="375"/>
                    <a:pt x="389" y="317"/>
                    <a:pt x="355" y="257"/>
                  </a:cubicBezTo>
                  <a:cubicBezTo>
                    <a:pt x="320" y="196"/>
                    <a:pt x="291" y="131"/>
                    <a:pt x="241" y="80"/>
                  </a:cubicBezTo>
                  <a:cubicBezTo>
                    <a:pt x="216" y="55"/>
                    <a:pt x="186" y="37"/>
                    <a:pt x="153" y="27"/>
                  </a:cubicBezTo>
                  <a:cubicBezTo>
                    <a:pt x="122" y="18"/>
                    <a:pt x="72" y="0"/>
                    <a:pt x="41" y="12"/>
                  </a:cubicBezTo>
                  <a:cubicBezTo>
                    <a:pt x="0" y="26"/>
                    <a:pt x="5" y="88"/>
                    <a:pt x="51" y="89"/>
                  </a:cubicBezTo>
                  <a:cubicBezTo>
                    <a:pt x="117" y="90"/>
                    <a:pt x="175" y="118"/>
                    <a:pt x="214" y="171"/>
                  </a:cubicBezTo>
                  <a:cubicBezTo>
                    <a:pt x="256" y="229"/>
                    <a:pt x="281" y="296"/>
                    <a:pt x="323" y="354"/>
                  </a:cubicBezTo>
                  <a:cubicBezTo>
                    <a:pt x="363" y="410"/>
                    <a:pt x="412" y="466"/>
                    <a:pt x="465" y="510"/>
                  </a:cubicBezTo>
                  <a:cubicBezTo>
                    <a:pt x="493" y="533"/>
                    <a:pt x="526" y="549"/>
                    <a:pt x="557" y="566"/>
                  </a:cubicBezTo>
                  <a:cubicBezTo>
                    <a:pt x="587" y="582"/>
                    <a:pt x="617" y="599"/>
                    <a:pt x="651" y="601"/>
                  </a:cubicBezTo>
                  <a:cubicBezTo>
                    <a:pt x="674" y="602"/>
                    <a:pt x="678" y="568"/>
                    <a:pt x="656" y="561"/>
                  </a:cubicBezTo>
                  <a:close/>
                </a:path>
              </a:pathLst>
            </a:custGeom>
            <a:solidFill>
              <a:srgbClr val="FBCCA6"/>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5"/>
            <p:cNvSpPr/>
            <p:nvPr/>
          </p:nvSpPr>
          <p:spPr bwMode="auto">
            <a:xfrm>
              <a:off x="3340941" y="2644833"/>
              <a:ext cx="1814962" cy="696439"/>
            </a:xfrm>
            <a:custGeom>
              <a:avLst/>
              <a:gdLst>
                <a:gd name="T0" fmla="*/ 640 w 664"/>
                <a:gd name="T1" fmla="*/ 217 h 255"/>
                <a:gd name="T2" fmla="*/ 614 w 664"/>
                <a:gd name="T3" fmla="*/ 201 h 255"/>
                <a:gd name="T4" fmla="*/ 580 w 664"/>
                <a:gd name="T5" fmla="*/ 183 h 255"/>
                <a:gd name="T6" fmla="*/ 492 w 664"/>
                <a:gd name="T7" fmla="*/ 145 h 255"/>
                <a:gd name="T8" fmla="*/ 322 w 664"/>
                <a:gd name="T9" fmla="*/ 72 h 255"/>
                <a:gd name="T10" fmla="*/ 148 w 664"/>
                <a:gd name="T11" fmla="*/ 12 h 255"/>
                <a:gd name="T12" fmla="*/ 59 w 664"/>
                <a:gd name="T13" fmla="*/ 14 h 255"/>
                <a:gd name="T14" fmla="*/ 48 w 664"/>
                <a:gd name="T15" fmla="*/ 99 h 255"/>
                <a:gd name="T16" fmla="*/ 136 w 664"/>
                <a:gd name="T17" fmla="*/ 93 h 255"/>
                <a:gd name="T18" fmla="*/ 313 w 664"/>
                <a:gd name="T19" fmla="*/ 146 h 255"/>
                <a:gd name="T20" fmla="*/ 487 w 664"/>
                <a:gd name="T21" fmla="*/ 212 h 255"/>
                <a:gd name="T22" fmla="*/ 581 w 664"/>
                <a:gd name="T23" fmla="*/ 236 h 255"/>
                <a:gd name="T24" fmla="*/ 645 w 664"/>
                <a:gd name="T25" fmla="*/ 249 h 255"/>
                <a:gd name="T26" fmla="*/ 640 w 664"/>
                <a:gd name="T27" fmla="*/ 21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4" h="255">
                  <a:moveTo>
                    <a:pt x="640" y="217"/>
                  </a:moveTo>
                  <a:cubicBezTo>
                    <a:pt x="632" y="216"/>
                    <a:pt x="621" y="206"/>
                    <a:pt x="614" y="201"/>
                  </a:cubicBezTo>
                  <a:cubicBezTo>
                    <a:pt x="604" y="194"/>
                    <a:pt x="592" y="189"/>
                    <a:pt x="580" y="183"/>
                  </a:cubicBezTo>
                  <a:cubicBezTo>
                    <a:pt x="551" y="170"/>
                    <a:pt x="521" y="159"/>
                    <a:pt x="492" y="145"/>
                  </a:cubicBezTo>
                  <a:cubicBezTo>
                    <a:pt x="436" y="119"/>
                    <a:pt x="381" y="92"/>
                    <a:pt x="322" y="72"/>
                  </a:cubicBezTo>
                  <a:cubicBezTo>
                    <a:pt x="264" y="52"/>
                    <a:pt x="208" y="24"/>
                    <a:pt x="148" y="12"/>
                  </a:cubicBezTo>
                  <a:cubicBezTo>
                    <a:pt x="89" y="0"/>
                    <a:pt x="119" y="17"/>
                    <a:pt x="59" y="14"/>
                  </a:cubicBezTo>
                  <a:cubicBezTo>
                    <a:pt x="12" y="11"/>
                    <a:pt x="0" y="92"/>
                    <a:pt x="48" y="99"/>
                  </a:cubicBezTo>
                  <a:cubicBezTo>
                    <a:pt x="107" y="107"/>
                    <a:pt x="77" y="84"/>
                    <a:pt x="136" y="93"/>
                  </a:cubicBezTo>
                  <a:cubicBezTo>
                    <a:pt x="197" y="102"/>
                    <a:pt x="254" y="129"/>
                    <a:pt x="313" y="146"/>
                  </a:cubicBezTo>
                  <a:cubicBezTo>
                    <a:pt x="373" y="163"/>
                    <a:pt x="428" y="190"/>
                    <a:pt x="487" y="212"/>
                  </a:cubicBezTo>
                  <a:cubicBezTo>
                    <a:pt x="518" y="223"/>
                    <a:pt x="550" y="227"/>
                    <a:pt x="581" y="236"/>
                  </a:cubicBezTo>
                  <a:cubicBezTo>
                    <a:pt x="603" y="242"/>
                    <a:pt x="621" y="255"/>
                    <a:pt x="645" y="249"/>
                  </a:cubicBezTo>
                  <a:cubicBezTo>
                    <a:pt x="664" y="245"/>
                    <a:pt x="658" y="218"/>
                    <a:pt x="640" y="217"/>
                  </a:cubicBezTo>
                  <a:close/>
                </a:path>
              </a:pathLst>
            </a:custGeom>
            <a:solidFill>
              <a:srgbClr val="FBCCA6"/>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6"/>
            <p:cNvSpPr/>
            <p:nvPr/>
          </p:nvSpPr>
          <p:spPr bwMode="auto">
            <a:xfrm>
              <a:off x="4029708" y="3325923"/>
              <a:ext cx="1306542" cy="650394"/>
            </a:xfrm>
            <a:custGeom>
              <a:avLst/>
              <a:gdLst>
                <a:gd name="T0" fmla="*/ 451 w 478"/>
                <a:gd name="T1" fmla="*/ 1 h 238"/>
                <a:gd name="T2" fmla="*/ 343 w 478"/>
                <a:gd name="T3" fmla="*/ 16 h 238"/>
                <a:gd name="T4" fmla="*/ 246 w 478"/>
                <a:gd name="T5" fmla="*/ 85 h 238"/>
                <a:gd name="T6" fmla="*/ 146 w 478"/>
                <a:gd name="T7" fmla="*/ 143 h 238"/>
                <a:gd name="T8" fmla="*/ 19 w 478"/>
                <a:gd name="T9" fmla="*/ 158 h 238"/>
                <a:gd name="T10" fmla="*/ 12 w 478"/>
                <a:gd name="T11" fmla="*/ 206 h 238"/>
                <a:gd name="T12" fmla="*/ 137 w 478"/>
                <a:gd name="T13" fmla="*/ 226 h 238"/>
                <a:gd name="T14" fmla="*/ 253 w 478"/>
                <a:gd name="T15" fmla="*/ 175 h 238"/>
                <a:gd name="T16" fmla="*/ 343 w 478"/>
                <a:gd name="T17" fmla="*/ 89 h 238"/>
                <a:gd name="T18" fmla="*/ 457 w 478"/>
                <a:gd name="T19" fmla="*/ 40 h 238"/>
                <a:gd name="T20" fmla="*/ 451 w 478"/>
                <a:gd name="T21"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8" h="238">
                  <a:moveTo>
                    <a:pt x="451" y="1"/>
                  </a:moveTo>
                  <a:cubicBezTo>
                    <a:pt x="414" y="2"/>
                    <a:pt x="379" y="1"/>
                    <a:pt x="343" y="16"/>
                  </a:cubicBezTo>
                  <a:cubicBezTo>
                    <a:pt x="306" y="33"/>
                    <a:pt x="277" y="59"/>
                    <a:pt x="246" y="85"/>
                  </a:cubicBezTo>
                  <a:cubicBezTo>
                    <a:pt x="217" y="110"/>
                    <a:pt x="183" y="132"/>
                    <a:pt x="146" y="143"/>
                  </a:cubicBezTo>
                  <a:cubicBezTo>
                    <a:pt x="104" y="156"/>
                    <a:pt x="57" y="139"/>
                    <a:pt x="19" y="158"/>
                  </a:cubicBezTo>
                  <a:cubicBezTo>
                    <a:pt x="0" y="167"/>
                    <a:pt x="0" y="192"/>
                    <a:pt x="12" y="206"/>
                  </a:cubicBezTo>
                  <a:cubicBezTo>
                    <a:pt x="41" y="238"/>
                    <a:pt x="98" y="232"/>
                    <a:pt x="137" y="226"/>
                  </a:cubicBezTo>
                  <a:cubicBezTo>
                    <a:pt x="180" y="219"/>
                    <a:pt x="219" y="202"/>
                    <a:pt x="253" y="175"/>
                  </a:cubicBezTo>
                  <a:cubicBezTo>
                    <a:pt x="286" y="149"/>
                    <a:pt x="313" y="118"/>
                    <a:pt x="343" y="89"/>
                  </a:cubicBezTo>
                  <a:cubicBezTo>
                    <a:pt x="376" y="57"/>
                    <a:pt x="414" y="51"/>
                    <a:pt x="457" y="40"/>
                  </a:cubicBezTo>
                  <a:cubicBezTo>
                    <a:pt x="478" y="34"/>
                    <a:pt x="474" y="0"/>
                    <a:pt x="451" y="1"/>
                  </a:cubicBezTo>
                  <a:close/>
                </a:path>
              </a:pathLst>
            </a:custGeom>
            <a:solidFill>
              <a:srgbClr val="FBCCA6"/>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7"/>
            <p:cNvSpPr/>
            <p:nvPr/>
          </p:nvSpPr>
          <p:spPr bwMode="auto">
            <a:xfrm>
              <a:off x="6874936" y="1146433"/>
              <a:ext cx="1318054" cy="2039434"/>
            </a:xfrm>
            <a:custGeom>
              <a:avLst/>
              <a:gdLst>
                <a:gd name="T0" fmla="*/ 427 w 482"/>
                <a:gd name="T1" fmla="*/ 0 h 746"/>
                <a:gd name="T2" fmla="*/ 362 w 482"/>
                <a:gd name="T3" fmla="*/ 32 h 746"/>
                <a:gd name="T4" fmla="*/ 270 w 482"/>
                <a:gd name="T5" fmla="*/ 101 h 746"/>
                <a:gd name="T6" fmla="*/ 171 w 482"/>
                <a:gd name="T7" fmla="*/ 281 h 746"/>
                <a:gd name="T8" fmla="*/ 146 w 482"/>
                <a:gd name="T9" fmla="*/ 512 h 746"/>
                <a:gd name="T10" fmla="*/ 111 w 482"/>
                <a:gd name="T11" fmla="*/ 621 h 746"/>
                <a:gd name="T12" fmla="*/ 24 w 482"/>
                <a:gd name="T13" fmla="*/ 699 h 746"/>
                <a:gd name="T14" fmla="*/ 34 w 482"/>
                <a:gd name="T15" fmla="*/ 738 h 746"/>
                <a:gd name="T16" fmla="*/ 102 w 482"/>
                <a:gd name="T17" fmla="*/ 693 h 746"/>
                <a:gd name="T18" fmla="*/ 165 w 482"/>
                <a:gd name="T19" fmla="*/ 621 h 746"/>
                <a:gd name="T20" fmla="*/ 216 w 482"/>
                <a:gd name="T21" fmla="*/ 401 h 746"/>
                <a:gd name="T22" fmla="*/ 276 w 482"/>
                <a:gd name="T23" fmla="*/ 189 h 746"/>
                <a:gd name="T24" fmla="*/ 362 w 482"/>
                <a:gd name="T25" fmla="*/ 115 h 746"/>
                <a:gd name="T26" fmla="*/ 408 w 482"/>
                <a:gd name="T27" fmla="*/ 88 h 746"/>
                <a:gd name="T28" fmla="*/ 422 w 482"/>
                <a:gd name="T29" fmla="*/ 80 h 746"/>
                <a:gd name="T30" fmla="*/ 417 w 482"/>
                <a:gd name="T31" fmla="*/ 75 h 746"/>
                <a:gd name="T32" fmla="*/ 427 w 482"/>
                <a:gd name="T33"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2" h="746">
                  <a:moveTo>
                    <a:pt x="427" y="0"/>
                  </a:moveTo>
                  <a:cubicBezTo>
                    <a:pt x="403" y="0"/>
                    <a:pt x="381" y="19"/>
                    <a:pt x="362" y="32"/>
                  </a:cubicBezTo>
                  <a:cubicBezTo>
                    <a:pt x="331" y="53"/>
                    <a:pt x="300" y="76"/>
                    <a:pt x="270" y="101"/>
                  </a:cubicBezTo>
                  <a:cubicBezTo>
                    <a:pt x="216" y="146"/>
                    <a:pt x="182" y="211"/>
                    <a:pt x="171" y="281"/>
                  </a:cubicBezTo>
                  <a:cubicBezTo>
                    <a:pt x="159" y="357"/>
                    <a:pt x="157" y="435"/>
                    <a:pt x="146" y="512"/>
                  </a:cubicBezTo>
                  <a:cubicBezTo>
                    <a:pt x="141" y="550"/>
                    <a:pt x="132" y="588"/>
                    <a:pt x="111" y="621"/>
                  </a:cubicBezTo>
                  <a:cubicBezTo>
                    <a:pt x="93" y="650"/>
                    <a:pt x="56" y="687"/>
                    <a:pt x="24" y="699"/>
                  </a:cubicBezTo>
                  <a:cubicBezTo>
                    <a:pt x="0" y="708"/>
                    <a:pt x="10" y="746"/>
                    <a:pt x="34" y="738"/>
                  </a:cubicBezTo>
                  <a:cubicBezTo>
                    <a:pt x="59" y="729"/>
                    <a:pt x="82" y="711"/>
                    <a:pt x="102" y="693"/>
                  </a:cubicBezTo>
                  <a:cubicBezTo>
                    <a:pt x="127" y="672"/>
                    <a:pt x="149" y="649"/>
                    <a:pt x="165" y="621"/>
                  </a:cubicBezTo>
                  <a:cubicBezTo>
                    <a:pt x="202" y="554"/>
                    <a:pt x="206" y="474"/>
                    <a:pt x="216" y="401"/>
                  </a:cubicBezTo>
                  <a:cubicBezTo>
                    <a:pt x="227" y="327"/>
                    <a:pt x="228" y="250"/>
                    <a:pt x="276" y="189"/>
                  </a:cubicBezTo>
                  <a:cubicBezTo>
                    <a:pt x="300" y="159"/>
                    <a:pt x="330" y="136"/>
                    <a:pt x="362" y="115"/>
                  </a:cubicBezTo>
                  <a:cubicBezTo>
                    <a:pt x="377" y="105"/>
                    <a:pt x="392" y="97"/>
                    <a:pt x="408" y="88"/>
                  </a:cubicBezTo>
                  <a:cubicBezTo>
                    <a:pt x="412" y="85"/>
                    <a:pt x="417" y="83"/>
                    <a:pt x="422" y="80"/>
                  </a:cubicBezTo>
                  <a:cubicBezTo>
                    <a:pt x="434" y="73"/>
                    <a:pt x="432" y="78"/>
                    <a:pt x="417" y="75"/>
                  </a:cubicBezTo>
                  <a:cubicBezTo>
                    <a:pt x="472" y="85"/>
                    <a:pt x="482" y="2"/>
                    <a:pt x="427" y="0"/>
                  </a:cubicBezTo>
                  <a:close/>
                </a:path>
              </a:pathLst>
            </a:custGeom>
            <a:solidFill>
              <a:srgbClr val="FBCCA6"/>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8"/>
            <p:cNvSpPr/>
            <p:nvPr/>
          </p:nvSpPr>
          <p:spPr bwMode="auto">
            <a:xfrm>
              <a:off x="6765579" y="2295654"/>
              <a:ext cx="1893623" cy="1224045"/>
            </a:xfrm>
            <a:custGeom>
              <a:avLst/>
              <a:gdLst>
                <a:gd name="T0" fmla="*/ 599 w 692"/>
                <a:gd name="T1" fmla="*/ 43 h 448"/>
                <a:gd name="T2" fmla="*/ 554 w 692"/>
                <a:gd name="T3" fmla="*/ 110 h 448"/>
                <a:gd name="T4" fmla="*/ 499 w 692"/>
                <a:gd name="T5" fmla="*/ 188 h 448"/>
                <a:gd name="T6" fmla="*/ 367 w 692"/>
                <a:gd name="T7" fmla="*/ 297 h 448"/>
                <a:gd name="T8" fmla="*/ 287 w 692"/>
                <a:gd name="T9" fmla="*/ 335 h 448"/>
                <a:gd name="T10" fmla="*/ 200 w 692"/>
                <a:gd name="T11" fmla="*/ 363 h 448"/>
                <a:gd name="T12" fmla="*/ 36 w 692"/>
                <a:gd name="T13" fmla="*/ 397 h 448"/>
                <a:gd name="T14" fmla="*/ 26 w 692"/>
                <a:gd name="T15" fmla="*/ 436 h 448"/>
                <a:gd name="T16" fmla="*/ 197 w 692"/>
                <a:gd name="T17" fmla="*/ 428 h 448"/>
                <a:gd name="T18" fmla="*/ 398 w 692"/>
                <a:gd name="T19" fmla="*/ 369 h 448"/>
                <a:gd name="T20" fmla="*/ 551 w 692"/>
                <a:gd name="T21" fmla="*/ 253 h 448"/>
                <a:gd name="T22" fmla="*/ 614 w 692"/>
                <a:gd name="T23" fmla="*/ 170 h 448"/>
                <a:gd name="T24" fmla="*/ 676 w 692"/>
                <a:gd name="T25" fmla="*/ 75 h 448"/>
                <a:gd name="T26" fmla="*/ 599 w 692"/>
                <a:gd name="T27" fmla="*/ 4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2" h="448">
                  <a:moveTo>
                    <a:pt x="599" y="43"/>
                  </a:moveTo>
                  <a:cubicBezTo>
                    <a:pt x="587" y="66"/>
                    <a:pt x="569" y="88"/>
                    <a:pt x="554" y="110"/>
                  </a:cubicBezTo>
                  <a:cubicBezTo>
                    <a:pt x="536" y="136"/>
                    <a:pt x="520" y="163"/>
                    <a:pt x="499" y="188"/>
                  </a:cubicBezTo>
                  <a:cubicBezTo>
                    <a:pt x="463" y="233"/>
                    <a:pt x="416" y="267"/>
                    <a:pt x="367" y="297"/>
                  </a:cubicBezTo>
                  <a:cubicBezTo>
                    <a:pt x="341" y="313"/>
                    <a:pt x="316" y="327"/>
                    <a:pt x="287" y="335"/>
                  </a:cubicBezTo>
                  <a:cubicBezTo>
                    <a:pt x="257" y="343"/>
                    <a:pt x="229" y="352"/>
                    <a:pt x="200" y="363"/>
                  </a:cubicBezTo>
                  <a:cubicBezTo>
                    <a:pt x="150" y="383"/>
                    <a:pt x="91" y="405"/>
                    <a:pt x="36" y="397"/>
                  </a:cubicBezTo>
                  <a:cubicBezTo>
                    <a:pt x="11" y="393"/>
                    <a:pt x="0" y="430"/>
                    <a:pt x="26" y="436"/>
                  </a:cubicBezTo>
                  <a:cubicBezTo>
                    <a:pt x="82" y="448"/>
                    <a:pt x="142" y="439"/>
                    <a:pt x="197" y="428"/>
                  </a:cubicBezTo>
                  <a:cubicBezTo>
                    <a:pt x="265" y="415"/>
                    <a:pt x="336" y="400"/>
                    <a:pt x="398" y="369"/>
                  </a:cubicBezTo>
                  <a:cubicBezTo>
                    <a:pt x="455" y="341"/>
                    <a:pt x="508" y="300"/>
                    <a:pt x="551" y="253"/>
                  </a:cubicBezTo>
                  <a:cubicBezTo>
                    <a:pt x="575" y="228"/>
                    <a:pt x="594" y="199"/>
                    <a:pt x="614" y="170"/>
                  </a:cubicBezTo>
                  <a:cubicBezTo>
                    <a:pt x="635" y="140"/>
                    <a:pt x="664" y="110"/>
                    <a:pt x="676" y="75"/>
                  </a:cubicBezTo>
                  <a:cubicBezTo>
                    <a:pt x="692" y="30"/>
                    <a:pt x="621" y="0"/>
                    <a:pt x="599" y="43"/>
                  </a:cubicBezTo>
                  <a:close/>
                </a:path>
              </a:pathLst>
            </a:custGeom>
            <a:solidFill>
              <a:srgbClr val="FBCCA6"/>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9"/>
            <p:cNvSpPr/>
            <p:nvPr/>
          </p:nvSpPr>
          <p:spPr bwMode="auto">
            <a:xfrm>
              <a:off x="6813542" y="3366214"/>
              <a:ext cx="2143037" cy="711788"/>
            </a:xfrm>
            <a:custGeom>
              <a:avLst/>
              <a:gdLst>
                <a:gd name="T0" fmla="*/ 681 w 784"/>
                <a:gd name="T1" fmla="*/ 38 h 260"/>
                <a:gd name="T2" fmla="*/ 559 w 784"/>
                <a:gd name="T3" fmla="*/ 126 h 260"/>
                <a:gd name="T4" fmla="*/ 392 w 784"/>
                <a:gd name="T5" fmla="*/ 180 h 260"/>
                <a:gd name="T6" fmla="*/ 223 w 784"/>
                <a:gd name="T7" fmla="*/ 173 h 260"/>
                <a:gd name="T8" fmla="*/ 142 w 784"/>
                <a:gd name="T9" fmla="*/ 151 h 260"/>
                <a:gd name="T10" fmla="*/ 42 w 784"/>
                <a:gd name="T11" fmla="*/ 127 h 260"/>
                <a:gd name="T12" fmla="*/ 30 w 784"/>
                <a:gd name="T13" fmla="*/ 173 h 260"/>
                <a:gd name="T14" fmla="*/ 127 w 784"/>
                <a:gd name="T15" fmla="*/ 204 h 260"/>
                <a:gd name="T16" fmla="*/ 214 w 784"/>
                <a:gd name="T17" fmla="*/ 239 h 260"/>
                <a:gd name="T18" fmla="*/ 402 w 784"/>
                <a:gd name="T19" fmla="*/ 255 h 260"/>
                <a:gd name="T20" fmla="*/ 592 w 784"/>
                <a:gd name="T21" fmla="*/ 202 h 260"/>
                <a:gd name="T22" fmla="*/ 668 w 784"/>
                <a:gd name="T23" fmla="*/ 154 h 260"/>
                <a:gd name="T24" fmla="*/ 742 w 784"/>
                <a:gd name="T25" fmla="*/ 99 h 260"/>
                <a:gd name="T26" fmla="*/ 681 w 784"/>
                <a:gd name="T27" fmla="*/ 3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4" h="260">
                  <a:moveTo>
                    <a:pt x="681" y="38"/>
                  </a:moveTo>
                  <a:cubicBezTo>
                    <a:pt x="645" y="71"/>
                    <a:pt x="601" y="101"/>
                    <a:pt x="559" y="126"/>
                  </a:cubicBezTo>
                  <a:cubicBezTo>
                    <a:pt x="509" y="156"/>
                    <a:pt x="450" y="173"/>
                    <a:pt x="392" y="180"/>
                  </a:cubicBezTo>
                  <a:cubicBezTo>
                    <a:pt x="335" y="188"/>
                    <a:pt x="279" y="186"/>
                    <a:pt x="223" y="173"/>
                  </a:cubicBezTo>
                  <a:cubicBezTo>
                    <a:pt x="195" y="167"/>
                    <a:pt x="169" y="158"/>
                    <a:pt x="142" y="151"/>
                  </a:cubicBezTo>
                  <a:cubicBezTo>
                    <a:pt x="109" y="143"/>
                    <a:pt x="75" y="136"/>
                    <a:pt x="42" y="127"/>
                  </a:cubicBezTo>
                  <a:cubicBezTo>
                    <a:pt x="13" y="120"/>
                    <a:pt x="0" y="165"/>
                    <a:pt x="30" y="173"/>
                  </a:cubicBezTo>
                  <a:cubicBezTo>
                    <a:pt x="63" y="183"/>
                    <a:pt x="95" y="192"/>
                    <a:pt x="127" y="204"/>
                  </a:cubicBezTo>
                  <a:cubicBezTo>
                    <a:pt x="157" y="215"/>
                    <a:pt x="185" y="229"/>
                    <a:pt x="214" y="239"/>
                  </a:cubicBezTo>
                  <a:cubicBezTo>
                    <a:pt x="274" y="260"/>
                    <a:pt x="340" y="260"/>
                    <a:pt x="402" y="255"/>
                  </a:cubicBezTo>
                  <a:cubicBezTo>
                    <a:pt x="469" y="249"/>
                    <a:pt x="532" y="231"/>
                    <a:pt x="592" y="202"/>
                  </a:cubicBezTo>
                  <a:cubicBezTo>
                    <a:pt x="619" y="189"/>
                    <a:pt x="643" y="171"/>
                    <a:pt x="668" y="154"/>
                  </a:cubicBezTo>
                  <a:cubicBezTo>
                    <a:pt x="693" y="136"/>
                    <a:pt x="719" y="120"/>
                    <a:pt x="742" y="99"/>
                  </a:cubicBezTo>
                  <a:cubicBezTo>
                    <a:pt x="784" y="62"/>
                    <a:pt x="722" y="0"/>
                    <a:pt x="681" y="38"/>
                  </a:cubicBezTo>
                  <a:close/>
                </a:path>
              </a:pathLst>
            </a:custGeom>
            <a:solidFill>
              <a:srgbClr val="FBCCA6"/>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3"/>
            <p:cNvSpPr/>
            <p:nvPr/>
          </p:nvSpPr>
          <p:spPr bwMode="auto">
            <a:xfrm>
              <a:off x="4620624" y="2477917"/>
              <a:ext cx="2450008" cy="1552119"/>
            </a:xfrm>
            <a:custGeom>
              <a:avLst/>
              <a:gdLst>
                <a:gd name="T0" fmla="*/ 896 w 896"/>
                <a:gd name="T1" fmla="*/ 507 h 568"/>
                <a:gd name="T2" fmla="*/ 832 w 896"/>
                <a:gd name="T3" fmla="*/ 568 h 568"/>
                <a:gd name="T4" fmla="*/ 57 w 896"/>
                <a:gd name="T5" fmla="*/ 568 h 568"/>
                <a:gd name="T6" fmla="*/ 0 w 896"/>
                <a:gd name="T7" fmla="*/ 507 h 568"/>
                <a:gd name="T8" fmla="*/ 0 w 896"/>
                <a:gd name="T9" fmla="*/ 60 h 568"/>
                <a:gd name="T10" fmla="*/ 57 w 896"/>
                <a:gd name="T11" fmla="*/ 0 h 568"/>
                <a:gd name="T12" fmla="*/ 832 w 896"/>
                <a:gd name="T13" fmla="*/ 0 h 568"/>
                <a:gd name="T14" fmla="*/ 896 w 896"/>
                <a:gd name="T15" fmla="*/ 60 h 568"/>
                <a:gd name="T16" fmla="*/ 896 w 896"/>
                <a:gd name="T17" fmla="*/ 507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568">
                  <a:moveTo>
                    <a:pt x="896" y="507"/>
                  </a:moveTo>
                  <a:cubicBezTo>
                    <a:pt x="896" y="540"/>
                    <a:pt x="864" y="568"/>
                    <a:pt x="832" y="568"/>
                  </a:cubicBezTo>
                  <a:cubicBezTo>
                    <a:pt x="57" y="568"/>
                    <a:pt x="57" y="568"/>
                    <a:pt x="57" y="568"/>
                  </a:cubicBezTo>
                  <a:cubicBezTo>
                    <a:pt x="24" y="568"/>
                    <a:pt x="0" y="540"/>
                    <a:pt x="0" y="507"/>
                  </a:cubicBezTo>
                  <a:cubicBezTo>
                    <a:pt x="0" y="60"/>
                    <a:pt x="0" y="60"/>
                    <a:pt x="0" y="60"/>
                  </a:cubicBezTo>
                  <a:cubicBezTo>
                    <a:pt x="0" y="27"/>
                    <a:pt x="24" y="0"/>
                    <a:pt x="57" y="0"/>
                  </a:cubicBezTo>
                  <a:cubicBezTo>
                    <a:pt x="832" y="0"/>
                    <a:pt x="832" y="0"/>
                    <a:pt x="832" y="0"/>
                  </a:cubicBezTo>
                  <a:cubicBezTo>
                    <a:pt x="864" y="0"/>
                    <a:pt x="896" y="27"/>
                    <a:pt x="896" y="60"/>
                  </a:cubicBezTo>
                  <a:lnTo>
                    <a:pt x="896" y="507"/>
                  </a:lnTo>
                  <a:close/>
                </a:path>
              </a:pathLst>
            </a:custGeom>
            <a:solidFill>
              <a:srgbClr val="4B4C5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Rectangle 44"/>
            <p:cNvSpPr>
              <a:spLocks noChangeArrowheads="1"/>
            </p:cNvSpPr>
            <p:nvPr/>
          </p:nvSpPr>
          <p:spPr bwMode="auto">
            <a:xfrm>
              <a:off x="5407236" y="3845855"/>
              <a:ext cx="874865" cy="479641"/>
            </a:xfrm>
            <a:prstGeom prst="rect">
              <a:avLst/>
            </a:prstGeom>
            <a:solidFill>
              <a:srgbClr val="4B4C5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 name="Rectangle 45"/>
            <p:cNvSpPr>
              <a:spLocks noChangeArrowheads="1"/>
            </p:cNvSpPr>
            <p:nvPr/>
          </p:nvSpPr>
          <p:spPr bwMode="auto">
            <a:xfrm>
              <a:off x="5188519" y="4173928"/>
              <a:ext cx="1291194" cy="151567"/>
            </a:xfrm>
            <a:prstGeom prst="rect">
              <a:avLst/>
            </a:prstGeom>
            <a:solidFill>
              <a:srgbClr val="4B4C5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Freeform 46"/>
            <p:cNvSpPr/>
            <p:nvPr/>
          </p:nvSpPr>
          <p:spPr bwMode="auto">
            <a:xfrm>
              <a:off x="3379313" y="3751843"/>
              <a:ext cx="1080152" cy="226391"/>
            </a:xfrm>
            <a:custGeom>
              <a:avLst/>
              <a:gdLst>
                <a:gd name="T0" fmla="*/ 395 w 395"/>
                <a:gd name="T1" fmla="*/ 0 h 83"/>
                <a:gd name="T2" fmla="*/ 41 w 395"/>
                <a:gd name="T3" fmla="*/ 0 h 83"/>
                <a:gd name="T4" fmla="*/ 0 w 395"/>
                <a:gd name="T5" fmla="*/ 41 h 83"/>
                <a:gd name="T6" fmla="*/ 0 w 395"/>
                <a:gd name="T7" fmla="*/ 42 h 83"/>
                <a:gd name="T8" fmla="*/ 41 w 395"/>
                <a:gd name="T9" fmla="*/ 83 h 83"/>
                <a:gd name="T10" fmla="*/ 395 w 395"/>
                <a:gd name="T11" fmla="*/ 83 h 83"/>
              </a:gdLst>
              <a:ahLst/>
              <a:cxnLst>
                <a:cxn ang="0">
                  <a:pos x="T0" y="T1"/>
                </a:cxn>
                <a:cxn ang="0">
                  <a:pos x="T2" y="T3"/>
                </a:cxn>
                <a:cxn ang="0">
                  <a:pos x="T4" y="T5"/>
                </a:cxn>
                <a:cxn ang="0">
                  <a:pos x="T6" y="T7"/>
                </a:cxn>
                <a:cxn ang="0">
                  <a:pos x="T8" y="T9"/>
                </a:cxn>
                <a:cxn ang="0">
                  <a:pos x="T10" y="T11"/>
                </a:cxn>
              </a:cxnLst>
              <a:rect l="0" t="0" r="r" b="b"/>
              <a:pathLst>
                <a:path w="395" h="83">
                  <a:moveTo>
                    <a:pt x="395" y="0"/>
                  </a:moveTo>
                  <a:cubicBezTo>
                    <a:pt x="41" y="0"/>
                    <a:pt x="41" y="0"/>
                    <a:pt x="41" y="0"/>
                  </a:cubicBezTo>
                  <a:cubicBezTo>
                    <a:pt x="19" y="0"/>
                    <a:pt x="0" y="19"/>
                    <a:pt x="0" y="41"/>
                  </a:cubicBezTo>
                  <a:cubicBezTo>
                    <a:pt x="0" y="42"/>
                    <a:pt x="0" y="42"/>
                    <a:pt x="0" y="42"/>
                  </a:cubicBezTo>
                  <a:cubicBezTo>
                    <a:pt x="0" y="65"/>
                    <a:pt x="19" y="83"/>
                    <a:pt x="41" y="83"/>
                  </a:cubicBezTo>
                  <a:cubicBezTo>
                    <a:pt x="395" y="83"/>
                    <a:pt x="395" y="83"/>
                    <a:pt x="395" y="83"/>
                  </a:cubicBezTo>
                </a:path>
              </a:pathLst>
            </a:custGeom>
            <a:solidFill>
              <a:srgbClr val="FFF9EC"/>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7"/>
            <p:cNvSpPr/>
            <p:nvPr/>
          </p:nvSpPr>
          <p:spPr bwMode="auto">
            <a:xfrm>
              <a:off x="3352453" y="3724984"/>
              <a:ext cx="1107012" cy="282030"/>
            </a:xfrm>
            <a:custGeom>
              <a:avLst/>
              <a:gdLst>
                <a:gd name="T0" fmla="*/ 405 w 405"/>
                <a:gd name="T1" fmla="*/ 0 h 103"/>
                <a:gd name="T2" fmla="*/ 51 w 405"/>
                <a:gd name="T3" fmla="*/ 0 h 103"/>
                <a:gd name="T4" fmla="*/ 15 w 405"/>
                <a:gd name="T5" fmla="*/ 15 h 103"/>
                <a:gd name="T6" fmla="*/ 0 w 405"/>
                <a:gd name="T7" fmla="*/ 51 h 103"/>
                <a:gd name="T8" fmla="*/ 0 w 405"/>
                <a:gd name="T9" fmla="*/ 52 h 103"/>
                <a:gd name="T10" fmla="*/ 15 w 405"/>
                <a:gd name="T11" fmla="*/ 88 h 103"/>
                <a:gd name="T12" fmla="*/ 51 w 405"/>
                <a:gd name="T13" fmla="*/ 103 h 103"/>
                <a:gd name="T14" fmla="*/ 405 w 405"/>
                <a:gd name="T15" fmla="*/ 103 h 103"/>
                <a:gd name="T16" fmla="*/ 405 w 405"/>
                <a:gd name="T17" fmla="*/ 83 h 103"/>
                <a:gd name="T18" fmla="*/ 51 w 405"/>
                <a:gd name="T19" fmla="*/ 83 h 103"/>
                <a:gd name="T20" fmla="*/ 29 w 405"/>
                <a:gd name="T21" fmla="*/ 74 h 103"/>
                <a:gd name="T22" fmla="*/ 20 w 405"/>
                <a:gd name="T23" fmla="*/ 52 h 103"/>
                <a:gd name="T24" fmla="*/ 20 w 405"/>
                <a:gd name="T25" fmla="*/ 51 h 103"/>
                <a:gd name="T26" fmla="*/ 29 w 405"/>
                <a:gd name="T27" fmla="*/ 29 h 103"/>
                <a:gd name="T28" fmla="*/ 51 w 405"/>
                <a:gd name="T29" fmla="*/ 20 h 103"/>
                <a:gd name="T30" fmla="*/ 405 w 405"/>
                <a:gd name="T31" fmla="*/ 20 h 103"/>
                <a:gd name="T32" fmla="*/ 405 w 405"/>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103">
                  <a:moveTo>
                    <a:pt x="405" y="0"/>
                  </a:moveTo>
                  <a:cubicBezTo>
                    <a:pt x="51" y="0"/>
                    <a:pt x="51" y="0"/>
                    <a:pt x="51" y="0"/>
                  </a:cubicBezTo>
                  <a:cubicBezTo>
                    <a:pt x="37" y="0"/>
                    <a:pt x="24" y="6"/>
                    <a:pt x="15" y="15"/>
                  </a:cubicBezTo>
                  <a:cubicBezTo>
                    <a:pt x="6" y="24"/>
                    <a:pt x="0" y="37"/>
                    <a:pt x="0" y="51"/>
                  </a:cubicBezTo>
                  <a:cubicBezTo>
                    <a:pt x="0" y="52"/>
                    <a:pt x="0" y="52"/>
                    <a:pt x="0" y="52"/>
                  </a:cubicBezTo>
                  <a:cubicBezTo>
                    <a:pt x="0" y="66"/>
                    <a:pt x="6" y="79"/>
                    <a:pt x="15" y="88"/>
                  </a:cubicBezTo>
                  <a:cubicBezTo>
                    <a:pt x="24" y="97"/>
                    <a:pt x="37" y="103"/>
                    <a:pt x="51" y="103"/>
                  </a:cubicBezTo>
                  <a:cubicBezTo>
                    <a:pt x="405" y="103"/>
                    <a:pt x="405" y="103"/>
                    <a:pt x="405" y="103"/>
                  </a:cubicBezTo>
                  <a:cubicBezTo>
                    <a:pt x="405" y="83"/>
                    <a:pt x="405" y="83"/>
                    <a:pt x="405" y="83"/>
                  </a:cubicBezTo>
                  <a:cubicBezTo>
                    <a:pt x="51" y="83"/>
                    <a:pt x="51" y="83"/>
                    <a:pt x="51" y="83"/>
                  </a:cubicBezTo>
                  <a:cubicBezTo>
                    <a:pt x="43" y="83"/>
                    <a:pt x="35" y="80"/>
                    <a:pt x="29" y="74"/>
                  </a:cubicBezTo>
                  <a:cubicBezTo>
                    <a:pt x="24" y="68"/>
                    <a:pt x="20" y="60"/>
                    <a:pt x="20" y="52"/>
                  </a:cubicBezTo>
                  <a:cubicBezTo>
                    <a:pt x="20" y="51"/>
                    <a:pt x="20" y="51"/>
                    <a:pt x="20" y="51"/>
                  </a:cubicBezTo>
                  <a:cubicBezTo>
                    <a:pt x="20" y="43"/>
                    <a:pt x="24" y="35"/>
                    <a:pt x="29" y="29"/>
                  </a:cubicBezTo>
                  <a:cubicBezTo>
                    <a:pt x="35" y="24"/>
                    <a:pt x="43" y="20"/>
                    <a:pt x="51" y="20"/>
                  </a:cubicBezTo>
                  <a:cubicBezTo>
                    <a:pt x="405" y="20"/>
                    <a:pt x="405" y="20"/>
                    <a:pt x="405" y="20"/>
                  </a:cubicBezTo>
                  <a:lnTo>
                    <a:pt x="405" y="0"/>
                  </a:lnTo>
                  <a:close/>
                </a:path>
              </a:pathLst>
            </a:custGeom>
            <a:solidFill>
              <a:srgbClr val="FD7E19"/>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8"/>
            <p:cNvSpPr/>
            <p:nvPr/>
          </p:nvSpPr>
          <p:spPr bwMode="auto">
            <a:xfrm>
              <a:off x="3394661" y="3231914"/>
              <a:ext cx="1080152" cy="228310"/>
            </a:xfrm>
            <a:custGeom>
              <a:avLst/>
              <a:gdLst>
                <a:gd name="T0" fmla="*/ 395 w 395"/>
                <a:gd name="T1" fmla="*/ 0 h 83"/>
                <a:gd name="T2" fmla="*/ 42 w 395"/>
                <a:gd name="T3" fmla="*/ 0 h 83"/>
                <a:gd name="T4" fmla="*/ 0 w 395"/>
                <a:gd name="T5" fmla="*/ 42 h 83"/>
                <a:gd name="T6" fmla="*/ 0 w 395"/>
                <a:gd name="T7" fmla="*/ 42 h 83"/>
                <a:gd name="T8" fmla="*/ 42 w 395"/>
                <a:gd name="T9" fmla="*/ 83 h 83"/>
                <a:gd name="T10" fmla="*/ 395 w 395"/>
                <a:gd name="T11" fmla="*/ 83 h 83"/>
              </a:gdLst>
              <a:ahLst/>
              <a:cxnLst>
                <a:cxn ang="0">
                  <a:pos x="T0" y="T1"/>
                </a:cxn>
                <a:cxn ang="0">
                  <a:pos x="T2" y="T3"/>
                </a:cxn>
                <a:cxn ang="0">
                  <a:pos x="T4" y="T5"/>
                </a:cxn>
                <a:cxn ang="0">
                  <a:pos x="T6" y="T7"/>
                </a:cxn>
                <a:cxn ang="0">
                  <a:pos x="T8" y="T9"/>
                </a:cxn>
                <a:cxn ang="0">
                  <a:pos x="T10" y="T11"/>
                </a:cxn>
              </a:cxnLst>
              <a:rect l="0" t="0" r="r" b="b"/>
              <a:pathLst>
                <a:path w="395" h="83">
                  <a:moveTo>
                    <a:pt x="395" y="0"/>
                  </a:moveTo>
                  <a:cubicBezTo>
                    <a:pt x="42" y="0"/>
                    <a:pt x="42" y="0"/>
                    <a:pt x="42" y="0"/>
                  </a:cubicBezTo>
                  <a:cubicBezTo>
                    <a:pt x="19" y="0"/>
                    <a:pt x="0" y="19"/>
                    <a:pt x="0" y="42"/>
                  </a:cubicBezTo>
                  <a:cubicBezTo>
                    <a:pt x="0" y="42"/>
                    <a:pt x="0" y="42"/>
                    <a:pt x="0" y="42"/>
                  </a:cubicBezTo>
                  <a:cubicBezTo>
                    <a:pt x="0" y="65"/>
                    <a:pt x="19" y="83"/>
                    <a:pt x="42" y="83"/>
                  </a:cubicBezTo>
                  <a:cubicBezTo>
                    <a:pt x="395" y="83"/>
                    <a:pt x="395" y="83"/>
                    <a:pt x="395" y="83"/>
                  </a:cubicBezTo>
                </a:path>
              </a:pathLst>
            </a:custGeom>
            <a:solidFill>
              <a:srgbClr val="FFF9EC"/>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9"/>
            <p:cNvSpPr/>
            <p:nvPr/>
          </p:nvSpPr>
          <p:spPr bwMode="auto">
            <a:xfrm>
              <a:off x="3367801" y="3205054"/>
              <a:ext cx="1107012" cy="282030"/>
            </a:xfrm>
            <a:custGeom>
              <a:avLst/>
              <a:gdLst>
                <a:gd name="T0" fmla="*/ 405 w 405"/>
                <a:gd name="T1" fmla="*/ 0 h 103"/>
                <a:gd name="T2" fmla="*/ 52 w 405"/>
                <a:gd name="T3" fmla="*/ 0 h 103"/>
                <a:gd name="T4" fmla="*/ 15 w 405"/>
                <a:gd name="T5" fmla="*/ 15 h 103"/>
                <a:gd name="T6" fmla="*/ 0 w 405"/>
                <a:gd name="T7" fmla="*/ 52 h 103"/>
                <a:gd name="T8" fmla="*/ 0 w 405"/>
                <a:gd name="T9" fmla="*/ 52 h 103"/>
                <a:gd name="T10" fmla="*/ 15 w 405"/>
                <a:gd name="T11" fmla="*/ 88 h 103"/>
                <a:gd name="T12" fmla="*/ 52 w 405"/>
                <a:gd name="T13" fmla="*/ 103 h 103"/>
                <a:gd name="T14" fmla="*/ 405 w 405"/>
                <a:gd name="T15" fmla="*/ 103 h 103"/>
                <a:gd name="T16" fmla="*/ 405 w 405"/>
                <a:gd name="T17" fmla="*/ 83 h 103"/>
                <a:gd name="T18" fmla="*/ 52 w 405"/>
                <a:gd name="T19" fmla="*/ 83 h 103"/>
                <a:gd name="T20" fmla="*/ 30 w 405"/>
                <a:gd name="T21" fmla="*/ 74 h 103"/>
                <a:gd name="T22" fmla="*/ 20 w 405"/>
                <a:gd name="T23" fmla="*/ 52 h 103"/>
                <a:gd name="T24" fmla="*/ 20 w 405"/>
                <a:gd name="T25" fmla="*/ 52 h 103"/>
                <a:gd name="T26" fmla="*/ 30 w 405"/>
                <a:gd name="T27" fmla="*/ 29 h 103"/>
                <a:gd name="T28" fmla="*/ 52 w 405"/>
                <a:gd name="T29" fmla="*/ 20 h 103"/>
                <a:gd name="T30" fmla="*/ 405 w 405"/>
                <a:gd name="T31" fmla="*/ 20 h 103"/>
                <a:gd name="T32" fmla="*/ 405 w 405"/>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103">
                  <a:moveTo>
                    <a:pt x="405" y="0"/>
                  </a:moveTo>
                  <a:cubicBezTo>
                    <a:pt x="52" y="0"/>
                    <a:pt x="52" y="0"/>
                    <a:pt x="52" y="0"/>
                  </a:cubicBezTo>
                  <a:cubicBezTo>
                    <a:pt x="38" y="0"/>
                    <a:pt x="25" y="6"/>
                    <a:pt x="15" y="15"/>
                  </a:cubicBezTo>
                  <a:cubicBezTo>
                    <a:pt x="6" y="25"/>
                    <a:pt x="0" y="37"/>
                    <a:pt x="0" y="52"/>
                  </a:cubicBezTo>
                  <a:cubicBezTo>
                    <a:pt x="0" y="52"/>
                    <a:pt x="0" y="52"/>
                    <a:pt x="0" y="52"/>
                  </a:cubicBezTo>
                  <a:cubicBezTo>
                    <a:pt x="0" y="66"/>
                    <a:pt x="6" y="79"/>
                    <a:pt x="15" y="88"/>
                  </a:cubicBezTo>
                  <a:cubicBezTo>
                    <a:pt x="25" y="97"/>
                    <a:pt x="38" y="103"/>
                    <a:pt x="52" y="103"/>
                  </a:cubicBezTo>
                  <a:cubicBezTo>
                    <a:pt x="405" y="103"/>
                    <a:pt x="405" y="103"/>
                    <a:pt x="405" y="103"/>
                  </a:cubicBezTo>
                  <a:cubicBezTo>
                    <a:pt x="405" y="83"/>
                    <a:pt x="405" y="83"/>
                    <a:pt x="405" y="83"/>
                  </a:cubicBezTo>
                  <a:cubicBezTo>
                    <a:pt x="52" y="83"/>
                    <a:pt x="52" y="83"/>
                    <a:pt x="52" y="83"/>
                  </a:cubicBezTo>
                  <a:cubicBezTo>
                    <a:pt x="43" y="83"/>
                    <a:pt x="35" y="80"/>
                    <a:pt x="30" y="74"/>
                  </a:cubicBezTo>
                  <a:cubicBezTo>
                    <a:pt x="24" y="68"/>
                    <a:pt x="20" y="61"/>
                    <a:pt x="20" y="52"/>
                  </a:cubicBezTo>
                  <a:cubicBezTo>
                    <a:pt x="20" y="52"/>
                    <a:pt x="20" y="52"/>
                    <a:pt x="20" y="52"/>
                  </a:cubicBezTo>
                  <a:cubicBezTo>
                    <a:pt x="20" y="43"/>
                    <a:pt x="24" y="35"/>
                    <a:pt x="30" y="29"/>
                  </a:cubicBezTo>
                  <a:cubicBezTo>
                    <a:pt x="35" y="24"/>
                    <a:pt x="43" y="20"/>
                    <a:pt x="52" y="20"/>
                  </a:cubicBezTo>
                  <a:cubicBezTo>
                    <a:pt x="405" y="20"/>
                    <a:pt x="405" y="20"/>
                    <a:pt x="405" y="20"/>
                  </a:cubicBezTo>
                  <a:lnTo>
                    <a:pt x="405" y="0"/>
                  </a:lnTo>
                  <a:close/>
                </a:path>
              </a:pathLst>
            </a:custGeom>
            <a:solidFill>
              <a:srgbClr val="73B80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50"/>
            <p:cNvSpPr/>
            <p:nvPr/>
          </p:nvSpPr>
          <p:spPr bwMode="auto">
            <a:xfrm>
              <a:off x="3406173" y="4030037"/>
              <a:ext cx="1076315" cy="228310"/>
            </a:xfrm>
            <a:custGeom>
              <a:avLst/>
              <a:gdLst>
                <a:gd name="T0" fmla="*/ 394 w 394"/>
                <a:gd name="T1" fmla="*/ 0 h 83"/>
                <a:gd name="T2" fmla="*/ 41 w 394"/>
                <a:gd name="T3" fmla="*/ 0 h 83"/>
                <a:gd name="T4" fmla="*/ 0 w 394"/>
                <a:gd name="T5" fmla="*/ 42 h 83"/>
                <a:gd name="T6" fmla="*/ 0 w 394"/>
                <a:gd name="T7" fmla="*/ 42 h 83"/>
                <a:gd name="T8" fmla="*/ 41 w 394"/>
                <a:gd name="T9" fmla="*/ 83 h 83"/>
                <a:gd name="T10" fmla="*/ 394 w 394"/>
                <a:gd name="T11" fmla="*/ 83 h 83"/>
              </a:gdLst>
              <a:ahLst/>
              <a:cxnLst>
                <a:cxn ang="0">
                  <a:pos x="T0" y="T1"/>
                </a:cxn>
                <a:cxn ang="0">
                  <a:pos x="T2" y="T3"/>
                </a:cxn>
                <a:cxn ang="0">
                  <a:pos x="T4" y="T5"/>
                </a:cxn>
                <a:cxn ang="0">
                  <a:pos x="T6" y="T7"/>
                </a:cxn>
                <a:cxn ang="0">
                  <a:pos x="T8" y="T9"/>
                </a:cxn>
                <a:cxn ang="0">
                  <a:pos x="T10" y="T11"/>
                </a:cxn>
              </a:cxnLst>
              <a:rect l="0" t="0" r="r" b="b"/>
              <a:pathLst>
                <a:path w="394" h="83">
                  <a:moveTo>
                    <a:pt x="394" y="0"/>
                  </a:moveTo>
                  <a:cubicBezTo>
                    <a:pt x="41" y="0"/>
                    <a:pt x="41" y="0"/>
                    <a:pt x="41" y="0"/>
                  </a:cubicBezTo>
                  <a:cubicBezTo>
                    <a:pt x="18" y="0"/>
                    <a:pt x="0" y="19"/>
                    <a:pt x="0" y="42"/>
                  </a:cubicBezTo>
                  <a:cubicBezTo>
                    <a:pt x="0" y="42"/>
                    <a:pt x="0" y="42"/>
                    <a:pt x="0" y="42"/>
                  </a:cubicBezTo>
                  <a:cubicBezTo>
                    <a:pt x="0" y="65"/>
                    <a:pt x="18" y="83"/>
                    <a:pt x="41" y="83"/>
                  </a:cubicBezTo>
                  <a:cubicBezTo>
                    <a:pt x="394" y="83"/>
                    <a:pt x="394" y="83"/>
                    <a:pt x="394" y="83"/>
                  </a:cubicBezTo>
                </a:path>
              </a:pathLst>
            </a:custGeom>
            <a:solidFill>
              <a:srgbClr val="FFF9EC"/>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51"/>
            <p:cNvSpPr/>
            <p:nvPr/>
          </p:nvSpPr>
          <p:spPr bwMode="auto">
            <a:xfrm>
              <a:off x="3379313" y="4003177"/>
              <a:ext cx="1103175" cy="282030"/>
            </a:xfrm>
            <a:custGeom>
              <a:avLst/>
              <a:gdLst>
                <a:gd name="T0" fmla="*/ 404 w 404"/>
                <a:gd name="T1" fmla="*/ 0 h 103"/>
                <a:gd name="T2" fmla="*/ 51 w 404"/>
                <a:gd name="T3" fmla="*/ 0 h 103"/>
                <a:gd name="T4" fmla="*/ 15 w 404"/>
                <a:gd name="T5" fmla="*/ 15 h 103"/>
                <a:gd name="T6" fmla="*/ 0 w 404"/>
                <a:gd name="T7" fmla="*/ 52 h 103"/>
                <a:gd name="T8" fmla="*/ 0 w 404"/>
                <a:gd name="T9" fmla="*/ 52 h 103"/>
                <a:gd name="T10" fmla="*/ 15 w 404"/>
                <a:gd name="T11" fmla="*/ 88 h 103"/>
                <a:gd name="T12" fmla="*/ 51 w 404"/>
                <a:gd name="T13" fmla="*/ 103 h 103"/>
                <a:gd name="T14" fmla="*/ 404 w 404"/>
                <a:gd name="T15" fmla="*/ 103 h 103"/>
                <a:gd name="T16" fmla="*/ 404 w 404"/>
                <a:gd name="T17" fmla="*/ 83 h 103"/>
                <a:gd name="T18" fmla="*/ 51 w 404"/>
                <a:gd name="T19" fmla="*/ 83 h 103"/>
                <a:gd name="T20" fmla="*/ 29 w 404"/>
                <a:gd name="T21" fmla="*/ 74 h 103"/>
                <a:gd name="T22" fmla="*/ 20 w 404"/>
                <a:gd name="T23" fmla="*/ 52 h 103"/>
                <a:gd name="T24" fmla="*/ 20 w 404"/>
                <a:gd name="T25" fmla="*/ 52 h 103"/>
                <a:gd name="T26" fmla="*/ 29 w 404"/>
                <a:gd name="T27" fmla="*/ 30 h 103"/>
                <a:gd name="T28" fmla="*/ 51 w 404"/>
                <a:gd name="T29" fmla="*/ 20 h 103"/>
                <a:gd name="T30" fmla="*/ 404 w 404"/>
                <a:gd name="T31" fmla="*/ 20 h 103"/>
                <a:gd name="T32" fmla="*/ 404 w 404"/>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4" h="103">
                  <a:moveTo>
                    <a:pt x="404" y="0"/>
                  </a:moveTo>
                  <a:cubicBezTo>
                    <a:pt x="51" y="0"/>
                    <a:pt x="51" y="0"/>
                    <a:pt x="51" y="0"/>
                  </a:cubicBezTo>
                  <a:cubicBezTo>
                    <a:pt x="37" y="0"/>
                    <a:pt x="24" y="6"/>
                    <a:pt x="15" y="15"/>
                  </a:cubicBezTo>
                  <a:cubicBezTo>
                    <a:pt x="5" y="25"/>
                    <a:pt x="0" y="37"/>
                    <a:pt x="0" y="52"/>
                  </a:cubicBezTo>
                  <a:cubicBezTo>
                    <a:pt x="0" y="52"/>
                    <a:pt x="0" y="52"/>
                    <a:pt x="0" y="52"/>
                  </a:cubicBezTo>
                  <a:cubicBezTo>
                    <a:pt x="0" y="66"/>
                    <a:pt x="5" y="79"/>
                    <a:pt x="15" y="88"/>
                  </a:cubicBezTo>
                  <a:cubicBezTo>
                    <a:pt x="24" y="97"/>
                    <a:pt x="37" y="103"/>
                    <a:pt x="51" y="103"/>
                  </a:cubicBezTo>
                  <a:cubicBezTo>
                    <a:pt x="404" y="103"/>
                    <a:pt x="404" y="103"/>
                    <a:pt x="404" y="103"/>
                  </a:cubicBezTo>
                  <a:cubicBezTo>
                    <a:pt x="404" y="83"/>
                    <a:pt x="404" y="83"/>
                    <a:pt x="404" y="83"/>
                  </a:cubicBezTo>
                  <a:cubicBezTo>
                    <a:pt x="51" y="83"/>
                    <a:pt x="51" y="83"/>
                    <a:pt x="51" y="83"/>
                  </a:cubicBezTo>
                  <a:cubicBezTo>
                    <a:pt x="42" y="83"/>
                    <a:pt x="35" y="80"/>
                    <a:pt x="29" y="74"/>
                  </a:cubicBezTo>
                  <a:cubicBezTo>
                    <a:pt x="23" y="68"/>
                    <a:pt x="20" y="61"/>
                    <a:pt x="20" y="52"/>
                  </a:cubicBezTo>
                  <a:cubicBezTo>
                    <a:pt x="20" y="52"/>
                    <a:pt x="20" y="52"/>
                    <a:pt x="20" y="52"/>
                  </a:cubicBezTo>
                  <a:cubicBezTo>
                    <a:pt x="20" y="43"/>
                    <a:pt x="23" y="35"/>
                    <a:pt x="29" y="30"/>
                  </a:cubicBezTo>
                  <a:cubicBezTo>
                    <a:pt x="35" y="24"/>
                    <a:pt x="42" y="20"/>
                    <a:pt x="51" y="20"/>
                  </a:cubicBezTo>
                  <a:cubicBezTo>
                    <a:pt x="404" y="20"/>
                    <a:pt x="404" y="20"/>
                    <a:pt x="404" y="20"/>
                  </a:cubicBezTo>
                  <a:lnTo>
                    <a:pt x="404" y="0"/>
                  </a:lnTo>
                  <a:close/>
                </a:path>
              </a:pathLst>
            </a:custGeom>
            <a:solidFill>
              <a:srgbClr val="4B4C5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52"/>
            <p:cNvSpPr/>
            <p:nvPr/>
          </p:nvSpPr>
          <p:spPr bwMode="auto">
            <a:xfrm>
              <a:off x="3317919" y="3502431"/>
              <a:ext cx="1078233" cy="228310"/>
            </a:xfrm>
            <a:custGeom>
              <a:avLst/>
              <a:gdLst>
                <a:gd name="T0" fmla="*/ 394 w 394"/>
                <a:gd name="T1" fmla="*/ 0 h 83"/>
                <a:gd name="T2" fmla="*/ 41 w 394"/>
                <a:gd name="T3" fmla="*/ 0 h 83"/>
                <a:gd name="T4" fmla="*/ 0 w 394"/>
                <a:gd name="T5" fmla="*/ 42 h 83"/>
                <a:gd name="T6" fmla="*/ 0 w 394"/>
                <a:gd name="T7" fmla="*/ 42 h 83"/>
                <a:gd name="T8" fmla="*/ 41 w 394"/>
                <a:gd name="T9" fmla="*/ 83 h 83"/>
                <a:gd name="T10" fmla="*/ 394 w 394"/>
                <a:gd name="T11" fmla="*/ 83 h 83"/>
              </a:gdLst>
              <a:ahLst/>
              <a:cxnLst>
                <a:cxn ang="0">
                  <a:pos x="T0" y="T1"/>
                </a:cxn>
                <a:cxn ang="0">
                  <a:pos x="T2" y="T3"/>
                </a:cxn>
                <a:cxn ang="0">
                  <a:pos x="T4" y="T5"/>
                </a:cxn>
                <a:cxn ang="0">
                  <a:pos x="T6" y="T7"/>
                </a:cxn>
                <a:cxn ang="0">
                  <a:pos x="T8" y="T9"/>
                </a:cxn>
                <a:cxn ang="0">
                  <a:pos x="T10" y="T11"/>
                </a:cxn>
              </a:cxnLst>
              <a:rect l="0" t="0" r="r" b="b"/>
              <a:pathLst>
                <a:path w="394" h="83">
                  <a:moveTo>
                    <a:pt x="394" y="0"/>
                  </a:moveTo>
                  <a:cubicBezTo>
                    <a:pt x="41" y="0"/>
                    <a:pt x="41" y="0"/>
                    <a:pt x="41" y="0"/>
                  </a:cubicBezTo>
                  <a:cubicBezTo>
                    <a:pt x="18" y="0"/>
                    <a:pt x="0" y="19"/>
                    <a:pt x="0" y="42"/>
                  </a:cubicBezTo>
                  <a:cubicBezTo>
                    <a:pt x="0" y="42"/>
                    <a:pt x="0" y="42"/>
                    <a:pt x="0" y="42"/>
                  </a:cubicBezTo>
                  <a:cubicBezTo>
                    <a:pt x="0" y="65"/>
                    <a:pt x="18" y="83"/>
                    <a:pt x="41" y="83"/>
                  </a:cubicBezTo>
                  <a:cubicBezTo>
                    <a:pt x="394" y="83"/>
                    <a:pt x="394" y="83"/>
                    <a:pt x="394" y="83"/>
                  </a:cubicBezTo>
                </a:path>
              </a:pathLst>
            </a:custGeom>
            <a:solidFill>
              <a:srgbClr val="FFF9EC"/>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3"/>
            <p:cNvSpPr/>
            <p:nvPr/>
          </p:nvSpPr>
          <p:spPr bwMode="auto">
            <a:xfrm>
              <a:off x="3291059" y="3475571"/>
              <a:ext cx="1105093" cy="282030"/>
            </a:xfrm>
            <a:custGeom>
              <a:avLst/>
              <a:gdLst>
                <a:gd name="T0" fmla="*/ 404 w 404"/>
                <a:gd name="T1" fmla="*/ 0 h 103"/>
                <a:gd name="T2" fmla="*/ 51 w 404"/>
                <a:gd name="T3" fmla="*/ 0 h 103"/>
                <a:gd name="T4" fmla="*/ 15 w 404"/>
                <a:gd name="T5" fmla="*/ 15 h 103"/>
                <a:gd name="T6" fmla="*/ 0 w 404"/>
                <a:gd name="T7" fmla="*/ 52 h 103"/>
                <a:gd name="T8" fmla="*/ 0 w 404"/>
                <a:gd name="T9" fmla="*/ 52 h 103"/>
                <a:gd name="T10" fmla="*/ 15 w 404"/>
                <a:gd name="T11" fmla="*/ 88 h 103"/>
                <a:gd name="T12" fmla="*/ 51 w 404"/>
                <a:gd name="T13" fmla="*/ 103 h 103"/>
                <a:gd name="T14" fmla="*/ 404 w 404"/>
                <a:gd name="T15" fmla="*/ 103 h 103"/>
                <a:gd name="T16" fmla="*/ 404 w 404"/>
                <a:gd name="T17" fmla="*/ 83 h 103"/>
                <a:gd name="T18" fmla="*/ 51 w 404"/>
                <a:gd name="T19" fmla="*/ 83 h 103"/>
                <a:gd name="T20" fmla="*/ 29 w 404"/>
                <a:gd name="T21" fmla="*/ 74 h 103"/>
                <a:gd name="T22" fmla="*/ 20 w 404"/>
                <a:gd name="T23" fmla="*/ 52 h 103"/>
                <a:gd name="T24" fmla="*/ 20 w 404"/>
                <a:gd name="T25" fmla="*/ 52 h 103"/>
                <a:gd name="T26" fmla="*/ 29 w 404"/>
                <a:gd name="T27" fmla="*/ 29 h 103"/>
                <a:gd name="T28" fmla="*/ 51 w 404"/>
                <a:gd name="T29" fmla="*/ 20 h 103"/>
                <a:gd name="T30" fmla="*/ 404 w 404"/>
                <a:gd name="T31" fmla="*/ 20 h 103"/>
                <a:gd name="T32" fmla="*/ 404 w 404"/>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4" h="103">
                  <a:moveTo>
                    <a:pt x="404" y="0"/>
                  </a:moveTo>
                  <a:cubicBezTo>
                    <a:pt x="51" y="0"/>
                    <a:pt x="51" y="0"/>
                    <a:pt x="51" y="0"/>
                  </a:cubicBezTo>
                  <a:cubicBezTo>
                    <a:pt x="37" y="0"/>
                    <a:pt x="24" y="6"/>
                    <a:pt x="15" y="15"/>
                  </a:cubicBezTo>
                  <a:cubicBezTo>
                    <a:pt x="6" y="25"/>
                    <a:pt x="0" y="37"/>
                    <a:pt x="0" y="52"/>
                  </a:cubicBezTo>
                  <a:cubicBezTo>
                    <a:pt x="0" y="52"/>
                    <a:pt x="0" y="52"/>
                    <a:pt x="0" y="52"/>
                  </a:cubicBezTo>
                  <a:cubicBezTo>
                    <a:pt x="0" y="66"/>
                    <a:pt x="6" y="79"/>
                    <a:pt x="15" y="88"/>
                  </a:cubicBezTo>
                  <a:cubicBezTo>
                    <a:pt x="24" y="97"/>
                    <a:pt x="37" y="103"/>
                    <a:pt x="51" y="103"/>
                  </a:cubicBezTo>
                  <a:cubicBezTo>
                    <a:pt x="404" y="103"/>
                    <a:pt x="404" y="103"/>
                    <a:pt x="404" y="103"/>
                  </a:cubicBezTo>
                  <a:cubicBezTo>
                    <a:pt x="404" y="83"/>
                    <a:pt x="404" y="83"/>
                    <a:pt x="404" y="83"/>
                  </a:cubicBezTo>
                  <a:cubicBezTo>
                    <a:pt x="51" y="83"/>
                    <a:pt x="51" y="83"/>
                    <a:pt x="51" y="83"/>
                  </a:cubicBezTo>
                  <a:cubicBezTo>
                    <a:pt x="42" y="83"/>
                    <a:pt x="35" y="80"/>
                    <a:pt x="29" y="74"/>
                  </a:cubicBezTo>
                  <a:cubicBezTo>
                    <a:pt x="23" y="68"/>
                    <a:pt x="20" y="61"/>
                    <a:pt x="20" y="52"/>
                  </a:cubicBezTo>
                  <a:cubicBezTo>
                    <a:pt x="20" y="52"/>
                    <a:pt x="20" y="52"/>
                    <a:pt x="20" y="52"/>
                  </a:cubicBezTo>
                  <a:cubicBezTo>
                    <a:pt x="20" y="43"/>
                    <a:pt x="23" y="35"/>
                    <a:pt x="29" y="29"/>
                  </a:cubicBezTo>
                  <a:cubicBezTo>
                    <a:pt x="35" y="24"/>
                    <a:pt x="42" y="20"/>
                    <a:pt x="51" y="20"/>
                  </a:cubicBezTo>
                  <a:cubicBezTo>
                    <a:pt x="404" y="20"/>
                    <a:pt x="404" y="20"/>
                    <a:pt x="404" y="20"/>
                  </a:cubicBezTo>
                  <a:lnTo>
                    <a:pt x="404" y="0"/>
                  </a:lnTo>
                  <a:close/>
                </a:path>
              </a:pathLst>
            </a:custGeom>
            <a:solidFill>
              <a:srgbClr val="E157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Rectangle 54"/>
            <p:cNvSpPr>
              <a:spLocks noChangeArrowheads="1"/>
            </p:cNvSpPr>
            <p:nvPr/>
          </p:nvSpPr>
          <p:spPr bwMode="auto">
            <a:xfrm>
              <a:off x="3515531" y="3145578"/>
              <a:ext cx="786611" cy="11511"/>
            </a:xfrm>
            <a:prstGeom prst="rect">
              <a:avLst/>
            </a:prstGeom>
            <a:solidFill>
              <a:srgbClr val="E5E6E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55"/>
            <p:cNvSpPr>
              <a:spLocks noChangeArrowheads="1"/>
            </p:cNvSpPr>
            <p:nvPr/>
          </p:nvSpPr>
          <p:spPr bwMode="auto">
            <a:xfrm>
              <a:off x="3548146" y="3122555"/>
              <a:ext cx="765507" cy="23023"/>
            </a:xfrm>
            <a:prstGeom prst="rect">
              <a:avLst/>
            </a:prstGeom>
            <a:solidFill>
              <a:srgbClr val="ACAD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56"/>
            <p:cNvSpPr>
              <a:spLocks noChangeArrowheads="1"/>
            </p:cNvSpPr>
            <p:nvPr/>
          </p:nvSpPr>
          <p:spPr bwMode="auto">
            <a:xfrm>
              <a:off x="3504020" y="3080347"/>
              <a:ext cx="777019" cy="42208"/>
            </a:xfrm>
            <a:prstGeom prst="rect">
              <a:avLst/>
            </a:prstGeom>
            <a:solidFill>
              <a:srgbClr val="E5E6E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Rectangle 57"/>
            <p:cNvSpPr>
              <a:spLocks noChangeArrowheads="1"/>
            </p:cNvSpPr>
            <p:nvPr/>
          </p:nvSpPr>
          <p:spPr bwMode="auto">
            <a:xfrm>
              <a:off x="3548146" y="3068834"/>
              <a:ext cx="765507" cy="11511"/>
            </a:xfrm>
            <a:prstGeom prst="rect">
              <a:avLst/>
            </a:prstGeom>
            <a:solidFill>
              <a:srgbClr val="ACAD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Rectangle 58"/>
            <p:cNvSpPr>
              <a:spLocks noChangeArrowheads="1"/>
            </p:cNvSpPr>
            <p:nvPr/>
          </p:nvSpPr>
          <p:spPr bwMode="auto">
            <a:xfrm>
              <a:off x="3548146" y="3047732"/>
              <a:ext cx="765507" cy="21105"/>
            </a:xfrm>
            <a:prstGeom prst="rect">
              <a:avLst/>
            </a:prstGeom>
            <a:solidFill>
              <a:srgbClr val="E5E6E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Rectangle 59"/>
            <p:cNvSpPr>
              <a:spLocks noChangeArrowheads="1"/>
            </p:cNvSpPr>
            <p:nvPr/>
          </p:nvSpPr>
          <p:spPr bwMode="auto">
            <a:xfrm>
              <a:off x="3571169" y="3003604"/>
              <a:ext cx="775100" cy="44128"/>
            </a:xfrm>
            <a:prstGeom prst="rect">
              <a:avLst/>
            </a:prstGeom>
            <a:solidFill>
              <a:srgbClr val="ACAD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Rectangle 60"/>
            <p:cNvSpPr>
              <a:spLocks noChangeArrowheads="1"/>
            </p:cNvSpPr>
            <p:nvPr/>
          </p:nvSpPr>
          <p:spPr bwMode="auto">
            <a:xfrm>
              <a:off x="3548146" y="2970989"/>
              <a:ext cx="765507" cy="32616"/>
            </a:xfrm>
            <a:prstGeom prst="rect">
              <a:avLst/>
            </a:prstGeom>
            <a:solidFill>
              <a:srgbClr val="E5E6E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Rectangle 61"/>
            <p:cNvSpPr>
              <a:spLocks noChangeArrowheads="1"/>
            </p:cNvSpPr>
            <p:nvPr/>
          </p:nvSpPr>
          <p:spPr bwMode="auto">
            <a:xfrm>
              <a:off x="3515531" y="2947966"/>
              <a:ext cx="786611" cy="23023"/>
            </a:xfrm>
            <a:prstGeom prst="rect">
              <a:avLst/>
            </a:prstGeom>
            <a:solidFill>
              <a:srgbClr val="ACAD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Rectangle 62"/>
            <p:cNvSpPr>
              <a:spLocks noChangeArrowheads="1"/>
            </p:cNvSpPr>
            <p:nvPr/>
          </p:nvSpPr>
          <p:spPr bwMode="auto">
            <a:xfrm>
              <a:off x="3548146" y="2915350"/>
              <a:ext cx="765507" cy="32616"/>
            </a:xfrm>
            <a:prstGeom prst="rect">
              <a:avLst/>
            </a:prstGeom>
            <a:solidFill>
              <a:srgbClr val="E5E6E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Rectangle 63"/>
            <p:cNvSpPr>
              <a:spLocks noChangeArrowheads="1"/>
            </p:cNvSpPr>
            <p:nvPr/>
          </p:nvSpPr>
          <p:spPr bwMode="auto">
            <a:xfrm>
              <a:off x="3548146" y="2894247"/>
              <a:ext cx="765507" cy="21105"/>
            </a:xfrm>
            <a:prstGeom prst="rect">
              <a:avLst/>
            </a:prstGeom>
            <a:solidFill>
              <a:srgbClr val="ACAD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Rectangle 64"/>
            <p:cNvSpPr>
              <a:spLocks noChangeArrowheads="1"/>
            </p:cNvSpPr>
            <p:nvPr/>
          </p:nvSpPr>
          <p:spPr bwMode="auto">
            <a:xfrm>
              <a:off x="3515531" y="2861630"/>
              <a:ext cx="786611" cy="32616"/>
            </a:xfrm>
            <a:prstGeom prst="rect">
              <a:avLst/>
            </a:prstGeom>
            <a:solidFill>
              <a:srgbClr val="E5E6E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Rectangle 65"/>
            <p:cNvSpPr>
              <a:spLocks noChangeArrowheads="1"/>
            </p:cNvSpPr>
            <p:nvPr/>
          </p:nvSpPr>
          <p:spPr bwMode="auto">
            <a:xfrm>
              <a:off x="3515531" y="2805993"/>
              <a:ext cx="786611" cy="32616"/>
            </a:xfrm>
            <a:prstGeom prst="rect">
              <a:avLst/>
            </a:prstGeom>
            <a:solidFill>
              <a:srgbClr val="E5E6E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66"/>
            <p:cNvSpPr>
              <a:spLocks noChangeArrowheads="1"/>
            </p:cNvSpPr>
            <p:nvPr/>
          </p:nvSpPr>
          <p:spPr bwMode="auto">
            <a:xfrm>
              <a:off x="3548146" y="2838608"/>
              <a:ext cx="765507" cy="23023"/>
            </a:xfrm>
            <a:prstGeom prst="rect">
              <a:avLst/>
            </a:prstGeom>
            <a:solidFill>
              <a:srgbClr val="ACAD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Rectangle 67"/>
            <p:cNvSpPr>
              <a:spLocks noChangeArrowheads="1"/>
            </p:cNvSpPr>
            <p:nvPr/>
          </p:nvSpPr>
          <p:spPr bwMode="auto">
            <a:xfrm>
              <a:off x="3548146" y="2761865"/>
              <a:ext cx="765507" cy="44128"/>
            </a:xfrm>
            <a:prstGeom prst="rect">
              <a:avLst/>
            </a:prstGeom>
            <a:solidFill>
              <a:srgbClr val="E5E6E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 name="Rectangle 68"/>
            <p:cNvSpPr>
              <a:spLocks noChangeArrowheads="1"/>
            </p:cNvSpPr>
            <p:nvPr/>
          </p:nvSpPr>
          <p:spPr bwMode="auto">
            <a:xfrm>
              <a:off x="3548146" y="2740761"/>
              <a:ext cx="765507" cy="21105"/>
            </a:xfrm>
            <a:prstGeom prst="rect">
              <a:avLst/>
            </a:prstGeom>
            <a:solidFill>
              <a:srgbClr val="ACAD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 name="Rectangle 69"/>
            <p:cNvSpPr>
              <a:spLocks noChangeArrowheads="1"/>
            </p:cNvSpPr>
            <p:nvPr/>
          </p:nvSpPr>
          <p:spPr bwMode="auto">
            <a:xfrm>
              <a:off x="3515531" y="2708145"/>
              <a:ext cx="786611" cy="32616"/>
            </a:xfrm>
            <a:prstGeom prst="rect">
              <a:avLst/>
            </a:prstGeom>
            <a:solidFill>
              <a:srgbClr val="E5E6E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 name="Rectangle 70"/>
            <p:cNvSpPr>
              <a:spLocks noChangeArrowheads="1"/>
            </p:cNvSpPr>
            <p:nvPr/>
          </p:nvSpPr>
          <p:spPr bwMode="auto">
            <a:xfrm>
              <a:off x="3515531" y="2664019"/>
              <a:ext cx="786611" cy="32616"/>
            </a:xfrm>
            <a:prstGeom prst="rect">
              <a:avLst/>
            </a:prstGeom>
            <a:solidFill>
              <a:srgbClr val="E5E6E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 name="Rectangle 71"/>
            <p:cNvSpPr>
              <a:spLocks noChangeArrowheads="1"/>
            </p:cNvSpPr>
            <p:nvPr/>
          </p:nvSpPr>
          <p:spPr bwMode="auto">
            <a:xfrm>
              <a:off x="3548146" y="2696634"/>
              <a:ext cx="765507" cy="11511"/>
            </a:xfrm>
            <a:prstGeom prst="rect">
              <a:avLst/>
            </a:prstGeom>
            <a:solidFill>
              <a:srgbClr val="ACAD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72"/>
            <p:cNvSpPr>
              <a:spLocks noChangeArrowheads="1"/>
            </p:cNvSpPr>
            <p:nvPr/>
          </p:nvSpPr>
          <p:spPr bwMode="auto">
            <a:xfrm>
              <a:off x="3548146" y="2619891"/>
              <a:ext cx="765507" cy="44128"/>
            </a:xfrm>
            <a:prstGeom prst="rect">
              <a:avLst/>
            </a:prstGeom>
            <a:solidFill>
              <a:srgbClr val="E5E6E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73"/>
            <p:cNvSpPr>
              <a:spLocks noChangeArrowheads="1"/>
            </p:cNvSpPr>
            <p:nvPr/>
          </p:nvSpPr>
          <p:spPr bwMode="auto">
            <a:xfrm>
              <a:off x="3548146" y="2610299"/>
              <a:ext cx="765507" cy="9593"/>
            </a:xfrm>
            <a:prstGeom prst="rect">
              <a:avLst/>
            </a:prstGeom>
            <a:solidFill>
              <a:srgbClr val="ACAD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74"/>
            <p:cNvSpPr>
              <a:spLocks noChangeArrowheads="1"/>
            </p:cNvSpPr>
            <p:nvPr/>
          </p:nvSpPr>
          <p:spPr bwMode="auto">
            <a:xfrm>
              <a:off x="3515531" y="2587276"/>
              <a:ext cx="786611" cy="23023"/>
            </a:xfrm>
            <a:prstGeom prst="rect">
              <a:avLst/>
            </a:prstGeom>
            <a:solidFill>
              <a:srgbClr val="E5E6E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75"/>
            <p:cNvSpPr>
              <a:spLocks noChangeArrowheads="1"/>
            </p:cNvSpPr>
            <p:nvPr/>
          </p:nvSpPr>
          <p:spPr bwMode="auto">
            <a:xfrm>
              <a:off x="3515531" y="2522045"/>
              <a:ext cx="786611" cy="11511"/>
            </a:xfrm>
            <a:prstGeom prst="rect">
              <a:avLst/>
            </a:prstGeom>
            <a:solidFill>
              <a:srgbClr val="E5E6E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76"/>
            <p:cNvSpPr>
              <a:spLocks noChangeArrowheads="1"/>
            </p:cNvSpPr>
            <p:nvPr/>
          </p:nvSpPr>
          <p:spPr bwMode="auto">
            <a:xfrm>
              <a:off x="3548146" y="2533556"/>
              <a:ext cx="765507" cy="53720"/>
            </a:xfrm>
            <a:prstGeom prst="rect">
              <a:avLst/>
            </a:prstGeom>
            <a:solidFill>
              <a:srgbClr val="ACAD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Freeform 77"/>
            <p:cNvSpPr/>
            <p:nvPr/>
          </p:nvSpPr>
          <p:spPr bwMode="auto">
            <a:xfrm>
              <a:off x="6614012" y="4068407"/>
              <a:ext cx="636963" cy="134300"/>
            </a:xfrm>
            <a:custGeom>
              <a:avLst/>
              <a:gdLst>
                <a:gd name="T0" fmla="*/ 10 w 332"/>
                <a:gd name="T1" fmla="*/ 70 h 70"/>
                <a:gd name="T2" fmla="*/ 10 w 332"/>
                <a:gd name="T3" fmla="*/ 55 h 70"/>
                <a:gd name="T4" fmla="*/ 0 w 332"/>
                <a:gd name="T5" fmla="*/ 60 h 70"/>
                <a:gd name="T6" fmla="*/ 5 w 332"/>
                <a:gd name="T7" fmla="*/ 60 h 70"/>
                <a:gd name="T8" fmla="*/ 21 w 332"/>
                <a:gd name="T9" fmla="*/ 40 h 70"/>
                <a:gd name="T10" fmla="*/ 21 w 332"/>
                <a:gd name="T11" fmla="*/ 33 h 70"/>
                <a:gd name="T12" fmla="*/ 320 w 332"/>
                <a:gd name="T13" fmla="*/ 0 h 70"/>
                <a:gd name="T14" fmla="*/ 332 w 332"/>
                <a:gd name="T15" fmla="*/ 49 h 70"/>
                <a:gd name="T16" fmla="*/ 10 w 332"/>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70">
                  <a:moveTo>
                    <a:pt x="10" y="70"/>
                  </a:moveTo>
                  <a:lnTo>
                    <a:pt x="10" y="55"/>
                  </a:lnTo>
                  <a:lnTo>
                    <a:pt x="0" y="60"/>
                  </a:lnTo>
                  <a:lnTo>
                    <a:pt x="5" y="60"/>
                  </a:lnTo>
                  <a:lnTo>
                    <a:pt x="21" y="40"/>
                  </a:lnTo>
                  <a:lnTo>
                    <a:pt x="21" y="33"/>
                  </a:lnTo>
                  <a:lnTo>
                    <a:pt x="320" y="0"/>
                  </a:lnTo>
                  <a:lnTo>
                    <a:pt x="332" y="49"/>
                  </a:lnTo>
                  <a:lnTo>
                    <a:pt x="10" y="70"/>
                  </a:lnTo>
                  <a:close/>
                </a:path>
              </a:pathLst>
            </a:custGeom>
            <a:solidFill>
              <a:srgbClr val="B1305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8"/>
            <p:cNvSpPr/>
            <p:nvPr/>
          </p:nvSpPr>
          <p:spPr bwMode="auto">
            <a:xfrm>
              <a:off x="6604419" y="4164336"/>
              <a:ext cx="585163" cy="94010"/>
            </a:xfrm>
            <a:custGeom>
              <a:avLst/>
              <a:gdLst>
                <a:gd name="T0" fmla="*/ 0 w 214"/>
                <a:gd name="T1" fmla="*/ 16 h 34"/>
                <a:gd name="T2" fmla="*/ 4 w 214"/>
                <a:gd name="T3" fmla="*/ 23 h 34"/>
                <a:gd name="T4" fmla="*/ 18 w 214"/>
                <a:gd name="T5" fmla="*/ 23 h 34"/>
                <a:gd name="T6" fmla="*/ 20 w 214"/>
                <a:gd name="T7" fmla="*/ 34 h 34"/>
                <a:gd name="T8" fmla="*/ 88 w 214"/>
                <a:gd name="T9" fmla="*/ 33 h 34"/>
                <a:gd name="T10" fmla="*/ 86 w 214"/>
                <a:gd name="T11" fmla="*/ 21 h 34"/>
                <a:gd name="T12" fmla="*/ 214 w 214"/>
                <a:gd name="T13" fmla="*/ 13 h 34"/>
                <a:gd name="T14" fmla="*/ 214 w 214"/>
                <a:gd name="T15" fmla="*/ 0 h 34"/>
                <a:gd name="T16" fmla="*/ 0 w 214"/>
                <a:gd name="T17"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34">
                  <a:moveTo>
                    <a:pt x="0" y="16"/>
                  </a:moveTo>
                  <a:cubicBezTo>
                    <a:pt x="4" y="23"/>
                    <a:pt x="4" y="23"/>
                    <a:pt x="4" y="23"/>
                  </a:cubicBezTo>
                  <a:cubicBezTo>
                    <a:pt x="18" y="23"/>
                    <a:pt x="18" y="23"/>
                    <a:pt x="18" y="23"/>
                  </a:cubicBezTo>
                  <a:cubicBezTo>
                    <a:pt x="20" y="34"/>
                    <a:pt x="20" y="34"/>
                    <a:pt x="20" y="34"/>
                  </a:cubicBezTo>
                  <a:cubicBezTo>
                    <a:pt x="20" y="34"/>
                    <a:pt x="87" y="33"/>
                    <a:pt x="88" y="33"/>
                  </a:cubicBezTo>
                  <a:cubicBezTo>
                    <a:pt x="88" y="32"/>
                    <a:pt x="86" y="21"/>
                    <a:pt x="86" y="21"/>
                  </a:cubicBezTo>
                  <a:cubicBezTo>
                    <a:pt x="214" y="13"/>
                    <a:pt x="214" y="13"/>
                    <a:pt x="214" y="13"/>
                  </a:cubicBezTo>
                  <a:cubicBezTo>
                    <a:pt x="214" y="0"/>
                    <a:pt x="214" y="0"/>
                    <a:pt x="214" y="0"/>
                  </a:cubicBezTo>
                  <a:lnTo>
                    <a:pt x="0" y="16"/>
                  </a:lnTo>
                  <a:close/>
                </a:path>
              </a:pathLst>
            </a:custGeom>
            <a:solidFill>
              <a:srgbClr val="ABA39B"/>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9"/>
            <p:cNvSpPr/>
            <p:nvPr/>
          </p:nvSpPr>
          <p:spPr bwMode="auto">
            <a:xfrm>
              <a:off x="7141617" y="4175848"/>
              <a:ext cx="38371" cy="19186"/>
            </a:xfrm>
            <a:custGeom>
              <a:avLst/>
              <a:gdLst>
                <a:gd name="T0" fmla="*/ 0 w 20"/>
                <a:gd name="T1" fmla="*/ 10 h 10"/>
                <a:gd name="T2" fmla="*/ 3 w 20"/>
                <a:gd name="T3" fmla="*/ 1 h 10"/>
                <a:gd name="T4" fmla="*/ 3 w 20"/>
                <a:gd name="T5" fmla="*/ 0 h 10"/>
                <a:gd name="T6" fmla="*/ 0 w 20"/>
                <a:gd name="T7" fmla="*/ 4 h 10"/>
                <a:gd name="T8" fmla="*/ 20 w 20"/>
                <a:gd name="T9" fmla="*/ 4 h 10"/>
                <a:gd name="T10" fmla="*/ 20 w 20"/>
                <a:gd name="T11" fmla="*/ 0 h 10"/>
                <a:gd name="T12" fmla="*/ 20 w 20"/>
                <a:gd name="T13" fmla="*/ 1 h 10"/>
                <a:gd name="T14" fmla="*/ 20 w 20"/>
                <a:gd name="T15" fmla="*/ 10 h 10"/>
                <a:gd name="T16" fmla="*/ 0 w 20"/>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0">
                  <a:moveTo>
                    <a:pt x="0" y="10"/>
                  </a:moveTo>
                  <a:lnTo>
                    <a:pt x="3" y="1"/>
                  </a:lnTo>
                  <a:lnTo>
                    <a:pt x="3" y="0"/>
                  </a:lnTo>
                  <a:lnTo>
                    <a:pt x="0" y="4"/>
                  </a:lnTo>
                  <a:lnTo>
                    <a:pt x="20" y="4"/>
                  </a:lnTo>
                  <a:lnTo>
                    <a:pt x="20" y="0"/>
                  </a:lnTo>
                  <a:lnTo>
                    <a:pt x="20" y="1"/>
                  </a:lnTo>
                  <a:lnTo>
                    <a:pt x="20" y="10"/>
                  </a:lnTo>
                  <a:lnTo>
                    <a:pt x="0" y="10"/>
                  </a:lnTo>
                  <a:close/>
                </a:path>
              </a:pathLst>
            </a:custGeom>
            <a:solidFill>
              <a:srgbClr val="2D1805"/>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80"/>
            <p:cNvSpPr/>
            <p:nvPr/>
          </p:nvSpPr>
          <p:spPr bwMode="auto">
            <a:xfrm>
              <a:off x="7189581" y="4173928"/>
              <a:ext cx="13431" cy="19186"/>
            </a:xfrm>
            <a:custGeom>
              <a:avLst/>
              <a:gdLst>
                <a:gd name="T0" fmla="*/ 7 w 7"/>
                <a:gd name="T1" fmla="*/ 10 h 10"/>
                <a:gd name="T2" fmla="*/ 7 w 7"/>
                <a:gd name="T3" fmla="*/ 10 h 10"/>
                <a:gd name="T4" fmla="*/ 0 w 7"/>
                <a:gd name="T5" fmla="*/ 10 h 10"/>
                <a:gd name="T6" fmla="*/ 0 w 7"/>
                <a:gd name="T7" fmla="*/ 0 h 10"/>
                <a:gd name="T8" fmla="*/ 7 w 7"/>
                <a:gd name="T9" fmla="*/ 0 h 10"/>
                <a:gd name="T10" fmla="*/ 7 w 7"/>
                <a:gd name="T11" fmla="*/ 10 h 10"/>
              </a:gdLst>
              <a:ahLst/>
              <a:cxnLst>
                <a:cxn ang="0">
                  <a:pos x="T0" y="T1"/>
                </a:cxn>
                <a:cxn ang="0">
                  <a:pos x="T2" y="T3"/>
                </a:cxn>
                <a:cxn ang="0">
                  <a:pos x="T4" y="T5"/>
                </a:cxn>
                <a:cxn ang="0">
                  <a:pos x="T6" y="T7"/>
                </a:cxn>
                <a:cxn ang="0">
                  <a:pos x="T8" y="T9"/>
                </a:cxn>
                <a:cxn ang="0">
                  <a:pos x="T10" y="T11"/>
                </a:cxn>
              </a:cxnLst>
              <a:rect l="0" t="0" r="r" b="b"/>
              <a:pathLst>
                <a:path w="7" h="10">
                  <a:moveTo>
                    <a:pt x="7" y="10"/>
                  </a:moveTo>
                  <a:lnTo>
                    <a:pt x="7" y="10"/>
                  </a:lnTo>
                  <a:lnTo>
                    <a:pt x="0" y="10"/>
                  </a:lnTo>
                  <a:lnTo>
                    <a:pt x="0" y="0"/>
                  </a:lnTo>
                  <a:lnTo>
                    <a:pt x="7" y="0"/>
                  </a:lnTo>
                  <a:lnTo>
                    <a:pt x="7" y="10"/>
                  </a:lnTo>
                  <a:close/>
                </a:path>
              </a:pathLst>
            </a:custGeom>
            <a:solidFill>
              <a:srgbClr val="2D1805"/>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Oval 81"/>
            <p:cNvSpPr>
              <a:spLocks noChangeArrowheads="1"/>
            </p:cNvSpPr>
            <p:nvPr/>
          </p:nvSpPr>
          <p:spPr bwMode="auto">
            <a:xfrm>
              <a:off x="6615931" y="4170091"/>
              <a:ext cx="21105" cy="23023"/>
            </a:xfrm>
            <a:prstGeom prst="ellipse">
              <a:avLst/>
            </a:prstGeom>
            <a:solidFill>
              <a:srgbClr val="2D1805"/>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Rectangle 82"/>
            <p:cNvSpPr>
              <a:spLocks noChangeArrowheads="1"/>
            </p:cNvSpPr>
            <p:nvPr/>
          </p:nvSpPr>
          <p:spPr bwMode="auto">
            <a:xfrm>
              <a:off x="6621686" y="4248752"/>
              <a:ext cx="623534" cy="44128"/>
            </a:xfrm>
            <a:prstGeom prst="rect">
              <a:avLst/>
            </a:prstGeom>
            <a:solidFill>
              <a:srgbClr val="B1305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Freeform 83"/>
            <p:cNvSpPr/>
            <p:nvPr/>
          </p:nvSpPr>
          <p:spPr bwMode="auto">
            <a:xfrm>
              <a:off x="7694164" y="831789"/>
              <a:ext cx="658068" cy="659986"/>
            </a:xfrm>
            <a:custGeom>
              <a:avLst/>
              <a:gdLst>
                <a:gd name="T0" fmla="*/ 290 w 343"/>
                <a:gd name="T1" fmla="*/ 315 h 344"/>
                <a:gd name="T2" fmla="*/ 0 w 343"/>
                <a:gd name="T3" fmla="*/ 25 h 344"/>
                <a:gd name="T4" fmla="*/ 24 w 343"/>
                <a:gd name="T5" fmla="*/ 0 h 344"/>
                <a:gd name="T6" fmla="*/ 314 w 343"/>
                <a:gd name="T7" fmla="*/ 291 h 344"/>
                <a:gd name="T8" fmla="*/ 343 w 343"/>
                <a:gd name="T9" fmla="*/ 344 h 344"/>
                <a:gd name="T10" fmla="*/ 290 w 343"/>
                <a:gd name="T11" fmla="*/ 315 h 344"/>
              </a:gdLst>
              <a:ahLst/>
              <a:cxnLst>
                <a:cxn ang="0">
                  <a:pos x="T0" y="T1"/>
                </a:cxn>
                <a:cxn ang="0">
                  <a:pos x="T2" y="T3"/>
                </a:cxn>
                <a:cxn ang="0">
                  <a:pos x="T4" y="T5"/>
                </a:cxn>
                <a:cxn ang="0">
                  <a:pos x="T6" y="T7"/>
                </a:cxn>
                <a:cxn ang="0">
                  <a:pos x="T8" y="T9"/>
                </a:cxn>
                <a:cxn ang="0">
                  <a:pos x="T10" y="T11"/>
                </a:cxn>
              </a:cxnLst>
              <a:rect l="0" t="0" r="r" b="b"/>
              <a:pathLst>
                <a:path w="343" h="344">
                  <a:moveTo>
                    <a:pt x="290" y="315"/>
                  </a:moveTo>
                  <a:lnTo>
                    <a:pt x="0" y="25"/>
                  </a:lnTo>
                  <a:lnTo>
                    <a:pt x="24" y="0"/>
                  </a:lnTo>
                  <a:lnTo>
                    <a:pt x="314" y="291"/>
                  </a:lnTo>
                  <a:lnTo>
                    <a:pt x="343" y="344"/>
                  </a:lnTo>
                  <a:lnTo>
                    <a:pt x="290" y="315"/>
                  </a:lnTo>
                  <a:close/>
                </a:path>
              </a:pathLst>
            </a:custGeom>
            <a:solidFill>
              <a:srgbClr val="FCB70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84"/>
            <p:cNvSpPr/>
            <p:nvPr/>
          </p:nvSpPr>
          <p:spPr bwMode="auto">
            <a:xfrm>
              <a:off x="7694164" y="831789"/>
              <a:ext cx="581325" cy="583243"/>
            </a:xfrm>
            <a:custGeom>
              <a:avLst/>
              <a:gdLst>
                <a:gd name="T0" fmla="*/ 279 w 303"/>
                <a:gd name="T1" fmla="*/ 304 h 304"/>
                <a:gd name="T2" fmla="*/ 0 w 303"/>
                <a:gd name="T3" fmla="*/ 25 h 304"/>
                <a:gd name="T4" fmla="*/ 24 w 303"/>
                <a:gd name="T5" fmla="*/ 0 h 304"/>
                <a:gd name="T6" fmla="*/ 303 w 303"/>
                <a:gd name="T7" fmla="*/ 280 h 304"/>
                <a:gd name="T8" fmla="*/ 279 w 303"/>
                <a:gd name="T9" fmla="*/ 304 h 304"/>
              </a:gdLst>
              <a:ahLst/>
              <a:cxnLst>
                <a:cxn ang="0">
                  <a:pos x="T0" y="T1"/>
                </a:cxn>
                <a:cxn ang="0">
                  <a:pos x="T2" y="T3"/>
                </a:cxn>
                <a:cxn ang="0">
                  <a:pos x="T4" y="T5"/>
                </a:cxn>
                <a:cxn ang="0">
                  <a:pos x="T6" y="T7"/>
                </a:cxn>
                <a:cxn ang="0">
                  <a:pos x="T8" y="T9"/>
                </a:cxn>
              </a:cxnLst>
              <a:rect l="0" t="0" r="r" b="b"/>
              <a:pathLst>
                <a:path w="303" h="304">
                  <a:moveTo>
                    <a:pt x="279" y="304"/>
                  </a:moveTo>
                  <a:lnTo>
                    <a:pt x="0" y="25"/>
                  </a:lnTo>
                  <a:lnTo>
                    <a:pt x="24" y="0"/>
                  </a:lnTo>
                  <a:lnTo>
                    <a:pt x="303" y="280"/>
                  </a:lnTo>
                  <a:lnTo>
                    <a:pt x="279" y="30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85"/>
            <p:cNvSpPr/>
            <p:nvPr/>
          </p:nvSpPr>
          <p:spPr bwMode="auto">
            <a:xfrm>
              <a:off x="7694164" y="831789"/>
              <a:ext cx="70987" cy="70988"/>
            </a:xfrm>
            <a:custGeom>
              <a:avLst/>
              <a:gdLst>
                <a:gd name="T0" fmla="*/ 11 w 37"/>
                <a:gd name="T1" fmla="*/ 37 h 37"/>
                <a:gd name="T2" fmla="*/ 0 w 37"/>
                <a:gd name="T3" fmla="*/ 25 h 37"/>
                <a:gd name="T4" fmla="*/ 24 w 37"/>
                <a:gd name="T5" fmla="*/ 0 h 37"/>
                <a:gd name="T6" fmla="*/ 37 w 37"/>
                <a:gd name="T7" fmla="*/ 12 h 37"/>
                <a:gd name="T8" fmla="*/ 11 w 37"/>
                <a:gd name="T9" fmla="*/ 37 h 37"/>
              </a:gdLst>
              <a:ahLst/>
              <a:cxnLst>
                <a:cxn ang="0">
                  <a:pos x="T0" y="T1"/>
                </a:cxn>
                <a:cxn ang="0">
                  <a:pos x="T2" y="T3"/>
                </a:cxn>
                <a:cxn ang="0">
                  <a:pos x="T4" y="T5"/>
                </a:cxn>
                <a:cxn ang="0">
                  <a:pos x="T6" y="T7"/>
                </a:cxn>
                <a:cxn ang="0">
                  <a:pos x="T8" y="T9"/>
                </a:cxn>
              </a:cxnLst>
              <a:rect l="0" t="0" r="r" b="b"/>
              <a:pathLst>
                <a:path w="37" h="37">
                  <a:moveTo>
                    <a:pt x="11" y="37"/>
                  </a:moveTo>
                  <a:lnTo>
                    <a:pt x="0" y="25"/>
                  </a:lnTo>
                  <a:lnTo>
                    <a:pt x="24" y="0"/>
                  </a:lnTo>
                  <a:lnTo>
                    <a:pt x="37" y="12"/>
                  </a:lnTo>
                  <a:lnTo>
                    <a:pt x="11" y="37"/>
                  </a:lnTo>
                  <a:close/>
                </a:path>
              </a:pathLst>
            </a:custGeom>
            <a:solidFill>
              <a:srgbClr val="64646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86"/>
            <p:cNvSpPr/>
            <p:nvPr/>
          </p:nvSpPr>
          <p:spPr bwMode="auto">
            <a:xfrm>
              <a:off x="7909043" y="1616482"/>
              <a:ext cx="1319972" cy="1479213"/>
            </a:xfrm>
            <a:custGeom>
              <a:avLst/>
              <a:gdLst>
                <a:gd name="T0" fmla="*/ 688 w 688"/>
                <a:gd name="T1" fmla="*/ 572 h 771"/>
                <a:gd name="T2" fmla="*/ 277 w 688"/>
                <a:gd name="T3" fmla="*/ 771 h 771"/>
                <a:gd name="T4" fmla="*/ 0 w 688"/>
                <a:gd name="T5" fmla="*/ 200 h 771"/>
                <a:gd name="T6" fmla="*/ 412 w 688"/>
                <a:gd name="T7" fmla="*/ 0 h 771"/>
                <a:gd name="T8" fmla="*/ 688 w 688"/>
                <a:gd name="T9" fmla="*/ 572 h 771"/>
              </a:gdLst>
              <a:ahLst/>
              <a:cxnLst>
                <a:cxn ang="0">
                  <a:pos x="T0" y="T1"/>
                </a:cxn>
                <a:cxn ang="0">
                  <a:pos x="T2" y="T3"/>
                </a:cxn>
                <a:cxn ang="0">
                  <a:pos x="T4" y="T5"/>
                </a:cxn>
                <a:cxn ang="0">
                  <a:pos x="T6" y="T7"/>
                </a:cxn>
                <a:cxn ang="0">
                  <a:pos x="T8" y="T9"/>
                </a:cxn>
              </a:cxnLst>
              <a:rect l="0" t="0" r="r" b="b"/>
              <a:pathLst>
                <a:path w="688" h="771">
                  <a:moveTo>
                    <a:pt x="688" y="572"/>
                  </a:moveTo>
                  <a:lnTo>
                    <a:pt x="277" y="771"/>
                  </a:lnTo>
                  <a:lnTo>
                    <a:pt x="0" y="200"/>
                  </a:lnTo>
                  <a:lnTo>
                    <a:pt x="412" y="0"/>
                  </a:lnTo>
                  <a:lnTo>
                    <a:pt x="688" y="572"/>
                  </a:lnTo>
                  <a:close/>
                </a:path>
              </a:pathLst>
            </a:custGeom>
            <a:solidFill>
              <a:srgbClr val="E5E6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87"/>
            <p:cNvSpPr>
              <a:spLocks noEditPoints="1"/>
            </p:cNvSpPr>
            <p:nvPr/>
          </p:nvSpPr>
          <p:spPr bwMode="auto">
            <a:xfrm>
              <a:off x="8006889" y="3774866"/>
              <a:ext cx="807716" cy="579406"/>
            </a:xfrm>
            <a:custGeom>
              <a:avLst/>
              <a:gdLst>
                <a:gd name="T0" fmla="*/ 277 w 295"/>
                <a:gd name="T1" fmla="*/ 105 h 212"/>
                <a:gd name="T2" fmla="*/ 267 w 295"/>
                <a:gd name="T3" fmla="*/ 56 h 212"/>
                <a:gd name="T4" fmla="*/ 286 w 295"/>
                <a:gd name="T5" fmla="*/ 4 h 212"/>
                <a:gd name="T6" fmla="*/ 283 w 295"/>
                <a:gd name="T7" fmla="*/ 2 h 212"/>
                <a:gd name="T8" fmla="*/ 264 w 295"/>
                <a:gd name="T9" fmla="*/ 78 h 212"/>
                <a:gd name="T10" fmla="*/ 284 w 295"/>
                <a:gd name="T11" fmla="*/ 160 h 212"/>
                <a:gd name="T12" fmla="*/ 220 w 295"/>
                <a:gd name="T13" fmla="*/ 200 h 212"/>
                <a:gd name="T14" fmla="*/ 206 w 295"/>
                <a:gd name="T15" fmla="*/ 189 h 212"/>
                <a:gd name="T16" fmla="*/ 228 w 295"/>
                <a:gd name="T17" fmla="*/ 179 h 212"/>
                <a:gd name="T18" fmla="*/ 227 w 295"/>
                <a:gd name="T19" fmla="*/ 128 h 212"/>
                <a:gd name="T20" fmla="*/ 195 w 295"/>
                <a:gd name="T21" fmla="*/ 160 h 212"/>
                <a:gd name="T22" fmla="*/ 200 w 295"/>
                <a:gd name="T23" fmla="*/ 185 h 212"/>
                <a:gd name="T24" fmla="*/ 183 w 295"/>
                <a:gd name="T25" fmla="*/ 181 h 212"/>
                <a:gd name="T26" fmla="*/ 111 w 295"/>
                <a:gd name="T27" fmla="*/ 124 h 212"/>
                <a:gd name="T28" fmla="*/ 1 w 295"/>
                <a:gd name="T29" fmla="*/ 168 h 212"/>
                <a:gd name="T30" fmla="*/ 3 w 295"/>
                <a:gd name="T31" fmla="*/ 169 h 212"/>
                <a:gd name="T32" fmla="*/ 88 w 295"/>
                <a:gd name="T33" fmla="*/ 115 h 212"/>
                <a:gd name="T34" fmla="*/ 131 w 295"/>
                <a:gd name="T35" fmla="*/ 145 h 212"/>
                <a:gd name="T36" fmla="*/ 170 w 295"/>
                <a:gd name="T37" fmla="*/ 177 h 212"/>
                <a:gd name="T38" fmla="*/ 202 w 295"/>
                <a:gd name="T39" fmla="*/ 189 h 212"/>
                <a:gd name="T40" fmla="*/ 229 w 295"/>
                <a:gd name="T41" fmla="*/ 207 h 212"/>
                <a:gd name="T42" fmla="*/ 283 w 295"/>
                <a:gd name="T43" fmla="*/ 179 h 212"/>
                <a:gd name="T44" fmla="*/ 277 w 295"/>
                <a:gd name="T45" fmla="*/ 105 h 212"/>
                <a:gd name="T46" fmla="*/ 230 w 295"/>
                <a:gd name="T47" fmla="*/ 137 h 212"/>
                <a:gd name="T48" fmla="*/ 223 w 295"/>
                <a:gd name="T49" fmla="*/ 178 h 212"/>
                <a:gd name="T50" fmla="*/ 205 w 295"/>
                <a:gd name="T51" fmla="*/ 185 h 212"/>
                <a:gd name="T52" fmla="*/ 199 w 295"/>
                <a:gd name="T53" fmla="*/ 164 h 212"/>
                <a:gd name="T54" fmla="*/ 230 w 295"/>
                <a:gd name="T55" fmla="*/ 13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5" h="212">
                  <a:moveTo>
                    <a:pt x="277" y="105"/>
                  </a:moveTo>
                  <a:cubicBezTo>
                    <a:pt x="271" y="89"/>
                    <a:pt x="267" y="73"/>
                    <a:pt x="267" y="56"/>
                  </a:cubicBezTo>
                  <a:cubicBezTo>
                    <a:pt x="267" y="38"/>
                    <a:pt x="276" y="19"/>
                    <a:pt x="286" y="4"/>
                  </a:cubicBezTo>
                  <a:cubicBezTo>
                    <a:pt x="288" y="2"/>
                    <a:pt x="284" y="0"/>
                    <a:pt x="283" y="2"/>
                  </a:cubicBezTo>
                  <a:cubicBezTo>
                    <a:pt x="266" y="25"/>
                    <a:pt x="259" y="50"/>
                    <a:pt x="264" y="78"/>
                  </a:cubicBezTo>
                  <a:cubicBezTo>
                    <a:pt x="269" y="106"/>
                    <a:pt x="286" y="131"/>
                    <a:pt x="284" y="160"/>
                  </a:cubicBezTo>
                  <a:cubicBezTo>
                    <a:pt x="282" y="192"/>
                    <a:pt x="249" y="212"/>
                    <a:pt x="220" y="200"/>
                  </a:cubicBezTo>
                  <a:cubicBezTo>
                    <a:pt x="214" y="198"/>
                    <a:pt x="210" y="193"/>
                    <a:pt x="206" y="189"/>
                  </a:cubicBezTo>
                  <a:cubicBezTo>
                    <a:pt x="214" y="188"/>
                    <a:pt x="221" y="185"/>
                    <a:pt x="228" y="179"/>
                  </a:cubicBezTo>
                  <a:cubicBezTo>
                    <a:pt x="240" y="167"/>
                    <a:pt x="243" y="139"/>
                    <a:pt x="227" y="128"/>
                  </a:cubicBezTo>
                  <a:cubicBezTo>
                    <a:pt x="207" y="114"/>
                    <a:pt x="196" y="145"/>
                    <a:pt x="195" y="160"/>
                  </a:cubicBezTo>
                  <a:cubicBezTo>
                    <a:pt x="195" y="169"/>
                    <a:pt x="196" y="178"/>
                    <a:pt x="200" y="185"/>
                  </a:cubicBezTo>
                  <a:cubicBezTo>
                    <a:pt x="194" y="185"/>
                    <a:pt x="188" y="183"/>
                    <a:pt x="183" y="181"/>
                  </a:cubicBezTo>
                  <a:cubicBezTo>
                    <a:pt x="155" y="167"/>
                    <a:pt x="136" y="142"/>
                    <a:pt x="111" y="124"/>
                  </a:cubicBezTo>
                  <a:cubicBezTo>
                    <a:pt x="71" y="94"/>
                    <a:pt x="15" y="125"/>
                    <a:pt x="1" y="168"/>
                  </a:cubicBezTo>
                  <a:cubicBezTo>
                    <a:pt x="0" y="169"/>
                    <a:pt x="3" y="170"/>
                    <a:pt x="3" y="169"/>
                  </a:cubicBezTo>
                  <a:cubicBezTo>
                    <a:pt x="13" y="135"/>
                    <a:pt x="53" y="108"/>
                    <a:pt x="88" y="115"/>
                  </a:cubicBezTo>
                  <a:cubicBezTo>
                    <a:pt x="105" y="119"/>
                    <a:pt x="118" y="133"/>
                    <a:pt x="131" y="145"/>
                  </a:cubicBezTo>
                  <a:cubicBezTo>
                    <a:pt x="143" y="156"/>
                    <a:pt x="156" y="168"/>
                    <a:pt x="170" y="177"/>
                  </a:cubicBezTo>
                  <a:cubicBezTo>
                    <a:pt x="180" y="184"/>
                    <a:pt x="191" y="189"/>
                    <a:pt x="202" y="189"/>
                  </a:cubicBezTo>
                  <a:cubicBezTo>
                    <a:pt x="208" y="198"/>
                    <a:pt x="217" y="205"/>
                    <a:pt x="229" y="207"/>
                  </a:cubicBezTo>
                  <a:cubicBezTo>
                    <a:pt x="251" y="211"/>
                    <a:pt x="274" y="199"/>
                    <a:pt x="283" y="179"/>
                  </a:cubicBezTo>
                  <a:cubicBezTo>
                    <a:pt x="295" y="156"/>
                    <a:pt x="285" y="128"/>
                    <a:pt x="277" y="105"/>
                  </a:cubicBezTo>
                  <a:close/>
                  <a:moveTo>
                    <a:pt x="230" y="137"/>
                  </a:moveTo>
                  <a:cubicBezTo>
                    <a:pt x="239" y="150"/>
                    <a:pt x="234" y="168"/>
                    <a:pt x="223" y="178"/>
                  </a:cubicBezTo>
                  <a:cubicBezTo>
                    <a:pt x="218" y="183"/>
                    <a:pt x="211" y="185"/>
                    <a:pt x="205" y="185"/>
                  </a:cubicBezTo>
                  <a:cubicBezTo>
                    <a:pt x="201" y="179"/>
                    <a:pt x="199" y="171"/>
                    <a:pt x="199" y="164"/>
                  </a:cubicBezTo>
                  <a:cubicBezTo>
                    <a:pt x="198" y="148"/>
                    <a:pt x="214" y="112"/>
                    <a:pt x="230" y="137"/>
                  </a:cubicBezTo>
                  <a:close/>
                </a:path>
              </a:pathLst>
            </a:custGeom>
            <a:solidFill>
              <a:srgbClr val="64646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88"/>
            <p:cNvSpPr/>
            <p:nvPr/>
          </p:nvSpPr>
          <p:spPr bwMode="auto">
            <a:xfrm>
              <a:off x="8074040" y="1835199"/>
              <a:ext cx="636963" cy="308890"/>
            </a:xfrm>
            <a:custGeom>
              <a:avLst/>
              <a:gdLst>
                <a:gd name="T0" fmla="*/ 0 w 332"/>
                <a:gd name="T1" fmla="*/ 161 h 161"/>
                <a:gd name="T2" fmla="*/ 332 w 332"/>
                <a:gd name="T3" fmla="*/ 0 h 161"/>
                <a:gd name="T4" fmla="*/ 0 w 332"/>
                <a:gd name="T5" fmla="*/ 161 h 161"/>
              </a:gdLst>
              <a:ahLst/>
              <a:cxnLst>
                <a:cxn ang="0">
                  <a:pos x="T0" y="T1"/>
                </a:cxn>
                <a:cxn ang="0">
                  <a:pos x="T2" y="T3"/>
                </a:cxn>
                <a:cxn ang="0">
                  <a:pos x="T4" y="T5"/>
                </a:cxn>
              </a:cxnLst>
              <a:rect l="0" t="0" r="r" b="b"/>
              <a:pathLst>
                <a:path w="332" h="161">
                  <a:moveTo>
                    <a:pt x="0" y="161"/>
                  </a:moveTo>
                  <a:lnTo>
                    <a:pt x="332" y="0"/>
                  </a:lnTo>
                  <a:lnTo>
                    <a:pt x="0" y="161"/>
                  </a:lnTo>
                  <a:close/>
                </a:path>
              </a:pathLst>
            </a:custGeom>
            <a:solidFill>
              <a:srgbClr val="64646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Line 89"/>
            <p:cNvSpPr>
              <a:spLocks noChangeShapeType="1"/>
            </p:cNvSpPr>
            <p:nvPr/>
          </p:nvSpPr>
          <p:spPr bwMode="auto">
            <a:xfrm flipV="1">
              <a:off x="8074040" y="1835199"/>
              <a:ext cx="636963" cy="30889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90"/>
            <p:cNvSpPr/>
            <p:nvPr/>
          </p:nvSpPr>
          <p:spPr bwMode="auto">
            <a:xfrm>
              <a:off x="8074040" y="1829442"/>
              <a:ext cx="638882" cy="320401"/>
            </a:xfrm>
            <a:custGeom>
              <a:avLst/>
              <a:gdLst>
                <a:gd name="T0" fmla="*/ 1 w 333"/>
                <a:gd name="T1" fmla="*/ 167 h 167"/>
                <a:gd name="T2" fmla="*/ 333 w 333"/>
                <a:gd name="T3" fmla="*/ 6 h 167"/>
                <a:gd name="T4" fmla="*/ 330 w 333"/>
                <a:gd name="T5" fmla="*/ 0 h 167"/>
                <a:gd name="T6" fmla="*/ 0 w 333"/>
                <a:gd name="T7" fmla="*/ 161 h 167"/>
                <a:gd name="T8" fmla="*/ 1 w 333"/>
                <a:gd name="T9" fmla="*/ 167 h 167"/>
              </a:gdLst>
              <a:ahLst/>
              <a:cxnLst>
                <a:cxn ang="0">
                  <a:pos x="T0" y="T1"/>
                </a:cxn>
                <a:cxn ang="0">
                  <a:pos x="T2" y="T3"/>
                </a:cxn>
                <a:cxn ang="0">
                  <a:pos x="T4" y="T5"/>
                </a:cxn>
                <a:cxn ang="0">
                  <a:pos x="T6" y="T7"/>
                </a:cxn>
                <a:cxn ang="0">
                  <a:pos x="T8" y="T9"/>
                </a:cxn>
              </a:cxnLst>
              <a:rect l="0" t="0" r="r" b="b"/>
              <a:pathLst>
                <a:path w="333" h="167">
                  <a:moveTo>
                    <a:pt x="1" y="167"/>
                  </a:moveTo>
                  <a:lnTo>
                    <a:pt x="333" y="6"/>
                  </a:lnTo>
                  <a:lnTo>
                    <a:pt x="330" y="0"/>
                  </a:lnTo>
                  <a:lnTo>
                    <a:pt x="0" y="161"/>
                  </a:lnTo>
                  <a:lnTo>
                    <a:pt x="1" y="167"/>
                  </a:lnTo>
                  <a:close/>
                </a:path>
              </a:pathLst>
            </a:custGeom>
            <a:solidFill>
              <a:srgbClr val="C1C1C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91"/>
            <p:cNvSpPr/>
            <p:nvPr/>
          </p:nvSpPr>
          <p:spPr bwMode="auto">
            <a:xfrm>
              <a:off x="8074040" y="1829442"/>
              <a:ext cx="638882" cy="320401"/>
            </a:xfrm>
            <a:custGeom>
              <a:avLst/>
              <a:gdLst>
                <a:gd name="T0" fmla="*/ 1 w 333"/>
                <a:gd name="T1" fmla="*/ 167 h 167"/>
                <a:gd name="T2" fmla="*/ 333 w 333"/>
                <a:gd name="T3" fmla="*/ 6 h 167"/>
                <a:gd name="T4" fmla="*/ 330 w 333"/>
                <a:gd name="T5" fmla="*/ 0 h 167"/>
                <a:gd name="T6" fmla="*/ 0 w 333"/>
                <a:gd name="T7" fmla="*/ 161 h 167"/>
              </a:gdLst>
              <a:ahLst/>
              <a:cxnLst>
                <a:cxn ang="0">
                  <a:pos x="T0" y="T1"/>
                </a:cxn>
                <a:cxn ang="0">
                  <a:pos x="T2" y="T3"/>
                </a:cxn>
                <a:cxn ang="0">
                  <a:pos x="T4" y="T5"/>
                </a:cxn>
                <a:cxn ang="0">
                  <a:pos x="T6" y="T7"/>
                </a:cxn>
              </a:cxnLst>
              <a:rect l="0" t="0" r="r" b="b"/>
              <a:pathLst>
                <a:path w="333" h="167">
                  <a:moveTo>
                    <a:pt x="1" y="167"/>
                  </a:moveTo>
                  <a:lnTo>
                    <a:pt x="333" y="6"/>
                  </a:lnTo>
                  <a:lnTo>
                    <a:pt x="330" y="0"/>
                  </a:lnTo>
                  <a:lnTo>
                    <a:pt x="0" y="161"/>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92"/>
            <p:cNvSpPr/>
            <p:nvPr/>
          </p:nvSpPr>
          <p:spPr bwMode="auto">
            <a:xfrm>
              <a:off x="8122003" y="1934964"/>
              <a:ext cx="635045" cy="305052"/>
            </a:xfrm>
            <a:custGeom>
              <a:avLst/>
              <a:gdLst>
                <a:gd name="T0" fmla="*/ 0 w 331"/>
                <a:gd name="T1" fmla="*/ 159 h 159"/>
                <a:gd name="T2" fmla="*/ 331 w 331"/>
                <a:gd name="T3" fmla="*/ 0 h 159"/>
                <a:gd name="T4" fmla="*/ 0 w 331"/>
                <a:gd name="T5" fmla="*/ 159 h 159"/>
              </a:gdLst>
              <a:ahLst/>
              <a:cxnLst>
                <a:cxn ang="0">
                  <a:pos x="T0" y="T1"/>
                </a:cxn>
                <a:cxn ang="0">
                  <a:pos x="T2" y="T3"/>
                </a:cxn>
                <a:cxn ang="0">
                  <a:pos x="T4" y="T5"/>
                </a:cxn>
              </a:cxnLst>
              <a:rect l="0" t="0" r="r" b="b"/>
              <a:pathLst>
                <a:path w="331" h="159">
                  <a:moveTo>
                    <a:pt x="0" y="159"/>
                  </a:moveTo>
                  <a:lnTo>
                    <a:pt x="331" y="0"/>
                  </a:lnTo>
                  <a:lnTo>
                    <a:pt x="0" y="159"/>
                  </a:lnTo>
                  <a:close/>
                </a:path>
              </a:pathLst>
            </a:custGeom>
            <a:solidFill>
              <a:srgbClr val="64646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Line 93"/>
            <p:cNvSpPr>
              <a:spLocks noChangeShapeType="1"/>
            </p:cNvSpPr>
            <p:nvPr/>
          </p:nvSpPr>
          <p:spPr bwMode="auto">
            <a:xfrm flipV="1">
              <a:off x="8122003" y="1934964"/>
              <a:ext cx="635045" cy="305052"/>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94"/>
            <p:cNvSpPr/>
            <p:nvPr/>
          </p:nvSpPr>
          <p:spPr bwMode="auto">
            <a:xfrm>
              <a:off x="8120085" y="1929206"/>
              <a:ext cx="638882" cy="316564"/>
            </a:xfrm>
            <a:custGeom>
              <a:avLst/>
              <a:gdLst>
                <a:gd name="T0" fmla="*/ 1 w 333"/>
                <a:gd name="T1" fmla="*/ 165 h 165"/>
                <a:gd name="T2" fmla="*/ 333 w 333"/>
                <a:gd name="T3" fmla="*/ 4 h 165"/>
                <a:gd name="T4" fmla="*/ 330 w 333"/>
                <a:gd name="T5" fmla="*/ 0 h 165"/>
                <a:gd name="T6" fmla="*/ 0 w 333"/>
                <a:gd name="T7" fmla="*/ 159 h 165"/>
                <a:gd name="T8" fmla="*/ 1 w 333"/>
                <a:gd name="T9" fmla="*/ 165 h 165"/>
              </a:gdLst>
              <a:ahLst/>
              <a:cxnLst>
                <a:cxn ang="0">
                  <a:pos x="T0" y="T1"/>
                </a:cxn>
                <a:cxn ang="0">
                  <a:pos x="T2" y="T3"/>
                </a:cxn>
                <a:cxn ang="0">
                  <a:pos x="T4" y="T5"/>
                </a:cxn>
                <a:cxn ang="0">
                  <a:pos x="T6" y="T7"/>
                </a:cxn>
                <a:cxn ang="0">
                  <a:pos x="T8" y="T9"/>
                </a:cxn>
              </a:cxnLst>
              <a:rect l="0" t="0" r="r" b="b"/>
              <a:pathLst>
                <a:path w="333" h="165">
                  <a:moveTo>
                    <a:pt x="1" y="165"/>
                  </a:moveTo>
                  <a:lnTo>
                    <a:pt x="333" y="4"/>
                  </a:lnTo>
                  <a:lnTo>
                    <a:pt x="330" y="0"/>
                  </a:lnTo>
                  <a:lnTo>
                    <a:pt x="0" y="159"/>
                  </a:lnTo>
                  <a:lnTo>
                    <a:pt x="1" y="165"/>
                  </a:lnTo>
                  <a:close/>
                </a:path>
              </a:pathLst>
            </a:custGeom>
            <a:solidFill>
              <a:srgbClr val="C1C1C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95"/>
            <p:cNvSpPr/>
            <p:nvPr/>
          </p:nvSpPr>
          <p:spPr bwMode="auto">
            <a:xfrm>
              <a:off x="8120085" y="1929206"/>
              <a:ext cx="638882" cy="316564"/>
            </a:xfrm>
            <a:custGeom>
              <a:avLst/>
              <a:gdLst>
                <a:gd name="T0" fmla="*/ 1 w 333"/>
                <a:gd name="T1" fmla="*/ 165 h 165"/>
                <a:gd name="T2" fmla="*/ 333 w 333"/>
                <a:gd name="T3" fmla="*/ 4 h 165"/>
                <a:gd name="T4" fmla="*/ 330 w 333"/>
                <a:gd name="T5" fmla="*/ 0 h 165"/>
                <a:gd name="T6" fmla="*/ 0 w 333"/>
                <a:gd name="T7" fmla="*/ 159 h 165"/>
              </a:gdLst>
              <a:ahLst/>
              <a:cxnLst>
                <a:cxn ang="0">
                  <a:pos x="T0" y="T1"/>
                </a:cxn>
                <a:cxn ang="0">
                  <a:pos x="T2" y="T3"/>
                </a:cxn>
                <a:cxn ang="0">
                  <a:pos x="T4" y="T5"/>
                </a:cxn>
                <a:cxn ang="0">
                  <a:pos x="T6" y="T7"/>
                </a:cxn>
              </a:cxnLst>
              <a:rect l="0" t="0" r="r" b="b"/>
              <a:pathLst>
                <a:path w="333" h="165">
                  <a:moveTo>
                    <a:pt x="1" y="165"/>
                  </a:moveTo>
                  <a:lnTo>
                    <a:pt x="333" y="4"/>
                  </a:lnTo>
                  <a:lnTo>
                    <a:pt x="330" y="0"/>
                  </a:lnTo>
                  <a:lnTo>
                    <a:pt x="0" y="159"/>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96"/>
            <p:cNvSpPr/>
            <p:nvPr/>
          </p:nvSpPr>
          <p:spPr bwMode="auto">
            <a:xfrm>
              <a:off x="8168049" y="2028973"/>
              <a:ext cx="635045" cy="306970"/>
            </a:xfrm>
            <a:custGeom>
              <a:avLst/>
              <a:gdLst>
                <a:gd name="T0" fmla="*/ 0 w 331"/>
                <a:gd name="T1" fmla="*/ 160 h 160"/>
                <a:gd name="T2" fmla="*/ 331 w 331"/>
                <a:gd name="T3" fmla="*/ 0 h 160"/>
                <a:gd name="T4" fmla="*/ 0 w 331"/>
                <a:gd name="T5" fmla="*/ 160 h 160"/>
              </a:gdLst>
              <a:ahLst/>
              <a:cxnLst>
                <a:cxn ang="0">
                  <a:pos x="T0" y="T1"/>
                </a:cxn>
                <a:cxn ang="0">
                  <a:pos x="T2" y="T3"/>
                </a:cxn>
                <a:cxn ang="0">
                  <a:pos x="T4" y="T5"/>
                </a:cxn>
              </a:cxnLst>
              <a:rect l="0" t="0" r="r" b="b"/>
              <a:pathLst>
                <a:path w="331" h="160">
                  <a:moveTo>
                    <a:pt x="0" y="160"/>
                  </a:moveTo>
                  <a:lnTo>
                    <a:pt x="331" y="0"/>
                  </a:lnTo>
                  <a:lnTo>
                    <a:pt x="0" y="160"/>
                  </a:lnTo>
                  <a:close/>
                </a:path>
              </a:pathLst>
            </a:custGeom>
            <a:solidFill>
              <a:srgbClr val="64646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Line 97"/>
            <p:cNvSpPr>
              <a:spLocks noChangeShapeType="1"/>
            </p:cNvSpPr>
            <p:nvPr/>
          </p:nvSpPr>
          <p:spPr bwMode="auto">
            <a:xfrm flipV="1">
              <a:off x="8168049" y="2028973"/>
              <a:ext cx="635045" cy="30697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98"/>
            <p:cNvSpPr/>
            <p:nvPr/>
          </p:nvSpPr>
          <p:spPr bwMode="auto">
            <a:xfrm>
              <a:off x="8166131" y="2025136"/>
              <a:ext cx="640800" cy="316564"/>
            </a:xfrm>
            <a:custGeom>
              <a:avLst/>
              <a:gdLst>
                <a:gd name="T0" fmla="*/ 1 w 334"/>
                <a:gd name="T1" fmla="*/ 165 h 165"/>
                <a:gd name="T2" fmla="*/ 334 w 334"/>
                <a:gd name="T3" fmla="*/ 5 h 165"/>
                <a:gd name="T4" fmla="*/ 331 w 334"/>
                <a:gd name="T5" fmla="*/ 0 h 165"/>
                <a:gd name="T6" fmla="*/ 0 w 334"/>
                <a:gd name="T7" fmla="*/ 159 h 165"/>
                <a:gd name="T8" fmla="*/ 1 w 334"/>
                <a:gd name="T9" fmla="*/ 165 h 165"/>
              </a:gdLst>
              <a:ahLst/>
              <a:cxnLst>
                <a:cxn ang="0">
                  <a:pos x="T0" y="T1"/>
                </a:cxn>
                <a:cxn ang="0">
                  <a:pos x="T2" y="T3"/>
                </a:cxn>
                <a:cxn ang="0">
                  <a:pos x="T4" y="T5"/>
                </a:cxn>
                <a:cxn ang="0">
                  <a:pos x="T6" y="T7"/>
                </a:cxn>
                <a:cxn ang="0">
                  <a:pos x="T8" y="T9"/>
                </a:cxn>
              </a:cxnLst>
              <a:rect l="0" t="0" r="r" b="b"/>
              <a:pathLst>
                <a:path w="334" h="165">
                  <a:moveTo>
                    <a:pt x="1" y="165"/>
                  </a:moveTo>
                  <a:lnTo>
                    <a:pt x="334" y="5"/>
                  </a:lnTo>
                  <a:lnTo>
                    <a:pt x="331" y="0"/>
                  </a:lnTo>
                  <a:lnTo>
                    <a:pt x="0" y="159"/>
                  </a:lnTo>
                  <a:lnTo>
                    <a:pt x="1" y="165"/>
                  </a:lnTo>
                  <a:close/>
                </a:path>
              </a:pathLst>
            </a:custGeom>
            <a:solidFill>
              <a:srgbClr val="C1C1C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99"/>
            <p:cNvSpPr/>
            <p:nvPr/>
          </p:nvSpPr>
          <p:spPr bwMode="auto">
            <a:xfrm>
              <a:off x="8166131" y="2025136"/>
              <a:ext cx="640800" cy="316564"/>
            </a:xfrm>
            <a:custGeom>
              <a:avLst/>
              <a:gdLst>
                <a:gd name="T0" fmla="*/ 1 w 334"/>
                <a:gd name="T1" fmla="*/ 165 h 165"/>
                <a:gd name="T2" fmla="*/ 334 w 334"/>
                <a:gd name="T3" fmla="*/ 5 h 165"/>
                <a:gd name="T4" fmla="*/ 331 w 334"/>
                <a:gd name="T5" fmla="*/ 0 h 165"/>
                <a:gd name="T6" fmla="*/ 0 w 334"/>
                <a:gd name="T7" fmla="*/ 159 h 165"/>
              </a:gdLst>
              <a:ahLst/>
              <a:cxnLst>
                <a:cxn ang="0">
                  <a:pos x="T0" y="T1"/>
                </a:cxn>
                <a:cxn ang="0">
                  <a:pos x="T2" y="T3"/>
                </a:cxn>
                <a:cxn ang="0">
                  <a:pos x="T4" y="T5"/>
                </a:cxn>
                <a:cxn ang="0">
                  <a:pos x="T6" y="T7"/>
                </a:cxn>
              </a:cxnLst>
              <a:rect l="0" t="0" r="r" b="b"/>
              <a:pathLst>
                <a:path w="334" h="165">
                  <a:moveTo>
                    <a:pt x="1" y="165"/>
                  </a:moveTo>
                  <a:lnTo>
                    <a:pt x="334" y="5"/>
                  </a:lnTo>
                  <a:lnTo>
                    <a:pt x="331" y="0"/>
                  </a:lnTo>
                  <a:lnTo>
                    <a:pt x="0" y="159"/>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00"/>
            <p:cNvSpPr/>
            <p:nvPr/>
          </p:nvSpPr>
          <p:spPr bwMode="auto">
            <a:xfrm>
              <a:off x="8216013" y="2124901"/>
              <a:ext cx="633126" cy="306970"/>
            </a:xfrm>
            <a:custGeom>
              <a:avLst/>
              <a:gdLst>
                <a:gd name="T0" fmla="*/ 0 w 330"/>
                <a:gd name="T1" fmla="*/ 160 h 160"/>
                <a:gd name="T2" fmla="*/ 330 w 330"/>
                <a:gd name="T3" fmla="*/ 0 h 160"/>
                <a:gd name="T4" fmla="*/ 0 w 330"/>
                <a:gd name="T5" fmla="*/ 160 h 160"/>
              </a:gdLst>
              <a:ahLst/>
              <a:cxnLst>
                <a:cxn ang="0">
                  <a:pos x="T0" y="T1"/>
                </a:cxn>
                <a:cxn ang="0">
                  <a:pos x="T2" y="T3"/>
                </a:cxn>
                <a:cxn ang="0">
                  <a:pos x="T4" y="T5"/>
                </a:cxn>
              </a:cxnLst>
              <a:rect l="0" t="0" r="r" b="b"/>
              <a:pathLst>
                <a:path w="330" h="160">
                  <a:moveTo>
                    <a:pt x="0" y="160"/>
                  </a:moveTo>
                  <a:lnTo>
                    <a:pt x="330" y="0"/>
                  </a:lnTo>
                  <a:lnTo>
                    <a:pt x="0" y="160"/>
                  </a:lnTo>
                  <a:close/>
                </a:path>
              </a:pathLst>
            </a:custGeom>
            <a:solidFill>
              <a:srgbClr val="64646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Line 101"/>
            <p:cNvSpPr>
              <a:spLocks noChangeShapeType="1"/>
            </p:cNvSpPr>
            <p:nvPr/>
          </p:nvSpPr>
          <p:spPr bwMode="auto">
            <a:xfrm flipV="1">
              <a:off x="8216013" y="2124901"/>
              <a:ext cx="633126" cy="30697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02"/>
            <p:cNvSpPr/>
            <p:nvPr/>
          </p:nvSpPr>
          <p:spPr bwMode="auto">
            <a:xfrm>
              <a:off x="8212176" y="2121064"/>
              <a:ext cx="640800" cy="316564"/>
            </a:xfrm>
            <a:custGeom>
              <a:avLst/>
              <a:gdLst>
                <a:gd name="T0" fmla="*/ 3 w 334"/>
                <a:gd name="T1" fmla="*/ 165 h 165"/>
                <a:gd name="T2" fmla="*/ 334 w 334"/>
                <a:gd name="T3" fmla="*/ 5 h 165"/>
                <a:gd name="T4" fmla="*/ 331 w 334"/>
                <a:gd name="T5" fmla="*/ 0 h 165"/>
                <a:gd name="T6" fmla="*/ 0 w 334"/>
                <a:gd name="T7" fmla="*/ 161 h 165"/>
                <a:gd name="T8" fmla="*/ 3 w 334"/>
                <a:gd name="T9" fmla="*/ 165 h 165"/>
              </a:gdLst>
              <a:ahLst/>
              <a:cxnLst>
                <a:cxn ang="0">
                  <a:pos x="T0" y="T1"/>
                </a:cxn>
                <a:cxn ang="0">
                  <a:pos x="T2" y="T3"/>
                </a:cxn>
                <a:cxn ang="0">
                  <a:pos x="T4" y="T5"/>
                </a:cxn>
                <a:cxn ang="0">
                  <a:pos x="T6" y="T7"/>
                </a:cxn>
                <a:cxn ang="0">
                  <a:pos x="T8" y="T9"/>
                </a:cxn>
              </a:cxnLst>
              <a:rect l="0" t="0" r="r" b="b"/>
              <a:pathLst>
                <a:path w="334" h="165">
                  <a:moveTo>
                    <a:pt x="3" y="165"/>
                  </a:moveTo>
                  <a:lnTo>
                    <a:pt x="334" y="5"/>
                  </a:lnTo>
                  <a:lnTo>
                    <a:pt x="331" y="0"/>
                  </a:lnTo>
                  <a:lnTo>
                    <a:pt x="0" y="161"/>
                  </a:lnTo>
                  <a:lnTo>
                    <a:pt x="3" y="165"/>
                  </a:lnTo>
                  <a:close/>
                </a:path>
              </a:pathLst>
            </a:custGeom>
            <a:solidFill>
              <a:srgbClr val="C1C1C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03"/>
            <p:cNvSpPr/>
            <p:nvPr/>
          </p:nvSpPr>
          <p:spPr bwMode="auto">
            <a:xfrm>
              <a:off x="8212176" y="2121064"/>
              <a:ext cx="640800" cy="316564"/>
            </a:xfrm>
            <a:custGeom>
              <a:avLst/>
              <a:gdLst>
                <a:gd name="T0" fmla="*/ 3 w 334"/>
                <a:gd name="T1" fmla="*/ 165 h 165"/>
                <a:gd name="T2" fmla="*/ 334 w 334"/>
                <a:gd name="T3" fmla="*/ 5 h 165"/>
                <a:gd name="T4" fmla="*/ 331 w 334"/>
                <a:gd name="T5" fmla="*/ 0 h 165"/>
                <a:gd name="T6" fmla="*/ 0 w 334"/>
                <a:gd name="T7" fmla="*/ 161 h 165"/>
              </a:gdLst>
              <a:ahLst/>
              <a:cxnLst>
                <a:cxn ang="0">
                  <a:pos x="T0" y="T1"/>
                </a:cxn>
                <a:cxn ang="0">
                  <a:pos x="T2" y="T3"/>
                </a:cxn>
                <a:cxn ang="0">
                  <a:pos x="T4" y="T5"/>
                </a:cxn>
                <a:cxn ang="0">
                  <a:pos x="T6" y="T7"/>
                </a:cxn>
              </a:cxnLst>
              <a:rect l="0" t="0" r="r" b="b"/>
              <a:pathLst>
                <a:path w="334" h="165">
                  <a:moveTo>
                    <a:pt x="3" y="165"/>
                  </a:moveTo>
                  <a:lnTo>
                    <a:pt x="334" y="5"/>
                  </a:lnTo>
                  <a:lnTo>
                    <a:pt x="331" y="0"/>
                  </a:lnTo>
                  <a:lnTo>
                    <a:pt x="0" y="161"/>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04"/>
            <p:cNvSpPr/>
            <p:nvPr/>
          </p:nvSpPr>
          <p:spPr bwMode="auto">
            <a:xfrm>
              <a:off x="8262059" y="2220828"/>
              <a:ext cx="635045" cy="308890"/>
            </a:xfrm>
            <a:custGeom>
              <a:avLst/>
              <a:gdLst>
                <a:gd name="T0" fmla="*/ 0 w 331"/>
                <a:gd name="T1" fmla="*/ 161 h 161"/>
                <a:gd name="T2" fmla="*/ 331 w 331"/>
                <a:gd name="T3" fmla="*/ 0 h 161"/>
                <a:gd name="T4" fmla="*/ 0 w 331"/>
                <a:gd name="T5" fmla="*/ 161 h 161"/>
              </a:gdLst>
              <a:ahLst/>
              <a:cxnLst>
                <a:cxn ang="0">
                  <a:pos x="T0" y="T1"/>
                </a:cxn>
                <a:cxn ang="0">
                  <a:pos x="T2" y="T3"/>
                </a:cxn>
                <a:cxn ang="0">
                  <a:pos x="T4" y="T5"/>
                </a:cxn>
              </a:cxnLst>
              <a:rect l="0" t="0" r="r" b="b"/>
              <a:pathLst>
                <a:path w="331" h="161">
                  <a:moveTo>
                    <a:pt x="0" y="161"/>
                  </a:moveTo>
                  <a:lnTo>
                    <a:pt x="331" y="0"/>
                  </a:lnTo>
                  <a:lnTo>
                    <a:pt x="0" y="161"/>
                  </a:lnTo>
                  <a:close/>
                </a:path>
              </a:pathLst>
            </a:custGeom>
            <a:solidFill>
              <a:srgbClr val="64646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Line 105"/>
            <p:cNvSpPr>
              <a:spLocks noChangeShapeType="1"/>
            </p:cNvSpPr>
            <p:nvPr/>
          </p:nvSpPr>
          <p:spPr bwMode="auto">
            <a:xfrm flipV="1">
              <a:off x="8262059" y="2220828"/>
              <a:ext cx="635045" cy="30889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06"/>
            <p:cNvSpPr/>
            <p:nvPr/>
          </p:nvSpPr>
          <p:spPr bwMode="auto">
            <a:xfrm>
              <a:off x="8260140" y="2215074"/>
              <a:ext cx="638882" cy="318482"/>
            </a:xfrm>
            <a:custGeom>
              <a:avLst/>
              <a:gdLst>
                <a:gd name="T0" fmla="*/ 2 w 333"/>
                <a:gd name="T1" fmla="*/ 166 h 166"/>
                <a:gd name="T2" fmla="*/ 333 w 333"/>
                <a:gd name="T3" fmla="*/ 6 h 166"/>
                <a:gd name="T4" fmla="*/ 330 w 333"/>
                <a:gd name="T5" fmla="*/ 0 h 166"/>
                <a:gd name="T6" fmla="*/ 0 w 333"/>
                <a:gd name="T7" fmla="*/ 161 h 166"/>
                <a:gd name="T8" fmla="*/ 2 w 333"/>
                <a:gd name="T9" fmla="*/ 166 h 166"/>
              </a:gdLst>
              <a:ahLst/>
              <a:cxnLst>
                <a:cxn ang="0">
                  <a:pos x="T0" y="T1"/>
                </a:cxn>
                <a:cxn ang="0">
                  <a:pos x="T2" y="T3"/>
                </a:cxn>
                <a:cxn ang="0">
                  <a:pos x="T4" y="T5"/>
                </a:cxn>
                <a:cxn ang="0">
                  <a:pos x="T6" y="T7"/>
                </a:cxn>
                <a:cxn ang="0">
                  <a:pos x="T8" y="T9"/>
                </a:cxn>
              </a:cxnLst>
              <a:rect l="0" t="0" r="r" b="b"/>
              <a:pathLst>
                <a:path w="333" h="166">
                  <a:moveTo>
                    <a:pt x="2" y="166"/>
                  </a:moveTo>
                  <a:lnTo>
                    <a:pt x="333" y="6"/>
                  </a:lnTo>
                  <a:lnTo>
                    <a:pt x="330" y="0"/>
                  </a:lnTo>
                  <a:lnTo>
                    <a:pt x="0" y="161"/>
                  </a:lnTo>
                  <a:lnTo>
                    <a:pt x="2" y="166"/>
                  </a:lnTo>
                  <a:close/>
                </a:path>
              </a:pathLst>
            </a:custGeom>
            <a:solidFill>
              <a:srgbClr val="C1C1C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07"/>
            <p:cNvSpPr/>
            <p:nvPr/>
          </p:nvSpPr>
          <p:spPr bwMode="auto">
            <a:xfrm>
              <a:off x="8260140" y="2215074"/>
              <a:ext cx="638882" cy="318482"/>
            </a:xfrm>
            <a:custGeom>
              <a:avLst/>
              <a:gdLst>
                <a:gd name="T0" fmla="*/ 2 w 333"/>
                <a:gd name="T1" fmla="*/ 166 h 166"/>
                <a:gd name="T2" fmla="*/ 333 w 333"/>
                <a:gd name="T3" fmla="*/ 6 h 166"/>
                <a:gd name="T4" fmla="*/ 330 w 333"/>
                <a:gd name="T5" fmla="*/ 0 h 166"/>
                <a:gd name="T6" fmla="*/ 0 w 333"/>
                <a:gd name="T7" fmla="*/ 161 h 166"/>
              </a:gdLst>
              <a:ahLst/>
              <a:cxnLst>
                <a:cxn ang="0">
                  <a:pos x="T0" y="T1"/>
                </a:cxn>
                <a:cxn ang="0">
                  <a:pos x="T2" y="T3"/>
                </a:cxn>
                <a:cxn ang="0">
                  <a:pos x="T4" y="T5"/>
                </a:cxn>
                <a:cxn ang="0">
                  <a:pos x="T6" y="T7"/>
                </a:cxn>
              </a:cxnLst>
              <a:rect l="0" t="0" r="r" b="b"/>
              <a:pathLst>
                <a:path w="333" h="166">
                  <a:moveTo>
                    <a:pt x="2" y="166"/>
                  </a:moveTo>
                  <a:lnTo>
                    <a:pt x="333" y="6"/>
                  </a:lnTo>
                  <a:lnTo>
                    <a:pt x="330" y="0"/>
                  </a:lnTo>
                  <a:lnTo>
                    <a:pt x="0" y="161"/>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08"/>
            <p:cNvSpPr/>
            <p:nvPr/>
          </p:nvSpPr>
          <p:spPr bwMode="auto">
            <a:xfrm>
              <a:off x="8308104" y="2316757"/>
              <a:ext cx="635045" cy="308890"/>
            </a:xfrm>
            <a:custGeom>
              <a:avLst/>
              <a:gdLst>
                <a:gd name="T0" fmla="*/ 0 w 331"/>
                <a:gd name="T1" fmla="*/ 161 h 161"/>
                <a:gd name="T2" fmla="*/ 331 w 331"/>
                <a:gd name="T3" fmla="*/ 0 h 161"/>
                <a:gd name="T4" fmla="*/ 0 w 331"/>
                <a:gd name="T5" fmla="*/ 161 h 161"/>
              </a:gdLst>
              <a:ahLst/>
              <a:cxnLst>
                <a:cxn ang="0">
                  <a:pos x="T0" y="T1"/>
                </a:cxn>
                <a:cxn ang="0">
                  <a:pos x="T2" y="T3"/>
                </a:cxn>
                <a:cxn ang="0">
                  <a:pos x="T4" y="T5"/>
                </a:cxn>
              </a:cxnLst>
              <a:rect l="0" t="0" r="r" b="b"/>
              <a:pathLst>
                <a:path w="331" h="161">
                  <a:moveTo>
                    <a:pt x="0" y="161"/>
                  </a:moveTo>
                  <a:lnTo>
                    <a:pt x="331" y="0"/>
                  </a:lnTo>
                  <a:lnTo>
                    <a:pt x="0" y="161"/>
                  </a:lnTo>
                  <a:close/>
                </a:path>
              </a:pathLst>
            </a:custGeom>
            <a:solidFill>
              <a:srgbClr val="64646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Line 109"/>
            <p:cNvSpPr>
              <a:spLocks noChangeShapeType="1"/>
            </p:cNvSpPr>
            <p:nvPr/>
          </p:nvSpPr>
          <p:spPr bwMode="auto">
            <a:xfrm flipV="1">
              <a:off x="8308104" y="2316757"/>
              <a:ext cx="635045" cy="30889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10"/>
            <p:cNvSpPr/>
            <p:nvPr/>
          </p:nvSpPr>
          <p:spPr bwMode="auto">
            <a:xfrm>
              <a:off x="8306185" y="2314839"/>
              <a:ext cx="638882" cy="316564"/>
            </a:xfrm>
            <a:custGeom>
              <a:avLst/>
              <a:gdLst>
                <a:gd name="T0" fmla="*/ 3 w 333"/>
                <a:gd name="T1" fmla="*/ 165 h 165"/>
                <a:gd name="T2" fmla="*/ 333 w 333"/>
                <a:gd name="T3" fmla="*/ 4 h 165"/>
                <a:gd name="T4" fmla="*/ 330 w 333"/>
                <a:gd name="T5" fmla="*/ 0 h 165"/>
                <a:gd name="T6" fmla="*/ 0 w 333"/>
                <a:gd name="T7" fmla="*/ 159 h 165"/>
                <a:gd name="T8" fmla="*/ 3 w 333"/>
                <a:gd name="T9" fmla="*/ 165 h 165"/>
              </a:gdLst>
              <a:ahLst/>
              <a:cxnLst>
                <a:cxn ang="0">
                  <a:pos x="T0" y="T1"/>
                </a:cxn>
                <a:cxn ang="0">
                  <a:pos x="T2" y="T3"/>
                </a:cxn>
                <a:cxn ang="0">
                  <a:pos x="T4" y="T5"/>
                </a:cxn>
                <a:cxn ang="0">
                  <a:pos x="T6" y="T7"/>
                </a:cxn>
                <a:cxn ang="0">
                  <a:pos x="T8" y="T9"/>
                </a:cxn>
              </a:cxnLst>
              <a:rect l="0" t="0" r="r" b="b"/>
              <a:pathLst>
                <a:path w="333" h="165">
                  <a:moveTo>
                    <a:pt x="3" y="165"/>
                  </a:moveTo>
                  <a:lnTo>
                    <a:pt x="333" y="4"/>
                  </a:lnTo>
                  <a:lnTo>
                    <a:pt x="330" y="0"/>
                  </a:lnTo>
                  <a:lnTo>
                    <a:pt x="0" y="159"/>
                  </a:lnTo>
                  <a:lnTo>
                    <a:pt x="3" y="165"/>
                  </a:lnTo>
                  <a:close/>
                </a:path>
              </a:pathLst>
            </a:custGeom>
            <a:solidFill>
              <a:srgbClr val="C1C1C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11"/>
            <p:cNvSpPr/>
            <p:nvPr/>
          </p:nvSpPr>
          <p:spPr bwMode="auto">
            <a:xfrm>
              <a:off x="8306185" y="2314839"/>
              <a:ext cx="638882" cy="316564"/>
            </a:xfrm>
            <a:custGeom>
              <a:avLst/>
              <a:gdLst>
                <a:gd name="T0" fmla="*/ 3 w 333"/>
                <a:gd name="T1" fmla="*/ 165 h 165"/>
                <a:gd name="T2" fmla="*/ 333 w 333"/>
                <a:gd name="T3" fmla="*/ 4 h 165"/>
                <a:gd name="T4" fmla="*/ 330 w 333"/>
                <a:gd name="T5" fmla="*/ 0 h 165"/>
                <a:gd name="T6" fmla="*/ 0 w 333"/>
                <a:gd name="T7" fmla="*/ 159 h 165"/>
              </a:gdLst>
              <a:ahLst/>
              <a:cxnLst>
                <a:cxn ang="0">
                  <a:pos x="T0" y="T1"/>
                </a:cxn>
                <a:cxn ang="0">
                  <a:pos x="T2" y="T3"/>
                </a:cxn>
                <a:cxn ang="0">
                  <a:pos x="T4" y="T5"/>
                </a:cxn>
                <a:cxn ang="0">
                  <a:pos x="T6" y="T7"/>
                </a:cxn>
              </a:cxnLst>
              <a:rect l="0" t="0" r="r" b="b"/>
              <a:pathLst>
                <a:path w="333" h="165">
                  <a:moveTo>
                    <a:pt x="3" y="165"/>
                  </a:moveTo>
                  <a:lnTo>
                    <a:pt x="333" y="4"/>
                  </a:lnTo>
                  <a:lnTo>
                    <a:pt x="330" y="0"/>
                  </a:lnTo>
                  <a:lnTo>
                    <a:pt x="0" y="159"/>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12"/>
            <p:cNvSpPr/>
            <p:nvPr/>
          </p:nvSpPr>
          <p:spPr bwMode="auto">
            <a:xfrm>
              <a:off x="8354150" y="2414605"/>
              <a:ext cx="635045" cy="306970"/>
            </a:xfrm>
            <a:custGeom>
              <a:avLst/>
              <a:gdLst>
                <a:gd name="T0" fmla="*/ 0 w 331"/>
                <a:gd name="T1" fmla="*/ 160 h 160"/>
                <a:gd name="T2" fmla="*/ 331 w 331"/>
                <a:gd name="T3" fmla="*/ 0 h 160"/>
                <a:gd name="T4" fmla="*/ 0 w 331"/>
                <a:gd name="T5" fmla="*/ 160 h 160"/>
              </a:gdLst>
              <a:ahLst/>
              <a:cxnLst>
                <a:cxn ang="0">
                  <a:pos x="T0" y="T1"/>
                </a:cxn>
                <a:cxn ang="0">
                  <a:pos x="T2" y="T3"/>
                </a:cxn>
                <a:cxn ang="0">
                  <a:pos x="T4" y="T5"/>
                </a:cxn>
              </a:cxnLst>
              <a:rect l="0" t="0" r="r" b="b"/>
              <a:pathLst>
                <a:path w="331" h="160">
                  <a:moveTo>
                    <a:pt x="0" y="160"/>
                  </a:moveTo>
                  <a:lnTo>
                    <a:pt x="331" y="0"/>
                  </a:lnTo>
                  <a:lnTo>
                    <a:pt x="0" y="160"/>
                  </a:lnTo>
                  <a:close/>
                </a:path>
              </a:pathLst>
            </a:custGeom>
            <a:solidFill>
              <a:srgbClr val="64646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Line 113"/>
            <p:cNvSpPr>
              <a:spLocks noChangeShapeType="1"/>
            </p:cNvSpPr>
            <p:nvPr/>
          </p:nvSpPr>
          <p:spPr bwMode="auto">
            <a:xfrm flipV="1">
              <a:off x="8354150" y="2414605"/>
              <a:ext cx="635045" cy="30697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14"/>
            <p:cNvSpPr/>
            <p:nvPr/>
          </p:nvSpPr>
          <p:spPr bwMode="auto">
            <a:xfrm>
              <a:off x="8352231" y="2410768"/>
              <a:ext cx="638882" cy="316564"/>
            </a:xfrm>
            <a:custGeom>
              <a:avLst/>
              <a:gdLst>
                <a:gd name="T0" fmla="*/ 3 w 333"/>
                <a:gd name="T1" fmla="*/ 165 h 165"/>
                <a:gd name="T2" fmla="*/ 333 w 333"/>
                <a:gd name="T3" fmla="*/ 4 h 165"/>
                <a:gd name="T4" fmla="*/ 331 w 333"/>
                <a:gd name="T5" fmla="*/ 0 h 165"/>
                <a:gd name="T6" fmla="*/ 0 w 333"/>
                <a:gd name="T7" fmla="*/ 159 h 165"/>
                <a:gd name="T8" fmla="*/ 3 w 333"/>
                <a:gd name="T9" fmla="*/ 165 h 165"/>
              </a:gdLst>
              <a:ahLst/>
              <a:cxnLst>
                <a:cxn ang="0">
                  <a:pos x="T0" y="T1"/>
                </a:cxn>
                <a:cxn ang="0">
                  <a:pos x="T2" y="T3"/>
                </a:cxn>
                <a:cxn ang="0">
                  <a:pos x="T4" y="T5"/>
                </a:cxn>
                <a:cxn ang="0">
                  <a:pos x="T6" y="T7"/>
                </a:cxn>
                <a:cxn ang="0">
                  <a:pos x="T8" y="T9"/>
                </a:cxn>
              </a:cxnLst>
              <a:rect l="0" t="0" r="r" b="b"/>
              <a:pathLst>
                <a:path w="333" h="165">
                  <a:moveTo>
                    <a:pt x="3" y="165"/>
                  </a:moveTo>
                  <a:lnTo>
                    <a:pt x="333" y="4"/>
                  </a:lnTo>
                  <a:lnTo>
                    <a:pt x="331" y="0"/>
                  </a:lnTo>
                  <a:lnTo>
                    <a:pt x="0" y="159"/>
                  </a:lnTo>
                  <a:lnTo>
                    <a:pt x="3" y="165"/>
                  </a:lnTo>
                  <a:close/>
                </a:path>
              </a:pathLst>
            </a:custGeom>
            <a:solidFill>
              <a:srgbClr val="C1C1C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15"/>
            <p:cNvSpPr/>
            <p:nvPr/>
          </p:nvSpPr>
          <p:spPr bwMode="auto">
            <a:xfrm>
              <a:off x="8352231" y="2410768"/>
              <a:ext cx="638882" cy="316564"/>
            </a:xfrm>
            <a:custGeom>
              <a:avLst/>
              <a:gdLst>
                <a:gd name="T0" fmla="*/ 3 w 333"/>
                <a:gd name="T1" fmla="*/ 165 h 165"/>
                <a:gd name="T2" fmla="*/ 333 w 333"/>
                <a:gd name="T3" fmla="*/ 4 h 165"/>
                <a:gd name="T4" fmla="*/ 331 w 333"/>
                <a:gd name="T5" fmla="*/ 0 h 165"/>
                <a:gd name="T6" fmla="*/ 0 w 333"/>
                <a:gd name="T7" fmla="*/ 159 h 165"/>
              </a:gdLst>
              <a:ahLst/>
              <a:cxnLst>
                <a:cxn ang="0">
                  <a:pos x="T0" y="T1"/>
                </a:cxn>
                <a:cxn ang="0">
                  <a:pos x="T2" y="T3"/>
                </a:cxn>
                <a:cxn ang="0">
                  <a:pos x="T4" y="T5"/>
                </a:cxn>
                <a:cxn ang="0">
                  <a:pos x="T6" y="T7"/>
                </a:cxn>
              </a:cxnLst>
              <a:rect l="0" t="0" r="r" b="b"/>
              <a:pathLst>
                <a:path w="333" h="165">
                  <a:moveTo>
                    <a:pt x="3" y="165"/>
                  </a:moveTo>
                  <a:lnTo>
                    <a:pt x="333" y="4"/>
                  </a:lnTo>
                  <a:lnTo>
                    <a:pt x="331" y="0"/>
                  </a:lnTo>
                  <a:lnTo>
                    <a:pt x="0" y="159"/>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16"/>
            <p:cNvSpPr/>
            <p:nvPr/>
          </p:nvSpPr>
          <p:spPr bwMode="auto">
            <a:xfrm>
              <a:off x="8402113" y="2510534"/>
              <a:ext cx="633126" cy="306970"/>
            </a:xfrm>
            <a:custGeom>
              <a:avLst/>
              <a:gdLst>
                <a:gd name="T0" fmla="*/ 0 w 330"/>
                <a:gd name="T1" fmla="*/ 160 h 160"/>
                <a:gd name="T2" fmla="*/ 330 w 330"/>
                <a:gd name="T3" fmla="*/ 0 h 160"/>
                <a:gd name="T4" fmla="*/ 0 w 330"/>
                <a:gd name="T5" fmla="*/ 160 h 160"/>
              </a:gdLst>
              <a:ahLst/>
              <a:cxnLst>
                <a:cxn ang="0">
                  <a:pos x="T0" y="T1"/>
                </a:cxn>
                <a:cxn ang="0">
                  <a:pos x="T2" y="T3"/>
                </a:cxn>
                <a:cxn ang="0">
                  <a:pos x="T4" y="T5"/>
                </a:cxn>
              </a:cxnLst>
              <a:rect l="0" t="0" r="r" b="b"/>
              <a:pathLst>
                <a:path w="330" h="160">
                  <a:moveTo>
                    <a:pt x="0" y="160"/>
                  </a:moveTo>
                  <a:lnTo>
                    <a:pt x="330" y="0"/>
                  </a:lnTo>
                  <a:lnTo>
                    <a:pt x="0" y="160"/>
                  </a:lnTo>
                  <a:close/>
                </a:path>
              </a:pathLst>
            </a:custGeom>
            <a:solidFill>
              <a:srgbClr val="64646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Line 117"/>
            <p:cNvSpPr>
              <a:spLocks noChangeShapeType="1"/>
            </p:cNvSpPr>
            <p:nvPr/>
          </p:nvSpPr>
          <p:spPr bwMode="auto">
            <a:xfrm flipV="1">
              <a:off x="8402113" y="2510534"/>
              <a:ext cx="633126" cy="30697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18"/>
            <p:cNvSpPr/>
            <p:nvPr/>
          </p:nvSpPr>
          <p:spPr bwMode="auto">
            <a:xfrm>
              <a:off x="8398276" y="2504777"/>
              <a:ext cx="640800" cy="318482"/>
            </a:xfrm>
            <a:custGeom>
              <a:avLst/>
              <a:gdLst>
                <a:gd name="T0" fmla="*/ 3 w 334"/>
                <a:gd name="T1" fmla="*/ 166 h 166"/>
                <a:gd name="T2" fmla="*/ 334 w 334"/>
                <a:gd name="T3" fmla="*/ 6 h 166"/>
                <a:gd name="T4" fmla="*/ 331 w 334"/>
                <a:gd name="T5" fmla="*/ 0 h 166"/>
                <a:gd name="T6" fmla="*/ 0 w 334"/>
                <a:gd name="T7" fmla="*/ 161 h 166"/>
                <a:gd name="T8" fmla="*/ 3 w 334"/>
                <a:gd name="T9" fmla="*/ 166 h 166"/>
              </a:gdLst>
              <a:ahLst/>
              <a:cxnLst>
                <a:cxn ang="0">
                  <a:pos x="T0" y="T1"/>
                </a:cxn>
                <a:cxn ang="0">
                  <a:pos x="T2" y="T3"/>
                </a:cxn>
                <a:cxn ang="0">
                  <a:pos x="T4" y="T5"/>
                </a:cxn>
                <a:cxn ang="0">
                  <a:pos x="T6" y="T7"/>
                </a:cxn>
                <a:cxn ang="0">
                  <a:pos x="T8" y="T9"/>
                </a:cxn>
              </a:cxnLst>
              <a:rect l="0" t="0" r="r" b="b"/>
              <a:pathLst>
                <a:path w="334" h="166">
                  <a:moveTo>
                    <a:pt x="3" y="166"/>
                  </a:moveTo>
                  <a:lnTo>
                    <a:pt x="334" y="6"/>
                  </a:lnTo>
                  <a:lnTo>
                    <a:pt x="331" y="0"/>
                  </a:lnTo>
                  <a:lnTo>
                    <a:pt x="0" y="161"/>
                  </a:lnTo>
                  <a:lnTo>
                    <a:pt x="3" y="166"/>
                  </a:lnTo>
                  <a:close/>
                </a:path>
              </a:pathLst>
            </a:custGeom>
            <a:solidFill>
              <a:srgbClr val="C1C1C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9"/>
            <p:cNvSpPr/>
            <p:nvPr/>
          </p:nvSpPr>
          <p:spPr bwMode="auto">
            <a:xfrm>
              <a:off x="8398276" y="2504777"/>
              <a:ext cx="640800" cy="318482"/>
            </a:xfrm>
            <a:custGeom>
              <a:avLst/>
              <a:gdLst>
                <a:gd name="T0" fmla="*/ 3 w 334"/>
                <a:gd name="T1" fmla="*/ 166 h 166"/>
                <a:gd name="T2" fmla="*/ 334 w 334"/>
                <a:gd name="T3" fmla="*/ 6 h 166"/>
                <a:gd name="T4" fmla="*/ 331 w 334"/>
                <a:gd name="T5" fmla="*/ 0 h 166"/>
                <a:gd name="T6" fmla="*/ 0 w 334"/>
                <a:gd name="T7" fmla="*/ 161 h 166"/>
              </a:gdLst>
              <a:ahLst/>
              <a:cxnLst>
                <a:cxn ang="0">
                  <a:pos x="T0" y="T1"/>
                </a:cxn>
                <a:cxn ang="0">
                  <a:pos x="T2" y="T3"/>
                </a:cxn>
                <a:cxn ang="0">
                  <a:pos x="T4" y="T5"/>
                </a:cxn>
                <a:cxn ang="0">
                  <a:pos x="T6" y="T7"/>
                </a:cxn>
              </a:cxnLst>
              <a:rect l="0" t="0" r="r" b="b"/>
              <a:pathLst>
                <a:path w="334" h="166">
                  <a:moveTo>
                    <a:pt x="3" y="166"/>
                  </a:moveTo>
                  <a:lnTo>
                    <a:pt x="334" y="6"/>
                  </a:lnTo>
                  <a:lnTo>
                    <a:pt x="331" y="0"/>
                  </a:lnTo>
                  <a:lnTo>
                    <a:pt x="0" y="161"/>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20"/>
            <p:cNvSpPr/>
            <p:nvPr/>
          </p:nvSpPr>
          <p:spPr bwMode="auto">
            <a:xfrm>
              <a:off x="8448159" y="2606461"/>
              <a:ext cx="633126" cy="308890"/>
            </a:xfrm>
            <a:custGeom>
              <a:avLst/>
              <a:gdLst>
                <a:gd name="T0" fmla="*/ 0 w 330"/>
                <a:gd name="T1" fmla="*/ 161 h 161"/>
                <a:gd name="T2" fmla="*/ 330 w 330"/>
                <a:gd name="T3" fmla="*/ 0 h 161"/>
                <a:gd name="T4" fmla="*/ 0 w 330"/>
                <a:gd name="T5" fmla="*/ 161 h 161"/>
              </a:gdLst>
              <a:ahLst/>
              <a:cxnLst>
                <a:cxn ang="0">
                  <a:pos x="T0" y="T1"/>
                </a:cxn>
                <a:cxn ang="0">
                  <a:pos x="T2" y="T3"/>
                </a:cxn>
                <a:cxn ang="0">
                  <a:pos x="T4" y="T5"/>
                </a:cxn>
              </a:cxnLst>
              <a:rect l="0" t="0" r="r" b="b"/>
              <a:pathLst>
                <a:path w="330" h="161">
                  <a:moveTo>
                    <a:pt x="0" y="161"/>
                  </a:moveTo>
                  <a:lnTo>
                    <a:pt x="330" y="0"/>
                  </a:lnTo>
                  <a:lnTo>
                    <a:pt x="0" y="161"/>
                  </a:lnTo>
                  <a:close/>
                </a:path>
              </a:pathLst>
            </a:custGeom>
            <a:solidFill>
              <a:srgbClr val="64646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Line 121"/>
            <p:cNvSpPr>
              <a:spLocks noChangeShapeType="1"/>
            </p:cNvSpPr>
            <p:nvPr/>
          </p:nvSpPr>
          <p:spPr bwMode="auto">
            <a:xfrm flipV="1">
              <a:off x="8448159" y="2606461"/>
              <a:ext cx="633126" cy="30889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22"/>
            <p:cNvSpPr/>
            <p:nvPr/>
          </p:nvSpPr>
          <p:spPr bwMode="auto">
            <a:xfrm>
              <a:off x="8444322" y="2600705"/>
              <a:ext cx="640800" cy="318482"/>
            </a:xfrm>
            <a:custGeom>
              <a:avLst/>
              <a:gdLst>
                <a:gd name="T0" fmla="*/ 3 w 334"/>
                <a:gd name="T1" fmla="*/ 166 h 166"/>
                <a:gd name="T2" fmla="*/ 334 w 334"/>
                <a:gd name="T3" fmla="*/ 6 h 166"/>
                <a:gd name="T4" fmla="*/ 331 w 334"/>
                <a:gd name="T5" fmla="*/ 0 h 166"/>
                <a:gd name="T6" fmla="*/ 0 w 334"/>
                <a:gd name="T7" fmla="*/ 161 h 166"/>
                <a:gd name="T8" fmla="*/ 3 w 334"/>
                <a:gd name="T9" fmla="*/ 166 h 166"/>
              </a:gdLst>
              <a:ahLst/>
              <a:cxnLst>
                <a:cxn ang="0">
                  <a:pos x="T0" y="T1"/>
                </a:cxn>
                <a:cxn ang="0">
                  <a:pos x="T2" y="T3"/>
                </a:cxn>
                <a:cxn ang="0">
                  <a:pos x="T4" y="T5"/>
                </a:cxn>
                <a:cxn ang="0">
                  <a:pos x="T6" y="T7"/>
                </a:cxn>
                <a:cxn ang="0">
                  <a:pos x="T8" y="T9"/>
                </a:cxn>
              </a:cxnLst>
              <a:rect l="0" t="0" r="r" b="b"/>
              <a:pathLst>
                <a:path w="334" h="166">
                  <a:moveTo>
                    <a:pt x="3" y="166"/>
                  </a:moveTo>
                  <a:lnTo>
                    <a:pt x="334" y="6"/>
                  </a:lnTo>
                  <a:lnTo>
                    <a:pt x="331" y="0"/>
                  </a:lnTo>
                  <a:lnTo>
                    <a:pt x="0" y="161"/>
                  </a:lnTo>
                  <a:lnTo>
                    <a:pt x="3" y="166"/>
                  </a:lnTo>
                  <a:close/>
                </a:path>
              </a:pathLst>
            </a:custGeom>
            <a:solidFill>
              <a:srgbClr val="C1C1C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3"/>
            <p:cNvSpPr/>
            <p:nvPr/>
          </p:nvSpPr>
          <p:spPr bwMode="auto">
            <a:xfrm>
              <a:off x="8444322" y="2600705"/>
              <a:ext cx="640800" cy="318482"/>
            </a:xfrm>
            <a:custGeom>
              <a:avLst/>
              <a:gdLst>
                <a:gd name="T0" fmla="*/ 3 w 334"/>
                <a:gd name="T1" fmla="*/ 166 h 166"/>
                <a:gd name="T2" fmla="*/ 334 w 334"/>
                <a:gd name="T3" fmla="*/ 6 h 166"/>
                <a:gd name="T4" fmla="*/ 331 w 334"/>
                <a:gd name="T5" fmla="*/ 0 h 166"/>
                <a:gd name="T6" fmla="*/ 0 w 334"/>
                <a:gd name="T7" fmla="*/ 161 h 166"/>
              </a:gdLst>
              <a:ahLst/>
              <a:cxnLst>
                <a:cxn ang="0">
                  <a:pos x="T0" y="T1"/>
                </a:cxn>
                <a:cxn ang="0">
                  <a:pos x="T2" y="T3"/>
                </a:cxn>
                <a:cxn ang="0">
                  <a:pos x="T4" y="T5"/>
                </a:cxn>
                <a:cxn ang="0">
                  <a:pos x="T6" y="T7"/>
                </a:cxn>
              </a:cxnLst>
              <a:rect l="0" t="0" r="r" b="b"/>
              <a:pathLst>
                <a:path w="334" h="166">
                  <a:moveTo>
                    <a:pt x="3" y="166"/>
                  </a:moveTo>
                  <a:lnTo>
                    <a:pt x="334" y="6"/>
                  </a:lnTo>
                  <a:lnTo>
                    <a:pt x="331" y="0"/>
                  </a:lnTo>
                  <a:lnTo>
                    <a:pt x="0" y="161"/>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4"/>
            <p:cNvSpPr/>
            <p:nvPr/>
          </p:nvSpPr>
          <p:spPr bwMode="auto">
            <a:xfrm>
              <a:off x="7392949" y="3964804"/>
              <a:ext cx="761672" cy="339585"/>
            </a:xfrm>
            <a:custGeom>
              <a:avLst/>
              <a:gdLst>
                <a:gd name="T0" fmla="*/ 12 w 279"/>
                <a:gd name="T1" fmla="*/ 124 h 124"/>
                <a:gd name="T2" fmla="*/ 4 w 279"/>
                <a:gd name="T3" fmla="*/ 110 h 124"/>
                <a:gd name="T4" fmla="*/ 60 w 279"/>
                <a:gd name="T5" fmla="*/ 13 h 124"/>
                <a:gd name="T6" fmla="*/ 84 w 279"/>
                <a:gd name="T7" fmla="*/ 0 h 124"/>
                <a:gd name="T8" fmla="*/ 195 w 279"/>
                <a:gd name="T9" fmla="*/ 0 h 124"/>
                <a:gd name="T10" fmla="*/ 219 w 279"/>
                <a:gd name="T11" fmla="*/ 13 h 124"/>
                <a:gd name="T12" fmla="*/ 275 w 279"/>
                <a:gd name="T13" fmla="*/ 110 h 124"/>
                <a:gd name="T14" fmla="*/ 267 w 279"/>
                <a:gd name="T15" fmla="*/ 124 h 124"/>
                <a:gd name="T16" fmla="*/ 12 w 279"/>
                <a:gd name="T1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 h="124">
                  <a:moveTo>
                    <a:pt x="12" y="124"/>
                  </a:moveTo>
                  <a:cubicBezTo>
                    <a:pt x="3" y="124"/>
                    <a:pt x="0" y="117"/>
                    <a:pt x="4" y="110"/>
                  </a:cubicBezTo>
                  <a:cubicBezTo>
                    <a:pt x="60" y="13"/>
                    <a:pt x="60" y="13"/>
                    <a:pt x="60" y="13"/>
                  </a:cubicBezTo>
                  <a:cubicBezTo>
                    <a:pt x="64" y="6"/>
                    <a:pt x="75" y="0"/>
                    <a:pt x="84" y="0"/>
                  </a:cubicBezTo>
                  <a:cubicBezTo>
                    <a:pt x="195" y="0"/>
                    <a:pt x="195" y="0"/>
                    <a:pt x="195" y="0"/>
                  </a:cubicBezTo>
                  <a:cubicBezTo>
                    <a:pt x="204" y="0"/>
                    <a:pt x="215" y="5"/>
                    <a:pt x="219" y="13"/>
                  </a:cubicBezTo>
                  <a:cubicBezTo>
                    <a:pt x="275" y="110"/>
                    <a:pt x="275" y="110"/>
                    <a:pt x="275" y="110"/>
                  </a:cubicBezTo>
                  <a:cubicBezTo>
                    <a:pt x="279" y="118"/>
                    <a:pt x="275" y="124"/>
                    <a:pt x="267" y="124"/>
                  </a:cubicBezTo>
                  <a:lnTo>
                    <a:pt x="12" y="124"/>
                  </a:lnTo>
                  <a:close/>
                </a:path>
              </a:pathLst>
            </a:custGeom>
            <a:solidFill>
              <a:srgbClr val="64646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5"/>
            <p:cNvSpPr/>
            <p:nvPr/>
          </p:nvSpPr>
          <p:spPr bwMode="auto">
            <a:xfrm>
              <a:off x="8455833" y="3197379"/>
              <a:ext cx="496909" cy="727136"/>
            </a:xfrm>
            <a:custGeom>
              <a:avLst/>
              <a:gdLst>
                <a:gd name="T0" fmla="*/ 5 w 182"/>
                <a:gd name="T1" fmla="*/ 34 h 266"/>
                <a:gd name="T2" fmla="*/ 57 w 182"/>
                <a:gd name="T3" fmla="*/ 5 h 266"/>
                <a:gd name="T4" fmla="*/ 97 w 182"/>
                <a:gd name="T5" fmla="*/ 35 h 266"/>
                <a:gd name="T6" fmla="*/ 174 w 182"/>
                <a:gd name="T7" fmla="*/ 187 h 266"/>
                <a:gd name="T8" fmla="*/ 180 w 182"/>
                <a:gd name="T9" fmla="*/ 227 h 266"/>
                <a:gd name="T10" fmla="*/ 129 w 182"/>
                <a:gd name="T11" fmla="*/ 261 h 266"/>
                <a:gd name="T12" fmla="*/ 106 w 182"/>
                <a:gd name="T13" fmla="*/ 191 h 266"/>
                <a:gd name="T14" fmla="*/ 135 w 182"/>
                <a:gd name="T15" fmla="*/ 182 h 266"/>
                <a:gd name="T16" fmla="*/ 101 w 182"/>
                <a:gd name="T17" fmla="*/ 89 h 266"/>
                <a:gd name="T18" fmla="*/ 76 w 182"/>
                <a:gd name="T19" fmla="*/ 66 h 266"/>
                <a:gd name="T20" fmla="*/ 40 w 182"/>
                <a:gd name="T21" fmla="*/ 78 h 266"/>
                <a:gd name="T22" fmla="*/ 5 w 182"/>
                <a:gd name="T23" fmla="*/ 3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266">
                  <a:moveTo>
                    <a:pt x="5" y="34"/>
                  </a:moveTo>
                  <a:cubicBezTo>
                    <a:pt x="5" y="34"/>
                    <a:pt x="46" y="0"/>
                    <a:pt x="57" y="5"/>
                  </a:cubicBezTo>
                  <a:cubicBezTo>
                    <a:pt x="57" y="5"/>
                    <a:pt x="88" y="29"/>
                    <a:pt x="97" y="35"/>
                  </a:cubicBezTo>
                  <a:cubicBezTo>
                    <a:pt x="106" y="41"/>
                    <a:pt x="164" y="97"/>
                    <a:pt x="174" y="187"/>
                  </a:cubicBezTo>
                  <a:cubicBezTo>
                    <a:pt x="174" y="187"/>
                    <a:pt x="179" y="220"/>
                    <a:pt x="180" y="227"/>
                  </a:cubicBezTo>
                  <a:cubicBezTo>
                    <a:pt x="182" y="235"/>
                    <a:pt x="136" y="266"/>
                    <a:pt x="129" y="261"/>
                  </a:cubicBezTo>
                  <a:cubicBezTo>
                    <a:pt x="121" y="257"/>
                    <a:pt x="92" y="201"/>
                    <a:pt x="106" y="191"/>
                  </a:cubicBezTo>
                  <a:cubicBezTo>
                    <a:pt x="119" y="180"/>
                    <a:pt x="130" y="185"/>
                    <a:pt x="135" y="182"/>
                  </a:cubicBezTo>
                  <a:cubicBezTo>
                    <a:pt x="141" y="179"/>
                    <a:pt x="146" y="170"/>
                    <a:pt x="101" y="89"/>
                  </a:cubicBezTo>
                  <a:cubicBezTo>
                    <a:pt x="101" y="89"/>
                    <a:pt x="89" y="55"/>
                    <a:pt x="76" y="66"/>
                  </a:cubicBezTo>
                  <a:cubicBezTo>
                    <a:pt x="62" y="76"/>
                    <a:pt x="54" y="90"/>
                    <a:pt x="40" y="78"/>
                  </a:cubicBezTo>
                  <a:cubicBezTo>
                    <a:pt x="26" y="66"/>
                    <a:pt x="0" y="42"/>
                    <a:pt x="5" y="34"/>
                  </a:cubicBezTo>
                  <a:close/>
                </a:path>
              </a:pathLst>
            </a:custGeom>
            <a:solidFill>
              <a:srgbClr val="B1305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6"/>
            <p:cNvSpPr/>
            <p:nvPr/>
          </p:nvSpPr>
          <p:spPr bwMode="auto">
            <a:xfrm>
              <a:off x="8849139" y="2011705"/>
              <a:ext cx="205287" cy="329993"/>
            </a:xfrm>
            <a:custGeom>
              <a:avLst/>
              <a:gdLst>
                <a:gd name="T0" fmla="*/ 71 w 75"/>
                <a:gd name="T1" fmla="*/ 68 h 121"/>
                <a:gd name="T2" fmla="*/ 70 w 75"/>
                <a:gd name="T3" fmla="*/ 62 h 121"/>
                <a:gd name="T4" fmla="*/ 53 w 75"/>
                <a:gd name="T5" fmla="*/ 28 h 121"/>
                <a:gd name="T6" fmla="*/ 50 w 75"/>
                <a:gd name="T7" fmla="*/ 26 h 121"/>
                <a:gd name="T8" fmla="*/ 43 w 75"/>
                <a:gd name="T9" fmla="*/ 13 h 121"/>
                <a:gd name="T10" fmla="*/ 36 w 75"/>
                <a:gd name="T11" fmla="*/ 13 h 121"/>
                <a:gd name="T12" fmla="*/ 20 w 75"/>
                <a:gd name="T13" fmla="*/ 6 h 121"/>
                <a:gd name="T14" fmla="*/ 20 w 75"/>
                <a:gd name="T15" fmla="*/ 15 h 121"/>
                <a:gd name="T16" fmla="*/ 9 w 75"/>
                <a:gd name="T17" fmla="*/ 35 h 121"/>
                <a:gd name="T18" fmla="*/ 1 w 75"/>
                <a:gd name="T19" fmla="*/ 62 h 121"/>
                <a:gd name="T20" fmla="*/ 15 w 75"/>
                <a:gd name="T21" fmla="*/ 70 h 121"/>
                <a:gd name="T22" fmla="*/ 25 w 75"/>
                <a:gd name="T23" fmla="*/ 61 h 121"/>
                <a:gd name="T24" fmla="*/ 25 w 75"/>
                <a:gd name="T25" fmla="*/ 83 h 121"/>
                <a:gd name="T26" fmla="*/ 37 w 75"/>
                <a:gd name="T27" fmla="*/ 89 h 121"/>
                <a:gd name="T28" fmla="*/ 40 w 75"/>
                <a:gd name="T29" fmla="*/ 89 h 121"/>
                <a:gd name="T30" fmla="*/ 39 w 75"/>
                <a:gd name="T31" fmla="*/ 101 h 121"/>
                <a:gd name="T32" fmla="*/ 63 w 75"/>
                <a:gd name="T33" fmla="*/ 111 h 121"/>
                <a:gd name="T34" fmla="*/ 71 w 75"/>
                <a:gd name="T35" fmla="*/ 6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21">
                  <a:moveTo>
                    <a:pt x="71" y="68"/>
                  </a:moveTo>
                  <a:cubicBezTo>
                    <a:pt x="72" y="66"/>
                    <a:pt x="71" y="63"/>
                    <a:pt x="70" y="62"/>
                  </a:cubicBezTo>
                  <a:cubicBezTo>
                    <a:pt x="66" y="48"/>
                    <a:pt x="59" y="36"/>
                    <a:pt x="53" y="28"/>
                  </a:cubicBezTo>
                  <a:cubicBezTo>
                    <a:pt x="52" y="27"/>
                    <a:pt x="51" y="26"/>
                    <a:pt x="50" y="26"/>
                  </a:cubicBezTo>
                  <a:cubicBezTo>
                    <a:pt x="48" y="21"/>
                    <a:pt x="45" y="16"/>
                    <a:pt x="43" y="13"/>
                  </a:cubicBezTo>
                  <a:cubicBezTo>
                    <a:pt x="41" y="11"/>
                    <a:pt x="38" y="12"/>
                    <a:pt x="36" y="13"/>
                  </a:cubicBezTo>
                  <a:cubicBezTo>
                    <a:pt x="34" y="6"/>
                    <a:pt x="29" y="0"/>
                    <a:pt x="20" y="6"/>
                  </a:cubicBezTo>
                  <a:cubicBezTo>
                    <a:pt x="16" y="8"/>
                    <a:pt x="17" y="13"/>
                    <a:pt x="20" y="15"/>
                  </a:cubicBezTo>
                  <a:cubicBezTo>
                    <a:pt x="15" y="20"/>
                    <a:pt x="11" y="28"/>
                    <a:pt x="9" y="35"/>
                  </a:cubicBezTo>
                  <a:cubicBezTo>
                    <a:pt x="5" y="43"/>
                    <a:pt x="0" y="53"/>
                    <a:pt x="1" y="62"/>
                  </a:cubicBezTo>
                  <a:cubicBezTo>
                    <a:pt x="1" y="69"/>
                    <a:pt x="9" y="75"/>
                    <a:pt x="15" y="70"/>
                  </a:cubicBezTo>
                  <a:cubicBezTo>
                    <a:pt x="19" y="68"/>
                    <a:pt x="22" y="65"/>
                    <a:pt x="25" y="61"/>
                  </a:cubicBezTo>
                  <a:cubicBezTo>
                    <a:pt x="24" y="68"/>
                    <a:pt x="23" y="76"/>
                    <a:pt x="25" y="83"/>
                  </a:cubicBezTo>
                  <a:cubicBezTo>
                    <a:pt x="27" y="88"/>
                    <a:pt x="32" y="90"/>
                    <a:pt x="37" y="89"/>
                  </a:cubicBezTo>
                  <a:cubicBezTo>
                    <a:pt x="38" y="89"/>
                    <a:pt x="39" y="89"/>
                    <a:pt x="40" y="89"/>
                  </a:cubicBezTo>
                  <a:cubicBezTo>
                    <a:pt x="39" y="93"/>
                    <a:pt x="38" y="97"/>
                    <a:pt x="39" y="101"/>
                  </a:cubicBezTo>
                  <a:cubicBezTo>
                    <a:pt x="42" y="113"/>
                    <a:pt x="53" y="121"/>
                    <a:pt x="63" y="111"/>
                  </a:cubicBezTo>
                  <a:cubicBezTo>
                    <a:pt x="74" y="101"/>
                    <a:pt x="75" y="85"/>
                    <a:pt x="71" y="68"/>
                  </a:cubicBezTo>
                  <a:close/>
                </a:path>
              </a:pathLst>
            </a:custGeom>
            <a:solidFill>
              <a:srgbClr val="FBCCA6"/>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7"/>
            <p:cNvSpPr/>
            <p:nvPr/>
          </p:nvSpPr>
          <p:spPr bwMode="auto">
            <a:xfrm>
              <a:off x="8753211" y="3366212"/>
              <a:ext cx="186101" cy="303133"/>
            </a:xfrm>
            <a:custGeom>
              <a:avLst/>
              <a:gdLst>
                <a:gd name="T0" fmla="*/ 35 w 68"/>
                <a:gd name="T1" fmla="*/ 7 h 111"/>
                <a:gd name="T2" fmla="*/ 24 w 68"/>
                <a:gd name="T3" fmla="*/ 0 h 111"/>
                <a:gd name="T4" fmla="*/ 20 w 68"/>
                <a:gd name="T5" fmla="*/ 16 h 111"/>
                <a:gd name="T6" fmla="*/ 20 w 68"/>
                <a:gd name="T7" fmla="*/ 17 h 111"/>
                <a:gd name="T8" fmla="*/ 19 w 68"/>
                <a:gd name="T9" fmla="*/ 21 h 111"/>
                <a:gd name="T10" fmla="*/ 13 w 68"/>
                <a:gd name="T11" fmla="*/ 31 h 111"/>
                <a:gd name="T12" fmla="*/ 3 w 68"/>
                <a:gd name="T13" fmla="*/ 45 h 111"/>
                <a:gd name="T14" fmla="*/ 23 w 68"/>
                <a:gd name="T15" fmla="*/ 57 h 111"/>
                <a:gd name="T16" fmla="*/ 21 w 68"/>
                <a:gd name="T17" fmla="*/ 65 h 111"/>
                <a:gd name="T18" fmla="*/ 34 w 68"/>
                <a:gd name="T19" fmla="*/ 82 h 111"/>
                <a:gd name="T20" fmla="*/ 32 w 68"/>
                <a:gd name="T21" fmla="*/ 92 h 111"/>
                <a:gd name="T22" fmla="*/ 49 w 68"/>
                <a:gd name="T23" fmla="*/ 104 h 111"/>
                <a:gd name="T24" fmla="*/ 65 w 68"/>
                <a:gd name="T25" fmla="*/ 73 h 111"/>
                <a:gd name="T26" fmla="*/ 35 w 68"/>
                <a:gd name="T27" fmla="*/ 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11">
                  <a:moveTo>
                    <a:pt x="35" y="7"/>
                  </a:moveTo>
                  <a:cubicBezTo>
                    <a:pt x="34" y="2"/>
                    <a:pt x="30" y="0"/>
                    <a:pt x="24" y="0"/>
                  </a:cubicBezTo>
                  <a:cubicBezTo>
                    <a:pt x="15" y="1"/>
                    <a:pt x="13" y="12"/>
                    <a:pt x="20" y="16"/>
                  </a:cubicBezTo>
                  <a:cubicBezTo>
                    <a:pt x="20" y="17"/>
                    <a:pt x="20" y="17"/>
                    <a:pt x="20" y="17"/>
                  </a:cubicBezTo>
                  <a:cubicBezTo>
                    <a:pt x="19" y="18"/>
                    <a:pt x="19" y="19"/>
                    <a:pt x="19" y="21"/>
                  </a:cubicBezTo>
                  <a:cubicBezTo>
                    <a:pt x="18" y="24"/>
                    <a:pt x="16" y="28"/>
                    <a:pt x="13" y="31"/>
                  </a:cubicBezTo>
                  <a:cubicBezTo>
                    <a:pt x="11" y="36"/>
                    <a:pt x="4" y="39"/>
                    <a:pt x="3" y="45"/>
                  </a:cubicBezTo>
                  <a:cubicBezTo>
                    <a:pt x="0" y="58"/>
                    <a:pt x="13" y="63"/>
                    <a:pt x="23" y="57"/>
                  </a:cubicBezTo>
                  <a:cubicBezTo>
                    <a:pt x="23" y="60"/>
                    <a:pt x="22" y="63"/>
                    <a:pt x="21" y="65"/>
                  </a:cubicBezTo>
                  <a:cubicBezTo>
                    <a:pt x="20" y="74"/>
                    <a:pt x="25" y="82"/>
                    <a:pt x="34" y="82"/>
                  </a:cubicBezTo>
                  <a:cubicBezTo>
                    <a:pt x="32" y="85"/>
                    <a:pt x="32" y="89"/>
                    <a:pt x="32" y="92"/>
                  </a:cubicBezTo>
                  <a:cubicBezTo>
                    <a:pt x="32" y="101"/>
                    <a:pt x="39" y="111"/>
                    <a:pt x="49" y="104"/>
                  </a:cubicBezTo>
                  <a:cubicBezTo>
                    <a:pt x="59" y="98"/>
                    <a:pt x="64" y="84"/>
                    <a:pt x="65" y="73"/>
                  </a:cubicBezTo>
                  <a:cubicBezTo>
                    <a:pt x="68" y="55"/>
                    <a:pt x="38" y="5"/>
                    <a:pt x="35" y="7"/>
                  </a:cubicBezTo>
                  <a:close/>
                </a:path>
              </a:pathLst>
            </a:custGeom>
            <a:solidFill>
              <a:srgbClr val="FBCCA6"/>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28"/>
            <p:cNvSpPr/>
            <p:nvPr/>
          </p:nvSpPr>
          <p:spPr bwMode="auto">
            <a:xfrm>
              <a:off x="3469486" y="2700470"/>
              <a:ext cx="207205" cy="293541"/>
            </a:xfrm>
            <a:custGeom>
              <a:avLst/>
              <a:gdLst>
                <a:gd name="T0" fmla="*/ 73 w 76"/>
                <a:gd name="T1" fmla="*/ 41 h 108"/>
                <a:gd name="T2" fmla="*/ 56 w 76"/>
                <a:gd name="T3" fmla="*/ 20 h 108"/>
                <a:gd name="T4" fmla="*/ 36 w 76"/>
                <a:gd name="T5" fmla="*/ 11 h 108"/>
                <a:gd name="T6" fmla="*/ 10 w 76"/>
                <a:gd name="T7" fmla="*/ 1 h 108"/>
                <a:gd name="T8" fmla="*/ 6 w 76"/>
                <a:gd name="T9" fmla="*/ 5 h 108"/>
                <a:gd name="T10" fmla="*/ 6 w 76"/>
                <a:gd name="T11" fmla="*/ 5 h 108"/>
                <a:gd name="T12" fmla="*/ 7 w 76"/>
                <a:gd name="T13" fmla="*/ 17 h 108"/>
                <a:gd name="T14" fmla="*/ 9 w 76"/>
                <a:gd name="T15" fmla="*/ 18 h 108"/>
                <a:gd name="T16" fmla="*/ 13 w 76"/>
                <a:gd name="T17" fmla="*/ 24 h 108"/>
                <a:gd name="T18" fmla="*/ 8 w 76"/>
                <a:gd name="T19" fmla="*/ 32 h 108"/>
                <a:gd name="T20" fmla="*/ 9 w 76"/>
                <a:gd name="T21" fmla="*/ 38 h 108"/>
                <a:gd name="T22" fmla="*/ 4 w 76"/>
                <a:gd name="T23" fmla="*/ 45 h 108"/>
                <a:gd name="T24" fmla="*/ 5 w 76"/>
                <a:gd name="T25" fmla="*/ 52 h 108"/>
                <a:gd name="T26" fmla="*/ 1 w 76"/>
                <a:gd name="T27" fmla="*/ 59 h 108"/>
                <a:gd name="T28" fmla="*/ 4 w 76"/>
                <a:gd name="T29" fmla="*/ 71 h 108"/>
                <a:gd name="T30" fmla="*/ 9 w 76"/>
                <a:gd name="T31" fmla="*/ 76 h 108"/>
                <a:gd name="T32" fmla="*/ 62 w 76"/>
                <a:gd name="T33" fmla="*/ 97 h 108"/>
                <a:gd name="T34" fmla="*/ 65 w 76"/>
                <a:gd name="T35" fmla="*/ 85 h 108"/>
                <a:gd name="T36" fmla="*/ 65 w 76"/>
                <a:gd name="T37" fmla="*/ 85 h 108"/>
                <a:gd name="T38" fmla="*/ 65 w 76"/>
                <a:gd name="T39" fmla="*/ 76 h 108"/>
                <a:gd name="T40" fmla="*/ 68 w 76"/>
                <a:gd name="T41" fmla="*/ 64 h 108"/>
                <a:gd name="T42" fmla="*/ 67 w 76"/>
                <a:gd name="T43" fmla="*/ 63 h 108"/>
                <a:gd name="T44" fmla="*/ 72 w 76"/>
                <a:gd name="T45" fmla="*/ 57 h 108"/>
                <a:gd name="T46" fmla="*/ 69 w 76"/>
                <a:gd name="T47" fmla="*/ 47 h 108"/>
                <a:gd name="T48" fmla="*/ 73 w 76"/>
                <a:gd name="T49" fmla="*/ 4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08">
                  <a:moveTo>
                    <a:pt x="73" y="41"/>
                  </a:moveTo>
                  <a:cubicBezTo>
                    <a:pt x="76" y="31"/>
                    <a:pt x="64" y="24"/>
                    <a:pt x="56" y="20"/>
                  </a:cubicBezTo>
                  <a:cubicBezTo>
                    <a:pt x="50" y="16"/>
                    <a:pt x="43" y="14"/>
                    <a:pt x="36" y="11"/>
                  </a:cubicBezTo>
                  <a:cubicBezTo>
                    <a:pt x="27" y="8"/>
                    <a:pt x="18" y="3"/>
                    <a:pt x="10" y="1"/>
                  </a:cubicBezTo>
                  <a:cubicBezTo>
                    <a:pt x="7" y="0"/>
                    <a:pt x="5" y="2"/>
                    <a:pt x="6" y="5"/>
                  </a:cubicBezTo>
                  <a:cubicBezTo>
                    <a:pt x="6" y="5"/>
                    <a:pt x="6" y="5"/>
                    <a:pt x="6" y="5"/>
                  </a:cubicBezTo>
                  <a:cubicBezTo>
                    <a:pt x="3" y="9"/>
                    <a:pt x="2" y="15"/>
                    <a:pt x="7" y="17"/>
                  </a:cubicBezTo>
                  <a:cubicBezTo>
                    <a:pt x="8" y="18"/>
                    <a:pt x="8" y="18"/>
                    <a:pt x="9" y="18"/>
                  </a:cubicBezTo>
                  <a:cubicBezTo>
                    <a:pt x="10" y="20"/>
                    <a:pt x="11" y="22"/>
                    <a:pt x="13" y="24"/>
                  </a:cubicBezTo>
                  <a:cubicBezTo>
                    <a:pt x="10" y="26"/>
                    <a:pt x="8" y="29"/>
                    <a:pt x="8" y="32"/>
                  </a:cubicBezTo>
                  <a:cubicBezTo>
                    <a:pt x="8" y="34"/>
                    <a:pt x="8" y="36"/>
                    <a:pt x="9" y="38"/>
                  </a:cubicBezTo>
                  <a:cubicBezTo>
                    <a:pt x="7" y="39"/>
                    <a:pt x="5" y="41"/>
                    <a:pt x="4" y="45"/>
                  </a:cubicBezTo>
                  <a:cubicBezTo>
                    <a:pt x="3" y="47"/>
                    <a:pt x="4" y="50"/>
                    <a:pt x="5" y="52"/>
                  </a:cubicBezTo>
                  <a:cubicBezTo>
                    <a:pt x="3" y="53"/>
                    <a:pt x="2" y="56"/>
                    <a:pt x="1" y="59"/>
                  </a:cubicBezTo>
                  <a:cubicBezTo>
                    <a:pt x="0" y="63"/>
                    <a:pt x="1" y="67"/>
                    <a:pt x="4" y="71"/>
                  </a:cubicBezTo>
                  <a:cubicBezTo>
                    <a:pt x="5" y="73"/>
                    <a:pt x="6" y="75"/>
                    <a:pt x="9" y="76"/>
                  </a:cubicBezTo>
                  <a:cubicBezTo>
                    <a:pt x="28" y="85"/>
                    <a:pt x="38" y="108"/>
                    <a:pt x="62" y="97"/>
                  </a:cubicBezTo>
                  <a:cubicBezTo>
                    <a:pt x="66" y="95"/>
                    <a:pt x="68" y="89"/>
                    <a:pt x="65" y="85"/>
                  </a:cubicBezTo>
                  <a:cubicBezTo>
                    <a:pt x="65" y="85"/>
                    <a:pt x="65" y="85"/>
                    <a:pt x="65" y="85"/>
                  </a:cubicBezTo>
                  <a:cubicBezTo>
                    <a:pt x="66" y="82"/>
                    <a:pt x="66" y="78"/>
                    <a:pt x="65" y="76"/>
                  </a:cubicBezTo>
                  <a:cubicBezTo>
                    <a:pt x="68" y="73"/>
                    <a:pt x="71" y="69"/>
                    <a:pt x="68" y="64"/>
                  </a:cubicBezTo>
                  <a:cubicBezTo>
                    <a:pt x="67" y="64"/>
                    <a:pt x="67" y="63"/>
                    <a:pt x="67" y="63"/>
                  </a:cubicBezTo>
                  <a:cubicBezTo>
                    <a:pt x="69" y="62"/>
                    <a:pt x="70" y="60"/>
                    <a:pt x="72" y="57"/>
                  </a:cubicBezTo>
                  <a:cubicBezTo>
                    <a:pt x="73" y="54"/>
                    <a:pt x="72" y="50"/>
                    <a:pt x="69" y="47"/>
                  </a:cubicBezTo>
                  <a:cubicBezTo>
                    <a:pt x="71" y="46"/>
                    <a:pt x="73" y="44"/>
                    <a:pt x="73" y="41"/>
                  </a:cubicBezTo>
                  <a:close/>
                </a:path>
              </a:pathLst>
            </a:custGeom>
            <a:solidFill>
              <a:srgbClr val="FBCCA6"/>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29"/>
            <p:cNvSpPr/>
            <p:nvPr/>
          </p:nvSpPr>
          <p:spPr bwMode="auto">
            <a:xfrm>
              <a:off x="7949332" y="1171375"/>
              <a:ext cx="266681" cy="136219"/>
            </a:xfrm>
            <a:custGeom>
              <a:avLst/>
              <a:gdLst>
                <a:gd name="T0" fmla="*/ 90 w 97"/>
                <a:gd name="T1" fmla="*/ 26 h 50"/>
                <a:gd name="T2" fmla="*/ 46 w 97"/>
                <a:gd name="T3" fmla="*/ 14 h 50"/>
                <a:gd name="T4" fmla="*/ 7 w 97"/>
                <a:gd name="T5" fmla="*/ 3 h 50"/>
                <a:gd name="T6" fmla="*/ 3 w 97"/>
                <a:gd name="T7" fmla="*/ 16 h 50"/>
                <a:gd name="T8" fmla="*/ 39 w 97"/>
                <a:gd name="T9" fmla="*/ 41 h 50"/>
                <a:gd name="T10" fmla="*/ 84 w 97"/>
                <a:gd name="T11" fmla="*/ 48 h 50"/>
                <a:gd name="T12" fmla="*/ 90 w 97"/>
                <a:gd name="T13" fmla="*/ 26 h 50"/>
              </a:gdLst>
              <a:ahLst/>
              <a:cxnLst>
                <a:cxn ang="0">
                  <a:pos x="T0" y="T1"/>
                </a:cxn>
                <a:cxn ang="0">
                  <a:pos x="T2" y="T3"/>
                </a:cxn>
                <a:cxn ang="0">
                  <a:pos x="T4" y="T5"/>
                </a:cxn>
                <a:cxn ang="0">
                  <a:pos x="T6" y="T7"/>
                </a:cxn>
                <a:cxn ang="0">
                  <a:pos x="T8" y="T9"/>
                </a:cxn>
                <a:cxn ang="0">
                  <a:pos x="T10" y="T11"/>
                </a:cxn>
                <a:cxn ang="0">
                  <a:pos x="T12" y="T13"/>
                </a:cxn>
              </a:cxnLst>
              <a:rect l="0" t="0" r="r" b="b"/>
              <a:pathLst>
                <a:path w="97" h="50">
                  <a:moveTo>
                    <a:pt x="90" y="26"/>
                  </a:moveTo>
                  <a:cubicBezTo>
                    <a:pt x="78" y="15"/>
                    <a:pt x="61" y="17"/>
                    <a:pt x="46" y="14"/>
                  </a:cubicBezTo>
                  <a:cubicBezTo>
                    <a:pt x="32" y="10"/>
                    <a:pt x="22" y="0"/>
                    <a:pt x="7" y="3"/>
                  </a:cubicBezTo>
                  <a:cubicBezTo>
                    <a:pt x="1" y="4"/>
                    <a:pt x="0" y="12"/>
                    <a:pt x="3" y="16"/>
                  </a:cubicBezTo>
                  <a:cubicBezTo>
                    <a:pt x="13" y="27"/>
                    <a:pt x="26" y="35"/>
                    <a:pt x="39" y="41"/>
                  </a:cubicBezTo>
                  <a:cubicBezTo>
                    <a:pt x="52" y="46"/>
                    <a:pt x="71" y="50"/>
                    <a:pt x="84" y="48"/>
                  </a:cubicBezTo>
                  <a:cubicBezTo>
                    <a:pt x="93" y="46"/>
                    <a:pt x="97" y="32"/>
                    <a:pt x="90" y="26"/>
                  </a:cubicBezTo>
                  <a:close/>
                </a:path>
              </a:pathLst>
            </a:custGeom>
            <a:solidFill>
              <a:srgbClr val="FBCCA6"/>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30"/>
            <p:cNvSpPr/>
            <p:nvPr/>
          </p:nvSpPr>
          <p:spPr bwMode="auto">
            <a:xfrm>
              <a:off x="3231584" y="1299918"/>
              <a:ext cx="328075" cy="354935"/>
            </a:xfrm>
            <a:custGeom>
              <a:avLst/>
              <a:gdLst>
                <a:gd name="T0" fmla="*/ 88 w 120"/>
                <a:gd name="T1" fmla="*/ 3 h 130"/>
                <a:gd name="T2" fmla="*/ 65 w 120"/>
                <a:gd name="T3" fmla="*/ 0 h 130"/>
                <a:gd name="T4" fmla="*/ 55 w 120"/>
                <a:gd name="T5" fmla="*/ 15 h 130"/>
                <a:gd name="T6" fmla="*/ 80 w 120"/>
                <a:gd name="T7" fmla="*/ 19 h 130"/>
                <a:gd name="T8" fmla="*/ 102 w 120"/>
                <a:gd name="T9" fmla="*/ 56 h 130"/>
                <a:gd name="T10" fmla="*/ 98 w 120"/>
                <a:gd name="T11" fmla="*/ 80 h 130"/>
                <a:gd name="T12" fmla="*/ 67 w 120"/>
                <a:gd name="T13" fmla="*/ 110 h 130"/>
                <a:gd name="T14" fmla="*/ 35 w 120"/>
                <a:gd name="T15" fmla="*/ 105 h 130"/>
                <a:gd name="T16" fmla="*/ 13 w 120"/>
                <a:gd name="T17" fmla="*/ 79 h 130"/>
                <a:gd name="T18" fmla="*/ 0 w 120"/>
                <a:gd name="T19" fmla="*/ 99 h 130"/>
                <a:gd name="T20" fmla="*/ 26 w 120"/>
                <a:gd name="T21" fmla="*/ 121 h 130"/>
                <a:gd name="T22" fmla="*/ 70 w 120"/>
                <a:gd name="T23" fmla="*/ 127 h 130"/>
                <a:gd name="T24" fmla="*/ 112 w 120"/>
                <a:gd name="T25" fmla="*/ 87 h 130"/>
                <a:gd name="T26" fmla="*/ 116 w 120"/>
                <a:gd name="T27" fmla="*/ 54 h 130"/>
                <a:gd name="T28" fmla="*/ 88 w 120"/>
                <a:gd name="T29" fmla="*/ 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30">
                  <a:moveTo>
                    <a:pt x="88" y="3"/>
                  </a:moveTo>
                  <a:cubicBezTo>
                    <a:pt x="65" y="0"/>
                    <a:pt x="65" y="0"/>
                    <a:pt x="65" y="0"/>
                  </a:cubicBezTo>
                  <a:cubicBezTo>
                    <a:pt x="62" y="5"/>
                    <a:pt x="58" y="10"/>
                    <a:pt x="55" y="15"/>
                  </a:cubicBezTo>
                  <a:cubicBezTo>
                    <a:pt x="80" y="19"/>
                    <a:pt x="80" y="19"/>
                    <a:pt x="80" y="19"/>
                  </a:cubicBezTo>
                  <a:cubicBezTo>
                    <a:pt x="95" y="21"/>
                    <a:pt x="104" y="38"/>
                    <a:pt x="102" y="56"/>
                  </a:cubicBezTo>
                  <a:cubicBezTo>
                    <a:pt x="98" y="80"/>
                    <a:pt x="98" y="80"/>
                    <a:pt x="98" y="80"/>
                  </a:cubicBezTo>
                  <a:cubicBezTo>
                    <a:pt x="96" y="99"/>
                    <a:pt x="82" y="112"/>
                    <a:pt x="67" y="110"/>
                  </a:cubicBezTo>
                  <a:cubicBezTo>
                    <a:pt x="35" y="105"/>
                    <a:pt x="35" y="105"/>
                    <a:pt x="35" y="105"/>
                  </a:cubicBezTo>
                  <a:cubicBezTo>
                    <a:pt x="23" y="104"/>
                    <a:pt x="15" y="93"/>
                    <a:pt x="13" y="79"/>
                  </a:cubicBezTo>
                  <a:cubicBezTo>
                    <a:pt x="9" y="86"/>
                    <a:pt x="5" y="92"/>
                    <a:pt x="0" y="99"/>
                  </a:cubicBezTo>
                  <a:cubicBezTo>
                    <a:pt x="5" y="111"/>
                    <a:pt x="14" y="119"/>
                    <a:pt x="26" y="121"/>
                  </a:cubicBezTo>
                  <a:cubicBezTo>
                    <a:pt x="70" y="127"/>
                    <a:pt x="70" y="127"/>
                    <a:pt x="70" y="127"/>
                  </a:cubicBezTo>
                  <a:cubicBezTo>
                    <a:pt x="89" y="130"/>
                    <a:pt x="108" y="112"/>
                    <a:pt x="112" y="87"/>
                  </a:cubicBezTo>
                  <a:cubicBezTo>
                    <a:pt x="116" y="54"/>
                    <a:pt x="116" y="54"/>
                    <a:pt x="116" y="54"/>
                  </a:cubicBezTo>
                  <a:cubicBezTo>
                    <a:pt x="120" y="29"/>
                    <a:pt x="107" y="6"/>
                    <a:pt x="88" y="3"/>
                  </a:cubicBezTo>
                  <a:close/>
                </a:path>
              </a:pathLst>
            </a:custGeom>
            <a:solidFill>
              <a:srgbClr val="FCB70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31"/>
            <p:cNvSpPr/>
            <p:nvPr/>
          </p:nvSpPr>
          <p:spPr bwMode="auto">
            <a:xfrm>
              <a:off x="2962985" y="1140678"/>
              <a:ext cx="541035" cy="594755"/>
            </a:xfrm>
            <a:custGeom>
              <a:avLst/>
              <a:gdLst>
                <a:gd name="T0" fmla="*/ 134 w 198"/>
                <a:gd name="T1" fmla="*/ 207 h 217"/>
                <a:gd name="T2" fmla="*/ 118 w 198"/>
                <a:gd name="T3" fmla="*/ 216 h 217"/>
                <a:gd name="T4" fmla="*/ 26 w 198"/>
                <a:gd name="T5" fmla="*/ 203 h 217"/>
                <a:gd name="T6" fmla="*/ 13 w 198"/>
                <a:gd name="T7" fmla="*/ 190 h 217"/>
                <a:gd name="T8" fmla="*/ 1 w 198"/>
                <a:gd name="T9" fmla="*/ 11 h 217"/>
                <a:gd name="T10" fmla="*/ 12 w 198"/>
                <a:gd name="T11" fmla="*/ 1 h 217"/>
                <a:gd name="T12" fmla="*/ 188 w 198"/>
                <a:gd name="T13" fmla="*/ 26 h 217"/>
                <a:gd name="T14" fmla="*/ 196 w 198"/>
                <a:gd name="T15" fmla="*/ 39 h 217"/>
                <a:gd name="T16" fmla="*/ 134 w 198"/>
                <a:gd name="T17" fmla="*/ 20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17">
                  <a:moveTo>
                    <a:pt x="134" y="207"/>
                  </a:moveTo>
                  <a:cubicBezTo>
                    <a:pt x="132" y="213"/>
                    <a:pt x="124" y="217"/>
                    <a:pt x="118" y="216"/>
                  </a:cubicBezTo>
                  <a:cubicBezTo>
                    <a:pt x="26" y="203"/>
                    <a:pt x="26" y="203"/>
                    <a:pt x="26" y="203"/>
                  </a:cubicBezTo>
                  <a:cubicBezTo>
                    <a:pt x="19" y="202"/>
                    <a:pt x="14" y="196"/>
                    <a:pt x="13" y="190"/>
                  </a:cubicBezTo>
                  <a:cubicBezTo>
                    <a:pt x="1" y="11"/>
                    <a:pt x="1" y="11"/>
                    <a:pt x="1" y="11"/>
                  </a:cubicBezTo>
                  <a:cubicBezTo>
                    <a:pt x="0" y="4"/>
                    <a:pt x="5" y="0"/>
                    <a:pt x="12" y="1"/>
                  </a:cubicBezTo>
                  <a:cubicBezTo>
                    <a:pt x="188" y="26"/>
                    <a:pt x="188" y="26"/>
                    <a:pt x="188" y="26"/>
                  </a:cubicBezTo>
                  <a:cubicBezTo>
                    <a:pt x="195" y="27"/>
                    <a:pt x="198" y="33"/>
                    <a:pt x="196" y="39"/>
                  </a:cubicBezTo>
                  <a:lnTo>
                    <a:pt x="134" y="207"/>
                  </a:lnTo>
                  <a:close/>
                </a:path>
              </a:pathLst>
            </a:custGeom>
            <a:solidFill>
              <a:srgbClr val="FCB70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32"/>
            <p:cNvSpPr/>
            <p:nvPr/>
          </p:nvSpPr>
          <p:spPr bwMode="auto">
            <a:xfrm>
              <a:off x="3419603" y="1409277"/>
              <a:ext cx="257088" cy="134300"/>
            </a:xfrm>
            <a:custGeom>
              <a:avLst/>
              <a:gdLst>
                <a:gd name="T0" fmla="*/ 92 w 94"/>
                <a:gd name="T1" fmla="*/ 39 h 49"/>
                <a:gd name="T2" fmla="*/ 51 w 94"/>
                <a:gd name="T3" fmla="*/ 12 h 49"/>
                <a:gd name="T4" fmla="*/ 16 w 94"/>
                <a:gd name="T5" fmla="*/ 7 h 49"/>
                <a:gd name="T6" fmla="*/ 7 w 94"/>
                <a:gd name="T7" fmla="*/ 39 h 49"/>
                <a:gd name="T8" fmla="*/ 40 w 94"/>
                <a:gd name="T9" fmla="*/ 48 h 49"/>
                <a:gd name="T10" fmla="*/ 52 w 94"/>
                <a:gd name="T11" fmla="*/ 39 h 49"/>
                <a:gd name="T12" fmla="*/ 89 w 94"/>
                <a:gd name="T13" fmla="*/ 46 h 49"/>
                <a:gd name="T14" fmla="*/ 92 w 94"/>
                <a:gd name="T15" fmla="*/ 3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49">
                  <a:moveTo>
                    <a:pt x="92" y="39"/>
                  </a:moveTo>
                  <a:cubicBezTo>
                    <a:pt x="79" y="28"/>
                    <a:pt x="64" y="22"/>
                    <a:pt x="51" y="12"/>
                  </a:cubicBezTo>
                  <a:cubicBezTo>
                    <a:pt x="41" y="4"/>
                    <a:pt x="27" y="0"/>
                    <a:pt x="16" y="7"/>
                  </a:cubicBezTo>
                  <a:cubicBezTo>
                    <a:pt x="5" y="15"/>
                    <a:pt x="0" y="27"/>
                    <a:pt x="7" y="39"/>
                  </a:cubicBezTo>
                  <a:cubicBezTo>
                    <a:pt x="13" y="49"/>
                    <a:pt x="30" y="49"/>
                    <a:pt x="40" y="48"/>
                  </a:cubicBezTo>
                  <a:cubicBezTo>
                    <a:pt x="46" y="48"/>
                    <a:pt x="50" y="44"/>
                    <a:pt x="52" y="39"/>
                  </a:cubicBezTo>
                  <a:cubicBezTo>
                    <a:pt x="64" y="43"/>
                    <a:pt x="77" y="47"/>
                    <a:pt x="89" y="46"/>
                  </a:cubicBezTo>
                  <a:cubicBezTo>
                    <a:pt x="93" y="46"/>
                    <a:pt x="94" y="41"/>
                    <a:pt x="92" y="39"/>
                  </a:cubicBezTo>
                  <a:close/>
                </a:path>
              </a:pathLst>
            </a:custGeom>
            <a:solidFill>
              <a:srgbClr val="FBCCA6"/>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33"/>
            <p:cNvSpPr/>
            <p:nvPr/>
          </p:nvSpPr>
          <p:spPr bwMode="auto">
            <a:xfrm>
              <a:off x="5407235" y="4030040"/>
              <a:ext cx="874865" cy="143893"/>
            </a:xfrm>
            <a:custGeom>
              <a:avLst/>
              <a:gdLst>
                <a:gd name="T0" fmla="*/ 456 w 456"/>
                <a:gd name="T1" fmla="*/ 75 h 75"/>
                <a:gd name="T2" fmla="*/ 0 w 456"/>
                <a:gd name="T3" fmla="*/ 6 h 75"/>
                <a:gd name="T4" fmla="*/ 0 w 456"/>
                <a:gd name="T5" fmla="*/ 0 h 75"/>
                <a:gd name="T6" fmla="*/ 456 w 456"/>
                <a:gd name="T7" fmla="*/ 0 h 75"/>
                <a:gd name="T8" fmla="*/ 456 w 456"/>
                <a:gd name="T9" fmla="*/ 75 h 75"/>
              </a:gdLst>
              <a:ahLst/>
              <a:cxnLst>
                <a:cxn ang="0">
                  <a:pos x="T0" y="T1"/>
                </a:cxn>
                <a:cxn ang="0">
                  <a:pos x="T2" y="T3"/>
                </a:cxn>
                <a:cxn ang="0">
                  <a:pos x="T4" y="T5"/>
                </a:cxn>
                <a:cxn ang="0">
                  <a:pos x="T6" y="T7"/>
                </a:cxn>
                <a:cxn ang="0">
                  <a:pos x="T8" y="T9"/>
                </a:cxn>
              </a:cxnLst>
              <a:rect l="0" t="0" r="r" b="b"/>
              <a:pathLst>
                <a:path w="456" h="75">
                  <a:moveTo>
                    <a:pt x="456" y="75"/>
                  </a:moveTo>
                  <a:lnTo>
                    <a:pt x="0" y="6"/>
                  </a:lnTo>
                  <a:lnTo>
                    <a:pt x="0" y="0"/>
                  </a:lnTo>
                  <a:lnTo>
                    <a:pt x="456" y="0"/>
                  </a:lnTo>
                  <a:lnTo>
                    <a:pt x="456" y="75"/>
                  </a:lnTo>
                  <a:close/>
                </a:path>
              </a:pathLst>
            </a:custGeom>
            <a:solidFill>
              <a:srgbClr val="000000">
                <a:alpha val="23922"/>
              </a:srgbClr>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2" name="Oval 22"/>
          <p:cNvSpPr>
            <a:spLocks noChangeArrowheads="1"/>
          </p:cNvSpPr>
          <p:nvPr userDrawn="1"/>
        </p:nvSpPr>
        <p:spPr bwMode="auto">
          <a:xfrm>
            <a:off x="2446167" y="6431515"/>
            <a:ext cx="7460823" cy="426485"/>
          </a:xfrm>
          <a:prstGeom prst="ellipse">
            <a:avLst/>
          </a:prstGeom>
          <a:solidFill>
            <a:srgbClr val="0D0D0D">
              <a:alpha val="20000"/>
            </a:srgbClr>
          </a:solidFill>
          <a:ln>
            <a:noFill/>
          </a:ln>
        </p:spPr>
        <p:txBody>
          <a:bodyPr vert="horz" wrap="square" lIns="91440" tIns="45720" rIns="91440" bIns="45720" numCol="1" anchor="t" anchorCtr="0" compatLnSpc="1"/>
          <a:lstStyle/>
          <a:p>
            <a:endParaRPr lang="zh-CN" altLang="en-US"/>
          </a:p>
        </p:txBody>
      </p:sp>
      <p:grpSp>
        <p:nvGrpSpPr>
          <p:cNvPr id="113" name="组合 112"/>
          <p:cNvGrpSpPr/>
          <p:nvPr userDrawn="1"/>
        </p:nvGrpSpPr>
        <p:grpSpPr>
          <a:xfrm>
            <a:off x="6029145" y="79740"/>
            <a:ext cx="1291195" cy="1287357"/>
            <a:chOff x="5451361" y="-455566"/>
            <a:chExt cx="1291195" cy="1287357"/>
          </a:xfrm>
          <a:effectLst>
            <a:outerShdw dist="76200" dir="2700000" algn="tl" rotWithShape="0">
              <a:prstClr val="black">
                <a:alpha val="20000"/>
              </a:prstClr>
            </a:outerShdw>
          </a:effectLst>
        </p:grpSpPr>
        <p:sp>
          <p:nvSpPr>
            <p:cNvPr id="114" name="Freeform 5"/>
            <p:cNvSpPr/>
            <p:nvPr/>
          </p:nvSpPr>
          <p:spPr bwMode="auto">
            <a:xfrm>
              <a:off x="5478223" y="-426788"/>
              <a:ext cx="1235555" cy="1231718"/>
            </a:xfrm>
            <a:custGeom>
              <a:avLst/>
              <a:gdLst>
                <a:gd name="T0" fmla="*/ 226 w 452"/>
                <a:gd name="T1" fmla="*/ 451 h 451"/>
                <a:gd name="T2" fmla="*/ 451 w 452"/>
                <a:gd name="T3" fmla="*/ 225 h 451"/>
                <a:gd name="T4" fmla="*/ 226 w 452"/>
                <a:gd name="T5" fmla="*/ 0 h 451"/>
                <a:gd name="T6" fmla="*/ 1 w 452"/>
                <a:gd name="T7" fmla="*/ 226 h 451"/>
                <a:gd name="T8" fmla="*/ 226 w 452"/>
                <a:gd name="T9" fmla="*/ 451 h 451"/>
              </a:gdLst>
              <a:ahLst/>
              <a:cxnLst>
                <a:cxn ang="0">
                  <a:pos x="T0" y="T1"/>
                </a:cxn>
                <a:cxn ang="0">
                  <a:pos x="T2" y="T3"/>
                </a:cxn>
                <a:cxn ang="0">
                  <a:pos x="T4" y="T5"/>
                </a:cxn>
                <a:cxn ang="0">
                  <a:pos x="T6" y="T7"/>
                </a:cxn>
                <a:cxn ang="0">
                  <a:pos x="T8" y="T9"/>
                </a:cxn>
              </a:cxnLst>
              <a:rect l="0" t="0" r="r" b="b"/>
              <a:pathLst>
                <a:path w="452" h="451">
                  <a:moveTo>
                    <a:pt x="226" y="451"/>
                  </a:moveTo>
                  <a:cubicBezTo>
                    <a:pt x="351" y="451"/>
                    <a:pt x="452" y="349"/>
                    <a:pt x="451" y="225"/>
                  </a:cubicBezTo>
                  <a:cubicBezTo>
                    <a:pt x="451" y="101"/>
                    <a:pt x="350" y="0"/>
                    <a:pt x="226" y="0"/>
                  </a:cubicBezTo>
                  <a:cubicBezTo>
                    <a:pt x="102" y="1"/>
                    <a:pt x="0" y="102"/>
                    <a:pt x="1" y="226"/>
                  </a:cubicBezTo>
                  <a:cubicBezTo>
                    <a:pt x="1" y="350"/>
                    <a:pt x="102" y="451"/>
                    <a:pt x="226" y="451"/>
                  </a:cubicBezTo>
                  <a:close/>
                </a:path>
              </a:pathLst>
            </a:custGeom>
            <a:solidFill>
              <a:srgbClr val="FEFEFD"/>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6"/>
            <p:cNvSpPr>
              <a:spLocks noEditPoints="1"/>
            </p:cNvSpPr>
            <p:nvPr/>
          </p:nvSpPr>
          <p:spPr bwMode="auto">
            <a:xfrm>
              <a:off x="5451361" y="-455566"/>
              <a:ext cx="1291194" cy="1287357"/>
            </a:xfrm>
            <a:custGeom>
              <a:avLst/>
              <a:gdLst>
                <a:gd name="T0" fmla="*/ 236 w 472"/>
                <a:gd name="T1" fmla="*/ 0 h 471"/>
                <a:gd name="T2" fmla="*/ 402 w 472"/>
                <a:gd name="T3" fmla="*/ 69 h 471"/>
                <a:gd name="T4" fmla="*/ 472 w 472"/>
                <a:gd name="T5" fmla="*/ 235 h 471"/>
                <a:gd name="T6" fmla="*/ 403 w 472"/>
                <a:gd name="T7" fmla="*/ 402 h 471"/>
                <a:gd name="T8" fmla="*/ 236 w 472"/>
                <a:gd name="T9" fmla="*/ 471 h 471"/>
                <a:gd name="T10" fmla="*/ 236 w 472"/>
                <a:gd name="T11" fmla="*/ 451 h 471"/>
                <a:gd name="T12" fmla="*/ 388 w 472"/>
                <a:gd name="T13" fmla="*/ 387 h 471"/>
                <a:gd name="T14" fmla="*/ 451 w 472"/>
                <a:gd name="T15" fmla="*/ 235 h 471"/>
                <a:gd name="T16" fmla="*/ 388 w 472"/>
                <a:gd name="T17" fmla="*/ 83 h 471"/>
                <a:gd name="T18" fmla="*/ 236 w 472"/>
                <a:gd name="T19" fmla="*/ 21 h 471"/>
                <a:gd name="T20" fmla="*/ 236 w 472"/>
                <a:gd name="T21" fmla="*/ 0 h 471"/>
                <a:gd name="T22" fmla="*/ 236 w 472"/>
                <a:gd name="T23" fmla="*/ 471 h 471"/>
                <a:gd name="T24" fmla="*/ 70 w 472"/>
                <a:gd name="T25" fmla="*/ 402 h 471"/>
                <a:gd name="T26" fmla="*/ 0 w 472"/>
                <a:gd name="T27" fmla="*/ 236 h 471"/>
                <a:gd name="T28" fmla="*/ 69 w 472"/>
                <a:gd name="T29" fmla="*/ 69 h 471"/>
                <a:gd name="T30" fmla="*/ 236 w 472"/>
                <a:gd name="T31" fmla="*/ 0 h 471"/>
                <a:gd name="T32" fmla="*/ 236 w 472"/>
                <a:gd name="T33" fmla="*/ 21 h 471"/>
                <a:gd name="T34" fmla="*/ 84 w 472"/>
                <a:gd name="T35" fmla="*/ 84 h 471"/>
                <a:gd name="T36" fmla="*/ 21 w 472"/>
                <a:gd name="T37" fmla="*/ 236 h 471"/>
                <a:gd name="T38" fmla="*/ 84 w 472"/>
                <a:gd name="T39" fmla="*/ 388 h 471"/>
                <a:gd name="T40" fmla="*/ 236 w 472"/>
                <a:gd name="T41" fmla="*/ 451 h 471"/>
                <a:gd name="T42" fmla="*/ 236 w 472"/>
                <a:gd name="T43"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2" h="471">
                  <a:moveTo>
                    <a:pt x="236" y="0"/>
                  </a:moveTo>
                  <a:cubicBezTo>
                    <a:pt x="301" y="0"/>
                    <a:pt x="360" y="26"/>
                    <a:pt x="402" y="69"/>
                  </a:cubicBezTo>
                  <a:cubicBezTo>
                    <a:pt x="445" y="111"/>
                    <a:pt x="471" y="170"/>
                    <a:pt x="472" y="235"/>
                  </a:cubicBezTo>
                  <a:cubicBezTo>
                    <a:pt x="472" y="300"/>
                    <a:pt x="445" y="359"/>
                    <a:pt x="403" y="402"/>
                  </a:cubicBezTo>
                  <a:cubicBezTo>
                    <a:pt x="360" y="445"/>
                    <a:pt x="301" y="471"/>
                    <a:pt x="236" y="471"/>
                  </a:cubicBezTo>
                  <a:cubicBezTo>
                    <a:pt x="236" y="451"/>
                    <a:pt x="236" y="451"/>
                    <a:pt x="236" y="451"/>
                  </a:cubicBezTo>
                  <a:cubicBezTo>
                    <a:pt x="296" y="451"/>
                    <a:pt x="349" y="426"/>
                    <a:pt x="388" y="387"/>
                  </a:cubicBezTo>
                  <a:cubicBezTo>
                    <a:pt x="427" y="348"/>
                    <a:pt x="451" y="295"/>
                    <a:pt x="451" y="235"/>
                  </a:cubicBezTo>
                  <a:cubicBezTo>
                    <a:pt x="451" y="176"/>
                    <a:pt x="427" y="122"/>
                    <a:pt x="388" y="83"/>
                  </a:cubicBezTo>
                  <a:cubicBezTo>
                    <a:pt x="349" y="44"/>
                    <a:pt x="295" y="20"/>
                    <a:pt x="236" y="21"/>
                  </a:cubicBezTo>
                  <a:lnTo>
                    <a:pt x="236" y="0"/>
                  </a:lnTo>
                  <a:close/>
                  <a:moveTo>
                    <a:pt x="236" y="471"/>
                  </a:moveTo>
                  <a:cubicBezTo>
                    <a:pt x="171" y="471"/>
                    <a:pt x="112" y="445"/>
                    <a:pt x="70" y="402"/>
                  </a:cubicBezTo>
                  <a:cubicBezTo>
                    <a:pt x="27" y="360"/>
                    <a:pt x="1" y="301"/>
                    <a:pt x="0" y="236"/>
                  </a:cubicBezTo>
                  <a:cubicBezTo>
                    <a:pt x="0" y="171"/>
                    <a:pt x="27" y="112"/>
                    <a:pt x="69" y="69"/>
                  </a:cubicBezTo>
                  <a:cubicBezTo>
                    <a:pt x="112" y="27"/>
                    <a:pt x="171" y="0"/>
                    <a:pt x="236" y="0"/>
                  </a:cubicBezTo>
                  <a:cubicBezTo>
                    <a:pt x="236" y="21"/>
                    <a:pt x="236" y="21"/>
                    <a:pt x="236" y="21"/>
                  </a:cubicBezTo>
                  <a:cubicBezTo>
                    <a:pt x="176" y="21"/>
                    <a:pt x="123" y="45"/>
                    <a:pt x="84" y="84"/>
                  </a:cubicBezTo>
                  <a:cubicBezTo>
                    <a:pt x="45" y="123"/>
                    <a:pt x="21" y="177"/>
                    <a:pt x="21" y="236"/>
                  </a:cubicBezTo>
                  <a:cubicBezTo>
                    <a:pt x="21" y="295"/>
                    <a:pt x="45" y="349"/>
                    <a:pt x="84" y="388"/>
                  </a:cubicBezTo>
                  <a:cubicBezTo>
                    <a:pt x="123" y="427"/>
                    <a:pt x="177" y="451"/>
                    <a:pt x="236" y="451"/>
                  </a:cubicBezTo>
                  <a:lnTo>
                    <a:pt x="236" y="471"/>
                  </a:lnTo>
                  <a:close/>
                </a:path>
              </a:pathLst>
            </a:custGeom>
            <a:solidFill>
              <a:srgbClr val="4B4C5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7"/>
            <p:cNvSpPr/>
            <p:nvPr/>
          </p:nvSpPr>
          <p:spPr bwMode="auto">
            <a:xfrm>
              <a:off x="5656650" y="-27727"/>
              <a:ext cx="471967" cy="247496"/>
            </a:xfrm>
            <a:custGeom>
              <a:avLst/>
              <a:gdLst>
                <a:gd name="T0" fmla="*/ 165 w 173"/>
                <a:gd name="T1" fmla="*/ 70 h 91"/>
                <a:gd name="T2" fmla="*/ 170 w 173"/>
                <a:gd name="T3" fmla="*/ 84 h 91"/>
                <a:gd name="T4" fmla="*/ 157 w 173"/>
                <a:gd name="T5" fmla="*/ 89 h 91"/>
                <a:gd name="T6" fmla="*/ 8 w 173"/>
                <a:gd name="T7" fmla="*/ 21 h 91"/>
                <a:gd name="T8" fmla="*/ 3 w 173"/>
                <a:gd name="T9" fmla="*/ 7 h 91"/>
                <a:gd name="T10" fmla="*/ 16 w 173"/>
                <a:gd name="T11" fmla="*/ 2 h 91"/>
                <a:gd name="T12" fmla="*/ 165 w 173"/>
                <a:gd name="T13" fmla="*/ 70 h 91"/>
              </a:gdLst>
              <a:ahLst/>
              <a:cxnLst>
                <a:cxn ang="0">
                  <a:pos x="T0" y="T1"/>
                </a:cxn>
                <a:cxn ang="0">
                  <a:pos x="T2" y="T3"/>
                </a:cxn>
                <a:cxn ang="0">
                  <a:pos x="T4" y="T5"/>
                </a:cxn>
                <a:cxn ang="0">
                  <a:pos x="T6" y="T7"/>
                </a:cxn>
                <a:cxn ang="0">
                  <a:pos x="T8" y="T9"/>
                </a:cxn>
                <a:cxn ang="0">
                  <a:pos x="T10" y="T11"/>
                </a:cxn>
                <a:cxn ang="0">
                  <a:pos x="T12" y="T13"/>
                </a:cxn>
              </a:cxnLst>
              <a:rect l="0" t="0" r="r" b="b"/>
              <a:pathLst>
                <a:path w="173" h="91">
                  <a:moveTo>
                    <a:pt x="165" y="70"/>
                  </a:moveTo>
                  <a:cubicBezTo>
                    <a:pt x="170" y="73"/>
                    <a:pt x="173" y="79"/>
                    <a:pt x="170" y="84"/>
                  </a:cubicBezTo>
                  <a:cubicBezTo>
                    <a:pt x="168" y="89"/>
                    <a:pt x="162" y="91"/>
                    <a:pt x="157" y="89"/>
                  </a:cubicBezTo>
                  <a:cubicBezTo>
                    <a:pt x="8" y="21"/>
                    <a:pt x="8" y="21"/>
                    <a:pt x="8" y="21"/>
                  </a:cubicBezTo>
                  <a:cubicBezTo>
                    <a:pt x="3" y="18"/>
                    <a:pt x="0" y="12"/>
                    <a:pt x="3" y="7"/>
                  </a:cubicBezTo>
                  <a:cubicBezTo>
                    <a:pt x="5" y="2"/>
                    <a:pt x="11" y="0"/>
                    <a:pt x="16" y="2"/>
                  </a:cubicBezTo>
                  <a:lnTo>
                    <a:pt x="165" y="70"/>
                  </a:lnTo>
                  <a:close/>
                </a:path>
              </a:pathLst>
            </a:custGeom>
            <a:solidFill>
              <a:srgbClr val="4B4C5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
            <p:cNvSpPr/>
            <p:nvPr/>
          </p:nvSpPr>
          <p:spPr bwMode="auto">
            <a:xfrm>
              <a:off x="6067222" y="-8541"/>
              <a:ext cx="270518" cy="228310"/>
            </a:xfrm>
            <a:custGeom>
              <a:avLst/>
              <a:gdLst>
                <a:gd name="T0" fmla="*/ 17 w 99"/>
                <a:gd name="T1" fmla="*/ 81 h 84"/>
                <a:gd name="T2" fmla="*/ 3 w 99"/>
                <a:gd name="T3" fmla="*/ 79 h 84"/>
                <a:gd name="T4" fmla="*/ 5 w 99"/>
                <a:gd name="T5" fmla="*/ 65 h 84"/>
                <a:gd name="T6" fmla="*/ 81 w 99"/>
                <a:gd name="T7" fmla="*/ 3 h 84"/>
                <a:gd name="T8" fmla="*/ 95 w 99"/>
                <a:gd name="T9" fmla="*/ 5 h 84"/>
                <a:gd name="T10" fmla="*/ 93 w 99"/>
                <a:gd name="T11" fmla="*/ 19 h 84"/>
                <a:gd name="T12" fmla="*/ 17 w 99"/>
                <a:gd name="T13" fmla="*/ 81 h 84"/>
              </a:gdLst>
              <a:ahLst/>
              <a:cxnLst>
                <a:cxn ang="0">
                  <a:pos x="T0" y="T1"/>
                </a:cxn>
                <a:cxn ang="0">
                  <a:pos x="T2" y="T3"/>
                </a:cxn>
                <a:cxn ang="0">
                  <a:pos x="T4" y="T5"/>
                </a:cxn>
                <a:cxn ang="0">
                  <a:pos x="T6" y="T7"/>
                </a:cxn>
                <a:cxn ang="0">
                  <a:pos x="T8" y="T9"/>
                </a:cxn>
                <a:cxn ang="0">
                  <a:pos x="T10" y="T11"/>
                </a:cxn>
                <a:cxn ang="0">
                  <a:pos x="T12" y="T13"/>
                </a:cxn>
              </a:cxnLst>
              <a:rect l="0" t="0" r="r" b="b"/>
              <a:pathLst>
                <a:path w="99" h="84">
                  <a:moveTo>
                    <a:pt x="17" y="81"/>
                  </a:moveTo>
                  <a:cubicBezTo>
                    <a:pt x="13" y="84"/>
                    <a:pt x="7" y="83"/>
                    <a:pt x="3" y="79"/>
                  </a:cubicBezTo>
                  <a:cubicBezTo>
                    <a:pt x="0" y="75"/>
                    <a:pt x="0" y="68"/>
                    <a:pt x="5" y="65"/>
                  </a:cubicBezTo>
                  <a:cubicBezTo>
                    <a:pt x="81" y="3"/>
                    <a:pt x="81" y="3"/>
                    <a:pt x="81" y="3"/>
                  </a:cubicBezTo>
                  <a:cubicBezTo>
                    <a:pt x="85" y="0"/>
                    <a:pt x="91" y="0"/>
                    <a:pt x="95" y="5"/>
                  </a:cubicBezTo>
                  <a:cubicBezTo>
                    <a:pt x="99" y="9"/>
                    <a:pt x="98" y="15"/>
                    <a:pt x="93" y="19"/>
                  </a:cubicBezTo>
                  <a:lnTo>
                    <a:pt x="17" y="81"/>
                  </a:lnTo>
                  <a:close/>
                </a:path>
              </a:pathLst>
            </a:custGeom>
            <a:solidFill>
              <a:srgbClr val="4B4C5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9"/>
            <p:cNvSpPr/>
            <p:nvPr/>
          </p:nvSpPr>
          <p:spPr bwMode="auto">
            <a:xfrm>
              <a:off x="6067222" y="-455566"/>
              <a:ext cx="57557" cy="140056"/>
            </a:xfrm>
            <a:custGeom>
              <a:avLst/>
              <a:gdLst>
                <a:gd name="T0" fmla="*/ 0 w 21"/>
                <a:gd name="T1" fmla="*/ 10 h 51"/>
                <a:gd name="T2" fmla="*/ 11 w 21"/>
                <a:gd name="T3" fmla="*/ 0 h 51"/>
                <a:gd name="T4" fmla="*/ 21 w 21"/>
                <a:gd name="T5" fmla="*/ 10 h 51"/>
                <a:gd name="T6" fmla="*/ 21 w 21"/>
                <a:gd name="T7" fmla="*/ 41 h 51"/>
                <a:gd name="T8" fmla="*/ 11 w 21"/>
                <a:gd name="T9" fmla="*/ 51 h 51"/>
                <a:gd name="T10" fmla="*/ 0 w 21"/>
                <a:gd name="T11" fmla="*/ 41 h 51"/>
                <a:gd name="T12" fmla="*/ 0 w 21"/>
                <a:gd name="T13" fmla="*/ 10 h 51"/>
              </a:gdLst>
              <a:ahLst/>
              <a:cxnLst>
                <a:cxn ang="0">
                  <a:pos x="T0" y="T1"/>
                </a:cxn>
                <a:cxn ang="0">
                  <a:pos x="T2" y="T3"/>
                </a:cxn>
                <a:cxn ang="0">
                  <a:pos x="T4" y="T5"/>
                </a:cxn>
                <a:cxn ang="0">
                  <a:pos x="T6" y="T7"/>
                </a:cxn>
                <a:cxn ang="0">
                  <a:pos x="T8" y="T9"/>
                </a:cxn>
                <a:cxn ang="0">
                  <a:pos x="T10" y="T11"/>
                </a:cxn>
                <a:cxn ang="0">
                  <a:pos x="T12" y="T13"/>
                </a:cxn>
              </a:cxnLst>
              <a:rect l="0" t="0" r="r" b="b"/>
              <a:pathLst>
                <a:path w="21" h="51">
                  <a:moveTo>
                    <a:pt x="0" y="10"/>
                  </a:moveTo>
                  <a:cubicBezTo>
                    <a:pt x="0" y="5"/>
                    <a:pt x="5" y="0"/>
                    <a:pt x="11" y="0"/>
                  </a:cubicBezTo>
                  <a:cubicBezTo>
                    <a:pt x="16" y="0"/>
                    <a:pt x="21" y="5"/>
                    <a:pt x="21" y="10"/>
                  </a:cubicBezTo>
                  <a:cubicBezTo>
                    <a:pt x="21" y="41"/>
                    <a:pt x="21" y="41"/>
                    <a:pt x="21" y="41"/>
                  </a:cubicBezTo>
                  <a:cubicBezTo>
                    <a:pt x="21" y="46"/>
                    <a:pt x="16" y="51"/>
                    <a:pt x="11" y="51"/>
                  </a:cubicBezTo>
                  <a:cubicBezTo>
                    <a:pt x="5" y="51"/>
                    <a:pt x="0" y="47"/>
                    <a:pt x="0" y="41"/>
                  </a:cubicBezTo>
                  <a:lnTo>
                    <a:pt x="0" y="10"/>
                  </a:lnTo>
                  <a:close/>
                </a:path>
              </a:pathLst>
            </a:custGeom>
            <a:solidFill>
              <a:srgbClr val="4B4C5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0"/>
            <p:cNvSpPr/>
            <p:nvPr/>
          </p:nvSpPr>
          <p:spPr bwMode="auto">
            <a:xfrm>
              <a:off x="6602500" y="160292"/>
              <a:ext cx="140056" cy="57557"/>
            </a:xfrm>
            <a:custGeom>
              <a:avLst/>
              <a:gdLst>
                <a:gd name="T0" fmla="*/ 40 w 51"/>
                <a:gd name="T1" fmla="*/ 0 h 21"/>
                <a:gd name="T2" fmla="*/ 51 w 51"/>
                <a:gd name="T3" fmla="*/ 10 h 21"/>
                <a:gd name="T4" fmla="*/ 40 w 51"/>
                <a:gd name="T5" fmla="*/ 20 h 21"/>
                <a:gd name="T6" fmla="*/ 10 w 51"/>
                <a:gd name="T7" fmla="*/ 21 h 21"/>
                <a:gd name="T8" fmla="*/ 0 w 51"/>
                <a:gd name="T9" fmla="*/ 10 h 21"/>
                <a:gd name="T10" fmla="*/ 10 w 51"/>
                <a:gd name="T11" fmla="*/ 0 h 21"/>
                <a:gd name="T12" fmla="*/ 40 w 5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51" h="21">
                  <a:moveTo>
                    <a:pt x="40" y="0"/>
                  </a:moveTo>
                  <a:cubicBezTo>
                    <a:pt x="46" y="0"/>
                    <a:pt x="51" y="5"/>
                    <a:pt x="51" y="10"/>
                  </a:cubicBezTo>
                  <a:cubicBezTo>
                    <a:pt x="51" y="16"/>
                    <a:pt x="46" y="20"/>
                    <a:pt x="40" y="20"/>
                  </a:cubicBezTo>
                  <a:cubicBezTo>
                    <a:pt x="10" y="21"/>
                    <a:pt x="10" y="21"/>
                    <a:pt x="10" y="21"/>
                  </a:cubicBezTo>
                  <a:cubicBezTo>
                    <a:pt x="4" y="21"/>
                    <a:pt x="0" y="16"/>
                    <a:pt x="0" y="10"/>
                  </a:cubicBezTo>
                  <a:cubicBezTo>
                    <a:pt x="0" y="5"/>
                    <a:pt x="4" y="0"/>
                    <a:pt x="10" y="0"/>
                  </a:cubicBezTo>
                  <a:lnTo>
                    <a:pt x="40" y="0"/>
                  </a:lnTo>
                  <a:close/>
                </a:path>
              </a:pathLst>
            </a:custGeom>
            <a:solidFill>
              <a:srgbClr val="4B4C5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
            <p:cNvSpPr/>
            <p:nvPr/>
          </p:nvSpPr>
          <p:spPr bwMode="auto">
            <a:xfrm>
              <a:off x="6069139" y="693653"/>
              <a:ext cx="57557" cy="138137"/>
            </a:xfrm>
            <a:custGeom>
              <a:avLst/>
              <a:gdLst>
                <a:gd name="T0" fmla="*/ 21 w 21"/>
                <a:gd name="T1" fmla="*/ 41 h 51"/>
                <a:gd name="T2" fmla="*/ 10 w 21"/>
                <a:gd name="T3" fmla="*/ 51 h 51"/>
                <a:gd name="T4" fmla="*/ 0 w 21"/>
                <a:gd name="T5" fmla="*/ 41 h 51"/>
                <a:gd name="T6" fmla="*/ 0 w 21"/>
                <a:gd name="T7" fmla="*/ 10 h 51"/>
                <a:gd name="T8" fmla="*/ 10 w 21"/>
                <a:gd name="T9" fmla="*/ 0 h 51"/>
                <a:gd name="T10" fmla="*/ 21 w 21"/>
                <a:gd name="T11" fmla="*/ 10 h 51"/>
                <a:gd name="T12" fmla="*/ 21 w 21"/>
                <a:gd name="T13" fmla="*/ 41 h 51"/>
              </a:gdLst>
              <a:ahLst/>
              <a:cxnLst>
                <a:cxn ang="0">
                  <a:pos x="T0" y="T1"/>
                </a:cxn>
                <a:cxn ang="0">
                  <a:pos x="T2" y="T3"/>
                </a:cxn>
                <a:cxn ang="0">
                  <a:pos x="T4" y="T5"/>
                </a:cxn>
                <a:cxn ang="0">
                  <a:pos x="T6" y="T7"/>
                </a:cxn>
                <a:cxn ang="0">
                  <a:pos x="T8" y="T9"/>
                </a:cxn>
                <a:cxn ang="0">
                  <a:pos x="T10" y="T11"/>
                </a:cxn>
                <a:cxn ang="0">
                  <a:pos x="T12" y="T13"/>
                </a:cxn>
              </a:cxnLst>
              <a:rect l="0" t="0" r="r" b="b"/>
              <a:pathLst>
                <a:path w="21" h="51">
                  <a:moveTo>
                    <a:pt x="21" y="41"/>
                  </a:moveTo>
                  <a:cubicBezTo>
                    <a:pt x="21" y="47"/>
                    <a:pt x="16" y="51"/>
                    <a:pt x="10" y="51"/>
                  </a:cubicBezTo>
                  <a:cubicBezTo>
                    <a:pt x="5" y="51"/>
                    <a:pt x="0" y="47"/>
                    <a:pt x="0" y="41"/>
                  </a:cubicBezTo>
                  <a:cubicBezTo>
                    <a:pt x="0" y="10"/>
                    <a:pt x="0" y="10"/>
                    <a:pt x="0" y="10"/>
                  </a:cubicBezTo>
                  <a:cubicBezTo>
                    <a:pt x="0" y="5"/>
                    <a:pt x="5" y="0"/>
                    <a:pt x="10" y="0"/>
                  </a:cubicBezTo>
                  <a:cubicBezTo>
                    <a:pt x="16" y="0"/>
                    <a:pt x="21" y="5"/>
                    <a:pt x="21" y="10"/>
                  </a:cubicBezTo>
                  <a:lnTo>
                    <a:pt x="21" y="41"/>
                  </a:lnTo>
                  <a:close/>
                </a:path>
              </a:pathLst>
            </a:custGeom>
            <a:solidFill>
              <a:srgbClr val="4B4C5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2"/>
            <p:cNvSpPr/>
            <p:nvPr/>
          </p:nvSpPr>
          <p:spPr bwMode="auto">
            <a:xfrm>
              <a:off x="5451361" y="162212"/>
              <a:ext cx="140056" cy="55639"/>
            </a:xfrm>
            <a:custGeom>
              <a:avLst/>
              <a:gdLst>
                <a:gd name="T0" fmla="*/ 11 w 51"/>
                <a:gd name="T1" fmla="*/ 20 h 20"/>
                <a:gd name="T2" fmla="*/ 0 w 51"/>
                <a:gd name="T3" fmla="*/ 10 h 20"/>
                <a:gd name="T4" fmla="*/ 11 w 51"/>
                <a:gd name="T5" fmla="*/ 0 h 20"/>
                <a:gd name="T6" fmla="*/ 41 w 51"/>
                <a:gd name="T7" fmla="*/ 0 h 20"/>
                <a:gd name="T8" fmla="*/ 51 w 51"/>
                <a:gd name="T9" fmla="*/ 10 h 20"/>
                <a:gd name="T10" fmla="*/ 41 w 51"/>
                <a:gd name="T11" fmla="*/ 20 h 20"/>
                <a:gd name="T12" fmla="*/ 11 w 5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1" h="20">
                  <a:moveTo>
                    <a:pt x="11" y="20"/>
                  </a:moveTo>
                  <a:cubicBezTo>
                    <a:pt x="5" y="20"/>
                    <a:pt x="0" y="16"/>
                    <a:pt x="0" y="10"/>
                  </a:cubicBezTo>
                  <a:cubicBezTo>
                    <a:pt x="0" y="4"/>
                    <a:pt x="5" y="0"/>
                    <a:pt x="11" y="0"/>
                  </a:cubicBezTo>
                  <a:cubicBezTo>
                    <a:pt x="41" y="0"/>
                    <a:pt x="41" y="0"/>
                    <a:pt x="41" y="0"/>
                  </a:cubicBezTo>
                  <a:cubicBezTo>
                    <a:pt x="47" y="0"/>
                    <a:pt x="51" y="4"/>
                    <a:pt x="51" y="10"/>
                  </a:cubicBezTo>
                  <a:cubicBezTo>
                    <a:pt x="51" y="16"/>
                    <a:pt x="47" y="20"/>
                    <a:pt x="41" y="20"/>
                  </a:cubicBezTo>
                  <a:lnTo>
                    <a:pt x="11" y="20"/>
                  </a:lnTo>
                  <a:close/>
                </a:path>
              </a:pathLst>
            </a:custGeom>
            <a:solidFill>
              <a:srgbClr val="4B4C5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3"/>
            <p:cNvSpPr/>
            <p:nvPr/>
          </p:nvSpPr>
          <p:spPr bwMode="auto">
            <a:xfrm>
              <a:off x="6328146" y="-374986"/>
              <a:ext cx="107440" cy="132382"/>
            </a:xfrm>
            <a:custGeom>
              <a:avLst/>
              <a:gdLst>
                <a:gd name="T0" fmla="*/ 18 w 39"/>
                <a:gd name="T1" fmla="*/ 6 h 49"/>
                <a:gd name="T2" fmla="*/ 32 w 39"/>
                <a:gd name="T3" fmla="*/ 2 h 49"/>
                <a:gd name="T4" fmla="*/ 36 w 39"/>
                <a:gd name="T5" fmla="*/ 16 h 49"/>
                <a:gd name="T6" fmla="*/ 21 w 39"/>
                <a:gd name="T7" fmla="*/ 43 h 49"/>
                <a:gd name="T8" fmla="*/ 7 w 39"/>
                <a:gd name="T9" fmla="*/ 47 h 49"/>
                <a:gd name="T10" fmla="*/ 3 w 39"/>
                <a:gd name="T11" fmla="*/ 33 h 49"/>
                <a:gd name="T12" fmla="*/ 18 w 39"/>
                <a:gd name="T13" fmla="*/ 6 h 49"/>
              </a:gdLst>
              <a:ahLst/>
              <a:cxnLst>
                <a:cxn ang="0">
                  <a:pos x="T0" y="T1"/>
                </a:cxn>
                <a:cxn ang="0">
                  <a:pos x="T2" y="T3"/>
                </a:cxn>
                <a:cxn ang="0">
                  <a:pos x="T4" y="T5"/>
                </a:cxn>
                <a:cxn ang="0">
                  <a:pos x="T6" y="T7"/>
                </a:cxn>
                <a:cxn ang="0">
                  <a:pos x="T8" y="T9"/>
                </a:cxn>
                <a:cxn ang="0">
                  <a:pos x="T10" y="T11"/>
                </a:cxn>
                <a:cxn ang="0">
                  <a:pos x="T12" y="T13"/>
                </a:cxn>
              </a:cxnLst>
              <a:rect l="0" t="0" r="r" b="b"/>
              <a:pathLst>
                <a:path w="39" h="49">
                  <a:moveTo>
                    <a:pt x="18" y="6"/>
                  </a:moveTo>
                  <a:cubicBezTo>
                    <a:pt x="21" y="1"/>
                    <a:pt x="28" y="0"/>
                    <a:pt x="32" y="2"/>
                  </a:cubicBezTo>
                  <a:cubicBezTo>
                    <a:pt x="37" y="5"/>
                    <a:pt x="39" y="12"/>
                    <a:pt x="36" y="16"/>
                  </a:cubicBezTo>
                  <a:cubicBezTo>
                    <a:pt x="21" y="43"/>
                    <a:pt x="21" y="43"/>
                    <a:pt x="21" y="43"/>
                  </a:cubicBezTo>
                  <a:cubicBezTo>
                    <a:pt x="18" y="48"/>
                    <a:pt x="12" y="49"/>
                    <a:pt x="7" y="47"/>
                  </a:cubicBezTo>
                  <a:cubicBezTo>
                    <a:pt x="2" y="44"/>
                    <a:pt x="0" y="38"/>
                    <a:pt x="3" y="33"/>
                  </a:cubicBezTo>
                  <a:lnTo>
                    <a:pt x="18" y="6"/>
                  </a:lnTo>
                  <a:close/>
                </a:path>
              </a:pathLst>
            </a:custGeom>
            <a:solidFill>
              <a:srgbClr val="4B4C5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4"/>
            <p:cNvSpPr/>
            <p:nvPr/>
          </p:nvSpPr>
          <p:spPr bwMode="auto">
            <a:xfrm>
              <a:off x="6525758" y="423136"/>
              <a:ext cx="136219" cy="105522"/>
            </a:xfrm>
            <a:custGeom>
              <a:avLst/>
              <a:gdLst>
                <a:gd name="T0" fmla="*/ 43 w 50"/>
                <a:gd name="T1" fmla="*/ 18 h 39"/>
                <a:gd name="T2" fmla="*/ 47 w 50"/>
                <a:gd name="T3" fmla="*/ 32 h 39"/>
                <a:gd name="T4" fmla="*/ 33 w 50"/>
                <a:gd name="T5" fmla="*/ 36 h 39"/>
                <a:gd name="T6" fmla="*/ 7 w 50"/>
                <a:gd name="T7" fmla="*/ 21 h 39"/>
                <a:gd name="T8" fmla="*/ 3 w 50"/>
                <a:gd name="T9" fmla="*/ 7 h 39"/>
                <a:gd name="T10" fmla="*/ 17 w 50"/>
                <a:gd name="T11" fmla="*/ 3 h 39"/>
                <a:gd name="T12" fmla="*/ 43 w 50"/>
                <a:gd name="T13" fmla="*/ 18 h 39"/>
              </a:gdLst>
              <a:ahLst/>
              <a:cxnLst>
                <a:cxn ang="0">
                  <a:pos x="T0" y="T1"/>
                </a:cxn>
                <a:cxn ang="0">
                  <a:pos x="T2" y="T3"/>
                </a:cxn>
                <a:cxn ang="0">
                  <a:pos x="T4" y="T5"/>
                </a:cxn>
                <a:cxn ang="0">
                  <a:pos x="T6" y="T7"/>
                </a:cxn>
                <a:cxn ang="0">
                  <a:pos x="T8" y="T9"/>
                </a:cxn>
                <a:cxn ang="0">
                  <a:pos x="T10" y="T11"/>
                </a:cxn>
                <a:cxn ang="0">
                  <a:pos x="T12" y="T13"/>
                </a:cxn>
              </a:cxnLst>
              <a:rect l="0" t="0" r="r" b="b"/>
              <a:pathLst>
                <a:path w="50" h="39">
                  <a:moveTo>
                    <a:pt x="43" y="18"/>
                  </a:moveTo>
                  <a:cubicBezTo>
                    <a:pt x="48" y="21"/>
                    <a:pt x="50" y="27"/>
                    <a:pt x="47" y="32"/>
                  </a:cubicBezTo>
                  <a:cubicBezTo>
                    <a:pt x="44" y="37"/>
                    <a:pt x="38" y="39"/>
                    <a:pt x="33" y="36"/>
                  </a:cubicBezTo>
                  <a:cubicBezTo>
                    <a:pt x="7" y="21"/>
                    <a:pt x="7" y="21"/>
                    <a:pt x="7" y="21"/>
                  </a:cubicBezTo>
                  <a:cubicBezTo>
                    <a:pt x="2" y="18"/>
                    <a:pt x="0" y="12"/>
                    <a:pt x="3" y="7"/>
                  </a:cubicBezTo>
                  <a:cubicBezTo>
                    <a:pt x="6" y="2"/>
                    <a:pt x="12" y="0"/>
                    <a:pt x="17" y="3"/>
                  </a:cubicBezTo>
                  <a:lnTo>
                    <a:pt x="43" y="18"/>
                  </a:lnTo>
                  <a:close/>
                </a:path>
              </a:pathLst>
            </a:custGeom>
            <a:solidFill>
              <a:srgbClr val="4B4C5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5"/>
            <p:cNvSpPr/>
            <p:nvPr/>
          </p:nvSpPr>
          <p:spPr bwMode="auto">
            <a:xfrm>
              <a:off x="5758332" y="618829"/>
              <a:ext cx="105522" cy="138137"/>
            </a:xfrm>
            <a:custGeom>
              <a:avLst/>
              <a:gdLst>
                <a:gd name="T0" fmla="*/ 21 w 39"/>
                <a:gd name="T1" fmla="*/ 43 h 50"/>
                <a:gd name="T2" fmla="*/ 7 w 39"/>
                <a:gd name="T3" fmla="*/ 47 h 50"/>
                <a:gd name="T4" fmla="*/ 3 w 39"/>
                <a:gd name="T5" fmla="*/ 33 h 50"/>
                <a:gd name="T6" fmla="*/ 18 w 39"/>
                <a:gd name="T7" fmla="*/ 6 h 50"/>
                <a:gd name="T8" fmla="*/ 32 w 39"/>
                <a:gd name="T9" fmla="*/ 3 h 50"/>
                <a:gd name="T10" fmla="*/ 36 w 39"/>
                <a:gd name="T11" fmla="*/ 17 h 50"/>
                <a:gd name="T12" fmla="*/ 21 w 39"/>
                <a:gd name="T13" fmla="*/ 43 h 50"/>
              </a:gdLst>
              <a:ahLst/>
              <a:cxnLst>
                <a:cxn ang="0">
                  <a:pos x="T0" y="T1"/>
                </a:cxn>
                <a:cxn ang="0">
                  <a:pos x="T2" y="T3"/>
                </a:cxn>
                <a:cxn ang="0">
                  <a:pos x="T4" y="T5"/>
                </a:cxn>
                <a:cxn ang="0">
                  <a:pos x="T6" y="T7"/>
                </a:cxn>
                <a:cxn ang="0">
                  <a:pos x="T8" y="T9"/>
                </a:cxn>
                <a:cxn ang="0">
                  <a:pos x="T10" y="T11"/>
                </a:cxn>
                <a:cxn ang="0">
                  <a:pos x="T12" y="T13"/>
                </a:cxn>
              </a:cxnLst>
              <a:rect l="0" t="0" r="r" b="b"/>
              <a:pathLst>
                <a:path w="39" h="50">
                  <a:moveTo>
                    <a:pt x="21" y="43"/>
                  </a:moveTo>
                  <a:cubicBezTo>
                    <a:pt x="18" y="48"/>
                    <a:pt x="12" y="50"/>
                    <a:pt x="7" y="47"/>
                  </a:cubicBezTo>
                  <a:cubicBezTo>
                    <a:pt x="2" y="44"/>
                    <a:pt x="0" y="38"/>
                    <a:pt x="3" y="33"/>
                  </a:cubicBezTo>
                  <a:cubicBezTo>
                    <a:pt x="18" y="6"/>
                    <a:pt x="18" y="6"/>
                    <a:pt x="18" y="6"/>
                  </a:cubicBezTo>
                  <a:cubicBezTo>
                    <a:pt x="21" y="2"/>
                    <a:pt x="27" y="0"/>
                    <a:pt x="32" y="3"/>
                  </a:cubicBezTo>
                  <a:cubicBezTo>
                    <a:pt x="37" y="5"/>
                    <a:pt x="39" y="12"/>
                    <a:pt x="36" y="17"/>
                  </a:cubicBezTo>
                  <a:lnTo>
                    <a:pt x="21" y="43"/>
                  </a:lnTo>
                  <a:close/>
                </a:path>
              </a:pathLst>
            </a:custGeom>
            <a:solidFill>
              <a:srgbClr val="4B4C5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6"/>
            <p:cNvSpPr/>
            <p:nvPr/>
          </p:nvSpPr>
          <p:spPr bwMode="auto">
            <a:xfrm>
              <a:off x="5530024" y="-148597"/>
              <a:ext cx="138137" cy="103603"/>
            </a:xfrm>
            <a:custGeom>
              <a:avLst/>
              <a:gdLst>
                <a:gd name="T0" fmla="*/ 7 w 50"/>
                <a:gd name="T1" fmla="*/ 20 h 38"/>
                <a:gd name="T2" fmla="*/ 3 w 50"/>
                <a:gd name="T3" fmla="*/ 6 h 38"/>
                <a:gd name="T4" fmla="*/ 17 w 50"/>
                <a:gd name="T5" fmla="*/ 2 h 38"/>
                <a:gd name="T6" fmla="*/ 43 w 50"/>
                <a:gd name="T7" fmla="*/ 18 h 38"/>
                <a:gd name="T8" fmla="*/ 47 w 50"/>
                <a:gd name="T9" fmla="*/ 32 h 38"/>
                <a:gd name="T10" fmla="*/ 33 w 50"/>
                <a:gd name="T11" fmla="*/ 35 h 38"/>
                <a:gd name="T12" fmla="*/ 7 w 50"/>
                <a:gd name="T13" fmla="*/ 20 h 38"/>
              </a:gdLst>
              <a:ahLst/>
              <a:cxnLst>
                <a:cxn ang="0">
                  <a:pos x="T0" y="T1"/>
                </a:cxn>
                <a:cxn ang="0">
                  <a:pos x="T2" y="T3"/>
                </a:cxn>
                <a:cxn ang="0">
                  <a:pos x="T4" y="T5"/>
                </a:cxn>
                <a:cxn ang="0">
                  <a:pos x="T6" y="T7"/>
                </a:cxn>
                <a:cxn ang="0">
                  <a:pos x="T8" y="T9"/>
                </a:cxn>
                <a:cxn ang="0">
                  <a:pos x="T10" y="T11"/>
                </a:cxn>
                <a:cxn ang="0">
                  <a:pos x="T12" y="T13"/>
                </a:cxn>
              </a:cxnLst>
              <a:rect l="0" t="0" r="r" b="b"/>
              <a:pathLst>
                <a:path w="50" h="38">
                  <a:moveTo>
                    <a:pt x="7" y="20"/>
                  </a:moveTo>
                  <a:cubicBezTo>
                    <a:pt x="2" y="17"/>
                    <a:pt x="0" y="11"/>
                    <a:pt x="3" y="6"/>
                  </a:cubicBezTo>
                  <a:cubicBezTo>
                    <a:pt x="6" y="1"/>
                    <a:pt x="12" y="0"/>
                    <a:pt x="17" y="2"/>
                  </a:cubicBezTo>
                  <a:cubicBezTo>
                    <a:pt x="43" y="18"/>
                    <a:pt x="43" y="18"/>
                    <a:pt x="43" y="18"/>
                  </a:cubicBezTo>
                  <a:cubicBezTo>
                    <a:pt x="48" y="21"/>
                    <a:pt x="50" y="27"/>
                    <a:pt x="47" y="32"/>
                  </a:cubicBezTo>
                  <a:cubicBezTo>
                    <a:pt x="44" y="36"/>
                    <a:pt x="38" y="38"/>
                    <a:pt x="33" y="35"/>
                  </a:cubicBezTo>
                  <a:lnTo>
                    <a:pt x="7" y="20"/>
                  </a:lnTo>
                  <a:close/>
                </a:path>
              </a:pathLst>
            </a:custGeom>
            <a:solidFill>
              <a:srgbClr val="4B4C5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7"/>
            <p:cNvSpPr/>
            <p:nvPr/>
          </p:nvSpPr>
          <p:spPr bwMode="auto">
            <a:xfrm>
              <a:off x="6525758" y="-152433"/>
              <a:ext cx="136219" cy="107440"/>
            </a:xfrm>
            <a:custGeom>
              <a:avLst/>
              <a:gdLst>
                <a:gd name="T0" fmla="*/ 33 w 50"/>
                <a:gd name="T1" fmla="*/ 3 h 39"/>
                <a:gd name="T2" fmla="*/ 47 w 50"/>
                <a:gd name="T3" fmla="*/ 7 h 39"/>
                <a:gd name="T4" fmla="*/ 43 w 50"/>
                <a:gd name="T5" fmla="*/ 20 h 39"/>
                <a:gd name="T6" fmla="*/ 17 w 50"/>
                <a:gd name="T7" fmla="*/ 36 h 39"/>
                <a:gd name="T8" fmla="*/ 3 w 50"/>
                <a:gd name="T9" fmla="*/ 32 h 39"/>
                <a:gd name="T10" fmla="*/ 6 w 50"/>
                <a:gd name="T11" fmla="*/ 18 h 39"/>
                <a:gd name="T12" fmla="*/ 33 w 50"/>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50" h="39">
                  <a:moveTo>
                    <a:pt x="33" y="3"/>
                  </a:moveTo>
                  <a:cubicBezTo>
                    <a:pt x="38" y="0"/>
                    <a:pt x="44" y="2"/>
                    <a:pt x="47" y="7"/>
                  </a:cubicBezTo>
                  <a:cubicBezTo>
                    <a:pt x="50" y="11"/>
                    <a:pt x="48" y="18"/>
                    <a:pt x="43" y="20"/>
                  </a:cubicBezTo>
                  <a:cubicBezTo>
                    <a:pt x="17" y="36"/>
                    <a:pt x="17" y="36"/>
                    <a:pt x="17" y="36"/>
                  </a:cubicBezTo>
                  <a:cubicBezTo>
                    <a:pt x="12" y="39"/>
                    <a:pt x="6" y="37"/>
                    <a:pt x="3" y="32"/>
                  </a:cubicBezTo>
                  <a:cubicBezTo>
                    <a:pt x="0" y="27"/>
                    <a:pt x="2" y="21"/>
                    <a:pt x="6" y="18"/>
                  </a:cubicBezTo>
                  <a:lnTo>
                    <a:pt x="33" y="3"/>
                  </a:lnTo>
                  <a:close/>
                </a:path>
              </a:pathLst>
            </a:custGeom>
            <a:solidFill>
              <a:srgbClr val="4B4C5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8"/>
            <p:cNvSpPr/>
            <p:nvPr/>
          </p:nvSpPr>
          <p:spPr bwMode="auto">
            <a:xfrm>
              <a:off x="6331983" y="618829"/>
              <a:ext cx="105522" cy="134300"/>
            </a:xfrm>
            <a:custGeom>
              <a:avLst/>
              <a:gdLst>
                <a:gd name="T0" fmla="*/ 36 w 39"/>
                <a:gd name="T1" fmla="*/ 32 h 49"/>
                <a:gd name="T2" fmla="*/ 32 w 39"/>
                <a:gd name="T3" fmla="*/ 46 h 49"/>
                <a:gd name="T4" fmla="*/ 18 w 39"/>
                <a:gd name="T5" fmla="*/ 43 h 49"/>
                <a:gd name="T6" fmla="*/ 3 w 39"/>
                <a:gd name="T7" fmla="*/ 16 h 49"/>
                <a:gd name="T8" fmla="*/ 7 w 39"/>
                <a:gd name="T9" fmla="*/ 2 h 49"/>
                <a:gd name="T10" fmla="*/ 21 w 39"/>
                <a:gd name="T11" fmla="*/ 6 h 49"/>
                <a:gd name="T12" fmla="*/ 36 w 39"/>
                <a:gd name="T13" fmla="*/ 32 h 49"/>
              </a:gdLst>
              <a:ahLst/>
              <a:cxnLst>
                <a:cxn ang="0">
                  <a:pos x="T0" y="T1"/>
                </a:cxn>
                <a:cxn ang="0">
                  <a:pos x="T2" y="T3"/>
                </a:cxn>
                <a:cxn ang="0">
                  <a:pos x="T4" y="T5"/>
                </a:cxn>
                <a:cxn ang="0">
                  <a:pos x="T6" y="T7"/>
                </a:cxn>
                <a:cxn ang="0">
                  <a:pos x="T8" y="T9"/>
                </a:cxn>
                <a:cxn ang="0">
                  <a:pos x="T10" y="T11"/>
                </a:cxn>
                <a:cxn ang="0">
                  <a:pos x="T12" y="T13"/>
                </a:cxn>
              </a:cxnLst>
              <a:rect l="0" t="0" r="r" b="b"/>
              <a:pathLst>
                <a:path w="39" h="49">
                  <a:moveTo>
                    <a:pt x="36" y="32"/>
                  </a:moveTo>
                  <a:cubicBezTo>
                    <a:pt x="39" y="37"/>
                    <a:pt x="37" y="44"/>
                    <a:pt x="32" y="46"/>
                  </a:cubicBezTo>
                  <a:cubicBezTo>
                    <a:pt x="27" y="49"/>
                    <a:pt x="21" y="48"/>
                    <a:pt x="18" y="43"/>
                  </a:cubicBezTo>
                  <a:cubicBezTo>
                    <a:pt x="3" y="16"/>
                    <a:pt x="3" y="16"/>
                    <a:pt x="3" y="16"/>
                  </a:cubicBezTo>
                  <a:cubicBezTo>
                    <a:pt x="0" y="11"/>
                    <a:pt x="2" y="5"/>
                    <a:pt x="7" y="2"/>
                  </a:cubicBezTo>
                  <a:cubicBezTo>
                    <a:pt x="11" y="0"/>
                    <a:pt x="18" y="1"/>
                    <a:pt x="21" y="6"/>
                  </a:cubicBezTo>
                  <a:lnTo>
                    <a:pt x="36" y="32"/>
                  </a:lnTo>
                  <a:close/>
                </a:path>
              </a:pathLst>
            </a:custGeom>
            <a:solidFill>
              <a:srgbClr val="4B4C5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9"/>
            <p:cNvSpPr/>
            <p:nvPr/>
          </p:nvSpPr>
          <p:spPr bwMode="auto">
            <a:xfrm>
              <a:off x="5530024" y="425054"/>
              <a:ext cx="138137" cy="103603"/>
            </a:xfrm>
            <a:custGeom>
              <a:avLst/>
              <a:gdLst>
                <a:gd name="T0" fmla="*/ 17 w 50"/>
                <a:gd name="T1" fmla="*/ 35 h 38"/>
                <a:gd name="T2" fmla="*/ 3 w 50"/>
                <a:gd name="T3" fmla="*/ 32 h 38"/>
                <a:gd name="T4" fmla="*/ 7 w 50"/>
                <a:gd name="T5" fmla="*/ 18 h 38"/>
                <a:gd name="T6" fmla="*/ 33 w 50"/>
                <a:gd name="T7" fmla="*/ 3 h 38"/>
                <a:gd name="T8" fmla="*/ 47 w 50"/>
                <a:gd name="T9" fmla="*/ 6 h 38"/>
                <a:gd name="T10" fmla="*/ 44 w 50"/>
                <a:gd name="T11" fmla="*/ 20 h 38"/>
                <a:gd name="T12" fmla="*/ 17 w 50"/>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0" h="38">
                  <a:moveTo>
                    <a:pt x="17" y="35"/>
                  </a:moveTo>
                  <a:cubicBezTo>
                    <a:pt x="12" y="38"/>
                    <a:pt x="6" y="37"/>
                    <a:pt x="3" y="32"/>
                  </a:cubicBezTo>
                  <a:cubicBezTo>
                    <a:pt x="0" y="27"/>
                    <a:pt x="2" y="21"/>
                    <a:pt x="7" y="18"/>
                  </a:cubicBezTo>
                  <a:cubicBezTo>
                    <a:pt x="33" y="3"/>
                    <a:pt x="33" y="3"/>
                    <a:pt x="33" y="3"/>
                  </a:cubicBezTo>
                  <a:cubicBezTo>
                    <a:pt x="38" y="0"/>
                    <a:pt x="44" y="1"/>
                    <a:pt x="47" y="6"/>
                  </a:cubicBezTo>
                  <a:cubicBezTo>
                    <a:pt x="50" y="11"/>
                    <a:pt x="48" y="17"/>
                    <a:pt x="44" y="20"/>
                  </a:cubicBezTo>
                  <a:lnTo>
                    <a:pt x="17" y="35"/>
                  </a:lnTo>
                  <a:close/>
                </a:path>
              </a:pathLst>
            </a:custGeom>
            <a:solidFill>
              <a:srgbClr val="4B4C5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0"/>
            <p:cNvSpPr/>
            <p:nvPr/>
          </p:nvSpPr>
          <p:spPr bwMode="auto">
            <a:xfrm>
              <a:off x="5754494" y="-374986"/>
              <a:ext cx="107440" cy="136219"/>
            </a:xfrm>
            <a:custGeom>
              <a:avLst/>
              <a:gdLst>
                <a:gd name="T0" fmla="*/ 3 w 39"/>
                <a:gd name="T1" fmla="*/ 17 h 50"/>
                <a:gd name="T2" fmla="*/ 7 w 39"/>
                <a:gd name="T3" fmla="*/ 3 h 50"/>
                <a:gd name="T4" fmla="*/ 21 w 39"/>
                <a:gd name="T5" fmla="*/ 7 h 50"/>
                <a:gd name="T6" fmla="*/ 36 w 39"/>
                <a:gd name="T7" fmla="*/ 33 h 50"/>
                <a:gd name="T8" fmla="*/ 32 w 39"/>
                <a:gd name="T9" fmla="*/ 47 h 50"/>
                <a:gd name="T10" fmla="*/ 18 w 39"/>
                <a:gd name="T11" fmla="*/ 43 h 50"/>
                <a:gd name="T12" fmla="*/ 3 w 39"/>
                <a:gd name="T13" fmla="*/ 17 h 50"/>
              </a:gdLst>
              <a:ahLst/>
              <a:cxnLst>
                <a:cxn ang="0">
                  <a:pos x="T0" y="T1"/>
                </a:cxn>
                <a:cxn ang="0">
                  <a:pos x="T2" y="T3"/>
                </a:cxn>
                <a:cxn ang="0">
                  <a:pos x="T4" y="T5"/>
                </a:cxn>
                <a:cxn ang="0">
                  <a:pos x="T6" y="T7"/>
                </a:cxn>
                <a:cxn ang="0">
                  <a:pos x="T8" y="T9"/>
                </a:cxn>
                <a:cxn ang="0">
                  <a:pos x="T10" y="T11"/>
                </a:cxn>
                <a:cxn ang="0">
                  <a:pos x="T12" y="T13"/>
                </a:cxn>
              </a:cxnLst>
              <a:rect l="0" t="0" r="r" b="b"/>
              <a:pathLst>
                <a:path w="39" h="50">
                  <a:moveTo>
                    <a:pt x="3" y="17"/>
                  </a:moveTo>
                  <a:cubicBezTo>
                    <a:pt x="0" y="12"/>
                    <a:pt x="2" y="6"/>
                    <a:pt x="7" y="3"/>
                  </a:cubicBezTo>
                  <a:cubicBezTo>
                    <a:pt x="12" y="0"/>
                    <a:pt x="18" y="2"/>
                    <a:pt x="21" y="7"/>
                  </a:cubicBezTo>
                  <a:cubicBezTo>
                    <a:pt x="36" y="33"/>
                    <a:pt x="36" y="33"/>
                    <a:pt x="36" y="33"/>
                  </a:cubicBezTo>
                  <a:cubicBezTo>
                    <a:pt x="39" y="38"/>
                    <a:pt x="37" y="44"/>
                    <a:pt x="32" y="47"/>
                  </a:cubicBezTo>
                  <a:cubicBezTo>
                    <a:pt x="28" y="50"/>
                    <a:pt x="21" y="48"/>
                    <a:pt x="18" y="43"/>
                  </a:cubicBezTo>
                  <a:lnTo>
                    <a:pt x="3" y="17"/>
                  </a:lnTo>
                  <a:close/>
                </a:path>
              </a:pathLst>
            </a:custGeom>
            <a:solidFill>
              <a:srgbClr val="4B4C5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0" name="组合 129"/>
          <p:cNvGrpSpPr/>
          <p:nvPr userDrawn="1"/>
        </p:nvGrpSpPr>
        <p:grpSpPr>
          <a:xfrm>
            <a:off x="2720726" y="4511595"/>
            <a:ext cx="6750548" cy="2166061"/>
            <a:chOff x="3665179" y="4511595"/>
            <a:chExt cx="4345549" cy="2166061"/>
          </a:xfrm>
        </p:grpSpPr>
        <p:sp>
          <p:nvSpPr>
            <p:cNvPr id="131" name="Rectangle 41"/>
            <p:cNvSpPr>
              <a:spLocks noChangeArrowheads="1"/>
            </p:cNvSpPr>
            <p:nvPr/>
          </p:nvSpPr>
          <p:spPr bwMode="auto">
            <a:xfrm>
              <a:off x="3680528" y="4511596"/>
              <a:ext cx="4330200" cy="2166060"/>
            </a:xfrm>
            <a:prstGeom prst="rect">
              <a:avLst/>
            </a:prstGeom>
            <a:solidFill>
              <a:srgbClr val="4B4C5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2" name="Freeform 42"/>
            <p:cNvSpPr/>
            <p:nvPr/>
          </p:nvSpPr>
          <p:spPr bwMode="auto">
            <a:xfrm>
              <a:off x="3665179" y="4511595"/>
              <a:ext cx="4345548" cy="230228"/>
            </a:xfrm>
            <a:custGeom>
              <a:avLst/>
              <a:gdLst>
                <a:gd name="T0" fmla="*/ 2265 w 2265"/>
                <a:gd name="T1" fmla="*/ 120 h 120"/>
                <a:gd name="T2" fmla="*/ 0 w 2265"/>
                <a:gd name="T3" fmla="*/ 0 h 120"/>
                <a:gd name="T4" fmla="*/ 2265 w 2265"/>
                <a:gd name="T5" fmla="*/ 0 h 120"/>
                <a:gd name="T6" fmla="*/ 2265 w 2265"/>
                <a:gd name="T7" fmla="*/ 120 h 120"/>
              </a:gdLst>
              <a:ahLst/>
              <a:cxnLst>
                <a:cxn ang="0">
                  <a:pos x="T0" y="T1"/>
                </a:cxn>
                <a:cxn ang="0">
                  <a:pos x="T2" y="T3"/>
                </a:cxn>
                <a:cxn ang="0">
                  <a:pos x="T4" y="T5"/>
                </a:cxn>
                <a:cxn ang="0">
                  <a:pos x="T6" y="T7"/>
                </a:cxn>
              </a:cxnLst>
              <a:rect l="0" t="0" r="r" b="b"/>
              <a:pathLst>
                <a:path w="2265" h="120">
                  <a:moveTo>
                    <a:pt x="2265" y="120"/>
                  </a:moveTo>
                  <a:lnTo>
                    <a:pt x="0" y="0"/>
                  </a:lnTo>
                  <a:lnTo>
                    <a:pt x="2265" y="0"/>
                  </a:lnTo>
                  <a:lnTo>
                    <a:pt x="2265" y="120"/>
                  </a:lnTo>
                  <a:close/>
                </a:path>
              </a:pathLst>
            </a:custGeom>
            <a:solidFill>
              <a:srgbClr val="000000">
                <a:alpha val="30196"/>
              </a:srgbClr>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3" name="Rectangle 40"/>
          <p:cNvSpPr>
            <a:spLocks noChangeArrowheads="1"/>
          </p:cNvSpPr>
          <p:nvPr userDrawn="1"/>
        </p:nvSpPr>
        <p:spPr bwMode="auto">
          <a:xfrm>
            <a:off x="2374784" y="4283231"/>
            <a:ext cx="7442432" cy="228364"/>
          </a:xfrm>
          <a:prstGeom prst="rect">
            <a:avLst/>
          </a:prstGeom>
          <a:solidFill>
            <a:srgbClr val="4B4C5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 name="Freeform 236"/>
          <p:cNvSpPr/>
          <p:nvPr userDrawn="1"/>
        </p:nvSpPr>
        <p:spPr bwMode="auto">
          <a:xfrm>
            <a:off x="9490742" y="1472057"/>
            <a:ext cx="2352675" cy="2287587"/>
          </a:xfrm>
          <a:custGeom>
            <a:avLst/>
            <a:gdLst>
              <a:gd name="T0" fmla="*/ 335 w 671"/>
              <a:gd name="T1" fmla="*/ 0 h 653"/>
              <a:gd name="T2" fmla="*/ 0 w 671"/>
              <a:gd name="T3" fmla="*/ 313 h 653"/>
              <a:gd name="T4" fmla="*/ 97 w 671"/>
              <a:gd name="T5" fmla="*/ 533 h 653"/>
              <a:gd name="T6" fmla="*/ 24 w 671"/>
              <a:gd name="T7" fmla="*/ 634 h 653"/>
              <a:gd name="T8" fmla="*/ 32 w 671"/>
              <a:gd name="T9" fmla="*/ 652 h 653"/>
              <a:gd name="T10" fmla="*/ 220 w 671"/>
              <a:gd name="T11" fmla="*/ 607 h 653"/>
              <a:gd name="T12" fmla="*/ 335 w 671"/>
              <a:gd name="T13" fmla="*/ 626 h 653"/>
              <a:gd name="T14" fmla="*/ 671 w 671"/>
              <a:gd name="T15" fmla="*/ 313 h 653"/>
              <a:gd name="T16" fmla="*/ 335 w 671"/>
              <a:gd name="T17"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1" h="653">
                <a:moveTo>
                  <a:pt x="335" y="0"/>
                </a:moveTo>
                <a:cubicBezTo>
                  <a:pt x="150" y="0"/>
                  <a:pt x="0" y="140"/>
                  <a:pt x="0" y="313"/>
                </a:cubicBezTo>
                <a:cubicBezTo>
                  <a:pt x="0" y="399"/>
                  <a:pt x="37" y="476"/>
                  <a:pt x="97" y="533"/>
                </a:cubicBezTo>
                <a:cubicBezTo>
                  <a:pt x="82" y="574"/>
                  <a:pt x="47" y="613"/>
                  <a:pt x="24" y="634"/>
                </a:cubicBezTo>
                <a:cubicBezTo>
                  <a:pt x="13" y="645"/>
                  <a:pt x="21" y="653"/>
                  <a:pt x="32" y="652"/>
                </a:cubicBezTo>
                <a:cubicBezTo>
                  <a:pt x="107" y="651"/>
                  <a:pt x="180" y="624"/>
                  <a:pt x="220" y="607"/>
                </a:cubicBezTo>
                <a:cubicBezTo>
                  <a:pt x="256" y="619"/>
                  <a:pt x="295" y="626"/>
                  <a:pt x="335" y="626"/>
                </a:cubicBezTo>
                <a:cubicBezTo>
                  <a:pt x="521" y="626"/>
                  <a:pt x="671" y="486"/>
                  <a:pt x="671" y="313"/>
                </a:cubicBezTo>
                <a:cubicBezTo>
                  <a:pt x="671" y="140"/>
                  <a:pt x="521" y="0"/>
                  <a:pt x="335" y="0"/>
                </a:cubicBezTo>
                <a:close/>
              </a:path>
            </a:pathLst>
          </a:custGeom>
          <a:solidFill>
            <a:srgbClr val="FEFEFD"/>
          </a:solidFill>
          <a:ln>
            <a:noFill/>
          </a:ln>
          <a:effectLst>
            <a:outerShdw dist="152400" dir="2700000" algn="tl" rotWithShape="0">
              <a:prstClr val="black">
                <a:alpha val="20000"/>
              </a:prstClr>
            </a:outerShdw>
          </a:effectLst>
        </p:spPr>
        <p:txBody>
          <a:bodyPr vert="horz" wrap="square" lIns="91440" tIns="45720" rIns="91440" bIns="45720" numCol="1" anchor="t" anchorCtr="0" compatLnSpc="1"/>
          <a:lstStyle/>
          <a:p>
            <a:endParaRPr lang="zh-CN" altLang="en-US"/>
          </a:p>
        </p:txBody>
      </p:sp>
      <p:sp>
        <p:nvSpPr>
          <p:cNvPr id="139" name="Oval 22"/>
          <p:cNvSpPr>
            <a:spLocks noChangeArrowheads="1"/>
          </p:cNvSpPr>
          <p:nvPr userDrawn="1"/>
        </p:nvSpPr>
        <p:spPr bwMode="auto">
          <a:xfrm>
            <a:off x="925470" y="6604460"/>
            <a:ext cx="1219971" cy="180344"/>
          </a:xfrm>
          <a:prstGeom prst="ellipse">
            <a:avLst/>
          </a:prstGeom>
          <a:solidFill>
            <a:srgbClr val="0D0D0D">
              <a:alpha val="20000"/>
            </a:srgbClr>
          </a:solidFill>
          <a:ln>
            <a:noFill/>
          </a:ln>
        </p:spPr>
        <p:txBody>
          <a:bodyPr vert="horz" wrap="square" lIns="91440" tIns="45720" rIns="91440" bIns="45720" numCol="1" anchor="t" anchorCtr="0" compatLnSpc="1"/>
          <a:lstStyle/>
          <a:p>
            <a:endParaRPr lang="zh-CN" altLang="en-US"/>
          </a:p>
        </p:txBody>
      </p:sp>
      <p:grpSp>
        <p:nvGrpSpPr>
          <p:cNvPr id="140" name="组合 139"/>
          <p:cNvGrpSpPr/>
          <p:nvPr userDrawn="1"/>
        </p:nvGrpSpPr>
        <p:grpSpPr>
          <a:xfrm>
            <a:off x="925470" y="5344156"/>
            <a:ext cx="1198563" cy="1333500"/>
            <a:chOff x="387350" y="5349875"/>
            <a:chExt cx="1198563" cy="1333500"/>
          </a:xfrm>
        </p:grpSpPr>
        <p:sp>
          <p:nvSpPr>
            <p:cNvPr id="141" name="Freeform 49"/>
            <p:cNvSpPr/>
            <p:nvPr/>
          </p:nvSpPr>
          <p:spPr bwMode="auto">
            <a:xfrm>
              <a:off x="542925" y="5964238"/>
              <a:ext cx="893763" cy="403225"/>
            </a:xfrm>
            <a:custGeom>
              <a:avLst/>
              <a:gdLst>
                <a:gd name="T0" fmla="*/ 0 w 155"/>
                <a:gd name="T1" fmla="*/ 17 h 70"/>
                <a:gd name="T2" fmla="*/ 31 w 155"/>
                <a:gd name="T3" fmla="*/ 1 h 70"/>
                <a:gd name="T4" fmla="*/ 58 w 155"/>
                <a:gd name="T5" fmla="*/ 18 h 70"/>
                <a:gd name="T6" fmla="*/ 70 w 155"/>
                <a:gd name="T7" fmla="*/ 18 h 70"/>
                <a:gd name="T8" fmla="*/ 83 w 155"/>
                <a:gd name="T9" fmla="*/ 13 h 70"/>
                <a:gd name="T10" fmla="*/ 95 w 155"/>
                <a:gd name="T11" fmla="*/ 20 h 70"/>
                <a:gd name="T12" fmla="*/ 107 w 155"/>
                <a:gd name="T13" fmla="*/ 5 h 70"/>
                <a:gd name="T14" fmla="*/ 124 w 155"/>
                <a:gd name="T15" fmla="*/ 12 h 70"/>
                <a:gd name="T16" fmla="*/ 139 w 155"/>
                <a:gd name="T17" fmla="*/ 10 h 70"/>
                <a:gd name="T18" fmla="*/ 145 w 155"/>
                <a:gd name="T19" fmla="*/ 18 h 70"/>
                <a:gd name="T20" fmla="*/ 152 w 155"/>
                <a:gd name="T21" fmla="*/ 23 h 70"/>
                <a:gd name="T22" fmla="*/ 149 w 155"/>
                <a:gd name="T23" fmla="*/ 50 h 70"/>
                <a:gd name="T24" fmla="*/ 148 w 155"/>
                <a:gd name="T25" fmla="*/ 67 h 70"/>
                <a:gd name="T26" fmla="*/ 140 w 155"/>
                <a:gd name="T27" fmla="*/ 69 h 70"/>
                <a:gd name="T28" fmla="*/ 111 w 155"/>
                <a:gd name="T29" fmla="*/ 69 h 70"/>
                <a:gd name="T30" fmla="*/ 60 w 155"/>
                <a:gd name="T31" fmla="*/ 69 h 70"/>
                <a:gd name="T32" fmla="*/ 24 w 155"/>
                <a:gd name="T33" fmla="*/ 69 h 70"/>
                <a:gd name="T34" fmla="*/ 9 w 155"/>
                <a:gd name="T35" fmla="*/ 66 h 70"/>
                <a:gd name="T36" fmla="*/ 7 w 155"/>
                <a:gd name="T37" fmla="*/ 51 h 70"/>
                <a:gd name="T38" fmla="*/ 5 w 155"/>
                <a:gd name="T39" fmla="*/ 38 h 70"/>
                <a:gd name="T40" fmla="*/ 2 w 155"/>
                <a:gd name="T41" fmla="*/ 22 h 70"/>
                <a:gd name="T42" fmla="*/ 0 w 155"/>
                <a:gd name="T43"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70">
                  <a:moveTo>
                    <a:pt x="0" y="17"/>
                  </a:moveTo>
                  <a:cubicBezTo>
                    <a:pt x="10" y="14"/>
                    <a:pt x="19" y="1"/>
                    <a:pt x="31" y="1"/>
                  </a:cubicBezTo>
                  <a:cubicBezTo>
                    <a:pt x="38" y="0"/>
                    <a:pt x="53" y="13"/>
                    <a:pt x="58" y="18"/>
                  </a:cubicBezTo>
                  <a:cubicBezTo>
                    <a:pt x="64" y="22"/>
                    <a:pt x="64" y="23"/>
                    <a:pt x="70" y="18"/>
                  </a:cubicBezTo>
                  <a:cubicBezTo>
                    <a:pt x="74" y="15"/>
                    <a:pt x="78" y="10"/>
                    <a:pt x="83" y="13"/>
                  </a:cubicBezTo>
                  <a:cubicBezTo>
                    <a:pt x="88" y="15"/>
                    <a:pt x="89" y="20"/>
                    <a:pt x="95" y="20"/>
                  </a:cubicBezTo>
                  <a:cubicBezTo>
                    <a:pt x="102" y="19"/>
                    <a:pt x="103" y="11"/>
                    <a:pt x="107" y="5"/>
                  </a:cubicBezTo>
                  <a:cubicBezTo>
                    <a:pt x="114" y="11"/>
                    <a:pt x="114" y="20"/>
                    <a:pt x="124" y="12"/>
                  </a:cubicBezTo>
                  <a:cubicBezTo>
                    <a:pt x="130" y="8"/>
                    <a:pt x="133" y="4"/>
                    <a:pt x="139" y="10"/>
                  </a:cubicBezTo>
                  <a:cubicBezTo>
                    <a:pt x="141" y="13"/>
                    <a:pt x="143" y="16"/>
                    <a:pt x="145" y="18"/>
                  </a:cubicBezTo>
                  <a:cubicBezTo>
                    <a:pt x="147" y="20"/>
                    <a:pt x="151" y="21"/>
                    <a:pt x="152" y="23"/>
                  </a:cubicBezTo>
                  <a:cubicBezTo>
                    <a:pt x="155" y="30"/>
                    <a:pt x="150" y="44"/>
                    <a:pt x="149" y="50"/>
                  </a:cubicBezTo>
                  <a:cubicBezTo>
                    <a:pt x="149" y="54"/>
                    <a:pt x="151" y="65"/>
                    <a:pt x="148" y="67"/>
                  </a:cubicBezTo>
                  <a:cubicBezTo>
                    <a:pt x="146" y="69"/>
                    <a:pt x="143" y="69"/>
                    <a:pt x="140" y="69"/>
                  </a:cubicBezTo>
                  <a:cubicBezTo>
                    <a:pt x="131" y="69"/>
                    <a:pt x="121" y="69"/>
                    <a:pt x="111" y="69"/>
                  </a:cubicBezTo>
                  <a:cubicBezTo>
                    <a:pt x="94" y="69"/>
                    <a:pt x="77" y="69"/>
                    <a:pt x="60" y="69"/>
                  </a:cubicBezTo>
                  <a:cubicBezTo>
                    <a:pt x="48" y="69"/>
                    <a:pt x="36" y="69"/>
                    <a:pt x="24" y="69"/>
                  </a:cubicBezTo>
                  <a:cubicBezTo>
                    <a:pt x="20" y="69"/>
                    <a:pt x="11" y="70"/>
                    <a:pt x="9" y="66"/>
                  </a:cubicBezTo>
                  <a:cubicBezTo>
                    <a:pt x="7" y="62"/>
                    <a:pt x="8" y="55"/>
                    <a:pt x="7" y="51"/>
                  </a:cubicBezTo>
                  <a:cubicBezTo>
                    <a:pt x="6" y="47"/>
                    <a:pt x="6" y="42"/>
                    <a:pt x="5" y="38"/>
                  </a:cubicBezTo>
                  <a:cubicBezTo>
                    <a:pt x="4" y="32"/>
                    <a:pt x="3" y="27"/>
                    <a:pt x="2" y="22"/>
                  </a:cubicBezTo>
                  <a:lnTo>
                    <a:pt x="0" y="17"/>
                  </a:ln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50"/>
            <p:cNvSpPr>
              <a:spLocks noEditPoints="1"/>
            </p:cNvSpPr>
            <p:nvPr/>
          </p:nvSpPr>
          <p:spPr bwMode="auto">
            <a:xfrm>
              <a:off x="387350" y="5349875"/>
              <a:ext cx="1198563" cy="1333500"/>
            </a:xfrm>
            <a:custGeom>
              <a:avLst/>
              <a:gdLst>
                <a:gd name="T0" fmla="*/ 0 w 755"/>
                <a:gd name="T1" fmla="*/ 72 h 840"/>
                <a:gd name="T2" fmla="*/ 120 w 755"/>
                <a:gd name="T3" fmla="*/ 840 h 840"/>
                <a:gd name="T4" fmla="*/ 711 w 755"/>
                <a:gd name="T5" fmla="*/ 72 h 840"/>
                <a:gd name="T6" fmla="*/ 755 w 755"/>
                <a:gd name="T7" fmla="*/ 0 h 840"/>
                <a:gd name="T8" fmla="*/ 95 w 755"/>
                <a:gd name="T9" fmla="*/ 116 h 840"/>
                <a:gd name="T10" fmla="*/ 211 w 755"/>
                <a:gd name="T11" fmla="*/ 217 h 840"/>
                <a:gd name="T12" fmla="*/ 95 w 755"/>
                <a:gd name="T13" fmla="*/ 116 h 840"/>
                <a:gd name="T14" fmla="*/ 214 w 755"/>
                <a:gd name="T15" fmla="*/ 246 h 840"/>
                <a:gd name="T16" fmla="*/ 113 w 755"/>
                <a:gd name="T17" fmla="*/ 347 h 840"/>
                <a:gd name="T18" fmla="*/ 116 w 755"/>
                <a:gd name="T19" fmla="*/ 376 h 840"/>
                <a:gd name="T20" fmla="*/ 229 w 755"/>
                <a:gd name="T21" fmla="*/ 478 h 840"/>
                <a:gd name="T22" fmla="*/ 116 w 755"/>
                <a:gd name="T23" fmla="*/ 376 h 840"/>
                <a:gd name="T24" fmla="*/ 131 w 755"/>
                <a:gd name="T25" fmla="*/ 521 h 840"/>
                <a:gd name="T26" fmla="*/ 240 w 755"/>
                <a:gd name="T27" fmla="*/ 594 h 840"/>
                <a:gd name="T28" fmla="*/ 363 w 755"/>
                <a:gd name="T29" fmla="*/ 594 h 840"/>
                <a:gd name="T30" fmla="*/ 287 w 755"/>
                <a:gd name="T31" fmla="*/ 521 h 840"/>
                <a:gd name="T32" fmla="*/ 363 w 755"/>
                <a:gd name="T33" fmla="*/ 594 h 840"/>
                <a:gd name="T34" fmla="*/ 283 w 755"/>
                <a:gd name="T35" fmla="*/ 478 h 840"/>
                <a:gd name="T36" fmla="*/ 363 w 755"/>
                <a:gd name="T37" fmla="*/ 376 h 840"/>
                <a:gd name="T38" fmla="*/ 363 w 755"/>
                <a:gd name="T39" fmla="*/ 347 h 840"/>
                <a:gd name="T40" fmla="*/ 269 w 755"/>
                <a:gd name="T41" fmla="*/ 246 h 840"/>
                <a:gd name="T42" fmla="*/ 363 w 755"/>
                <a:gd name="T43" fmla="*/ 347 h 840"/>
                <a:gd name="T44" fmla="*/ 265 w 755"/>
                <a:gd name="T45" fmla="*/ 217 h 840"/>
                <a:gd name="T46" fmla="*/ 363 w 755"/>
                <a:gd name="T47" fmla="*/ 116 h 840"/>
                <a:gd name="T48" fmla="*/ 486 w 755"/>
                <a:gd name="T49" fmla="*/ 594 h 840"/>
                <a:gd name="T50" fmla="*/ 407 w 755"/>
                <a:gd name="T51" fmla="*/ 521 h 840"/>
                <a:gd name="T52" fmla="*/ 486 w 755"/>
                <a:gd name="T53" fmla="*/ 594 h 840"/>
                <a:gd name="T54" fmla="*/ 407 w 755"/>
                <a:gd name="T55" fmla="*/ 478 h 840"/>
                <a:gd name="T56" fmla="*/ 501 w 755"/>
                <a:gd name="T57" fmla="*/ 376 h 840"/>
                <a:gd name="T58" fmla="*/ 505 w 755"/>
                <a:gd name="T59" fmla="*/ 347 h 840"/>
                <a:gd name="T60" fmla="*/ 407 w 755"/>
                <a:gd name="T61" fmla="*/ 246 h 840"/>
                <a:gd name="T62" fmla="*/ 505 w 755"/>
                <a:gd name="T63" fmla="*/ 347 h 840"/>
                <a:gd name="T64" fmla="*/ 407 w 755"/>
                <a:gd name="T65" fmla="*/ 217 h 840"/>
                <a:gd name="T66" fmla="*/ 519 w 755"/>
                <a:gd name="T67" fmla="*/ 116 h 840"/>
                <a:gd name="T68" fmla="*/ 628 w 755"/>
                <a:gd name="T69" fmla="*/ 594 h 840"/>
                <a:gd name="T70" fmla="*/ 548 w 755"/>
                <a:gd name="T71" fmla="*/ 521 h 840"/>
                <a:gd name="T72" fmla="*/ 628 w 755"/>
                <a:gd name="T73" fmla="*/ 594 h 840"/>
                <a:gd name="T74" fmla="*/ 548 w 755"/>
                <a:gd name="T75" fmla="*/ 478 h 840"/>
                <a:gd name="T76" fmla="*/ 650 w 755"/>
                <a:gd name="T77" fmla="*/ 376 h 840"/>
                <a:gd name="T78" fmla="*/ 650 w 755"/>
                <a:gd name="T79" fmla="*/ 347 h 840"/>
                <a:gd name="T80" fmla="*/ 566 w 755"/>
                <a:gd name="T81" fmla="*/ 246 h 840"/>
                <a:gd name="T82" fmla="*/ 650 w 755"/>
                <a:gd name="T83" fmla="*/ 347 h 840"/>
                <a:gd name="T84" fmla="*/ 566 w 755"/>
                <a:gd name="T85" fmla="*/ 217 h 840"/>
                <a:gd name="T86" fmla="*/ 672 w 755"/>
                <a:gd name="T87" fmla="*/ 1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5" h="840">
                  <a:moveTo>
                    <a:pt x="0" y="0"/>
                  </a:moveTo>
                  <a:lnTo>
                    <a:pt x="0" y="72"/>
                  </a:lnTo>
                  <a:lnTo>
                    <a:pt x="55" y="72"/>
                  </a:lnTo>
                  <a:lnTo>
                    <a:pt x="120" y="840"/>
                  </a:lnTo>
                  <a:lnTo>
                    <a:pt x="646" y="840"/>
                  </a:lnTo>
                  <a:lnTo>
                    <a:pt x="711" y="72"/>
                  </a:lnTo>
                  <a:lnTo>
                    <a:pt x="755" y="72"/>
                  </a:lnTo>
                  <a:lnTo>
                    <a:pt x="755" y="0"/>
                  </a:lnTo>
                  <a:lnTo>
                    <a:pt x="0" y="0"/>
                  </a:lnTo>
                  <a:close/>
                  <a:moveTo>
                    <a:pt x="95" y="116"/>
                  </a:moveTo>
                  <a:lnTo>
                    <a:pt x="203" y="116"/>
                  </a:lnTo>
                  <a:lnTo>
                    <a:pt x="211" y="217"/>
                  </a:lnTo>
                  <a:lnTo>
                    <a:pt x="102" y="217"/>
                  </a:lnTo>
                  <a:lnTo>
                    <a:pt x="95" y="116"/>
                  </a:lnTo>
                  <a:close/>
                  <a:moveTo>
                    <a:pt x="106" y="246"/>
                  </a:moveTo>
                  <a:lnTo>
                    <a:pt x="214" y="246"/>
                  </a:lnTo>
                  <a:lnTo>
                    <a:pt x="222" y="347"/>
                  </a:lnTo>
                  <a:lnTo>
                    <a:pt x="113" y="347"/>
                  </a:lnTo>
                  <a:lnTo>
                    <a:pt x="106" y="246"/>
                  </a:lnTo>
                  <a:close/>
                  <a:moveTo>
                    <a:pt x="116" y="376"/>
                  </a:moveTo>
                  <a:lnTo>
                    <a:pt x="225" y="376"/>
                  </a:lnTo>
                  <a:lnTo>
                    <a:pt x="229" y="478"/>
                  </a:lnTo>
                  <a:lnTo>
                    <a:pt x="127" y="478"/>
                  </a:lnTo>
                  <a:lnTo>
                    <a:pt x="116" y="376"/>
                  </a:lnTo>
                  <a:close/>
                  <a:moveTo>
                    <a:pt x="138" y="594"/>
                  </a:moveTo>
                  <a:lnTo>
                    <a:pt x="131" y="521"/>
                  </a:lnTo>
                  <a:lnTo>
                    <a:pt x="233" y="521"/>
                  </a:lnTo>
                  <a:lnTo>
                    <a:pt x="240" y="594"/>
                  </a:lnTo>
                  <a:lnTo>
                    <a:pt x="138" y="594"/>
                  </a:lnTo>
                  <a:close/>
                  <a:moveTo>
                    <a:pt x="363" y="594"/>
                  </a:moveTo>
                  <a:lnTo>
                    <a:pt x="291" y="594"/>
                  </a:lnTo>
                  <a:lnTo>
                    <a:pt x="287" y="521"/>
                  </a:lnTo>
                  <a:lnTo>
                    <a:pt x="363" y="521"/>
                  </a:lnTo>
                  <a:lnTo>
                    <a:pt x="363" y="594"/>
                  </a:lnTo>
                  <a:close/>
                  <a:moveTo>
                    <a:pt x="363" y="478"/>
                  </a:moveTo>
                  <a:lnTo>
                    <a:pt x="283" y="478"/>
                  </a:lnTo>
                  <a:lnTo>
                    <a:pt x="276" y="376"/>
                  </a:lnTo>
                  <a:lnTo>
                    <a:pt x="363" y="376"/>
                  </a:lnTo>
                  <a:lnTo>
                    <a:pt x="363" y="478"/>
                  </a:lnTo>
                  <a:close/>
                  <a:moveTo>
                    <a:pt x="363" y="347"/>
                  </a:moveTo>
                  <a:lnTo>
                    <a:pt x="276" y="347"/>
                  </a:lnTo>
                  <a:lnTo>
                    <a:pt x="269" y="246"/>
                  </a:lnTo>
                  <a:lnTo>
                    <a:pt x="363" y="246"/>
                  </a:lnTo>
                  <a:lnTo>
                    <a:pt x="363" y="347"/>
                  </a:lnTo>
                  <a:close/>
                  <a:moveTo>
                    <a:pt x="363" y="217"/>
                  </a:moveTo>
                  <a:lnTo>
                    <a:pt x="265" y="217"/>
                  </a:lnTo>
                  <a:lnTo>
                    <a:pt x="258" y="116"/>
                  </a:lnTo>
                  <a:lnTo>
                    <a:pt x="363" y="116"/>
                  </a:lnTo>
                  <a:lnTo>
                    <a:pt x="363" y="217"/>
                  </a:lnTo>
                  <a:close/>
                  <a:moveTo>
                    <a:pt x="486" y="594"/>
                  </a:moveTo>
                  <a:lnTo>
                    <a:pt x="407" y="594"/>
                  </a:lnTo>
                  <a:lnTo>
                    <a:pt x="407" y="521"/>
                  </a:lnTo>
                  <a:lnTo>
                    <a:pt x="494" y="521"/>
                  </a:lnTo>
                  <a:lnTo>
                    <a:pt x="486" y="594"/>
                  </a:lnTo>
                  <a:close/>
                  <a:moveTo>
                    <a:pt x="497" y="478"/>
                  </a:moveTo>
                  <a:lnTo>
                    <a:pt x="407" y="478"/>
                  </a:lnTo>
                  <a:lnTo>
                    <a:pt x="407" y="376"/>
                  </a:lnTo>
                  <a:lnTo>
                    <a:pt x="501" y="376"/>
                  </a:lnTo>
                  <a:lnTo>
                    <a:pt x="497" y="478"/>
                  </a:lnTo>
                  <a:close/>
                  <a:moveTo>
                    <a:pt x="505" y="347"/>
                  </a:moveTo>
                  <a:lnTo>
                    <a:pt x="407" y="347"/>
                  </a:lnTo>
                  <a:lnTo>
                    <a:pt x="407" y="246"/>
                  </a:lnTo>
                  <a:lnTo>
                    <a:pt x="512" y="246"/>
                  </a:lnTo>
                  <a:lnTo>
                    <a:pt x="505" y="347"/>
                  </a:lnTo>
                  <a:close/>
                  <a:moveTo>
                    <a:pt x="516" y="217"/>
                  </a:moveTo>
                  <a:lnTo>
                    <a:pt x="407" y="217"/>
                  </a:lnTo>
                  <a:lnTo>
                    <a:pt x="407" y="116"/>
                  </a:lnTo>
                  <a:lnTo>
                    <a:pt x="519" y="116"/>
                  </a:lnTo>
                  <a:lnTo>
                    <a:pt x="516" y="217"/>
                  </a:lnTo>
                  <a:close/>
                  <a:moveTo>
                    <a:pt x="628" y="594"/>
                  </a:moveTo>
                  <a:lnTo>
                    <a:pt x="541" y="594"/>
                  </a:lnTo>
                  <a:lnTo>
                    <a:pt x="548" y="521"/>
                  </a:lnTo>
                  <a:lnTo>
                    <a:pt x="635" y="521"/>
                  </a:lnTo>
                  <a:lnTo>
                    <a:pt x="628" y="594"/>
                  </a:lnTo>
                  <a:close/>
                  <a:moveTo>
                    <a:pt x="639" y="478"/>
                  </a:moveTo>
                  <a:lnTo>
                    <a:pt x="548" y="478"/>
                  </a:lnTo>
                  <a:lnTo>
                    <a:pt x="555" y="376"/>
                  </a:lnTo>
                  <a:lnTo>
                    <a:pt x="650" y="376"/>
                  </a:lnTo>
                  <a:lnTo>
                    <a:pt x="639" y="478"/>
                  </a:lnTo>
                  <a:close/>
                  <a:moveTo>
                    <a:pt x="650" y="347"/>
                  </a:moveTo>
                  <a:lnTo>
                    <a:pt x="559" y="347"/>
                  </a:lnTo>
                  <a:lnTo>
                    <a:pt x="566" y="246"/>
                  </a:lnTo>
                  <a:lnTo>
                    <a:pt x="661" y="246"/>
                  </a:lnTo>
                  <a:lnTo>
                    <a:pt x="650" y="347"/>
                  </a:lnTo>
                  <a:close/>
                  <a:moveTo>
                    <a:pt x="664" y="217"/>
                  </a:moveTo>
                  <a:lnTo>
                    <a:pt x="566" y="217"/>
                  </a:lnTo>
                  <a:lnTo>
                    <a:pt x="574" y="116"/>
                  </a:lnTo>
                  <a:lnTo>
                    <a:pt x="672" y="116"/>
                  </a:lnTo>
                  <a:lnTo>
                    <a:pt x="664" y="217"/>
                  </a:lnTo>
                  <a:close/>
                </a:path>
              </a:pathLst>
            </a:custGeom>
            <a:solidFill>
              <a:srgbClr val="5633E5"/>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4" name="矩形 143"/>
          <p:cNvSpPr/>
          <p:nvPr userDrawn="1"/>
        </p:nvSpPr>
        <p:spPr>
          <a:xfrm>
            <a:off x="3578922" y="5208070"/>
            <a:ext cx="5135880" cy="1363980"/>
          </a:xfrm>
          <a:prstGeom prst="rect">
            <a:avLst/>
          </a:prstGeom>
          <a:effectLst>
            <a:outerShdw dist="152400" dir="2700000" algn="tl" rotWithShape="0">
              <a:prstClr val="black">
                <a:alpha val="20000"/>
              </a:prstClr>
            </a:outerShdw>
          </a:effectLst>
        </p:spPr>
        <p:txBody>
          <a:bodyPr wrap="none">
            <a:spAutoFit/>
          </a:bodyPr>
          <a:lstStyle/>
          <a:p>
            <a:pPr algn="ctr"/>
            <a:r>
              <a:rPr lang="zh-CN" altLang="zh-CN" sz="7800" b="1" dirty="0">
                <a:solidFill>
                  <a:srgbClr val="FEFEFD"/>
                </a:solidFill>
              </a:rPr>
              <a:t>大数据时代</a:t>
            </a:r>
          </a:p>
        </p:txBody>
      </p:sp>
      <p:sp>
        <p:nvSpPr>
          <p:cNvPr id="146" name="文本框 145"/>
          <p:cNvSpPr txBox="1"/>
          <p:nvPr userDrawn="1"/>
        </p:nvSpPr>
        <p:spPr>
          <a:xfrm rot="21240000">
            <a:off x="9842500" y="2270760"/>
            <a:ext cx="1782445" cy="518160"/>
          </a:xfrm>
          <a:prstGeom prst="rect">
            <a:avLst/>
          </a:prstGeom>
          <a:noFill/>
        </p:spPr>
        <p:txBody>
          <a:bodyPr wrap="square" rtlCol="0">
            <a:spAutoFit/>
          </a:bodyPr>
          <a:lstStyle/>
          <a:p>
            <a:r>
              <a:rPr lang="en-US" altLang="zh-CN" sz="2800" b="1"/>
              <a:t>Big Data</a:t>
            </a:r>
          </a:p>
        </p:txBody>
      </p:sp>
    </p:spTree>
  </p:cSld>
  <p:clrMapOvr>
    <a:masterClrMapping/>
  </p:clrMapOvr>
  <p:transition spd="med">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自定义版式">
    <p:bg>
      <p:bgPr>
        <a:solidFill>
          <a:srgbClr val="5FC9E1"/>
        </a:solidFill>
        <a:effectLst/>
      </p:bgPr>
    </p:bg>
    <p:spTree>
      <p:nvGrpSpPr>
        <p:cNvPr id="1" name=""/>
        <p:cNvGrpSpPr/>
        <p:nvPr/>
      </p:nvGrpSpPr>
      <p:grpSpPr>
        <a:xfrm>
          <a:off x="0" y="0"/>
          <a:ext cx="0" cy="0"/>
          <a:chOff x="0" y="0"/>
          <a:chExt cx="0" cy="0"/>
        </a:xfrm>
      </p:grpSpPr>
      <p:grpSp>
        <p:nvGrpSpPr>
          <p:cNvPr id="53" name="组合 52"/>
          <p:cNvGrpSpPr/>
          <p:nvPr userDrawn="1"/>
        </p:nvGrpSpPr>
        <p:grpSpPr>
          <a:xfrm>
            <a:off x="-1757522" y="-4480257"/>
            <a:ext cx="15707044" cy="15819784"/>
            <a:chOff x="3258810" y="-5464233"/>
            <a:chExt cx="15707044" cy="15819784"/>
          </a:xfrm>
          <a:solidFill>
            <a:srgbClr val="FFFFFF">
              <a:alpha val="40000"/>
            </a:srgbClr>
          </a:solidFill>
        </p:grpSpPr>
        <p:grpSp>
          <p:nvGrpSpPr>
            <p:cNvPr id="54" name="组合 53"/>
            <p:cNvGrpSpPr/>
            <p:nvPr/>
          </p:nvGrpSpPr>
          <p:grpSpPr>
            <a:xfrm>
              <a:off x="3258810" y="-5464233"/>
              <a:ext cx="15707044" cy="15819784"/>
              <a:chOff x="4447173" y="-5058188"/>
              <a:chExt cx="4865689" cy="4900613"/>
            </a:xfrm>
            <a:grpFill/>
          </p:grpSpPr>
          <p:sp>
            <p:nvSpPr>
              <p:cNvPr id="56" name="Freeform 6"/>
              <p:cNvSpPr/>
              <p:nvPr/>
            </p:nvSpPr>
            <p:spPr bwMode="auto">
              <a:xfrm>
                <a:off x="6882718" y="-5057926"/>
                <a:ext cx="775968" cy="2442597"/>
              </a:xfrm>
              <a:custGeom>
                <a:avLst/>
                <a:gdLst>
                  <a:gd name="T0" fmla="*/ 473 w 473"/>
                  <a:gd name="T1" fmla="*/ 0 h 1521"/>
                  <a:gd name="T2" fmla="*/ 250 w 473"/>
                  <a:gd name="T3" fmla="*/ 0 h 1521"/>
                  <a:gd name="T4" fmla="*/ 0 w 473"/>
                  <a:gd name="T5" fmla="*/ 1521 h 1521"/>
                  <a:gd name="T6" fmla="*/ 473 w 473"/>
                  <a:gd name="T7" fmla="*/ 0 h 1521"/>
                  <a:gd name="connsiteX0" fmla="*/ 10334 w 10334"/>
                  <a:gd name="connsiteY0" fmla="*/ 0 h 10116"/>
                  <a:gd name="connsiteX1" fmla="*/ 5619 w 10334"/>
                  <a:gd name="connsiteY1" fmla="*/ 0 h 10116"/>
                  <a:gd name="connsiteX2" fmla="*/ 0 w 10334"/>
                  <a:gd name="connsiteY2" fmla="*/ 10116 h 10116"/>
                  <a:gd name="connsiteX3" fmla="*/ 10334 w 10334"/>
                  <a:gd name="connsiteY3" fmla="*/ 0 h 10116"/>
                </a:gdLst>
                <a:ahLst/>
                <a:cxnLst>
                  <a:cxn ang="0">
                    <a:pos x="connsiteX0" y="connsiteY0"/>
                  </a:cxn>
                  <a:cxn ang="0">
                    <a:pos x="connsiteX1" y="connsiteY1"/>
                  </a:cxn>
                  <a:cxn ang="0">
                    <a:pos x="connsiteX2" y="connsiteY2"/>
                  </a:cxn>
                  <a:cxn ang="0">
                    <a:pos x="connsiteX3" y="connsiteY3"/>
                  </a:cxn>
                </a:cxnLst>
                <a:rect l="l" t="t" r="r" b="b"/>
                <a:pathLst>
                  <a:path w="10334" h="10116">
                    <a:moveTo>
                      <a:pt x="10334" y="0"/>
                    </a:moveTo>
                    <a:lnTo>
                      <a:pt x="5619" y="0"/>
                    </a:lnTo>
                    <a:lnTo>
                      <a:pt x="0" y="10116"/>
                    </a:lnTo>
                    <a:lnTo>
                      <a:pt x="10334" y="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
              <p:cNvSpPr>
                <a:spLocks noEditPoints="1"/>
              </p:cNvSpPr>
              <p:nvPr/>
            </p:nvSpPr>
            <p:spPr bwMode="auto">
              <a:xfrm>
                <a:off x="4447174" y="-5058188"/>
                <a:ext cx="4865688" cy="4900613"/>
              </a:xfrm>
              <a:custGeom>
                <a:avLst/>
                <a:gdLst>
                  <a:gd name="T0" fmla="*/ 1544 w 3065"/>
                  <a:gd name="T1" fmla="*/ 1531 h 3087"/>
                  <a:gd name="T2" fmla="*/ 1548 w 3065"/>
                  <a:gd name="T3" fmla="*/ 1544 h 3087"/>
                  <a:gd name="T4" fmla="*/ 1534 w 3065"/>
                  <a:gd name="T5" fmla="*/ 1539 h 3087"/>
                  <a:gd name="T6" fmla="*/ 1536 w 3065"/>
                  <a:gd name="T7" fmla="*/ 1531 h 3087"/>
                  <a:gd name="T8" fmla="*/ 1528 w 3065"/>
                  <a:gd name="T9" fmla="*/ 1506 h 3087"/>
                  <a:gd name="T10" fmla="*/ 1529 w 3065"/>
                  <a:gd name="T11" fmla="*/ 1531 h 3087"/>
                  <a:gd name="T12" fmla="*/ 556 w 3065"/>
                  <a:gd name="T13" fmla="*/ 0 h 3087"/>
                  <a:gd name="T14" fmla="*/ 1529 w 3065"/>
                  <a:gd name="T15" fmla="*/ 1544 h 3087"/>
                  <a:gd name="T16" fmla="*/ 1526 w 3065"/>
                  <a:gd name="T17" fmla="*/ 1544 h 3087"/>
                  <a:gd name="T18" fmla="*/ 1521 w 3065"/>
                  <a:gd name="T19" fmla="*/ 1542 h 3087"/>
                  <a:gd name="T20" fmla="*/ 0 w 3065"/>
                  <a:gd name="T21" fmla="*/ 0 h 3087"/>
                  <a:gd name="T22" fmla="*/ 1511 w 3065"/>
                  <a:gd name="T23" fmla="*/ 1540 h 3087"/>
                  <a:gd name="T24" fmla="*/ 1488 w 3065"/>
                  <a:gd name="T25" fmla="*/ 1537 h 3087"/>
                  <a:gd name="T26" fmla="*/ 1498 w 3065"/>
                  <a:gd name="T27" fmla="*/ 1542 h 3087"/>
                  <a:gd name="T28" fmla="*/ 0 w 3065"/>
                  <a:gd name="T29" fmla="*/ 1466 h 3087"/>
                  <a:gd name="T30" fmla="*/ 0 w 3065"/>
                  <a:gd name="T31" fmla="*/ 1622 h 3087"/>
                  <a:gd name="T32" fmla="*/ 1496 w 3065"/>
                  <a:gd name="T33" fmla="*/ 1547 h 3087"/>
                  <a:gd name="T34" fmla="*/ 1488 w 3065"/>
                  <a:gd name="T35" fmla="*/ 1550 h 3087"/>
                  <a:gd name="T36" fmla="*/ 1511 w 3065"/>
                  <a:gd name="T37" fmla="*/ 1547 h 3087"/>
                  <a:gd name="T38" fmla="*/ 0 w 3065"/>
                  <a:gd name="T39" fmla="*/ 3087 h 3087"/>
                  <a:gd name="T40" fmla="*/ 1521 w 3065"/>
                  <a:gd name="T41" fmla="*/ 1545 h 3087"/>
                  <a:gd name="T42" fmla="*/ 1528 w 3065"/>
                  <a:gd name="T43" fmla="*/ 1545 h 3087"/>
                  <a:gd name="T44" fmla="*/ 556 w 3065"/>
                  <a:gd name="T45" fmla="*/ 3087 h 3087"/>
                  <a:gd name="T46" fmla="*/ 1529 w 3065"/>
                  <a:gd name="T47" fmla="*/ 1554 h 3087"/>
                  <a:gd name="T48" fmla="*/ 1529 w 3065"/>
                  <a:gd name="T49" fmla="*/ 1562 h 3087"/>
                  <a:gd name="T50" fmla="*/ 1634 w 3065"/>
                  <a:gd name="T51" fmla="*/ 3087 h 3087"/>
                  <a:gd name="T52" fmla="*/ 2011 w 3065"/>
                  <a:gd name="T53" fmla="*/ 3087 h 3087"/>
                  <a:gd name="T54" fmla="*/ 1534 w 3065"/>
                  <a:gd name="T55" fmla="*/ 1552 h 3087"/>
                  <a:gd name="T56" fmla="*/ 1534 w 3065"/>
                  <a:gd name="T57" fmla="*/ 1550 h 3087"/>
                  <a:gd name="T58" fmla="*/ 1534 w 3065"/>
                  <a:gd name="T59" fmla="*/ 1545 h 3087"/>
                  <a:gd name="T60" fmla="*/ 1546 w 3065"/>
                  <a:gd name="T61" fmla="*/ 1545 h 3087"/>
                  <a:gd name="T62" fmla="*/ 1544 w 3065"/>
                  <a:gd name="T63" fmla="*/ 1555 h 3087"/>
                  <a:gd name="T64" fmla="*/ 3065 w 3065"/>
                  <a:gd name="T65" fmla="*/ 2768 h 3087"/>
                  <a:gd name="T66" fmla="*/ 3065 w 3065"/>
                  <a:gd name="T67" fmla="*/ 2512 h 3087"/>
                  <a:gd name="T68" fmla="*/ 1597 w 3065"/>
                  <a:gd name="T69" fmla="*/ 1550 h 3087"/>
                  <a:gd name="T70" fmla="*/ 3065 w 3065"/>
                  <a:gd name="T71" fmla="*/ 1772 h 3087"/>
                  <a:gd name="T72" fmla="*/ 3065 w 3065"/>
                  <a:gd name="T73" fmla="*/ 1550 h 3087"/>
                  <a:gd name="T74" fmla="*/ 1594 w 3065"/>
                  <a:gd name="T75" fmla="*/ 1540 h 3087"/>
                  <a:gd name="T76" fmla="*/ 1602 w 3065"/>
                  <a:gd name="T77" fmla="*/ 1539 h 3087"/>
                  <a:gd name="T78" fmla="*/ 3065 w 3065"/>
                  <a:gd name="T79" fmla="*/ 915 h 3087"/>
                  <a:gd name="T80" fmla="*/ 1549 w 3065"/>
                  <a:gd name="T81" fmla="*/ 1537 h 3087"/>
                  <a:gd name="T82" fmla="*/ 1531 w 3065"/>
                  <a:gd name="T83" fmla="*/ 1547 h 3087"/>
                  <a:gd name="T84" fmla="*/ 1531 w 3065"/>
                  <a:gd name="T85" fmla="*/ 1549 h 3087"/>
                  <a:gd name="T86" fmla="*/ 1569 w 3065"/>
                  <a:gd name="T87" fmla="*/ 1545 h 3087"/>
                  <a:gd name="T88" fmla="*/ 1577 w 3065"/>
                  <a:gd name="T89" fmla="*/ 1542 h 3087"/>
                  <a:gd name="T90" fmla="*/ 1577 w 3065"/>
                  <a:gd name="T91" fmla="*/ 1542 h 3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5" h="3087">
                    <a:moveTo>
                      <a:pt x="3065" y="0"/>
                    </a:moveTo>
                    <a:lnTo>
                      <a:pt x="2757" y="0"/>
                    </a:lnTo>
                    <a:lnTo>
                      <a:pt x="1544" y="1531"/>
                    </a:lnTo>
                    <a:lnTo>
                      <a:pt x="1544" y="1542"/>
                    </a:lnTo>
                    <a:lnTo>
                      <a:pt x="1544" y="1542"/>
                    </a:lnTo>
                    <a:lnTo>
                      <a:pt x="1548" y="1544"/>
                    </a:lnTo>
                    <a:lnTo>
                      <a:pt x="1536" y="1544"/>
                    </a:lnTo>
                    <a:lnTo>
                      <a:pt x="1534" y="1544"/>
                    </a:lnTo>
                    <a:lnTo>
                      <a:pt x="1534" y="1539"/>
                    </a:lnTo>
                    <a:lnTo>
                      <a:pt x="2509" y="0"/>
                    </a:lnTo>
                    <a:lnTo>
                      <a:pt x="2218" y="0"/>
                    </a:lnTo>
                    <a:lnTo>
                      <a:pt x="1536" y="1531"/>
                    </a:lnTo>
                    <a:lnTo>
                      <a:pt x="1634" y="0"/>
                    </a:lnTo>
                    <a:lnTo>
                      <a:pt x="1425" y="0"/>
                    </a:lnTo>
                    <a:lnTo>
                      <a:pt x="1528" y="1506"/>
                    </a:lnTo>
                    <a:lnTo>
                      <a:pt x="1278" y="0"/>
                    </a:lnTo>
                    <a:lnTo>
                      <a:pt x="1054" y="0"/>
                    </a:lnTo>
                    <a:lnTo>
                      <a:pt x="1529" y="1531"/>
                    </a:lnTo>
                    <a:lnTo>
                      <a:pt x="1529" y="1532"/>
                    </a:lnTo>
                    <a:lnTo>
                      <a:pt x="848" y="0"/>
                    </a:lnTo>
                    <a:lnTo>
                      <a:pt x="556" y="0"/>
                    </a:lnTo>
                    <a:lnTo>
                      <a:pt x="1529" y="1536"/>
                    </a:lnTo>
                    <a:lnTo>
                      <a:pt x="1531" y="1542"/>
                    </a:lnTo>
                    <a:lnTo>
                      <a:pt x="1529" y="1544"/>
                    </a:lnTo>
                    <a:lnTo>
                      <a:pt x="1529" y="1544"/>
                    </a:lnTo>
                    <a:lnTo>
                      <a:pt x="1524" y="1529"/>
                    </a:lnTo>
                    <a:lnTo>
                      <a:pt x="1526" y="1544"/>
                    </a:lnTo>
                    <a:lnTo>
                      <a:pt x="1518" y="1544"/>
                    </a:lnTo>
                    <a:lnTo>
                      <a:pt x="1521" y="1542"/>
                    </a:lnTo>
                    <a:lnTo>
                      <a:pt x="1521" y="1542"/>
                    </a:lnTo>
                    <a:lnTo>
                      <a:pt x="1521" y="1531"/>
                    </a:lnTo>
                    <a:lnTo>
                      <a:pt x="308" y="0"/>
                    </a:lnTo>
                    <a:lnTo>
                      <a:pt x="0" y="0"/>
                    </a:lnTo>
                    <a:lnTo>
                      <a:pt x="0" y="320"/>
                    </a:lnTo>
                    <a:lnTo>
                      <a:pt x="1516" y="1537"/>
                    </a:lnTo>
                    <a:lnTo>
                      <a:pt x="1511" y="1540"/>
                    </a:lnTo>
                    <a:lnTo>
                      <a:pt x="0" y="574"/>
                    </a:lnTo>
                    <a:lnTo>
                      <a:pt x="0" y="915"/>
                    </a:lnTo>
                    <a:lnTo>
                      <a:pt x="1488" y="1537"/>
                    </a:lnTo>
                    <a:lnTo>
                      <a:pt x="1481" y="1537"/>
                    </a:lnTo>
                    <a:lnTo>
                      <a:pt x="1518" y="1542"/>
                    </a:lnTo>
                    <a:lnTo>
                      <a:pt x="1498" y="1542"/>
                    </a:lnTo>
                    <a:lnTo>
                      <a:pt x="1495" y="1540"/>
                    </a:lnTo>
                    <a:lnTo>
                      <a:pt x="1490" y="1542"/>
                    </a:lnTo>
                    <a:lnTo>
                      <a:pt x="0" y="1466"/>
                    </a:lnTo>
                    <a:lnTo>
                      <a:pt x="0" y="1537"/>
                    </a:lnTo>
                    <a:lnTo>
                      <a:pt x="0" y="1550"/>
                    </a:lnTo>
                    <a:lnTo>
                      <a:pt x="0" y="1622"/>
                    </a:lnTo>
                    <a:lnTo>
                      <a:pt x="1491" y="1547"/>
                    </a:lnTo>
                    <a:lnTo>
                      <a:pt x="1495" y="1547"/>
                    </a:lnTo>
                    <a:lnTo>
                      <a:pt x="1496" y="1547"/>
                    </a:lnTo>
                    <a:lnTo>
                      <a:pt x="1508" y="1545"/>
                    </a:lnTo>
                    <a:lnTo>
                      <a:pt x="1481" y="1550"/>
                    </a:lnTo>
                    <a:lnTo>
                      <a:pt x="1488" y="1550"/>
                    </a:lnTo>
                    <a:lnTo>
                      <a:pt x="0" y="2171"/>
                    </a:lnTo>
                    <a:lnTo>
                      <a:pt x="0" y="2512"/>
                    </a:lnTo>
                    <a:lnTo>
                      <a:pt x="1511" y="1547"/>
                    </a:lnTo>
                    <a:lnTo>
                      <a:pt x="1516" y="1549"/>
                    </a:lnTo>
                    <a:lnTo>
                      <a:pt x="0" y="2768"/>
                    </a:lnTo>
                    <a:lnTo>
                      <a:pt x="0" y="3087"/>
                    </a:lnTo>
                    <a:lnTo>
                      <a:pt x="308" y="3087"/>
                    </a:lnTo>
                    <a:lnTo>
                      <a:pt x="1521" y="1555"/>
                    </a:lnTo>
                    <a:lnTo>
                      <a:pt x="1521" y="1545"/>
                    </a:lnTo>
                    <a:lnTo>
                      <a:pt x="1521" y="1545"/>
                    </a:lnTo>
                    <a:lnTo>
                      <a:pt x="1519" y="1545"/>
                    </a:lnTo>
                    <a:lnTo>
                      <a:pt x="1528" y="1545"/>
                    </a:lnTo>
                    <a:lnTo>
                      <a:pt x="1528" y="1549"/>
                    </a:lnTo>
                    <a:lnTo>
                      <a:pt x="1526" y="1550"/>
                    </a:lnTo>
                    <a:lnTo>
                      <a:pt x="556" y="3087"/>
                    </a:lnTo>
                    <a:lnTo>
                      <a:pt x="848" y="3087"/>
                    </a:lnTo>
                    <a:lnTo>
                      <a:pt x="1528" y="1552"/>
                    </a:lnTo>
                    <a:lnTo>
                      <a:pt x="1529" y="1554"/>
                    </a:lnTo>
                    <a:lnTo>
                      <a:pt x="1054" y="3087"/>
                    </a:lnTo>
                    <a:lnTo>
                      <a:pt x="1278" y="3087"/>
                    </a:lnTo>
                    <a:lnTo>
                      <a:pt x="1529" y="1562"/>
                    </a:lnTo>
                    <a:lnTo>
                      <a:pt x="1531" y="1567"/>
                    </a:lnTo>
                    <a:lnTo>
                      <a:pt x="1425" y="3087"/>
                    </a:lnTo>
                    <a:lnTo>
                      <a:pt x="1634" y="3087"/>
                    </a:lnTo>
                    <a:lnTo>
                      <a:pt x="1536" y="1603"/>
                    </a:lnTo>
                    <a:lnTo>
                      <a:pt x="1788" y="3087"/>
                    </a:lnTo>
                    <a:lnTo>
                      <a:pt x="2011" y="3087"/>
                    </a:lnTo>
                    <a:lnTo>
                      <a:pt x="1534" y="1560"/>
                    </a:lnTo>
                    <a:lnTo>
                      <a:pt x="1534" y="1557"/>
                    </a:lnTo>
                    <a:lnTo>
                      <a:pt x="1534" y="1552"/>
                    </a:lnTo>
                    <a:lnTo>
                      <a:pt x="2218" y="3087"/>
                    </a:lnTo>
                    <a:lnTo>
                      <a:pt x="2509" y="3087"/>
                    </a:lnTo>
                    <a:lnTo>
                      <a:pt x="1534" y="1550"/>
                    </a:lnTo>
                    <a:lnTo>
                      <a:pt x="1534" y="1545"/>
                    </a:lnTo>
                    <a:lnTo>
                      <a:pt x="1534" y="1545"/>
                    </a:lnTo>
                    <a:lnTo>
                      <a:pt x="1534" y="1545"/>
                    </a:lnTo>
                    <a:lnTo>
                      <a:pt x="1534" y="1544"/>
                    </a:lnTo>
                    <a:lnTo>
                      <a:pt x="1536" y="1544"/>
                    </a:lnTo>
                    <a:lnTo>
                      <a:pt x="1546" y="1545"/>
                    </a:lnTo>
                    <a:lnTo>
                      <a:pt x="1544" y="1545"/>
                    </a:lnTo>
                    <a:lnTo>
                      <a:pt x="1544" y="1545"/>
                    </a:lnTo>
                    <a:lnTo>
                      <a:pt x="1544" y="1555"/>
                    </a:lnTo>
                    <a:lnTo>
                      <a:pt x="2757" y="3087"/>
                    </a:lnTo>
                    <a:lnTo>
                      <a:pt x="3065" y="3087"/>
                    </a:lnTo>
                    <a:lnTo>
                      <a:pt x="3065" y="2768"/>
                    </a:lnTo>
                    <a:lnTo>
                      <a:pt x="1549" y="1549"/>
                    </a:lnTo>
                    <a:lnTo>
                      <a:pt x="1554" y="1547"/>
                    </a:lnTo>
                    <a:lnTo>
                      <a:pt x="3065" y="2512"/>
                    </a:lnTo>
                    <a:lnTo>
                      <a:pt x="3065" y="2171"/>
                    </a:lnTo>
                    <a:lnTo>
                      <a:pt x="1577" y="1550"/>
                    </a:lnTo>
                    <a:lnTo>
                      <a:pt x="1597" y="1550"/>
                    </a:lnTo>
                    <a:lnTo>
                      <a:pt x="1602" y="1549"/>
                    </a:lnTo>
                    <a:lnTo>
                      <a:pt x="3065" y="1969"/>
                    </a:lnTo>
                    <a:lnTo>
                      <a:pt x="3065" y="1772"/>
                    </a:lnTo>
                    <a:lnTo>
                      <a:pt x="1602" y="1547"/>
                    </a:lnTo>
                    <a:lnTo>
                      <a:pt x="3065" y="1622"/>
                    </a:lnTo>
                    <a:lnTo>
                      <a:pt x="3065" y="1550"/>
                    </a:lnTo>
                    <a:lnTo>
                      <a:pt x="3065" y="1537"/>
                    </a:lnTo>
                    <a:lnTo>
                      <a:pt x="3065" y="1466"/>
                    </a:lnTo>
                    <a:lnTo>
                      <a:pt x="1594" y="1540"/>
                    </a:lnTo>
                    <a:lnTo>
                      <a:pt x="3065" y="1315"/>
                    </a:lnTo>
                    <a:lnTo>
                      <a:pt x="3065" y="1119"/>
                    </a:lnTo>
                    <a:lnTo>
                      <a:pt x="1602" y="1539"/>
                    </a:lnTo>
                    <a:lnTo>
                      <a:pt x="1597" y="1537"/>
                    </a:lnTo>
                    <a:lnTo>
                      <a:pt x="1577" y="1537"/>
                    </a:lnTo>
                    <a:lnTo>
                      <a:pt x="3065" y="915"/>
                    </a:lnTo>
                    <a:lnTo>
                      <a:pt x="3065" y="574"/>
                    </a:lnTo>
                    <a:lnTo>
                      <a:pt x="1554" y="1540"/>
                    </a:lnTo>
                    <a:lnTo>
                      <a:pt x="1549" y="1537"/>
                    </a:lnTo>
                    <a:lnTo>
                      <a:pt x="3065" y="320"/>
                    </a:lnTo>
                    <a:lnTo>
                      <a:pt x="3065" y="0"/>
                    </a:lnTo>
                    <a:close/>
                    <a:moveTo>
                      <a:pt x="1531" y="1547"/>
                    </a:moveTo>
                    <a:lnTo>
                      <a:pt x="1531" y="1547"/>
                    </a:lnTo>
                    <a:lnTo>
                      <a:pt x="1531" y="1547"/>
                    </a:lnTo>
                    <a:lnTo>
                      <a:pt x="1531" y="1549"/>
                    </a:lnTo>
                    <a:lnTo>
                      <a:pt x="1531" y="1547"/>
                    </a:lnTo>
                    <a:close/>
                    <a:moveTo>
                      <a:pt x="1571" y="1547"/>
                    </a:moveTo>
                    <a:lnTo>
                      <a:pt x="1569" y="1545"/>
                    </a:lnTo>
                    <a:lnTo>
                      <a:pt x="1574" y="1545"/>
                    </a:lnTo>
                    <a:lnTo>
                      <a:pt x="1571" y="1547"/>
                    </a:lnTo>
                    <a:close/>
                    <a:moveTo>
                      <a:pt x="1577" y="1542"/>
                    </a:moveTo>
                    <a:lnTo>
                      <a:pt x="1566" y="1542"/>
                    </a:lnTo>
                    <a:lnTo>
                      <a:pt x="1571" y="1540"/>
                    </a:lnTo>
                    <a:lnTo>
                      <a:pt x="1577" y="154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8"/>
              <p:cNvSpPr/>
              <p:nvPr/>
            </p:nvSpPr>
            <p:spPr bwMode="auto">
              <a:xfrm>
                <a:off x="4447173" y="-2605621"/>
                <a:ext cx="2401532" cy="675437"/>
              </a:xfrm>
              <a:custGeom>
                <a:avLst/>
                <a:gdLst>
                  <a:gd name="T0" fmla="*/ 0 w 1438"/>
                  <a:gd name="T1" fmla="*/ 412 h 412"/>
                  <a:gd name="T2" fmla="*/ 1438 w 1438"/>
                  <a:gd name="T3" fmla="*/ 0 h 412"/>
                  <a:gd name="T4" fmla="*/ 0 w 1438"/>
                  <a:gd name="T5" fmla="*/ 215 h 412"/>
                  <a:gd name="T6" fmla="*/ 0 w 1438"/>
                  <a:gd name="T7" fmla="*/ 412 h 412"/>
                  <a:gd name="connsiteX0" fmla="*/ 0 w 10520"/>
                  <a:gd name="connsiteY0" fmla="*/ 10327 h 10327"/>
                  <a:gd name="connsiteX1" fmla="*/ 10520 w 10520"/>
                  <a:gd name="connsiteY1" fmla="*/ 0 h 10327"/>
                  <a:gd name="connsiteX2" fmla="*/ 0 w 10520"/>
                  <a:gd name="connsiteY2" fmla="*/ 5545 h 10327"/>
                  <a:gd name="connsiteX3" fmla="*/ 0 w 10520"/>
                  <a:gd name="connsiteY3" fmla="*/ 10327 h 10327"/>
                </a:gdLst>
                <a:ahLst/>
                <a:cxnLst>
                  <a:cxn ang="0">
                    <a:pos x="connsiteX0" y="connsiteY0"/>
                  </a:cxn>
                  <a:cxn ang="0">
                    <a:pos x="connsiteX1" y="connsiteY1"/>
                  </a:cxn>
                  <a:cxn ang="0">
                    <a:pos x="connsiteX2" y="connsiteY2"/>
                  </a:cxn>
                  <a:cxn ang="0">
                    <a:pos x="connsiteX3" y="connsiteY3"/>
                  </a:cxn>
                </a:cxnLst>
                <a:rect l="l" t="t" r="r" b="b"/>
                <a:pathLst>
                  <a:path w="10520" h="10327">
                    <a:moveTo>
                      <a:pt x="0" y="10327"/>
                    </a:moveTo>
                    <a:lnTo>
                      <a:pt x="10520" y="0"/>
                    </a:lnTo>
                    <a:lnTo>
                      <a:pt x="0" y="5545"/>
                    </a:lnTo>
                    <a:lnTo>
                      <a:pt x="0" y="1032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1"/>
              <p:cNvSpPr/>
              <p:nvPr/>
            </p:nvSpPr>
            <p:spPr bwMode="auto">
              <a:xfrm>
                <a:off x="4447173" y="-3279558"/>
                <a:ext cx="2410435" cy="677661"/>
              </a:xfrm>
              <a:custGeom>
                <a:avLst/>
                <a:gdLst>
                  <a:gd name="T0" fmla="*/ 0 w 1438"/>
                  <a:gd name="T1" fmla="*/ 196 h 412"/>
                  <a:gd name="T2" fmla="*/ 1438 w 1438"/>
                  <a:gd name="T3" fmla="*/ 412 h 412"/>
                  <a:gd name="T4" fmla="*/ 0 w 1438"/>
                  <a:gd name="T5" fmla="*/ 0 h 412"/>
                  <a:gd name="T6" fmla="*/ 0 w 1438"/>
                  <a:gd name="T7" fmla="*/ 196 h 412"/>
                  <a:gd name="connsiteX0" fmla="*/ 0 w 10559"/>
                  <a:gd name="connsiteY0" fmla="*/ 4757 h 10361"/>
                  <a:gd name="connsiteX1" fmla="*/ 10559 w 10559"/>
                  <a:gd name="connsiteY1" fmla="*/ 10361 h 10361"/>
                  <a:gd name="connsiteX2" fmla="*/ 0 w 10559"/>
                  <a:gd name="connsiteY2" fmla="*/ 0 h 10361"/>
                  <a:gd name="connsiteX3" fmla="*/ 0 w 10559"/>
                  <a:gd name="connsiteY3" fmla="*/ 4757 h 10361"/>
                </a:gdLst>
                <a:ahLst/>
                <a:cxnLst>
                  <a:cxn ang="0">
                    <a:pos x="connsiteX0" y="connsiteY0"/>
                  </a:cxn>
                  <a:cxn ang="0">
                    <a:pos x="connsiteX1" y="connsiteY1"/>
                  </a:cxn>
                  <a:cxn ang="0">
                    <a:pos x="connsiteX2" y="connsiteY2"/>
                  </a:cxn>
                  <a:cxn ang="0">
                    <a:pos x="connsiteX3" y="connsiteY3"/>
                  </a:cxn>
                </a:cxnLst>
                <a:rect l="l" t="t" r="r" b="b"/>
                <a:pathLst>
                  <a:path w="10559" h="10361">
                    <a:moveTo>
                      <a:pt x="0" y="4757"/>
                    </a:moveTo>
                    <a:lnTo>
                      <a:pt x="10559" y="10361"/>
                    </a:lnTo>
                    <a:lnTo>
                      <a:pt x="0" y="0"/>
                    </a:lnTo>
                    <a:lnTo>
                      <a:pt x="0" y="475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5" name="椭圆 54"/>
            <p:cNvSpPr/>
            <p:nvPr userDrawn="1"/>
          </p:nvSpPr>
          <p:spPr>
            <a:xfrm>
              <a:off x="10644680" y="1976695"/>
              <a:ext cx="952522" cy="952522"/>
            </a:xfrm>
            <a:prstGeom prst="ellipse">
              <a:avLst/>
            </a:prstGeom>
            <a:grp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AutoShape 43"/>
          <p:cNvSpPr>
            <a:spLocks noChangeAspect="1" noChangeArrowheads="1" noTextEdit="1"/>
          </p:cNvSpPr>
          <p:nvPr userDrawn="1"/>
        </p:nvSpPr>
        <p:spPr bwMode="auto">
          <a:xfrm>
            <a:off x="1852" y="-1588"/>
            <a:ext cx="6858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 name="任意多边形 10"/>
          <p:cNvSpPr/>
          <p:nvPr userDrawn="1"/>
        </p:nvSpPr>
        <p:spPr>
          <a:xfrm>
            <a:off x="1524000" y="2663825"/>
            <a:ext cx="7029450" cy="231775"/>
          </a:xfrm>
          <a:custGeom>
            <a:avLst/>
            <a:gdLst/>
            <a:ahLst/>
            <a:cxnLst>
              <a:cxn ang="0">
                <a:pos x="0" y="0"/>
              </a:cxn>
              <a:cxn ang="0">
                <a:pos x="6846022" y="0"/>
              </a:cxn>
              <a:cxn ang="0">
                <a:pos x="6846923" y="3658"/>
              </a:cxn>
              <a:cxn ang="0">
                <a:pos x="6946961" y="125300"/>
              </a:cxn>
              <a:cxn ang="0">
                <a:pos x="7029450" y="170895"/>
              </a:cxn>
              <a:cxn ang="0">
                <a:pos x="7029450" y="231775"/>
              </a:cxn>
              <a:cxn ang="0">
                <a:pos x="0" y="231775"/>
              </a:cxn>
            </a:cxnLst>
            <a:rect l="0" t="0" r="0" b="0"/>
            <a:pathLst>
              <a:path w="7029450" h="232229">
                <a:moveTo>
                  <a:pt x="0" y="0"/>
                </a:moveTo>
                <a:lnTo>
                  <a:pt x="6846022" y="0"/>
                </a:lnTo>
                <a:lnTo>
                  <a:pt x="6846923" y="3665"/>
                </a:lnTo>
                <a:cubicBezTo>
                  <a:pt x="6870544" y="49538"/>
                  <a:pt x="6904724" y="90851"/>
                  <a:pt x="6946961" y="125545"/>
                </a:cubicBezTo>
                <a:lnTo>
                  <a:pt x="7029450" y="171230"/>
                </a:lnTo>
                <a:lnTo>
                  <a:pt x="7029450" y="232229"/>
                </a:lnTo>
                <a:lnTo>
                  <a:pt x="0" y="232229"/>
                </a:lnTo>
                <a:lnTo>
                  <a:pt x="0" y="0"/>
                </a:lnTo>
                <a:close/>
              </a:path>
            </a:pathLst>
          </a:custGeom>
          <a:solidFill>
            <a:srgbClr val="00B0F0">
              <a:alpha val="65000"/>
            </a:srgbClr>
          </a:solidFill>
          <a:ln w="9525">
            <a:noFill/>
          </a:ln>
        </p:spPr>
        <p:txBody>
          <a:bodyPr/>
          <a:lstStyle/>
          <a:p>
            <a:endParaRPr lang="zh-CN" altLang="en-US"/>
          </a:p>
        </p:txBody>
      </p:sp>
      <p:sp>
        <p:nvSpPr>
          <p:cNvPr id="3" name="文本框 4"/>
          <p:cNvSpPr txBox="1"/>
          <p:nvPr userDrawn="1"/>
        </p:nvSpPr>
        <p:spPr>
          <a:xfrm>
            <a:off x="3106738" y="2559050"/>
            <a:ext cx="6124575" cy="1684338"/>
          </a:xfrm>
          <a:prstGeom prst="rect">
            <a:avLst/>
          </a:prstGeom>
          <a:noFill/>
          <a:ln w="9525">
            <a:noFill/>
          </a:ln>
        </p:spPr>
        <p:txBody>
          <a:bodyPr anchor="ct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微软雅黑" panose="020B0503020204020204" pitchFamily="34"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algn="ctr" defTabSz="914400">
              <a:lnSpc>
                <a:spcPct val="100000"/>
              </a:lnSpc>
              <a:spcBef>
                <a:spcPct val="0"/>
              </a:spcBef>
              <a:buNone/>
            </a:pPr>
            <a:r>
              <a:rPr lang="en-US" altLang="x-none" sz="8000" dirty="0">
                <a:solidFill>
                  <a:srgbClr val="00B0F0"/>
                </a:solidFill>
                <a:latin typeface="Bodoni MT Black" panose="02070A03080606020203" pitchFamily="2" charset="0"/>
                <a:ea typeface="幼圆" panose="02010509060101010101" pitchFamily="1" charset="-122"/>
              </a:rPr>
              <a:t>THANKS</a:t>
            </a:r>
          </a:p>
        </p:txBody>
      </p:sp>
      <p:sp>
        <p:nvSpPr>
          <p:cNvPr id="4" name="矩形 8"/>
          <p:cNvSpPr/>
          <p:nvPr userDrawn="1"/>
        </p:nvSpPr>
        <p:spPr>
          <a:xfrm>
            <a:off x="3781425" y="3871913"/>
            <a:ext cx="6886575" cy="231775"/>
          </a:xfrm>
          <a:prstGeom prst="rect">
            <a:avLst/>
          </a:prstGeom>
          <a:solidFill>
            <a:srgbClr val="00B0F0">
              <a:alpha val="65000"/>
            </a:srgbClr>
          </a:solidFill>
          <a:ln w="9525">
            <a:noFill/>
          </a:ln>
        </p:spPr>
        <p:txBody>
          <a:bodyPr anchor="ctr"/>
          <a:lstStyle/>
          <a:p>
            <a:pPr lvl="0" algn="ctr" eaLnBrk="1" hangingPunct="1"/>
            <a:endParaRPr lang="zh-CN" altLang="en-US" dirty="0">
              <a:solidFill>
                <a:srgbClr val="FFFFFF"/>
              </a:solidFill>
              <a:latin typeface="Calibri" panose="020F050202020403020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750"/>
                                        <p:tgtEl>
                                          <p:spTgt spid="53"/>
                                        </p:tgtEl>
                                      </p:cBhvr>
                                    </p:animEffect>
                                  </p:childTnLst>
                                </p:cTn>
                              </p:par>
                              <p:par>
                                <p:cTn id="8" presetID="6" presetClass="emph" presetSubtype="0" fill="hold" nodeType="withEffect">
                                  <p:stCondLst>
                                    <p:cond delay="200"/>
                                  </p:stCondLst>
                                  <p:childTnLst>
                                    <p:animScale>
                                      <p:cBhvr>
                                        <p:cTn id="9" dur="1500" fill="hold"/>
                                        <p:tgtEl>
                                          <p:spTgt spid="53"/>
                                        </p:tgtEl>
                                      </p:cBhvr>
                                      <p:by x="150000" y="150000"/>
                                    </p:animScale>
                                  </p:childTnLst>
                                </p:cTn>
                              </p:par>
                              <p:par>
                                <p:cTn id="10" presetID="8" presetClass="emph" presetSubtype="0" fill="hold" nodeType="withEffect">
                                  <p:stCondLst>
                                    <p:cond delay="200"/>
                                  </p:stCondLst>
                                  <p:childTnLst>
                                    <p:animRot by="21600000">
                                      <p:cBhvr>
                                        <p:cTn id="11" dur="5000" fill="hold"/>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441960" y="313419"/>
            <a:ext cx="10822941"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bg>
      <p:bgPr>
        <a:solidFill>
          <a:srgbClr val="333333"/>
        </a:solidFill>
        <a:effectLst/>
      </p:bgPr>
    </p:bg>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2493104" y="1557000"/>
            <a:ext cx="1306098" cy="1872000"/>
            <a:chOff x="2814638" y="-1244600"/>
            <a:chExt cx="6554788" cy="9394826"/>
          </a:xfrm>
          <a:solidFill>
            <a:srgbClr val="00B187"/>
          </a:solidFill>
        </p:grpSpPr>
        <p:sp>
          <p:nvSpPr>
            <p:cNvPr id="3" name="Freeform 5"/>
            <p:cNvSpPr/>
            <p:nvPr/>
          </p:nvSpPr>
          <p:spPr bwMode="auto">
            <a:xfrm>
              <a:off x="2814638" y="-1244600"/>
              <a:ext cx="2174875" cy="2328863"/>
            </a:xfrm>
            <a:custGeom>
              <a:avLst/>
              <a:gdLst>
                <a:gd name="T0" fmla="*/ 297 w 579"/>
                <a:gd name="T1" fmla="*/ 6 h 620"/>
                <a:gd name="T2" fmla="*/ 510 w 579"/>
                <a:gd name="T3" fmla="*/ 128 h 620"/>
                <a:gd name="T4" fmla="*/ 567 w 579"/>
                <a:gd name="T5" fmla="*/ 362 h 620"/>
                <a:gd name="T6" fmla="*/ 377 w 579"/>
                <a:gd name="T7" fmla="*/ 591 h 620"/>
                <a:gd name="T8" fmla="*/ 89 w 579"/>
                <a:gd name="T9" fmla="*/ 508 h 620"/>
                <a:gd name="T10" fmla="*/ 10 w 579"/>
                <a:gd name="T11" fmla="*/ 252 h 620"/>
                <a:gd name="T12" fmla="*/ 148 w 579"/>
                <a:gd name="T13" fmla="*/ 31 h 620"/>
                <a:gd name="T14" fmla="*/ 297 w 579"/>
                <a:gd name="T15" fmla="*/ 6 h 6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620">
                  <a:moveTo>
                    <a:pt x="297" y="6"/>
                  </a:moveTo>
                  <a:cubicBezTo>
                    <a:pt x="388" y="16"/>
                    <a:pt x="462" y="62"/>
                    <a:pt x="510" y="128"/>
                  </a:cubicBezTo>
                  <a:cubicBezTo>
                    <a:pt x="557" y="194"/>
                    <a:pt x="579" y="278"/>
                    <a:pt x="567" y="362"/>
                  </a:cubicBezTo>
                  <a:cubicBezTo>
                    <a:pt x="549" y="483"/>
                    <a:pt x="471" y="563"/>
                    <a:pt x="377" y="591"/>
                  </a:cubicBezTo>
                  <a:cubicBezTo>
                    <a:pt x="283" y="620"/>
                    <a:pt x="173" y="596"/>
                    <a:pt x="89" y="508"/>
                  </a:cubicBezTo>
                  <a:cubicBezTo>
                    <a:pt x="27" y="443"/>
                    <a:pt x="0" y="345"/>
                    <a:pt x="10" y="252"/>
                  </a:cubicBezTo>
                  <a:cubicBezTo>
                    <a:pt x="19" y="160"/>
                    <a:pt x="65" y="73"/>
                    <a:pt x="148" y="31"/>
                  </a:cubicBezTo>
                  <a:cubicBezTo>
                    <a:pt x="183" y="13"/>
                    <a:pt x="237" y="0"/>
                    <a:pt x="297" y="6"/>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p:nvPr/>
          </p:nvSpPr>
          <p:spPr bwMode="auto">
            <a:xfrm>
              <a:off x="5083175" y="-788988"/>
              <a:ext cx="1454150" cy="1557338"/>
            </a:xfrm>
            <a:custGeom>
              <a:avLst/>
              <a:gdLst>
                <a:gd name="T0" fmla="*/ 204 w 387"/>
                <a:gd name="T1" fmla="*/ 10 h 415"/>
                <a:gd name="T2" fmla="*/ 122 w 387"/>
                <a:gd name="T3" fmla="*/ 335 h 415"/>
                <a:gd name="T4" fmla="*/ 51 w 387"/>
                <a:gd name="T5" fmla="*/ 75 h 415"/>
                <a:gd name="T6" fmla="*/ 204 w 387"/>
                <a:gd name="T7" fmla="*/ 10 h 415"/>
              </a:gdLst>
              <a:ahLst/>
              <a:cxnLst>
                <a:cxn ang="0">
                  <a:pos x="T0" y="T1"/>
                </a:cxn>
                <a:cxn ang="0">
                  <a:pos x="T2" y="T3"/>
                </a:cxn>
                <a:cxn ang="0">
                  <a:pos x="T4" y="T5"/>
                </a:cxn>
                <a:cxn ang="0">
                  <a:pos x="T6" y="T7"/>
                </a:cxn>
              </a:cxnLst>
              <a:rect l="0" t="0" r="r" b="b"/>
              <a:pathLst>
                <a:path w="387" h="415">
                  <a:moveTo>
                    <a:pt x="204" y="10"/>
                  </a:moveTo>
                  <a:cubicBezTo>
                    <a:pt x="387" y="39"/>
                    <a:pt x="345" y="415"/>
                    <a:pt x="122" y="335"/>
                  </a:cubicBezTo>
                  <a:cubicBezTo>
                    <a:pt x="44" y="306"/>
                    <a:pt x="0" y="165"/>
                    <a:pt x="51" y="75"/>
                  </a:cubicBezTo>
                  <a:cubicBezTo>
                    <a:pt x="82" y="22"/>
                    <a:pt x="137" y="0"/>
                    <a:pt x="204" y="1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p:nvPr/>
          </p:nvSpPr>
          <p:spPr bwMode="auto">
            <a:xfrm>
              <a:off x="6496050" y="-488950"/>
              <a:ext cx="1116013" cy="1331913"/>
            </a:xfrm>
            <a:custGeom>
              <a:avLst/>
              <a:gdLst>
                <a:gd name="T0" fmla="*/ 163 w 297"/>
                <a:gd name="T1" fmla="*/ 2 h 355"/>
                <a:gd name="T2" fmla="*/ 277 w 297"/>
                <a:gd name="T3" fmla="*/ 187 h 355"/>
                <a:gd name="T4" fmla="*/ 93 w 297"/>
                <a:gd name="T5" fmla="*/ 329 h 355"/>
                <a:gd name="T6" fmla="*/ 5 w 297"/>
                <a:gd name="T7" fmla="*/ 209 h 355"/>
                <a:gd name="T8" fmla="*/ 50 w 297"/>
                <a:gd name="T9" fmla="*/ 51 h 355"/>
                <a:gd name="T10" fmla="*/ 163 w 297"/>
                <a:gd name="T11" fmla="*/ 2 h 355"/>
              </a:gdLst>
              <a:ahLst/>
              <a:cxnLst>
                <a:cxn ang="0">
                  <a:pos x="T0" y="T1"/>
                </a:cxn>
                <a:cxn ang="0">
                  <a:pos x="T2" y="T3"/>
                </a:cxn>
                <a:cxn ang="0">
                  <a:pos x="T4" y="T5"/>
                </a:cxn>
                <a:cxn ang="0">
                  <a:pos x="T6" y="T7"/>
                </a:cxn>
                <a:cxn ang="0">
                  <a:pos x="T8" y="T9"/>
                </a:cxn>
                <a:cxn ang="0">
                  <a:pos x="T10" y="T11"/>
                </a:cxn>
              </a:cxnLst>
              <a:rect l="0" t="0" r="r" b="b"/>
              <a:pathLst>
                <a:path w="297" h="355">
                  <a:moveTo>
                    <a:pt x="163" y="2"/>
                  </a:moveTo>
                  <a:cubicBezTo>
                    <a:pt x="267" y="5"/>
                    <a:pt x="297" y="100"/>
                    <a:pt x="277" y="187"/>
                  </a:cubicBezTo>
                  <a:cubicBezTo>
                    <a:pt x="258" y="275"/>
                    <a:pt x="188" y="355"/>
                    <a:pt x="93" y="329"/>
                  </a:cubicBezTo>
                  <a:cubicBezTo>
                    <a:pt x="38" y="314"/>
                    <a:pt x="10" y="265"/>
                    <a:pt x="5" y="209"/>
                  </a:cubicBezTo>
                  <a:cubicBezTo>
                    <a:pt x="0" y="154"/>
                    <a:pt x="17" y="92"/>
                    <a:pt x="50" y="51"/>
                  </a:cubicBezTo>
                  <a:cubicBezTo>
                    <a:pt x="77" y="18"/>
                    <a:pt x="121" y="0"/>
                    <a:pt x="163" y="2"/>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7529513" y="254000"/>
              <a:ext cx="1144588" cy="1104900"/>
            </a:xfrm>
            <a:custGeom>
              <a:avLst/>
              <a:gdLst>
                <a:gd name="T0" fmla="*/ 179 w 305"/>
                <a:gd name="T1" fmla="*/ 5 h 294"/>
                <a:gd name="T2" fmla="*/ 276 w 305"/>
                <a:gd name="T3" fmla="*/ 56 h 294"/>
                <a:gd name="T4" fmla="*/ 291 w 305"/>
                <a:gd name="T5" fmla="*/ 167 h 294"/>
                <a:gd name="T6" fmla="*/ 163 w 305"/>
                <a:gd name="T7" fmla="*/ 287 h 294"/>
                <a:gd name="T8" fmla="*/ 48 w 305"/>
                <a:gd name="T9" fmla="*/ 256 h 294"/>
                <a:gd name="T10" fmla="*/ 5 w 305"/>
                <a:gd name="T11" fmla="*/ 151 h 294"/>
                <a:gd name="T12" fmla="*/ 67 w 305"/>
                <a:gd name="T13" fmla="*/ 41 h 294"/>
                <a:gd name="T14" fmla="*/ 179 w 305"/>
                <a:gd name="T15" fmla="*/ 5 h 2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94">
                  <a:moveTo>
                    <a:pt x="179" y="5"/>
                  </a:moveTo>
                  <a:cubicBezTo>
                    <a:pt x="220" y="9"/>
                    <a:pt x="255" y="28"/>
                    <a:pt x="276" y="56"/>
                  </a:cubicBezTo>
                  <a:cubicBezTo>
                    <a:pt x="297" y="84"/>
                    <a:pt x="305" y="123"/>
                    <a:pt x="291" y="167"/>
                  </a:cubicBezTo>
                  <a:cubicBezTo>
                    <a:pt x="272" y="226"/>
                    <a:pt x="211" y="279"/>
                    <a:pt x="163" y="287"/>
                  </a:cubicBezTo>
                  <a:cubicBezTo>
                    <a:pt x="121" y="294"/>
                    <a:pt x="79" y="281"/>
                    <a:pt x="48" y="256"/>
                  </a:cubicBezTo>
                  <a:cubicBezTo>
                    <a:pt x="18" y="230"/>
                    <a:pt x="0" y="193"/>
                    <a:pt x="5" y="151"/>
                  </a:cubicBezTo>
                  <a:cubicBezTo>
                    <a:pt x="10" y="105"/>
                    <a:pt x="34" y="67"/>
                    <a:pt x="67" y="41"/>
                  </a:cubicBezTo>
                  <a:cubicBezTo>
                    <a:pt x="99" y="14"/>
                    <a:pt x="140" y="0"/>
                    <a:pt x="179" y="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8377238" y="1282700"/>
              <a:ext cx="992188" cy="939800"/>
            </a:xfrm>
            <a:custGeom>
              <a:avLst/>
              <a:gdLst>
                <a:gd name="T0" fmla="*/ 167 w 264"/>
                <a:gd name="T1" fmla="*/ 5 h 250"/>
                <a:gd name="T2" fmla="*/ 258 w 264"/>
                <a:gd name="T3" fmla="*/ 114 h 250"/>
                <a:gd name="T4" fmla="*/ 209 w 264"/>
                <a:gd name="T5" fmla="*/ 211 h 250"/>
                <a:gd name="T6" fmla="*/ 117 w 264"/>
                <a:gd name="T7" fmla="*/ 248 h 250"/>
                <a:gd name="T8" fmla="*/ 33 w 264"/>
                <a:gd name="T9" fmla="*/ 223 h 250"/>
                <a:gd name="T10" fmla="*/ 5 w 264"/>
                <a:gd name="T11" fmla="*/ 133 h 250"/>
                <a:gd name="T12" fmla="*/ 59 w 264"/>
                <a:gd name="T13" fmla="*/ 37 h 250"/>
                <a:gd name="T14" fmla="*/ 167 w 264"/>
                <a:gd name="T15" fmla="*/ 5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250">
                  <a:moveTo>
                    <a:pt x="167" y="5"/>
                  </a:moveTo>
                  <a:cubicBezTo>
                    <a:pt x="224" y="11"/>
                    <a:pt x="264" y="53"/>
                    <a:pt x="258" y="114"/>
                  </a:cubicBezTo>
                  <a:cubicBezTo>
                    <a:pt x="254" y="156"/>
                    <a:pt x="235" y="189"/>
                    <a:pt x="209" y="211"/>
                  </a:cubicBezTo>
                  <a:cubicBezTo>
                    <a:pt x="182" y="234"/>
                    <a:pt x="149" y="246"/>
                    <a:pt x="117" y="248"/>
                  </a:cubicBezTo>
                  <a:cubicBezTo>
                    <a:pt x="85" y="250"/>
                    <a:pt x="54" y="242"/>
                    <a:pt x="33" y="223"/>
                  </a:cubicBezTo>
                  <a:cubicBezTo>
                    <a:pt x="12" y="204"/>
                    <a:pt x="0" y="174"/>
                    <a:pt x="5" y="133"/>
                  </a:cubicBezTo>
                  <a:cubicBezTo>
                    <a:pt x="11" y="95"/>
                    <a:pt x="30" y="60"/>
                    <a:pt x="59" y="37"/>
                  </a:cubicBezTo>
                  <a:cubicBezTo>
                    <a:pt x="88" y="13"/>
                    <a:pt x="126" y="0"/>
                    <a:pt x="167" y="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0"/>
            <p:cNvSpPr/>
            <p:nvPr/>
          </p:nvSpPr>
          <p:spPr bwMode="auto">
            <a:xfrm>
              <a:off x="3738563" y="715963"/>
              <a:ext cx="5026025" cy="7434263"/>
            </a:xfrm>
            <a:custGeom>
              <a:avLst/>
              <a:gdLst>
                <a:gd name="T0" fmla="*/ 606 w 1338"/>
                <a:gd name="T1" fmla="*/ 14 h 1980"/>
                <a:gd name="T2" fmla="*/ 1167 w 1338"/>
                <a:gd name="T3" fmla="*/ 321 h 1980"/>
                <a:gd name="T4" fmla="*/ 1158 w 1338"/>
                <a:gd name="T5" fmla="*/ 1277 h 1980"/>
                <a:gd name="T6" fmla="*/ 1011 w 1338"/>
                <a:gd name="T7" fmla="*/ 1563 h 1980"/>
                <a:gd name="T8" fmla="*/ 597 w 1338"/>
                <a:gd name="T9" fmla="*/ 1955 h 1980"/>
                <a:gd name="T10" fmla="*/ 152 w 1338"/>
                <a:gd name="T11" fmla="*/ 1801 h 1980"/>
                <a:gd name="T12" fmla="*/ 221 w 1338"/>
                <a:gd name="T13" fmla="*/ 1389 h 1980"/>
                <a:gd name="T14" fmla="*/ 290 w 1338"/>
                <a:gd name="T15" fmla="*/ 1048 h 1980"/>
                <a:gd name="T16" fmla="*/ 102 w 1338"/>
                <a:gd name="T17" fmla="*/ 737 h 1980"/>
                <a:gd name="T18" fmla="*/ 5 w 1338"/>
                <a:gd name="T19" fmla="*/ 459 h 1980"/>
                <a:gd name="T20" fmla="*/ 271 w 1338"/>
                <a:gd name="T21" fmla="*/ 56 h 1980"/>
                <a:gd name="T22" fmla="*/ 606 w 1338"/>
                <a:gd name="T23" fmla="*/ 1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8" h="1980">
                  <a:moveTo>
                    <a:pt x="606" y="14"/>
                  </a:moveTo>
                  <a:cubicBezTo>
                    <a:pt x="856" y="45"/>
                    <a:pt x="1054" y="173"/>
                    <a:pt x="1167" y="321"/>
                  </a:cubicBezTo>
                  <a:cubicBezTo>
                    <a:pt x="1338" y="545"/>
                    <a:pt x="1299" y="939"/>
                    <a:pt x="1158" y="1277"/>
                  </a:cubicBezTo>
                  <a:cubicBezTo>
                    <a:pt x="1114" y="1382"/>
                    <a:pt x="1063" y="1474"/>
                    <a:pt x="1011" y="1563"/>
                  </a:cubicBezTo>
                  <a:cubicBezTo>
                    <a:pt x="910" y="1735"/>
                    <a:pt x="772" y="1914"/>
                    <a:pt x="597" y="1955"/>
                  </a:cubicBezTo>
                  <a:cubicBezTo>
                    <a:pt x="491" y="1980"/>
                    <a:pt x="237" y="1943"/>
                    <a:pt x="152" y="1801"/>
                  </a:cubicBezTo>
                  <a:cubicBezTo>
                    <a:pt x="81" y="1683"/>
                    <a:pt x="161" y="1467"/>
                    <a:pt x="221" y="1389"/>
                  </a:cubicBezTo>
                  <a:cubicBezTo>
                    <a:pt x="285" y="1305"/>
                    <a:pt x="323" y="1173"/>
                    <a:pt x="290" y="1048"/>
                  </a:cubicBezTo>
                  <a:cubicBezTo>
                    <a:pt x="255" y="917"/>
                    <a:pt x="147" y="793"/>
                    <a:pt x="102" y="737"/>
                  </a:cubicBezTo>
                  <a:cubicBezTo>
                    <a:pt x="27" y="645"/>
                    <a:pt x="0" y="507"/>
                    <a:pt x="5" y="459"/>
                  </a:cubicBezTo>
                  <a:cubicBezTo>
                    <a:pt x="25" y="268"/>
                    <a:pt x="148" y="119"/>
                    <a:pt x="271" y="56"/>
                  </a:cubicBezTo>
                  <a:cubicBezTo>
                    <a:pt x="360" y="10"/>
                    <a:pt x="497" y="0"/>
                    <a:pt x="606" y="1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 name="组合 8"/>
          <p:cNvGrpSpPr>
            <a:grpSpLocks noChangeAspect="1"/>
          </p:cNvGrpSpPr>
          <p:nvPr userDrawn="1"/>
        </p:nvGrpSpPr>
        <p:grpSpPr>
          <a:xfrm>
            <a:off x="1251228" y="621000"/>
            <a:ext cx="1275881" cy="1872000"/>
            <a:chOff x="1206501" y="639763"/>
            <a:chExt cx="1912936" cy="2806700"/>
          </a:xfrm>
          <a:solidFill>
            <a:srgbClr val="00B187"/>
          </a:solidFill>
        </p:grpSpPr>
        <p:sp>
          <p:nvSpPr>
            <p:cNvPr id="10" name="Freeform 14"/>
            <p:cNvSpPr/>
            <p:nvPr/>
          </p:nvSpPr>
          <p:spPr bwMode="auto">
            <a:xfrm>
              <a:off x="2473325" y="639763"/>
              <a:ext cx="646112" cy="688975"/>
            </a:xfrm>
            <a:custGeom>
              <a:avLst/>
              <a:gdLst>
                <a:gd name="T0" fmla="*/ 743 w 1621"/>
                <a:gd name="T1" fmla="*/ 26 h 1729"/>
                <a:gd name="T2" fmla="*/ 171 w 1621"/>
                <a:gd name="T3" fmla="*/ 396 h 1729"/>
                <a:gd name="T4" fmla="*/ 47 w 1621"/>
                <a:gd name="T5" fmla="*/ 1055 h 1729"/>
                <a:gd name="T6" fmla="*/ 609 w 1621"/>
                <a:gd name="T7" fmla="*/ 1665 h 1729"/>
                <a:gd name="T8" fmla="*/ 1397 w 1621"/>
                <a:gd name="T9" fmla="*/ 1391 h 1729"/>
                <a:gd name="T10" fmla="*/ 1581 w 1621"/>
                <a:gd name="T11" fmla="*/ 666 h 1729"/>
                <a:gd name="T12" fmla="*/ 1163 w 1621"/>
                <a:gd name="T13" fmla="*/ 71 h 1729"/>
                <a:gd name="T14" fmla="*/ 743 w 1621"/>
                <a:gd name="T15" fmla="*/ 26 h 17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1" h="1729">
                  <a:moveTo>
                    <a:pt x="743" y="26"/>
                  </a:moveTo>
                  <a:cubicBezTo>
                    <a:pt x="491" y="65"/>
                    <a:pt x="294" y="207"/>
                    <a:pt x="171" y="396"/>
                  </a:cubicBezTo>
                  <a:cubicBezTo>
                    <a:pt x="48" y="586"/>
                    <a:pt x="0" y="823"/>
                    <a:pt x="47" y="1055"/>
                  </a:cubicBezTo>
                  <a:cubicBezTo>
                    <a:pt x="114" y="1389"/>
                    <a:pt x="343" y="1601"/>
                    <a:pt x="609" y="1665"/>
                  </a:cubicBezTo>
                  <a:cubicBezTo>
                    <a:pt x="875" y="1729"/>
                    <a:pt x="1179" y="1646"/>
                    <a:pt x="1397" y="1391"/>
                  </a:cubicBezTo>
                  <a:cubicBezTo>
                    <a:pt x="1561" y="1199"/>
                    <a:pt x="1621" y="922"/>
                    <a:pt x="1581" y="666"/>
                  </a:cubicBezTo>
                  <a:cubicBezTo>
                    <a:pt x="1540" y="410"/>
                    <a:pt x="1399" y="176"/>
                    <a:pt x="1163" y="71"/>
                  </a:cubicBezTo>
                  <a:cubicBezTo>
                    <a:pt x="1063" y="26"/>
                    <a:pt x="909" y="0"/>
                    <a:pt x="743" y="26"/>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2008188" y="803275"/>
              <a:ext cx="438150" cy="473075"/>
            </a:xfrm>
            <a:custGeom>
              <a:avLst/>
              <a:gdLst>
                <a:gd name="T0" fmla="*/ 506 w 1097"/>
                <a:gd name="T1" fmla="*/ 38 h 1186"/>
                <a:gd name="T2" fmla="*/ 782 w 1097"/>
                <a:gd name="T3" fmla="*/ 930 h 1186"/>
                <a:gd name="T4" fmla="*/ 939 w 1097"/>
                <a:gd name="T5" fmla="*/ 197 h 1186"/>
                <a:gd name="T6" fmla="*/ 506 w 1097"/>
                <a:gd name="T7" fmla="*/ 38 h 1186"/>
              </a:gdLst>
              <a:ahLst/>
              <a:cxnLst>
                <a:cxn ang="0">
                  <a:pos x="T0" y="T1"/>
                </a:cxn>
                <a:cxn ang="0">
                  <a:pos x="T2" y="T3"/>
                </a:cxn>
                <a:cxn ang="0">
                  <a:pos x="T4" y="T5"/>
                </a:cxn>
                <a:cxn ang="0">
                  <a:pos x="T6" y="T7"/>
                </a:cxn>
              </a:cxnLst>
              <a:rect l="0" t="0" r="r" b="b"/>
              <a:pathLst>
                <a:path w="1097" h="1186">
                  <a:moveTo>
                    <a:pt x="506" y="38"/>
                  </a:moveTo>
                  <a:cubicBezTo>
                    <a:pt x="0" y="146"/>
                    <a:pt x="175" y="1186"/>
                    <a:pt x="782" y="930"/>
                  </a:cubicBezTo>
                  <a:cubicBezTo>
                    <a:pt x="996" y="839"/>
                    <a:pt x="1097" y="439"/>
                    <a:pt x="939" y="197"/>
                  </a:cubicBezTo>
                  <a:cubicBezTo>
                    <a:pt x="846" y="53"/>
                    <a:pt x="689" y="0"/>
                    <a:pt x="506" y="38"/>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6"/>
            <p:cNvSpPr/>
            <p:nvPr/>
          </p:nvSpPr>
          <p:spPr bwMode="auto">
            <a:xfrm>
              <a:off x="1700213" y="914400"/>
              <a:ext cx="333375" cy="396875"/>
            </a:xfrm>
            <a:custGeom>
              <a:avLst/>
              <a:gdLst>
                <a:gd name="T0" fmla="*/ 358 w 835"/>
                <a:gd name="T1" fmla="*/ 11 h 996"/>
                <a:gd name="T2" fmla="*/ 68 w 835"/>
                <a:gd name="T3" fmla="*/ 544 h 996"/>
                <a:gd name="T4" fmla="*/ 603 w 835"/>
                <a:gd name="T5" fmla="*/ 910 h 996"/>
                <a:gd name="T6" fmla="*/ 829 w 835"/>
                <a:gd name="T7" fmla="*/ 564 h 996"/>
                <a:gd name="T8" fmla="*/ 678 w 835"/>
                <a:gd name="T9" fmla="*/ 131 h 996"/>
                <a:gd name="T10" fmla="*/ 358 w 835"/>
                <a:gd name="T11" fmla="*/ 11 h 996"/>
              </a:gdLst>
              <a:ahLst/>
              <a:cxnLst>
                <a:cxn ang="0">
                  <a:pos x="T0" y="T1"/>
                </a:cxn>
                <a:cxn ang="0">
                  <a:pos x="T2" y="T3"/>
                </a:cxn>
                <a:cxn ang="0">
                  <a:pos x="T4" y="T5"/>
                </a:cxn>
                <a:cxn ang="0">
                  <a:pos x="T6" y="T7"/>
                </a:cxn>
                <a:cxn ang="0">
                  <a:pos x="T8" y="T9"/>
                </a:cxn>
                <a:cxn ang="0">
                  <a:pos x="T10" y="T11"/>
                </a:cxn>
              </a:cxnLst>
              <a:rect l="0" t="0" r="r" b="b"/>
              <a:pathLst>
                <a:path w="835" h="996">
                  <a:moveTo>
                    <a:pt x="358" y="11"/>
                  </a:moveTo>
                  <a:cubicBezTo>
                    <a:pt x="69" y="36"/>
                    <a:pt x="0" y="304"/>
                    <a:pt x="68" y="544"/>
                  </a:cubicBezTo>
                  <a:cubicBezTo>
                    <a:pt x="136" y="784"/>
                    <a:pt x="342" y="996"/>
                    <a:pt x="603" y="910"/>
                  </a:cubicBezTo>
                  <a:cubicBezTo>
                    <a:pt x="754" y="860"/>
                    <a:pt x="823" y="720"/>
                    <a:pt x="829" y="564"/>
                  </a:cubicBezTo>
                  <a:cubicBezTo>
                    <a:pt x="835" y="409"/>
                    <a:pt x="778" y="239"/>
                    <a:pt x="678" y="131"/>
                  </a:cubicBezTo>
                  <a:cubicBezTo>
                    <a:pt x="598" y="44"/>
                    <a:pt x="474" y="0"/>
                    <a:pt x="358" y="1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7"/>
            <p:cNvSpPr/>
            <p:nvPr/>
          </p:nvSpPr>
          <p:spPr bwMode="auto">
            <a:xfrm>
              <a:off x="1398588" y="1150938"/>
              <a:ext cx="342900" cy="325437"/>
            </a:xfrm>
            <a:custGeom>
              <a:avLst/>
              <a:gdLst>
                <a:gd name="T0" fmla="*/ 333 w 859"/>
                <a:gd name="T1" fmla="*/ 18 h 813"/>
                <a:gd name="T2" fmla="*/ 70 w 859"/>
                <a:gd name="T3" fmla="*/ 175 h 813"/>
                <a:gd name="T4" fmla="*/ 46 w 859"/>
                <a:gd name="T5" fmla="*/ 487 h 813"/>
                <a:gd name="T6" fmla="*/ 419 w 859"/>
                <a:gd name="T7" fmla="*/ 800 h 813"/>
                <a:gd name="T8" fmla="*/ 734 w 859"/>
                <a:gd name="T9" fmla="*/ 697 h 813"/>
                <a:gd name="T10" fmla="*/ 839 w 859"/>
                <a:gd name="T11" fmla="*/ 398 h 813"/>
                <a:gd name="T12" fmla="*/ 650 w 859"/>
                <a:gd name="T13" fmla="*/ 101 h 813"/>
                <a:gd name="T14" fmla="*/ 333 w 859"/>
                <a:gd name="T15" fmla="*/ 18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9" h="813">
                  <a:moveTo>
                    <a:pt x="333" y="18"/>
                  </a:moveTo>
                  <a:cubicBezTo>
                    <a:pt x="220" y="37"/>
                    <a:pt x="125" y="93"/>
                    <a:pt x="70" y="175"/>
                  </a:cubicBezTo>
                  <a:cubicBezTo>
                    <a:pt x="15" y="257"/>
                    <a:pt x="0" y="365"/>
                    <a:pt x="46" y="487"/>
                  </a:cubicBezTo>
                  <a:cubicBezTo>
                    <a:pt x="107" y="649"/>
                    <a:pt x="284" y="785"/>
                    <a:pt x="419" y="800"/>
                  </a:cubicBezTo>
                  <a:cubicBezTo>
                    <a:pt x="539" y="813"/>
                    <a:pt x="654" y="771"/>
                    <a:pt x="734" y="697"/>
                  </a:cubicBezTo>
                  <a:cubicBezTo>
                    <a:pt x="814" y="622"/>
                    <a:pt x="859" y="515"/>
                    <a:pt x="839" y="398"/>
                  </a:cubicBezTo>
                  <a:cubicBezTo>
                    <a:pt x="817" y="273"/>
                    <a:pt x="745" y="169"/>
                    <a:pt x="650" y="101"/>
                  </a:cubicBezTo>
                  <a:cubicBezTo>
                    <a:pt x="556" y="33"/>
                    <a:pt x="440" y="0"/>
                    <a:pt x="333" y="18"/>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8"/>
            <p:cNvSpPr/>
            <p:nvPr/>
          </p:nvSpPr>
          <p:spPr bwMode="auto">
            <a:xfrm>
              <a:off x="1206501" y="1468438"/>
              <a:ext cx="300037" cy="274637"/>
            </a:xfrm>
            <a:custGeom>
              <a:avLst/>
              <a:gdLst>
                <a:gd name="T0" fmla="*/ 261 w 753"/>
                <a:gd name="T1" fmla="*/ 19 h 689"/>
                <a:gd name="T2" fmla="*/ 25 w 753"/>
                <a:gd name="T3" fmla="*/ 336 h 689"/>
                <a:gd name="T4" fmla="*/ 177 w 753"/>
                <a:gd name="T5" fmla="*/ 600 h 689"/>
                <a:gd name="T6" fmla="*/ 437 w 753"/>
                <a:gd name="T7" fmla="*/ 689 h 689"/>
                <a:gd name="T8" fmla="*/ 667 w 753"/>
                <a:gd name="T9" fmla="*/ 605 h 689"/>
                <a:gd name="T10" fmla="*/ 731 w 753"/>
                <a:gd name="T11" fmla="*/ 351 h 689"/>
                <a:gd name="T12" fmla="*/ 567 w 753"/>
                <a:gd name="T13" fmla="*/ 91 h 689"/>
                <a:gd name="T14" fmla="*/ 261 w 753"/>
                <a:gd name="T15" fmla="*/ 19 h 6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3" h="689">
                  <a:moveTo>
                    <a:pt x="261" y="19"/>
                  </a:moveTo>
                  <a:cubicBezTo>
                    <a:pt x="105" y="45"/>
                    <a:pt x="0" y="169"/>
                    <a:pt x="25" y="336"/>
                  </a:cubicBezTo>
                  <a:cubicBezTo>
                    <a:pt x="43" y="453"/>
                    <a:pt x="101" y="541"/>
                    <a:pt x="177" y="600"/>
                  </a:cubicBezTo>
                  <a:cubicBezTo>
                    <a:pt x="254" y="659"/>
                    <a:pt x="348" y="688"/>
                    <a:pt x="437" y="689"/>
                  </a:cubicBezTo>
                  <a:cubicBezTo>
                    <a:pt x="527" y="689"/>
                    <a:pt x="611" y="662"/>
                    <a:pt x="667" y="605"/>
                  </a:cubicBezTo>
                  <a:cubicBezTo>
                    <a:pt x="724" y="549"/>
                    <a:pt x="753" y="464"/>
                    <a:pt x="731" y="351"/>
                  </a:cubicBezTo>
                  <a:cubicBezTo>
                    <a:pt x="710" y="246"/>
                    <a:pt x="651" y="153"/>
                    <a:pt x="567" y="91"/>
                  </a:cubicBezTo>
                  <a:cubicBezTo>
                    <a:pt x="483" y="30"/>
                    <a:pt x="376" y="0"/>
                    <a:pt x="261" y="19"/>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9"/>
            <p:cNvSpPr/>
            <p:nvPr/>
          </p:nvSpPr>
          <p:spPr bwMode="auto">
            <a:xfrm>
              <a:off x="1404938" y="1249363"/>
              <a:ext cx="1482725" cy="2197100"/>
            </a:xfrm>
            <a:custGeom>
              <a:avLst/>
              <a:gdLst>
                <a:gd name="T0" fmla="*/ 1957 w 3716"/>
                <a:gd name="T1" fmla="*/ 55 h 5509"/>
                <a:gd name="T2" fmla="*/ 441 w 3716"/>
                <a:gd name="T3" fmla="*/ 995 h 5509"/>
                <a:gd name="T4" fmla="*/ 611 w 3716"/>
                <a:gd name="T5" fmla="*/ 3652 h 5509"/>
                <a:gd name="T6" fmla="*/ 1062 w 3716"/>
                <a:gd name="T7" fmla="*/ 4426 h 5509"/>
                <a:gd name="T8" fmla="*/ 2273 w 3716"/>
                <a:gd name="T9" fmla="*/ 5454 h 5509"/>
                <a:gd name="T10" fmla="*/ 3488 w 3716"/>
                <a:gd name="T11" fmla="*/ 4960 h 5509"/>
                <a:gd name="T12" fmla="*/ 3235 w 3716"/>
                <a:gd name="T13" fmla="*/ 3823 h 5509"/>
                <a:gd name="T14" fmla="*/ 2991 w 3716"/>
                <a:gd name="T15" fmla="*/ 2884 h 5509"/>
                <a:gd name="T16" fmla="*/ 3467 w 3716"/>
                <a:gd name="T17" fmla="*/ 1992 h 5509"/>
                <a:gd name="T18" fmla="*/ 3695 w 3716"/>
                <a:gd name="T19" fmla="*/ 1204 h 5509"/>
                <a:gd name="T20" fmla="*/ 2895 w 3716"/>
                <a:gd name="T21" fmla="*/ 122 h 5509"/>
                <a:gd name="T22" fmla="*/ 1957 w 3716"/>
                <a:gd name="T23" fmla="*/ 55 h 5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6" h="5509">
                  <a:moveTo>
                    <a:pt x="1957" y="55"/>
                  </a:moveTo>
                  <a:cubicBezTo>
                    <a:pt x="1266" y="180"/>
                    <a:pt x="734" y="565"/>
                    <a:pt x="441" y="995"/>
                  </a:cubicBezTo>
                  <a:cubicBezTo>
                    <a:pt x="0" y="1643"/>
                    <a:pt x="168" y="2733"/>
                    <a:pt x="611" y="3652"/>
                  </a:cubicBezTo>
                  <a:cubicBezTo>
                    <a:pt x="748" y="3938"/>
                    <a:pt x="903" y="4186"/>
                    <a:pt x="1062" y="4426"/>
                  </a:cubicBezTo>
                  <a:cubicBezTo>
                    <a:pt x="1369" y="4889"/>
                    <a:pt x="1781" y="5365"/>
                    <a:pt x="2273" y="5454"/>
                  </a:cubicBezTo>
                  <a:cubicBezTo>
                    <a:pt x="2572" y="5509"/>
                    <a:pt x="3272" y="5367"/>
                    <a:pt x="3488" y="4960"/>
                  </a:cubicBezTo>
                  <a:cubicBezTo>
                    <a:pt x="3668" y="4620"/>
                    <a:pt x="3412" y="4032"/>
                    <a:pt x="3235" y="3823"/>
                  </a:cubicBezTo>
                  <a:cubicBezTo>
                    <a:pt x="3044" y="3600"/>
                    <a:pt x="2918" y="3237"/>
                    <a:pt x="2991" y="2884"/>
                  </a:cubicBezTo>
                  <a:cubicBezTo>
                    <a:pt x="3067" y="2514"/>
                    <a:pt x="3349" y="2153"/>
                    <a:pt x="3467" y="1992"/>
                  </a:cubicBezTo>
                  <a:cubicBezTo>
                    <a:pt x="3662" y="1725"/>
                    <a:pt x="3716" y="1336"/>
                    <a:pt x="3695" y="1204"/>
                  </a:cubicBezTo>
                  <a:cubicBezTo>
                    <a:pt x="3610" y="675"/>
                    <a:pt x="3247" y="278"/>
                    <a:pt x="2895" y="122"/>
                  </a:cubicBezTo>
                  <a:cubicBezTo>
                    <a:pt x="2639" y="7"/>
                    <a:pt x="2256" y="0"/>
                    <a:pt x="1957" y="5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 name="组合 15"/>
          <p:cNvGrpSpPr/>
          <p:nvPr userDrawn="1"/>
        </p:nvGrpSpPr>
        <p:grpSpPr>
          <a:xfrm>
            <a:off x="4204411" y="887822"/>
            <a:ext cx="6737350" cy="2214563"/>
            <a:chOff x="3451226" y="4089401"/>
            <a:chExt cx="6737350" cy="2214563"/>
          </a:xfrm>
        </p:grpSpPr>
        <p:grpSp>
          <p:nvGrpSpPr>
            <p:cNvPr id="17" name="组合 16"/>
            <p:cNvGrpSpPr/>
            <p:nvPr/>
          </p:nvGrpSpPr>
          <p:grpSpPr>
            <a:xfrm>
              <a:off x="3451226" y="4089401"/>
              <a:ext cx="6737350" cy="2214563"/>
              <a:chOff x="3451226" y="4089401"/>
              <a:chExt cx="6737350" cy="2214563"/>
            </a:xfrm>
            <a:solidFill>
              <a:srgbClr val="00B187"/>
            </a:solidFill>
          </p:grpSpPr>
          <p:sp>
            <p:nvSpPr>
              <p:cNvPr id="33" name="Freeform 5"/>
              <p:cNvSpPr/>
              <p:nvPr/>
            </p:nvSpPr>
            <p:spPr bwMode="auto">
              <a:xfrm>
                <a:off x="4846638" y="4603751"/>
                <a:ext cx="514350" cy="517525"/>
              </a:xfrm>
              <a:custGeom>
                <a:avLst/>
                <a:gdLst>
                  <a:gd name="T0" fmla="*/ 84 w 524"/>
                  <a:gd name="T1" fmla="*/ 140 h 528"/>
                  <a:gd name="T2" fmla="*/ 308 w 524"/>
                  <a:gd name="T3" fmla="*/ 140 h 528"/>
                  <a:gd name="T4" fmla="*/ 412 w 524"/>
                  <a:gd name="T5" fmla="*/ 360 h 528"/>
                  <a:gd name="T6" fmla="*/ 64 w 524"/>
                  <a:gd name="T7" fmla="*/ 444 h 528"/>
                  <a:gd name="T8" fmla="*/ 36 w 524"/>
                  <a:gd name="T9" fmla="*/ 305 h 528"/>
                  <a:gd name="T10" fmla="*/ 84 w 524"/>
                  <a:gd name="T11" fmla="*/ 140 h 528"/>
                </a:gdLst>
                <a:ahLst/>
                <a:cxnLst>
                  <a:cxn ang="0">
                    <a:pos x="T0" y="T1"/>
                  </a:cxn>
                  <a:cxn ang="0">
                    <a:pos x="T2" y="T3"/>
                  </a:cxn>
                  <a:cxn ang="0">
                    <a:pos x="T4" y="T5"/>
                  </a:cxn>
                  <a:cxn ang="0">
                    <a:pos x="T6" y="T7"/>
                  </a:cxn>
                  <a:cxn ang="0">
                    <a:pos x="T8" y="T9"/>
                  </a:cxn>
                  <a:cxn ang="0">
                    <a:pos x="T10" y="T11"/>
                  </a:cxn>
                </a:cxnLst>
                <a:rect l="0" t="0" r="r" b="b"/>
                <a:pathLst>
                  <a:path w="524" h="528">
                    <a:moveTo>
                      <a:pt x="84" y="140"/>
                    </a:moveTo>
                    <a:cubicBezTo>
                      <a:pt x="144" y="144"/>
                      <a:pt x="192" y="0"/>
                      <a:pt x="308" y="140"/>
                    </a:cubicBezTo>
                    <a:cubicBezTo>
                      <a:pt x="424" y="280"/>
                      <a:pt x="524" y="268"/>
                      <a:pt x="412" y="360"/>
                    </a:cubicBezTo>
                    <a:cubicBezTo>
                      <a:pt x="300" y="452"/>
                      <a:pt x="88" y="528"/>
                      <a:pt x="64" y="444"/>
                    </a:cubicBezTo>
                    <a:cubicBezTo>
                      <a:pt x="40" y="359"/>
                      <a:pt x="0" y="381"/>
                      <a:pt x="36" y="305"/>
                    </a:cubicBezTo>
                    <a:cubicBezTo>
                      <a:pt x="72" y="228"/>
                      <a:pt x="84" y="140"/>
                      <a:pt x="84" y="140"/>
                    </a:cubicBezTo>
                    <a:close/>
                  </a:path>
                </a:pathLst>
              </a:custGeom>
              <a:grpFill/>
              <a:ln w="3175" cap="flat">
                <a:solidFill>
                  <a:srgbClr val="040000"/>
                </a:solidFill>
                <a:prstDash val="solid"/>
                <a:miter lim="800000"/>
              </a:ln>
            </p:spPr>
            <p:txBody>
              <a:bodyPr vert="horz" wrap="square" lIns="91440" tIns="45720" rIns="91440" bIns="45720" numCol="1" anchor="t" anchorCtr="0" compatLnSpc="1"/>
              <a:lstStyle/>
              <a:p>
                <a:endParaRPr lang="zh-CN" altLang="en-US"/>
              </a:p>
            </p:txBody>
          </p:sp>
          <p:sp>
            <p:nvSpPr>
              <p:cNvPr id="34" name="Freeform 6"/>
              <p:cNvSpPr/>
              <p:nvPr/>
            </p:nvSpPr>
            <p:spPr bwMode="auto">
              <a:xfrm>
                <a:off x="9050338" y="4429126"/>
                <a:ext cx="625475" cy="746125"/>
              </a:xfrm>
              <a:custGeom>
                <a:avLst/>
                <a:gdLst>
                  <a:gd name="T0" fmla="*/ 68 w 637"/>
                  <a:gd name="T1" fmla="*/ 235 h 760"/>
                  <a:gd name="T2" fmla="*/ 496 w 637"/>
                  <a:gd name="T3" fmla="*/ 132 h 760"/>
                  <a:gd name="T4" fmla="*/ 588 w 637"/>
                  <a:gd name="T5" fmla="*/ 235 h 760"/>
                  <a:gd name="T6" fmla="*/ 588 w 637"/>
                  <a:gd name="T7" fmla="*/ 562 h 760"/>
                  <a:gd name="T8" fmla="*/ 504 w 637"/>
                  <a:gd name="T9" fmla="*/ 650 h 760"/>
                  <a:gd name="T10" fmla="*/ 299 w 637"/>
                  <a:gd name="T11" fmla="*/ 736 h 760"/>
                  <a:gd name="T12" fmla="*/ 168 w 637"/>
                  <a:gd name="T13" fmla="*/ 751 h 760"/>
                  <a:gd name="T14" fmla="*/ 68 w 637"/>
                  <a:gd name="T15" fmla="*/ 650 h 760"/>
                  <a:gd name="T16" fmla="*/ 24 w 637"/>
                  <a:gd name="T17" fmla="*/ 426 h 760"/>
                  <a:gd name="T18" fmla="*/ 68 w 637"/>
                  <a:gd name="T19" fmla="*/ 23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7" h="760">
                    <a:moveTo>
                      <a:pt x="68" y="235"/>
                    </a:moveTo>
                    <a:cubicBezTo>
                      <a:pt x="124" y="210"/>
                      <a:pt x="436" y="79"/>
                      <a:pt x="496" y="132"/>
                    </a:cubicBezTo>
                    <a:cubicBezTo>
                      <a:pt x="556" y="186"/>
                      <a:pt x="592" y="0"/>
                      <a:pt x="588" y="235"/>
                    </a:cubicBezTo>
                    <a:cubicBezTo>
                      <a:pt x="584" y="470"/>
                      <a:pt x="637" y="498"/>
                      <a:pt x="588" y="562"/>
                    </a:cubicBezTo>
                    <a:cubicBezTo>
                      <a:pt x="540" y="626"/>
                      <a:pt x="580" y="621"/>
                      <a:pt x="504" y="650"/>
                    </a:cubicBezTo>
                    <a:cubicBezTo>
                      <a:pt x="428" y="678"/>
                      <a:pt x="326" y="722"/>
                      <a:pt x="299" y="736"/>
                    </a:cubicBezTo>
                    <a:cubicBezTo>
                      <a:pt x="272" y="750"/>
                      <a:pt x="196" y="760"/>
                      <a:pt x="168" y="751"/>
                    </a:cubicBezTo>
                    <a:cubicBezTo>
                      <a:pt x="140" y="742"/>
                      <a:pt x="97" y="716"/>
                      <a:pt x="68" y="650"/>
                    </a:cubicBezTo>
                    <a:cubicBezTo>
                      <a:pt x="39" y="583"/>
                      <a:pt x="0" y="459"/>
                      <a:pt x="24" y="426"/>
                    </a:cubicBezTo>
                    <a:cubicBezTo>
                      <a:pt x="48" y="394"/>
                      <a:pt x="68" y="235"/>
                      <a:pt x="68" y="235"/>
                    </a:cubicBezTo>
                    <a:close/>
                  </a:path>
                </a:pathLst>
              </a:custGeom>
              <a:grpFill/>
              <a:ln w="3175" cap="flat">
                <a:solidFill>
                  <a:srgbClr val="040000"/>
                </a:solidFill>
                <a:prstDash val="solid"/>
                <a:miter lim="800000"/>
              </a:ln>
            </p:spPr>
            <p:txBody>
              <a:bodyPr vert="horz" wrap="square" lIns="91440" tIns="45720" rIns="91440" bIns="45720" numCol="1" anchor="t" anchorCtr="0" compatLnSpc="1"/>
              <a:lstStyle/>
              <a:p>
                <a:endParaRPr lang="zh-CN" altLang="en-US"/>
              </a:p>
            </p:txBody>
          </p:sp>
          <p:sp>
            <p:nvSpPr>
              <p:cNvPr id="35" name="Freeform 7"/>
              <p:cNvSpPr/>
              <p:nvPr/>
            </p:nvSpPr>
            <p:spPr bwMode="auto">
              <a:xfrm>
                <a:off x="3489326" y="4492626"/>
                <a:ext cx="796925" cy="820738"/>
              </a:xfrm>
              <a:custGeom>
                <a:avLst/>
                <a:gdLst>
                  <a:gd name="T0" fmla="*/ 358 w 502"/>
                  <a:gd name="T1" fmla="*/ 517 h 517"/>
                  <a:gd name="T2" fmla="*/ 329 w 502"/>
                  <a:gd name="T3" fmla="*/ 496 h 517"/>
                  <a:gd name="T4" fmla="*/ 280 w 502"/>
                  <a:gd name="T5" fmla="*/ 345 h 517"/>
                  <a:gd name="T6" fmla="*/ 165 w 502"/>
                  <a:gd name="T7" fmla="*/ 504 h 517"/>
                  <a:gd name="T8" fmla="*/ 140 w 502"/>
                  <a:gd name="T9" fmla="*/ 517 h 517"/>
                  <a:gd name="T10" fmla="*/ 26 w 502"/>
                  <a:gd name="T11" fmla="*/ 517 h 517"/>
                  <a:gd name="T12" fmla="*/ 0 w 502"/>
                  <a:gd name="T13" fmla="*/ 468 h 517"/>
                  <a:gd name="T14" fmla="*/ 329 w 502"/>
                  <a:gd name="T15" fmla="*/ 13 h 517"/>
                  <a:gd name="T16" fmla="*/ 354 w 502"/>
                  <a:gd name="T17" fmla="*/ 0 h 517"/>
                  <a:gd name="T18" fmla="*/ 468 w 502"/>
                  <a:gd name="T19" fmla="*/ 0 h 517"/>
                  <a:gd name="T20" fmla="*/ 493 w 502"/>
                  <a:gd name="T21" fmla="*/ 48 h 517"/>
                  <a:gd name="T22" fmla="*/ 406 w 502"/>
                  <a:gd name="T23" fmla="*/ 171 h 517"/>
                  <a:gd name="T24" fmla="*/ 502 w 502"/>
                  <a:gd name="T25" fmla="*/ 477 h 517"/>
                  <a:gd name="T26" fmla="*/ 473 w 502"/>
                  <a:gd name="T27" fmla="*/ 517 h 517"/>
                  <a:gd name="T28" fmla="*/ 358 w 502"/>
                  <a:gd name="T29" fmla="*/ 517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2" h="517">
                    <a:moveTo>
                      <a:pt x="358" y="517"/>
                    </a:moveTo>
                    <a:lnTo>
                      <a:pt x="329" y="496"/>
                    </a:lnTo>
                    <a:lnTo>
                      <a:pt x="280" y="345"/>
                    </a:lnTo>
                    <a:lnTo>
                      <a:pt x="165" y="504"/>
                    </a:lnTo>
                    <a:lnTo>
                      <a:pt x="140" y="517"/>
                    </a:lnTo>
                    <a:lnTo>
                      <a:pt x="26" y="517"/>
                    </a:lnTo>
                    <a:lnTo>
                      <a:pt x="0" y="468"/>
                    </a:lnTo>
                    <a:lnTo>
                      <a:pt x="329" y="13"/>
                    </a:lnTo>
                    <a:lnTo>
                      <a:pt x="354" y="0"/>
                    </a:lnTo>
                    <a:lnTo>
                      <a:pt x="468" y="0"/>
                    </a:lnTo>
                    <a:lnTo>
                      <a:pt x="493" y="48"/>
                    </a:lnTo>
                    <a:lnTo>
                      <a:pt x="406" y="171"/>
                    </a:lnTo>
                    <a:lnTo>
                      <a:pt x="502" y="477"/>
                    </a:lnTo>
                    <a:lnTo>
                      <a:pt x="473" y="517"/>
                    </a:lnTo>
                    <a:lnTo>
                      <a:pt x="358" y="51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8"/>
              <p:cNvSpPr>
                <a:spLocks noEditPoints="1"/>
              </p:cNvSpPr>
              <p:nvPr/>
            </p:nvSpPr>
            <p:spPr bwMode="auto">
              <a:xfrm>
                <a:off x="3451226" y="4443413"/>
                <a:ext cx="882650" cy="919163"/>
              </a:xfrm>
              <a:custGeom>
                <a:avLst/>
                <a:gdLst>
                  <a:gd name="T0" fmla="*/ 492 w 556"/>
                  <a:gd name="T1" fmla="*/ 61 h 579"/>
                  <a:gd name="T2" fmla="*/ 395 w 556"/>
                  <a:gd name="T3" fmla="*/ 196 h 579"/>
                  <a:gd name="T4" fmla="*/ 497 w 556"/>
                  <a:gd name="T5" fmla="*/ 517 h 579"/>
                  <a:gd name="T6" fmla="*/ 382 w 556"/>
                  <a:gd name="T7" fmla="*/ 517 h 579"/>
                  <a:gd name="T8" fmla="*/ 314 w 556"/>
                  <a:gd name="T9" fmla="*/ 308 h 579"/>
                  <a:gd name="T10" fmla="*/ 164 w 556"/>
                  <a:gd name="T11" fmla="*/ 517 h 579"/>
                  <a:gd name="T12" fmla="*/ 50 w 556"/>
                  <a:gd name="T13" fmla="*/ 517 h 579"/>
                  <a:gd name="T14" fmla="*/ 378 w 556"/>
                  <a:gd name="T15" fmla="*/ 61 h 579"/>
                  <a:gd name="T16" fmla="*/ 492 w 556"/>
                  <a:gd name="T17" fmla="*/ 61 h 579"/>
                  <a:gd name="T18" fmla="*/ 492 w 556"/>
                  <a:gd name="T19" fmla="*/ 0 h 579"/>
                  <a:gd name="T20" fmla="*/ 378 w 556"/>
                  <a:gd name="T21" fmla="*/ 0 h 579"/>
                  <a:gd name="T22" fmla="*/ 328 w 556"/>
                  <a:gd name="T23" fmla="*/ 25 h 579"/>
                  <a:gd name="T24" fmla="*/ 0 w 556"/>
                  <a:gd name="T25" fmla="*/ 481 h 579"/>
                  <a:gd name="T26" fmla="*/ 50 w 556"/>
                  <a:gd name="T27" fmla="*/ 579 h 579"/>
                  <a:gd name="T28" fmla="*/ 164 w 556"/>
                  <a:gd name="T29" fmla="*/ 579 h 579"/>
                  <a:gd name="T30" fmla="*/ 214 w 556"/>
                  <a:gd name="T31" fmla="*/ 553 h 579"/>
                  <a:gd name="T32" fmla="*/ 293 w 556"/>
                  <a:gd name="T33" fmla="*/ 443 h 579"/>
                  <a:gd name="T34" fmla="*/ 324 w 556"/>
                  <a:gd name="T35" fmla="*/ 536 h 579"/>
                  <a:gd name="T36" fmla="*/ 382 w 556"/>
                  <a:gd name="T37" fmla="*/ 579 h 579"/>
                  <a:gd name="T38" fmla="*/ 497 w 556"/>
                  <a:gd name="T39" fmla="*/ 579 h 579"/>
                  <a:gd name="T40" fmla="*/ 556 w 556"/>
                  <a:gd name="T41" fmla="*/ 498 h 579"/>
                  <a:gd name="T42" fmla="*/ 464 w 556"/>
                  <a:gd name="T43" fmla="*/ 207 h 579"/>
                  <a:gd name="T44" fmla="*/ 542 w 556"/>
                  <a:gd name="T45" fmla="*/ 97 h 579"/>
                  <a:gd name="T46" fmla="*/ 492 w 556"/>
                  <a:gd name="T47" fmla="*/ 0 h 579"/>
                  <a:gd name="T48" fmla="*/ 492 w 556"/>
                  <a:gd name="T49"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6" h="579">
                    <a:moveTo>
                      <a:pt x="492" y="61"/>
                    </a:moveTo>
                    <a:lnTo>
                      <a:pt x="395" y="196"/>
                    </a:lnTo>
                    <a:lnTo>
                      <a:pt x="497" y="517"/>
                    </a:lnTo>
                    <a:lnTo>
                      <a:pt x="382" y="517"/>
                    </a:lnTo>
                    <a:lnTo>
                      <a:pt x="314" y="308"/>
                    </a:lnTo>
                    <a:lnTo>
                      <a:pt x="164" y="517"/>
                    </a:lnTo>
                    <a:lnTo>
                      <a:pt x="50" y="517"/>
                    </a:lnTo>
                    <a:lnTo>
                      <a:pt x="378" y="61"/>
                    </a:lnTo>
                    <a:lnTo>
                      <a:pt x="492" y="61"/>
                    </a:lnTo>
                    <a:close/>
                    <a:moveTo>
                      <a:pt x="492" y="0"/>
                    </a:moveTo>
                    <a:lnTo>
                      <a:pt x="378" y="0"/>
                    </a:lnTo>
                    <a:lnTo>
                      <a:pt x="328" y="25"/>
                    </a:lnTo>
                    <a:lnTo>
                      <a:pt x="0" y="481"/>
                    </a:lnTo>
                    <a:lnTo>
                      <a:pt x="50" y="579"/>
                    </a:lnTo>
                    <a:lnTo>
                      <a:pt x="164" y="579"/>
                    </a:lnTo>
                    <a:lnTo>
                      <a:pt x="214" y="553"/>
                    </a:lnTo>
                    <a:lnTo>
                      <a:pt x="293" y="443"/>
                    </a:lnTo>
                    <a:lnTo>
                      <a:pt x="324" y="536"/>
                    </a:lnTo>
                    <a:lnTo>
                      <a:pt x="382" y="579"/>
                    </a:lnTo>
                    <a:lnTo>
                      <a:pt x="497" y="579"/>
                    </a:lnTo>
                    <a:lnTo>
                      <a:pt x="556" y="498"/>
                    </a:lnTo>
                    <a:lnTo>
                      <a:pt x="464" y="207"/>
                    </a:lnTo>
                    <a:lnTo>
                      <a:pt x="542" y="97"/>
                    </a:lnTo>
                    <a:lnTo>
                      <a:pt x="492" y="0"/>
                    </a:lnTo>
                    <a:lnTo>
                      <a:pt x="492" y="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
              <p:cNvSpPr>
                <a:spLocks noEditPoints="1"/>
              </p:cNvSpPr>
              <p:nvPr/>
            </p:nvSpPr>
            <p:spPr bwMode="auto">
              <a:xfrm>
                <a:off x="3451226" y="4443413"/>
                <a:ext cx="882650" cy="919163"/>
              </a:xfrm>
              <a:custGeom>
                <a:avLst/>
                <a:gdLst>
                  <a:gd name="T0" fmla="*/ 492 w 556"/>
                  <a:gd name="T1" fmla="*/ 61 h 579"/>
                  <a:gd name="T2" fmla="*/ 395 w 556"/>
                  <a:gd name="T3" fmla="*/ 196 h 579"/>
                  <a:gd name="T4" fmla="*/ 497 w 556"/>
                  <a:gd name="T5" fmla="*/ 517 h 579"/>
                  <a:gd name="T6" fmla="*/ 382 w 556"/>
                  <a:gd name="T7" fmla="*/ 517 h 579"/>
                  <a:gd name="T8" fmla="*/ 314 w 556"/>
                  <a:gd name="T9" fmla="*/ 308 h 579"/>
                  <a:gd name="T10" fmla="*/ 164 w 556"/>
                  <a:gd name="T11" fmla="*/ 517 h 579"/>
                  <a:gd name="T12" fmla="*/ 50 w 556"/>
                  <a:gd name="T13" fmla="*/ 517 h 579"/>
                  <a:gd name="T14" fmla="*/ 378 w 556"/>
                  <a:gd name="T15" fmla="*/ 61 h 579"/>
                  <a:gd name="T16" fmla="*/ 492 w 556"/>
                  <a:gd name="T17" fmla="*/ 61 h 579"/>
                  <a:gd name="T18" fmla="*/ 492 w 556"/>
                  <a:gd name="T19" fmla="*/ 0 h 579"/>
                  <a:gd name="T20" fmla="*/ 378 w 556"/>
                  <a:gd name="T21" fmla="*/ 0 h 579"/>
                  <a:gd name="T22" fmla="*/ 328 w 556"/>
                  <a:gd name="T23" fmla="*/ 25 h 579"/>
                  <a:gd name="T24" fmla="*/ 0 w 556"/>
                  <a:gd name="T25" fmla="*/ 481 h 579"/>
                  <a:gd name="T26" fmla="*/ 50 w 556"/>
                  <a:gd name="T27" fmla="*/ 579 h 579"/>
                  <a:gd name="T28" fmla="*/ 164 w 556"/>
                  <a:gd name="T29" fmla="*/ 579 h 579"/>
                  <a:gd name="T30" fmla="*/ 214 w 556"/>
                  <a:gd name="T31" fmla="*/ 553 h 579"/>
                  <a:gd name="T32" fmla="*/ 293 w 556"/>
                  <a:gd name="T33" fmla="*/ 443 h 579"/>
                  <a:gd name="T34" fmla="*/ 324 w 556"/>
                  <a:gd name="T35" fmla="*/ 536 h 579"/>
                  <a:gd name="T36" fmla="*/ 382 w 556"/>
                  <a:gd name="T37" fmla="*/ 579 h 579"/>
                  <a:gd name="T38" fmla="*/ 497 w 556"/>
                  <a:gd name="T39" fmla="*/ 579 h 579"/>
                  <a:gd name="T40" fmla="*/ 556 w 556"/>
                  <a:gd name="T41" fmla="*/ 498 h 579"/>
                  <a:gd name="T42" fmla="*/ 464 w 556"/>
                  <a:gd name="T43" fmla="*/ 207 h 579"/>
                  <a:gd name="T44" fmla="*/ 542 w 556"/>
                  <a:gd name="T45" fmla="*/ 97 h 579"/>
                  <a:gd name="T46" fmla="*/ 492 w 556"/>
                  <a:gd name="T47" fmla="*/ 0 h 579"/>
                  <a:gd name="T48" fmla="*/ 492 w 556"/>
                  <a:gd name="T49"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6" h="579">
                    <a:moveTo>
                      <a:pt x="492" y="61"/>
                    </a:moveTo>
                    <a:lnTo>
                      <a:pt x="395" y="196"/>
                    </a:lnTo>
                    <a:lnTo>
                      <a:pt x="497" y="517"/>
                    </a:lnTo>
                    <a:lnTo>
                      <a:pt x="382" y="517"/>
                    </a:lnTo>
                    <a:lnTo>
                      <a:pt x="314" y="308"/>
                    </a:lnTo>
                    <a:lnTo>
                      <a:pt x="164" y="517"/>
                    </a:lnTo>
                    <a:lnTo>
                      <a:pt x="50" y="517"/>
                    </a:lnTo>
                    <a:lnTo>
                      <a:pt x="378" y="61"/>
                    </a:lnTo>
                    <a:lnTo>
                      <a:pt x="492" y="61"/>
                    </a:lnTo>
                    <a:moveTo>
                      <a:pt x="492" y="0"/>
                    </a:moveTo>
                    <a:lnTo>
                      <a:pt x="378" y="0"/>
                    </a:lnTo>
                    <a:lnTo>
                      <a:pt x="328" y="25"/>
                    </a:lnTo>
                    <a:lnTo>
                      <a:pt x="0" y="481"/>
                    </a:lnTo>
                    <a:lnTo>
                      <a:pt x="50" y="579"/>
                    </a:lnTo>
                    <a:lnTo>
                      <a:pt x="164" y="579"/>
                    </a:lnTo>
                    <a:lnTo>
                      <a:pt x="214" y="553"/>
                    </a:lnTo>
                    <a:lnTo>
                      <a:pt x="293" y="443"/>
                    </a:lnTo>
                    <a:lnTo>
                      <a:pt x="324" y="536"/>
                    </a:lnTo>
                    <a:lnTo>
                      <a:pt x="382" y="579"/>
                    </a:lnTo>
                    <a:lnTo>
                      <a:pt x="497" y="579"/>
                    </a:lnTo>
                    <a:lnTo>
                      <a:pt x="556" y="498"/>
                    </a:lnTo>
                    <a:lnTo>
                      <a:pt x="464" y="207"/>
                    </a:lnTo>
                    <a:lnTo>
                      <a:pt x="542" y="97"/>
                    </a:lnTo>
                    <a:lnTo>
                      <a:pt x="492" y="0"/>
                    </a:lnTo>
                    <a:lnTo>
                      <a:pt x="492" y="0"/>
                    </a:lnTo>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
              <p:cNvSpPr>
                <a:spLocks noEditPoints="1"/>
              </p:cNvSpPr>
              <p:nvPr/>
            </p:nvSpPr>
            <p:spPr bwMode="auto">
              <a:xfrm>
                <a:off x="4243388" y="4489451"/>
                <a:ext cx="938213" cy="812800"/>
              </a:xfrm>
              <a:custGeom>
                <a:avLst/>
                <a:gdLst>
                  <a:gd name="T0" fmla="*/ 30 w 591"/>
                  <a:gd name="T1" fmla="*/ 512 h 512"/>
                  <a:gd name="T2" fmla="*/ 0 w 591"/>
                  <a:gd name="T3" fmla="*/ 473 h 512"/>
                  <a:gd name="T4" fmla="*/ 10 w 591"/>
                  <a:gd name="T5" fmla="*/ 437 h 512"/>
                  <a:gd name="T6" fmla="*/ 40 w 591"/>
                  <a:gd name="T7" fmla="*/ 414 h 512"/>
                  <a:gd name="T8" fmla="*/ 200 w 591"/>
                  <a:gd name="T9" fmla="*/ 414 h 512"/>
                  <a:gd name="T10" fmla="*/ 214 w 591"/>
                  <a:gd name="T11" fmla="*/ 361 h 512"/>
                  <a:gd name="T12" fmla="*/ 114 w 591"/>
                  <a:gd name="T13" fmla="*/ 361 h 512"/>
                  <a:gd name="T14" fmla="*/ 84 w 591"/>
                  <a:gd name="T15" fmla="*/ 322 h 512"/>
                  <a:gd name="T16" fmla="*/ 94 w 591"/>
                  <a:gd name="T17" fmla="*/ 286 h 512"/>
                  <a:gd name="T18" fmla="*/ 95 w 591"/>
                  <a:gd name="T19" fmla="*/ 285 h 512"/>
                  <a:gd name="T20" fmla="*/ 91 w 591"/>
                  <a:gd name="T21" fmla="*/ 285 h 512"/>
                  <a:gd name="T22" fmla="*/ 63 w 591"/>
                  <a:gd name="T23" fmla="*/ 242 h 512"/>
                  <a:gd name="T24" fmla="*/ 142 w 591"/>
                  <a:gd name="T25" fmla="*/ 47 h 512"/>
                  <a:gd name="T26" fmla="*/ 171 w 591"/>
                  <a:gd name="T27" fmla="*/ 28 h 512"/>
                  <a:gd name="T28" fmla="*/ 276 w 591"/>
                  <a:gd name="T29" fmla="*/ 28 h 512"/>
                  <a:gd name="T30" fmla="*/ 295 w 591"/>
                  <a:gd name="T31" fmla="*/ 57 h 512"/>
                  <a:gd name="T32" fmla="*/ 305 w 591"/>
                  <a:gd name="T33" fmla="*/ 23 h 512"/>
                  <a:gd name="T34" fmla="*/ 334 w 591"/>
                  <a:gd name="T35" fmla="*/ 0 h 512"/>
                  <a:gd name="T36" fmla="*/ 449 w 591"/>
                  <a:gd name="T37" fmla="*/ 0 h 512"/>
                  <a:gd name="T38" fmla="*/ 479 w 591"/>
                  <a:gd name="T39" fmla="*/ 39 h 512"/>
                  <a:gd name="T40" fmla="*/ 461 w 591"/>
                  <a:gd name="T41" fmla="*/ 104 h 512"/>
                  <a:gd name="T42" fmla="*/ 561 w 591"/>
                  <a:gd name="T43" fmla="*/ 104 h 512"/>
                  <a:gd name="T44" fmla="*/ 591 w 591"/>
                  <a:gd name="T45" fmla="*/ 143 h 512"/>
                  <a:gd name="T46" fmla="*/ 581 w 591"/>
                  <a:gd name="T47" fmla="*/ 180 h 512"/>
                  <a:gd name="T48" fmla="*/ 551 w 591"/>
                  <a:gd name="T49" fmla="*/ 202 h 512"/>
                  <a:gd name="T50" fmla="*/ 435 w 591"/>
                  <a:gd name="T51" fmla="*/ 202 h 512"/>
                  <a:gd name="T52" fmla="*/ 419 w 591"/>
                  <a:gd name="T53" fmla="*/ 263 h 512"/>
                  <a:gd name="T54" fmla="*/ 508 w 591"/>
                  <a:gd name="T55" fmla="*/ 263 h 512"/>
                  <a:gd name="T56" fmla="*/ 537 w 591"/>
                  <a:gd name="T57" fmla="*/ 302 h 512"/>
                  <a:gd name="T58" fmla="*/ 527 w 591"/>
                  <a:gd name="T59" fmla="*/ 338 h 512"/>
                  <a:gd name="T60" fmla="*/ 498 w 591"/>
                  <a:gd name="T61" fmla="*/ 361 h 512"/>
                  <a:gd name="T62" fmla="*/ 392 w 591"/>
                  <a:gd name="T63" fmla="*/ 361 h 512"/>
                  <a:gd name="T64" fmla="*/ 378 w 591"/>
                  <a:gd name="T65" fmla="*/ 414 h 512"/>
                  <a:gd name="T66" fmla="*/ 496 w 591"/>
                  <a:gd name="T67" fmla="*/ 414 h 512"/>
                  <a:gd name="T68" fmla="*/ 527 w 591"/>
                  <a:gd name="T69" fmla="*/ 453 h 512"/>
                  <a:gd name="T70" fmla="*/ 517 w 591"/>
                  <a:gd name="T71" fmla="*/ 489 h 512"/>
                  <a:gd name="T72" fmla="*/ 487 w 591"/>
                  <a:gd name="T73" fmla="*/ 512 h 512"/>
                  <a:gd name="T74" fmla="*/ 30 w 591"/>
                  <a:gd name="T75" fmla="*/ 512 h 512"/>
                  <a:gd name="T76" fmla="*/ 240 w 591"/>
                  <a:gd name="T77" fmla="*/ 263 h 512"/>
                  <a:gd name="T78" fmla="*/ 256 w 591"/>
                  <a:gd name="T79" fmla="*/ 202 h 512"/>
                  <a:gd name="T80" fmla="*/ 251 w 591"/>
                  <a:gd name="T81" fmla="*/ 202 h 512"/>
                  <a:gd name="T82" fmla="*/ 226 w 591"/>
                  <a:gd name="T83" fmla="*/ 263 h 512"/>
                  <a:gd name="T84" fmla="*/ 240 w 591"/>
                  <a:gd name="T85" fmla="*/ 2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1" h="512">
                    <a:moveTo>
                      <a:pt x="30" y="512"/>
                    </a:moveTo>
                    <a:lnTo>
                      <a:pt x="0" y="473"/>
                    </a:lnTo>
                    <a:lnTo>
                      <a:pt x="10" y="437"/>
                    </a:lnTo>
                    <a:lnTo>
                      <a:pt x="40" y="414"/>
                    </a:lnTo>
                    <a:lnTo>
                      <a:pt x="200" y="414"/>
                    </a:lnTo>
                    <a:lnTo>
                      <a:pt x="214" y="361"/>
                    </a:lnTo>
                    <a:lnTo>
                      <a:pt x="114" y="361"/>
                    </a:lnTo>
                    <a:lnTo>
                      <a:pt x="84" y="322"/>
                    </a:lnTo>
                    <a:lnTo>
                      <a:pt x="94" y="286"/>
                    </a:lnTo>
                    <a:lnTo>
                      <a:pt x="95" y="285"/>
                    </a:lnTo>
                    <a:lnTo>
                      <a:pt x="91" y="285"/>
                    </a:lnTo>
                    <a:lnTo>
                      <a:pt x="63" y="242"/>
                    </a:lnTo>
                    <a:lnTo>
                      <a:pt x="142" y="47"/>
                    </a:lnTo>
                    <a:lnTo>
                      <a:pt x="171" y="28"/>
                    </a:lnTo>
                    <a:lnTo>
                      <a:pt x="276" y="28"/>
                    </a:lnTo>
                    <a:lnTo>
                      <a:pt x="295" y="57"/>
                    </a:lnTo>
                    <a:lnTo>
                      <a:pt x="305" y="23"/>
                    </a:lnTo>
                    <a:lnTo>
                      <a:pt x="334" y="0"/>
                    </a:lnTo>
                    <a:lnTo>
                      <a:pt x="449" y="0"/>
                    </a:lnTo>
                    <a:lnTo>
                      <a:pt x="479" y="39"/>
                    </a:lnTo>
                    <a:lnTo>
                      <a:pt x="461" y="104"/>
                    </a:lnTo>
                    <a:lnTo>
                      <a:pt x="561" y="104"/>
                    </a:lnTo>
                    <a:lnTo>
                      <a:pt x="591" y="143"/>
                    </a:lnTo>
                    <a:lnTo>
                      <a:pt x="581" y="180"/>
                    </a:lnTo>
                    <a:lnTo>
                      <a:pt x="551" y="202"/>
                    </a:lnTo>
                    <a:lnTo>
                      <a:pt x="435" y="202"/>
                    </a:lnTo>
                    <a:lnTo>
                      <a:pt x="419" y="263"/>
                    </a:lnTo>
                    <a:lnTo>
                      <a:pt x="508" y="263"/>
                    </a:lnTo>
                    <a:lnTo>
                      <a:pt x="537" y="302"/>
                    </a:lnTo>
                    <a:lnTo>
                      <a:pt x="527" y="338"/>
                    </a:lnTo>
                    <a:lnTo>
                      <a:pt x="498" y="361"/>
                    </a:lnTo>
                    <a:lnTo>
                      <a:pt x="392" y="361"/>
                    </a:lnTo>
                    <a:lnTo>
                      <a:pt x="378" y="414"/>
                    </a:lnTo>
                    <a:lnTo>
                      <a:pt x="496" y="414"/>
                    </a:lnTo>
                    <a:lnTo>
                      <a:pt x="527" y="453"/>
                    </a:lnTo>
                    <a:lnTo>
                      <a:pt x="517" y="489"/>
                    </a:lnTo>
                    <a:lnTo>
                      <a:pt x="487" y="512"/>
                    </a:lnTo>
                    <a:lnTo>
                      <a:pt x="30" y="512"/>
                    </a:lnTo>
                    <a:close/>
                    <a:moveTo>
                      <a:pt x="240" y="263"/>
                    </a:moveTo>
                    <a:lnTo>
                      <a:pt x="256" y="202"/>
                    </a:lnTo>
                    <a:lnTo>
                      <a:pt x="251" y="202"/>
                    </a:lnTo>
                    <a:lnTo>
                      <a:pt x="226" y="263"/>
                    </a:lnTo>
                    <a:lnTo>
                      <a:pt x="240" y="26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
              <p:cNvSpPr>
                <a:spLocks noEditPoints="1"/>
              </p:cNvSpPr>
              <p:nvPr/>
            </p:nvSpPr>
            <p:spPr bwMode="auto">
              <a:xfrm>
                <a:off x="4195763" y="4440238"/>
                <a:ext cx="1031875" cy="911225"/>
              </a:xfrm>
              <a:custGeom>
                <a:avLst/>
                <a:gdLst>
                  <a:gd name="T0" fmla="*/ 479 w 650"/>
                  <a:gd name="T1" fmla="*/ 62 h 574"/>
                  <a:gd name="T2" fmla="*/ 451 w 650"/>
                  <a:gd name="T3" fmla="*/ 166 h 574"/>
                  <a:gd name="T4" fmla="*/ 591 w 650"/>
                  <a:gd name="T5" fmla="*/ 166 h 574"/>
                  <a:gd name="T6" fmla="*/ 581 w 650"/>
                  <a:gd name="T7" fmla="*/ 202 h 574"/>
                  <a:gd name="T8" fmla="*/ 441 w 650"/>
                  <a:gd name="T9" fmla="*/ 202 h 574"/>
                  <a:gd name="T10" fmla="*/ 408 w 650"/>
                  <a:gd name="T11" fmla="*/ 325 h 574"/>
                  <a:gd name="T12" fmla="*/ 538 w 650"/>
                  <a:gd name="T13" fmla="*/ 325 h 574"/>
                  <a:gd name="T14" fmla="*/ 528 w 650"/>
                  <a:gd name="T15" fmla="*/ 361 h 574"/>
                  <a:gd name="T16" fmla="*/ 398 w 650"/>
                  <a:gd name="T17" fmla="*/ 361 h 574"/>
                  <a:gd name="T18" fmla="*/ 368 w 650"/>
                  <a:gd name="T19" fmla="*/ 476 h 574"/>
                  <a:gd name="T20" fmla="*/ 526 w 650"/>
                  <a:gd name="T21" fmla="*/ 476 h 574"/>
                  <a:gd name="T22" fmla="*/ 517 w 650"/>
                  <a:gd name="T23" fmla="*/ 512 h 574"/>
                  <a:gd name="T24" fmla="*/ 60 w 650"/>
                  <a:gd name="T25" fmla="*/ 512 h 574"/>
                  <a:gd name="T26" fmla="*/ 70 w 650"/>
                  <a:gd name="T27" fmla="*/ 476 h 574"/>
                  <a:gd name="T28" fmla="*/ 254 w 650"/>
                  <a:gd name="T29" fmla="*/ 476 h 574"/>
                  <a:gd name="T30" fmla="*/ 284 w 650"/>
                  <a:gd name="T31" fmla="*/ 361 h 574"/>
                  <a:gd name="T32" fmla="*/ 144 w 650"/>
                  <a:gd name="T33" fmla="*/ 361 h 574"/>
                  <a:gd name="T34" fmla="*/ 153 w 650"/>
                  <a:gd name="T35" fmla="*/ 325 h 574"/>
                  <a:gd name="T36" fmla="*/ 294 w 650"/>
                  <a:gd name="T37" fmla="*/ 325 h 574"/>
                  <a:gd name="T38" fmla="*/ 327 w 650"/>
                  <a:gd name="T39" fmla="*/ 202 h 574"/>
                  <a:gd name="T40" fmla="*/ 260 w 650"/>
                  <a:gd name="T41" fmla="*/ 202 h 574"/>
                  <a:gd name="T42" fmla="*/ 227 w 650"/>
                  <a:gd name="T43" fmla="*/ 285 h 574"/>
                  <a:gd name="T44" fmla="*/ 121 w 650"/>
                  <a:gd name="T45" fmla="*/ 285 h 574"/>
                  <a:gd name="T46" fmla="*/ 201 w 650"/>
                  <a:gd name="T47" fmla="*/ 89 h 574"/>
                  <a:gd name="T48" fmla="*/ 306 w 650"/>
                  <a:gd name="T49" fmla="*/ 89 h 574"/>
                  <a:gd name="T50" fmla="*/ 275 w 650"/>
                  <a:gd name="T51" fmla="*/ 166 h 574"/>
                  <a:gd name="T52" fmla="*/ 336 w 650"/>
                  <a:gd name="T53" fmla="*/ 166 h 574"/>
                  <a:gd name="T54" fmla="*/ 364 w 650"/>
                  <a:gd name="T55" fmla="*/ 62 h 574"/>
                  <a:gd name="T56" fmla="*/ 479 w 650"/>
                  <a:gd name="T57" fmla="*/ 62 h 574"/>
                  <a:gd name="T58" fmla="*/ 479 w 650"/>
                  <a:gd name="T59" fmla="*/ 0 h 574"/>
                  <a:gd name="T60" fmla="*/ 364 w 650"/>
                  <a:gd name="T61" fmla="*/ 0 h 574"/>
                  <a:gd name="T62" fmla="*/ 314 w 650"/>
                  <a:gd name="T63" fmla="*/ 39 h 574"/>
                  <a:gd name="T64" fmla="*/ 306 w 650"/>
                  <a:gd name="T65" fmla="*/ 28 h 574"/>
                  <a:gd name="T66" fmla="*/ 201 w 650"/>
                  <a:gd name="T67" fmla="*/ 28 h 574"/>
                  <a:gd name="T68" fmla="*/ 143 w 650"/>
                  <a:gd name="T69" fmla="*/ 66 h 574"/>
                  <a:gd name="T70" fmla="*/ 64 w 650"/>
                  <a:gd name="T71" fmla="*/ 261 h 574"/>
                  <a:gd name="T72" fmla="*/ 95 w 650"/>
                  <a:gd name="T73" fmla="*/ 308 h 574"/>
                  <a:gd name="T74" fmla="*/ 94 w 650"/>
                  <a:gd name="T75" fmla="*/ 309 h 574"/>
                  <a:gd name="T76" fmla="*/ 84 w 650"/>
                  <a:gd name="T77" fmla="*/ 345 h 574"/>
                  <a:gd name="T78" fmla="*/ 136 w 650"/>
                  <a:gd name="T79" fmla="*/ 414 h 574"/>
                  <a:gd name="T80" fmla="*/ 70 w 650"/>
                  <a:gd name="T81" fmla="*/ 414 h 574"/>
                  <a:gd name="T82" fmla="*/ 10 w 650"/>
                  <a:gd name="T83" fmla="*/ 460 h 574"/>
                  <a:gd name="T84" fmla="*/ 0 w 650"/>
                  <a:gd name="T85" fmla="*/ 496 h 574"/>
                  <a:gd name="T86" fmla="*/ 60 w 650"/>
                  <a:gd name="T87" fmla="*/ 574 h 574"/>
                  <a:gd name="T88" fmla="*/ 517 w 650"/>
                  <a:gd name="T89" fmla="*/ 574 h 574"/>
                  <a:gd name="T90" fmla="*/ 576 w 650"/>
                  <a:gd name="T91" fmla="*/ 528 h 574"/>
                  <a:gd name="T92" fmla="*/ 586 w 650"/>
                  <a:gd name="T93" fmla="*/ 492 h 574"/>
                  <a:gd name="T94" fmla="*/ 531 w 650"/>
                  <a:gd name="T95" fmla="*/ 420 h 574"/>
                  <a:gd name="T96" fmla="*/ 588 w 650"/>
                  <a:gd name="T97" fmla="*/ 377 h 574"/>
                  <a:gd name="T98" fmla="*/ 597 w 650"/>
                  <a:gd name="T99" fmla="*/ 341 h 574"/>
                  <a:gd name="T100" fmla="*/ 539 w 650"/>
                  <a:gd name="T101" fmla="*/ 264 h 574"/>
                  <a:gd name="T102" fmla="*/ 581 w 650"/>
                  <a:gd name="T103" fmla="*/ 264 h 574"/>
                  <a:gd name="T104" fmla="*/ 641 w 650"/>
                  <a:gd name="T105" fmla="*/ 219 h 574"/>
                  <a:gd name="T106" fmla="*/ 650 w 650"/>
                  <a:gd name="T107" fmla="*/ 182 h 574"/>
                  <a:gd name="T108" fmla="*/ 591 w 650"/>
                  <a:gd name="T109" fmla="*/ 104 h 574"/>
                  <a:gd name="T110" fmla="*/ 531 w 650"/>
                  <a:gd name="T111" fmla="*/ 104 h 574"/>
                  <a:gd name="T112" fmla="*/ 538 w 650"/>
                  <a:gd name="T113" fmla="*/ 78 h 574"/>
                  <a:gd name="T114" fmla="*/ 479 w 650"/>
                  <a:gd name="T115" fmla="*/ 0 h 574"/>
                  <a:gd name="T116" fmla="*/ 479 w 650"/>
                  <a:gd name="T117"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0" h="574">
                    <a:moveTo>
                      <a:pt x="479" y="62"/>
                    </a:moveTo>
                    <a:lnTo>
                      <a:pt x="451" y="166"/>
                    </a:lnTo>
                    <a:lnTo>
                      <a:pt x="591" y="166"/>
                    </a:lnTo>
                    <a:lnTo>
                      <a:pt x="581" y="202"/>
                    </a:lnTo>
                    <a:lnTo>
                      <a:pt x="441" y="202"/>
                    </a:lnTo>
                    <a:lnTo>
                      <a:pt x="408" y="325"/>
                    </a:lnTo>
                    <a:lnTo>
                      <a:pt x="538" y="325"/>
                    </a:lnTo>
                    <a:lnTo>
                      <a:pt x="528" y="361"/>
                    </a:lnTo>
                    <a:lnTo>
                      <a:pt x="398" y="361"/>
                    </a:lnTo>
                    <a:lnTo>
                      <a:pt x="368" y="476"/>
                    </a:lnTo>
                    <a:lnTo>
                      <a:pt x="526" y="476"/>
                    </a:lnTo>
                    <a:lnTo>
                      <a:pt x="517" y="512"/>
                    </a:lnTo>
                    <a:lnTo>
                      <a:pt x="60" y="512"/>
                    </a:lnTo>
                    <a:lnTo>
                      <a:pt x="70" y="476"/>
                    </a:lnTo>
                    <a:lnTo>
                      <a:pt x="254" y="476"/>
                    </a:lnTo>
                    <a:lnTo>
                      <a:pt x="284" y="361"/>
                    </a:lnTo>
                    <a:lnTo>
                      <a:pt x="144" y="361"/>
                    </a:lnTo>
                    <a:lnTo>
                      <a:pt x="153" y="325"/>
                    </a:lnTo>
                    <a:lnTo>
                      <a:pt x="294" y="325"/>
                    </a:lnTo>
                    <a:lnTo>
                      <a:pt x="327" y="202"/>
                    </a:lnTo>
                    <a:lnTo>
                      <a:pt x="260" y="202"/>
                    </a:lnTo>
                    <a:lnTo>
                      <a:pt x="227" y="285"/>
                    </a:lnTo>
                    <a:lnTo>
                      <a:pt x="121" y="285"/>
                    </a:lnTo>
                    <a:lnTo>
                      <a:pt x="201" y="89"/>
                    </a:lnTo>
                    <a:lnTo>
                      <a:pt x="306" y="89"/>
                    </a:lnTo>
                    <a:lnTo>
                      <a:pt x="275" y="166"/>
                    </a:lnTo>
                    <a:lnTo>
                      <a:pt x="336" y="166"/>
                    </a:lnTo>
                    <a:lnTo>
                      <a:pt x="364" y="62"/>
                    </a:lnTo>
                    <a:lnTo>
                      <a:pt x="479" y="62"/>
                    </a:lnTo>
                    <a:close/>
                    <a:moveTo>
                      <a:pt x="479" y="0"/>
                    </a:moveTo>
                    <a:lnTo>
                      <a:pt x="364" y="0"/>
                    </a:lnTo>
                    <a:lnTo>
                      <a:pt x="314" y="39"/>
                    </a:lnTo>
                    <a:lnTo>
                      <a:pt x="306" y="28"/>
                    </a:lnTo>
                    <a:lnTo>
                      <a:pt x="201" y="28"/>
                    </a:lnTo>
                    <a:lnTo>
                      <a:pt x="143" y="66"/>
                    </a:lnTo>
                    <a:lnTo>
                      <a:pt x="64" y="261"/>
                    </a:lnTo>
                    <a:lnTo>
                      <a:pt x="95" y="308"/>
                    </a:lnTo>
                    <a:lnTo>
                      <a:pt x="94" y="309"/>
                    </a:lnTo>
                    <a:lnTo>
                      <a:pt x="84" y="345"/>
                    </a:lnTo>
                    <a:lnTo>
                      <a:pt x="136" y="414"/>
                    </a:lnTo>
                    <a:lnTo>
                      <a:pt x="70" y="414"/>
                    </a:lnTo>
                    <a:lnTo>
                      <a:pt x="10" y="460"/>
                    </a:lnTo>
                    <a:lnTo>
                      <a:pt x="0" y="496"/>
                    </a:lnTo>
                    <a:lnTo>
                      <a:pt x="60" y="574"/>
                    </a:lnTo>
                    <a:lnTo>
                      <a:pt x="517" y="574"/>
                    </a:lnTo>
                    <a:lnTo>
                      <a:pt x="576" y="528"/>
                    </a:lnTo>
                    <a:lnTo>
                      <a:pt x="586" y="492"/>
                    </a:lnTo>
                    <a:lnTo>
                      <a:pt x="531" y="420"/>
                    </a:lnTo>
                    <a:lnTo>
                      <a:pt x="588" y="377"/>
                    </a:lnTo>
                    <a:lnTo>
                      <a:pt x="597" y="341"/>
                    </a:lnTo>
                    <a:lnTo>
                      <a:pt x="539" y="264"/>
                    </a:lnTo>
                    <a:lnTo>
                      <a:pt x="581" y="264"/>
                    </a:lnTo>
                    <a:lnTo>
                      <a:pt x="641" y="219"/>
                    </a:lnTo>
                    <a:lnTo>
                      <a:pt x="650" y="182"/>
                    </a:lnTo>
                    <a:lnTo>
                      <a:pt x="591" y="104"/>
                    </a:lnTo>
                    <a:lnTo>
                      <a:pt x="531" y="104"/>
                    </a:lnTo>
                    <a:lnTo>
                      <a:pt x="538" y="78"/>
                    </a:lnTo>
                    <a:lnTo>
                      <a:pt x="479" y="0"/>
                    </a:lnTo>
                    <a:lnTo>
                      <a:pt x="479" y="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2"/>
              <p:cNvSpPr>
                <a:spLocks noEditPoints="1"/>
              </p:cNvSpPr>
              <p:nvPr/>
            </p:nvSpPr>
            <p:spPr bwMode="auto">
              <a:xfrm>
                <a:off x="4195763" y="4440238"/>
                <a:ext cx="1031875" cy="911225"/>
              </a:xfrm>
              <a:custGeom>
                <a:avLst/>
                <a:gdLst>
                  <a:gd name="T0" fmla="*/ 479 w 650"/>
                  <a:gd name="T1" fmla="*/ 62 h 574"/>
                  <a:gd name="T2" fmla="*/ 451 w 650"/>
                  <a:gd name="T3" fmla="*/ 166 h 574"/>
                  <a:gd name="T4" fmla="*/ 591 w 650"/>
                  <a:gd name="T5" fmla="*/ 166 h 574"/>
                  <a:gd name="T6" fmla="*/ 581 w 650"/>
                  <a:gd name="T7" fmla="*/ 202 h 574"/>
                  <a:gd name="T8" fmla="*/ 441 w 650"/>
                  <a:gd name="T9" fmla="*/ 202 h 574"/>
                  <a:gd name="T10" fmla="*/ 408 w 650"/>
                  <a:gd name="T11" fmla="*/ 325 h 574"/>
                  <a:gd name="T12" fmla="*/ 538 w 650"/>
                  <a:gd name="T13" fmla="*/ 325 h 574"/>
                  <a:gd name="T14" fmla="*/ 528 w 650"/>
                  <a:gd name="T15" fmla="*/ 361 h 574"/>
                  <a:gd name="T16" fmla="*/ 398 w 650"/>
                  <a:gd name="T17" fmla="*/ 361 h 574"/>
                  <a:gd name="T18" fmla="*/ 368 w 650"/>
                  <a:gd name="T19" fmla="*/ 476 h 574"/>
                  <a:gd name="T20" fmla="*/ 526 w 650"/>
                  <a:gd name="T21" fmla="*/ 476 h 574"/>
                  <a:gd name="T22" fmla="*/ 517 w 650"/>
                  <a:gd name="T23" fmla="*/ 512 h 574"/>
                  <a:gd name="T24" fmla="*/ 60 w 650"/>
                  <a:gd name="T25" fmla="*/ 512 h 574"/>
                  <a:gd name="T26" fmla="*/ 70 w 650"/>
                  <a:gd name="T27" fmla="*/ 476 h 574"/>
                  <a:gd name="T28" fmla="*/ 254 w 650"/>
                  <a:gd name="T29" fmla="*/ 476 h 574"/>
                  <a:gd name="T30" fmla="*/ 284 w 650"/>
                  <a:gd name="T31" fmla="*/ 361 h 574"/>
                  <a:gd name="T32" fmla="*/ 144 w 650"/>
                  <a:gd name="T33" fmla="*/ 361 h 574"/>
                  <a:gd name="T34" fmla="*/ 153 w 650"/>
                  <a:gd name="T35" fmla="*/ 325 h 574"/>
                  <a:gd name="T36" fmla="*/ 294 w 650"/>
                  <a:gd name="T37" fmla="*/ 325 h 574"/>
                  <a:gd name="T38" fmla="*/ 327 w 650"/>
                  <a:gd name="T39" fmla="*/ 202 h 574"/>
                  <a:gd name="T40" fmla="*/ 260 w 650"/>
                  <a:gd name="T41" fmla="*/ 202 h 574"/>
                  <a:gd name="T42" fmla="*/ 227 w 650"/>
                  <a:gd name="T43" fmla="*/ 285 h 574"/>
                  <a:gd name="T44" fmla="*/ 121 w 650"/>
                  <a:gd name="T45" fmla="*/ 285 h 574"/>
                  <a:gd name="T46" fmla="*/ 201 w 650"/>
                  <a:gd name="T47" fmla="*/ 89 h 574"/>
                  <a:gd name="T48" fmla="*/ 306 w 650"/>
                  <a:gd name="T49" fmla="*/ 89 h 574"/>
                  <a:gd name="T50" fmla="*/ 275 w 650"/>
                  <a:gd name="T51" fmla="*/ 166 h 574"/>
                  <a:gd name="T52" fmla="*/ 336 w 650"/>
                  <a:gd name="T53" fmla="*/ 166 h 574"/>
                  <a:gd name="T54" fmla="*/ 364 w 650"/>
                  <a:gd name="T55" fmla="*/ 62 h 574"/>
                  <a:gd name="T56" fmla="*/ 479 w 650"/>
                  <a:gd name="T57" fmla="*/ 62 h 574"/>
                  <a:gd name="T58" fmla="*/ 479 w 650"/>
                  <a:gd name="T59" fmla="*/ 0 h 574"/>
                  <a:gd name="T60" fmla="*/ 364 w 650"/>
                  <a:gd name="T61" fmla="*/ 0 h 574"/>
                  <a:gd name="T62" fmla="*/ 314 w 650"/>
                  <a:gd name="T63" fmla="*/ 39 h 574"/>
                  <a:gd name="T64" fmla="*/ 306 w 650"/>
                  <a:gd name="T65" fmla="*/ 28 h 574"/>
                  <a:gd name="T66" fmla="*/ 201 w 650"/>
                  <a:gd name="T67" fmla="*/ 28 h 574"/>
                  <a:gd name="T68" fmla="*/ 143 w 650"/>
                  <a:gd name="T69" fmla="*/ 66 h 574"/>
                  <a:gd name="T70" fmla="*/ 64 w 650"/>
                  <a:gd name="T71" fmla="*/ 261 h 574"/>
                  <a:gd name="T72" fmla="*/ 95 w 650"/>
                  <a:gd name="T73" fmla="*/ 308 h 574"/>
                  <a:gd name="T74" fmla="*/ 94 w 650"/>
                  <a:gd name="T75" fmla="*/ 309 h 574"/>
                  <a:gd name="T76" fmla="*/ 84 w 650"/>
                  <a:gd name="T77" fmla="*/ 345 h 574"/>
                  <a:gd name="T78" fmla="*/ 136 w 650"/>
                  <a:gd name="T79" fmla="*/ 414 h 574"/>
                  <a:gd name="T80" fmla="*/ 70 w 650"/>
                  <a:gd name="T81" fmla="*/ 414 h 574"/>
                  <a:gd name="T82" fmla="*/ 10 w 650"/>
                  <a:gd name="T83" fmla="*/ 460 h 574"/>
                  <a:gd name="T84" fmla="*/ 0 w 650"/>
                  <a:gd name="T85" fmla="*/ 496 h 574"/>
                  <a:gd name="T86" fmla="*/ 60 w 650"/>
                  <a:gd name="T87" fmla="*/ 574 h 574"/>
                  <a:gd name="T88" fmla="*/ 517 w 650"/>
                  <a:gd name="T89" fmla="*/ 574 h 574"/>
                  <a:gd name="T90" fmla="*/ 576 w 650"/>
                  <a:gd name="T91" fmla="*/ 528 h 574"/>
                  <a:gd name="T92" fmla="*/ 586 w 650"/>
                  <a:gd name="T93" fmla="*/ 492 h 574"/>
                  <a:gd name="T94" fmla="*/ 531 w 650"/>
                  <a:gd name="T95" fmla="*/ 420 h 574"/>
                  <a:gd name="T96" fmla="*/ 588 w 650"/>
                  <a:gd name="T97" fmla="*/ 377 h 574"/>
                  <a:gd name="T98" fmla="*/ 597 w 650"/>
                  <a:gd name="T99" fmla="*/ 341 h 574"/>
                  <a:gd name="T100" fmla="*/ 539 w 650"/>
                  <a:gd name="T101" fmla="*/ 264 h 574"/>
                  <a:gd name="T102" fmla="*/ 581 w 650"/>
                  <a:gd name="T103" fmla="*/ 264 h 574"/>
                  <a:gd name="T104" fmla="*/ 641 w 650"/>
                  <a:gd name="T105" fmla="*/ 219 h 574"/>
                  <a:gd name="T106" fmla="*/ 650 w 650"/>
                  <a:gd name="T107" fmla="*/ 182 h 574"/>
                  <a:gd name="T108" fmla="*/ 591 w 650"/>
                  <a:gd name="T109" fmla="*/ 104 h 574"/>
                  <a:gd name="T110" fmla="*/ 531 w 650"/>
                  <a:gd name="T111" fmla="*/ 104 h 574"/>
                  <a:gd name="T112" fmla="*/ 538 w 650"/>
                  <a:gd name="T113" fmla="*/ 78 h 574"/>
                  <a:gd name="T114" fmla="*/ 479 w 650"/>
                  <a:gd name="T115" fmla="*/ 0 h 574"/>
                  <a:gd name="T116" fmla="*/ 479 w 650"/>
                  <a:gd name="T117"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0" h="574">
                    <a:moveTo>
                      <a:pt x="479" y="62"/>
                    </a:moveTo>
                    <a:lnTo>
                      <a:pt x="451" y="166"/>
                    </a:lnTo>
                    <a:lnTo>
                      <a:pt x="591" y="166"/>
                    </a:lnTo>
                    <a:lnTo>
                      <a:pt x="581" y="202"/>
                    </a:lnTo>
                    <a:lnTo>
                      <a:pt x="441" y="202"/>
                    </a:lnTo>
                    <a:lnTo>
                      <a:pt x="408" y="325"/>
                    </a:lnTo>
                    <a:lnTo>
                      <a:pt x="538" y="325"/>
                    </a:lnTo>
                    <a:lnTo>
                      <a:pt x="528" y="361"/>
                    </a:lnTo>
                    <a:lnTo>
                      <a:pt x="398" y="361"/>
                    </a:lnTo>
                    <a:lnTo>
                      <a:pt x="368" y="476"/>
                    </a:lnTo>
                    <a:lnTo>
                      <a:pt x="526" y="476"/>
                    </a:lnTo>
                    <a:lnTo>
                      <a:pt x="517" y="512"/>
                    </a:lnTo>
                    <a:lnTo>
                      <a:pt x="60" y="512"/>
                    </a:lnTo>
                    <a:lnTo>
                      <a:pt x="70" y="476"/>
                    </a:lnTo>
                    <a:lnTo>
                      <a:pt x="254" y="476"/>
                    </a:lnTo>
                    <a:lnTo>
                      <a:pt x="284" y="361"/>
                    </a:lnTo>
                    <a:lnTo>
                      <a:pt x="144" y="361"/>
                    </a:lnTo>
                    <a:lnTo>
                      <a:pt x="153" y="325"/>
                    </a:lnTo>
                    <a:lnTo>
                      <a:pt x="294" y="325"/>
                    </a:lnTo>
                    <a:lnTo>
                      <a:pt x="327" y="202"/>
                    </a:lnTo>
                    <a:lnTo>
                      <a:pt x="260" y="202"/>
                    </a:lnTo>
                    <a:lnTo>
                      <a:pt x="227" y="285"/>
                    </a:lnTo>
                    <a:lnTo>
                      <a:pt x="121" y="285"/>
                    </a:lnTo>
                    <a:lnTo>
                      <a:pt x="201" y="89"/>
                    </a:lnTo>
                    <a:lnTo>
                      <a:pt x="306" y="89"/>
                    </a:lnTo>
                    <a:lnTo>
                      <a:pt x="275" y="166"/>
                    </a:lnTo>
                    <a:lnTo>
                      <a:pt x="336" y="166"/>
                    </a:lnTo>
                    <a:lnTo>
                      <a:pt x="364" y="62"/>
                    </a:lnTo>
                    <a:lnTo>
                      <a:pt x="479" y="62"/>
                    </a:lnTo>
                    <a:moveTo>
                      <a:pt x="479" y="0"/>
                    </a:moveTo>
                    <a:lnTo>
                      <a:pt x="364" y="0"/>
                    </a:lnTo>
                    <a:lnTo>
                      <a:pt x="314" y="39"/>
                    </a:lnTo>
                    <a:lnTo>
                      <a:pt x="306" y="28"/>
                    </a:lnTo>
                    <a:lnTo>
                      <a:pt x="201" y="28"/>
                    </a:lnTo>
                    <a:lnTo>
                      <a:pt x="143" y="66"/>
                    </a:lnTo>
                    <a:lnTo>
                      <a:pt x="64" y="261"/>
                    </a:lnTo>
                    <a:lnTo>
                      <a:pt x="95" y="308"/>
                    </a:lnTo>
                    <a:lnTo>
                      <a:pt x="94" y="309"/>
                    </a:lnTo>
                    <a:lnTo>
                      <a:pt x="84" y="345"/>
                    </a:lnTo>
                    <a:lnTo>
                      <a:pt x="136" y="414"/>
                    </a:lnTo>
                    <a:lnTo>
                      <a:pt x="70" y="414"/>
                    </a:lnTo>
                    <a:lnTo>
                      <a:pt x="10" y="460"/>
                    </a:lnTo>
                    <a:lnTo>
                      <a:pt x="0" y="496"/>
                    </a:lnTo>
                    <a:lnTo>
                      <a:pt x="60" y="574"/>
                    </a:lnTo>
                    <a:lnTo>
                      <a:pt x="517" y="574"/>
                    </a:lnTo>
                    <a:lnTo>
                      <a:pt x="576" y="528"/>
                    </a:lnTo>
                    <a:lnTo>
                      <a:pt x="586" y="492"/>
                    </a:lnTo>
                    <a:lnTo>
                      <a:pt x="531" y="420"/>
                    </a:lnTo>
                    <a:lnTo>
                      <a:pt x="588" y="377"/>
                    </a:lnTo>
                    <a:lnTo>
                      <a:pt x="597" y="341"/>
                    </a:lnTo>
                    <a:lnTo>
                      <a:pt x="539" y="264"/>
                    </a:lnTo>
                    <a:lnTo>
                      <a:pt x="581" y="264"/>
                    </a:lnTo>
                    <a:lnTo>
                      <a:pt x="641" y="219"/>
                    </a:lnTo>
                    <a:lnTo>
                      <a:pt x="650" y="182"/>
                    </a:lnTo>
                    <a:lnTo>
                      <a:pt x="591" y="104"/>
                    </a:lnTo>
                    <a:lnTo>
                      <a:pt x="531" y="104"/>
                    </a:lnTo>
                    <a:lnTo>
                      <a:pt x="538" y="78"/>
                    </a:lnTo>
                    <a:lnTo>
                      <a:pt x="479" y="0"/>
                    </a:lnTo>
                    <a:lnTo>
                      <a:pt x="479" y="0"/>
                    </a:lnTo>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3"/>
              <p:cNvSpPr>
                <a:spLocks noEditPoints="1"/>
              </p:cNvSpPr>
              <p:nvPr/>
            </p:nvSpPr>
            <p:spPr bwMode="auto">
              <a:xfrm>
                <a:off x="5014913" y="4486276"/>
                <a:ext cx="993775" cy="823913"/>
              </a:xfrm>
              <a:custGeom>
                <a:avLst/>
                <a:gdLst>
                  <a:gd name="T0" fmla="*/ 540 w 1014"/>
                  <a:gd name="T1" fmla="*/ 839 h 839"/>
                  <a:gd name="T2" fmla="*/ 491 w 1014"/>
                  <a:gd name="T3" fmla="*/ 776 h 839"/>
                  <a:gd name="T4" fmla="*/ 507 w 1014"/>
                  <a:gd name="T5" fmla="*/ 717 h 839"/>
                  <a:gd name="T6" fmla="*/ 556 w 1014"/>
                  <a:gd name="T7" fmla="*/ 680 h 839"/>
                  <a:gd name="T8" fmla="*/ 607 w 1014"/>
                  <a:gd name="T9" fmla="*/ 680 h 839"/>
                  <a:gd name="T10" fmla="*/ 607 w 1014"/>
                  <a:gd name="T11" fmla="*/ 679 h 839"/>
                  <a:gd name="T12" fmla="*/ 471 w 1014"/>
                  <a:gd name="T13" fmla="*/ 679 h 839"/>
                  <a:gd name="T14" fmla="*/ 451 w 1014"/>
                  <a:gd name="T15" fmla="*/ 655 h 839"/>
                  <a:gd name="T16" fmla="*/ 427 w 1014"/>
                  <a:gd name="T17" fmla="*/ 742 h 839"/>
                  <a:gd name="T18" fmla="*/ 300 w 1014"/>
                  <a:gd name="T19" fmla="*/ 838 h 839"/>
                  <a:gd name="T20" fmla="*/ 49 w 1014"/>
                  <a:gd name="T21" fmla="*/ 838 h 839"/>
                  <a:gd name="T22" fmla="*/ 0 w 1014"/>
                  <a:gd name="T23" fmla="*/ 775 h 839"/>
                  <a:gd name="T24" fmla="*/ 167 w 1014"/>
                  <a:gd name="T25" fmla="*/ 155 h 839"/>
                  <a:gd name="T26" fmla="*/ 215 w 1014"/>
                  <a:gd name="T27" fmla="*/ 117 h 839"/>
                  <a:gd name="T28" fmla="*/ 231 w 1014"/>
                  <a:gd name="T29" fmla="*/ 117 h 839"/>
                  <a:gd name="T30" fmla="*/ 274 w 1014"/>
                  <a:gd name="T31" fmla="*/ 28 h 839"/>
                  <a:gd name="T32" fmla="*/ 319 w 1014"/>
                  <a:gd name="T33" fmla="*/ 0 h 839"/>
                  <a:gd name="T34" fmla="*/ 465 w 1014"/>
                  <a:gd name="T35" fmla="*/ 0 h 839"/>
                  <a:gd name="T36" fmla="*/ 511 w 1014"/>
                  <a:gd name="T37" fmla="*/ 72 h 839"/>
                  <a:gd name="T38" fmla="*/ 489 w 1014"/>
                  <a:gd name="T39" fmla="*/ 117 h 839"/>
                  <a:gd name="T40" fmla="*/ 529 w 1014"/>
                  <a:gd name="T41" fmla="*/ 117 h 839"/>
                  <a:gd name="T42" fmla="*/ 532 w 1014"/>
                  <a:gd name="T43" fmla="*/ 120 h 839"/>
                  <a:gd name="T44" fmla="*/ 570 w 1014"/>
                  <a:gd name="T45" fmla="*/ 31 h 839"/>
                  <a:gd name="T46" fmla="*/ 616 w 1014"/>
                  <a:gd name="T47" fmla="*/ 0 h 839"/>
                  <a:gd name="T48" fmla="*/ 757 w 1014"/>
                  <a:gd name="T49" fmla="*/ 0 h 839"/>
                  <a:gd name="T50" fmla="*/ 793 w 1014"/>
                  <a:gd name="T51" fmla="*/ 54 h 839"/>
                  <a:gd name="T52" fmla="*/ 966 w 1014"/>
                  <a:gd name="T53" fmla="*/ 54 h 839"/>
                  <a:gd name="T54" fmla="*/ 1014 w 1014"/>
                  <a:gd name="T55" fmla="*/ 117 h 839"/>
                  <a:gd name="T56" fmla="*/ 854 w 1014"/>
                  <a:gd name="T57" fmla="*/ 714 h 839"/>
                  <a:gd name="T58" fmla="*/ 691 w 1014"/>
                  <a:gd name="T59" fmla="*/ 839 h 839"/>
                  <a:gd name="T60" fmla="*/ 540 w 1014"/>
                  <a:gd name="T61" fmla="*/ 839 h 839"/>
                  <a:gd name="T62" fmla="*/ 694 w 1014"/>
                  <a:gd name="T63" fmla="*/ 355 h 839"/>
                  <a:gd name="T64" fmla="*/ 716 w 1014"/>
                  <a:gd name="T65" fmla="*/ 275 h 839"/>
                  <a:gd name="T66" fmla="*/ 694 w 1014"/>
                  <a:gd name="T67" fmla="*/ 325 h 839"/>
                  <a:gd name="T68" fmla="*/ 677 w 1014"/>
                  <a:gd name="T69" fmla="*/ 336 h 839"/>
                  <a:gd name="T70" fmla="*/ 694 w 1014"/>
                  <a:gd name="T71" fmla="*/ 35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4" h="839">
                    <a:moveTo>
                      <a:pt x="540" y="839"/>
                    </a:moveTo>
                    <a:cubicBezTo>
                      <a:pt x="491" y="776"/>
                      <a:pt x="491" y="776"/>
                      <a:pt x="491" y="776"/>
                    </a:cubicBezTo>
                    <a:cubicBezTo>
                      <a:pt x="507" y="717"/>
                      <a:pt x="507" y="717"/>
                      <a:pt x="507" y="717"/>
                    </a:cubicBezTo>
                    <a:cubicBezTo>
                      <a:pt x="556" y="680"/>
                      <a:pt x="556" y="680"/>
                      <a:pt x="556" y="680"/>
                    </a:cubicBezTo>
                    <a:cubicBezTo>
                      <a:pt x="607" y="680"/>
                      <a:pt x="607" y="680"/>
                      <a:pt x="607" y="680"/>
                    </a:cubicBezTo>
                    <a:cubicBezTo>
                      <a:pt x="607" y="679"/>
                      <a:pt x="607" y="679"/>
                      <a:pt x="607" y="679"/>
                    </a:cubicBezTo>
                    <a:cubicBezTo>
                      <a:pt x="471" y="679"/>
                      <a:pt x="471" y="679"/>
                      <a:pt x="471" y="679"/>
                    </a:cubicBezTo>
                    <a:cubicBezTo>
                      <a:pt x="451" y="655"/>
                      <a:pt x="451" y="655"/>
                      <a:pt x="451" y="655"/>
                    </a:cubicBezTo>
                    <a:cubicBezTo>
                      <a:pt x="427" y="742"/>
                      <a:pt x="427" y="742"/>
                      <a:pt x="427" y="742"/>
                    </a:cubicBezTo>
                    <a:cubicBezTo>
                      <a:pt x="413" y="796"/>
                      <a:pt x="357" y="838"/>
                      <a:pt x="300" y="838"/>
                    </a:cubicBezTo>
                    <a:cubicBezTo>
                      <a:pt x="49" y="838"/>
                      <a:pt x="49" y="838"/>
                      <a:pt x="49" y="838"/>
                    </a:cubicBezTo>
                    <a:cubicBezTo>
                      <a:pt x="0" y="775"/>
                      <a:pt x="0" y="775"/>
                      <a:pt x="0" y="775"/>
                    </a:cubicBezTo>
                    <a:cubicBezTo>
                      <a:pt x="167" y="155"/>
                      <a:pt x="167" y="155"/>
                      <a:pt x="167" y="155"/>
                    </a:cubicBezTo>
                    <a:cubicBezTo>
                      <a:pt x="215" y="117"/>
                      <a:pt x="215" y="117"/>
                      <a:pt x="215" y="117"/>
                    </a:cubicBezTo>
                    <a:cubicBezTo>
                      <a:pt x="231" y="117"/>
                      <a:pt x="231" y="117"/>
                      <a:pt x="231" y="117"/>
                    </a:cubicBezTo>
                    <a:cubicBezTo>
                      <a:pt x="274" y="28"/>
                      <a:pt x="274" y="28"/>
                      <a:pt x="274" y="28"/>
                    </a:cubicBezTo>
                    <a:cubicBezTo>
                      <a:pt x="319" y="0"/>
                      <a:pt x="319" y="0"/>
                      <a:pt x="319" y="0"/>
                    </a:cubicBezTo>
                    <a:cubicBezTo>
                      <a:pt x="465" y="0"/>
                      <a:pt x="465" y="0"/>
                      <a:pt x="465" y="0"/>
                    </a:cubicBezTo>
                    <a:cubicBezTo>
                      <a:pt x="511" y="72"/>
                      <a:pt x="511" y="72"/>
                      <a:pt x="511" y="72"/>
                    </a:cubicBezTo>
                    <a:cubicBezTo>
                      <a:pt x="489" y="117"/>
                      <a:pt x="489" y="117"/>
                      <a:pt x="489" y="117"/>
                    </a:cubicBezTo>
                    <a:cubicBezTo>
                      <a:pt x="529" y="117"/>
                      <a:pt x="529" y="117"/>
                      <a:pt x="529" y="117"/>
                    </a:cubicBezTo>
                    <a:cubicBezTo>
                      <a:pt x="532" y="120"/>
                      <a:pt x="532" y="120"/>
                      <a:pt x="532" y="120"/>
                    </a:cubicBezTo>
                    <a:cubicBezTo>
                      <a:pt x="570" y="31"/>
                      <a:pt x="570" y="31"/>
                      <a:pt x="570" y="31"/>
                    </a:cubicBezTo>
                    <a:cubicBezTo>
                      <a:pt x="616" y="0"/>
                      <a:pt x="616" y="0"/>
                      <a:pt x="616" y="0"/>
                    </a:cubicBezTo>
                    <a:cubicBezTo>
                      <a:pt x="757" y="0"/>
                      <a:pt x="757" y="0"/>
                      <a:pt x="757" y="0"/>
                    </a:cubicBezTo>
                    <a:cubicBezTo>
                      <a:pt x="793" y="54"/>
                      <a:pt x="793" y="54"/>
                      <a:pt x="793" y="54"/>
                    </a:cubicBezTo>
                    <a:cubicBezTo>
                      <a:pt x="966" y="54"/>
                      <a:pt x="966" y="54"/>
                      <a:pt x="966" y="54"/>
                    </a:cubicBezTo>
                    <a:cubicBezTo>
                      <a:pt x="1014" y="117"/>
                      <a:pt x="1014" y="117"/>
                      <a:pt x="1014" y="117"/>
                    </a:cubicBezTo>
                    <a:cubicBezTo>
                      <a:pt x="854" y="714"/>
                      <a:pt x="854" y="714"/>
                      <a:pt x="854" y="714"/>
                    </a:cubicBezTo>
                    <a:cubicBezTo>
                      <a:pt x="835" y="784"/>
                      <a:pt x="763" y="839"/>
                      <a:pt x="691" y="839"/>
                    </a:cubicBezTo>
                    <a:lnTo>
                      <a:pt x="540" y="839"/>
                    </a:lnTo>
                    <a:close/>
                    <a:moveTo>
                      <a:pt x="694" y="355"/>
                    </a:moveTo>
                    <a:cubicBezTo>
                      <a:pt x="716" y="275"/>
                      <a:pt x="716" y="275"/>
                      <a:pt x="716" y="275"/>
                    </a:cubicBezTo>
                    <a:cubicBezTo>
                      <a:pt x="694" y="325"/>
                      <a:pt x="694" y="325"/>
                      <a:pt x="694" y="325"/>
                    </a:cubicBezTo>
                    <a:cubicBezTo>
                      <a:pt x="677" y="336"/>
                      <a:pt x="677" y="336"/>
                      <a:pt x="677" y="336"/>
                    </a:cubicBezTo>
                    <a:lnTo>
                      <a:pt x="694" y="35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4"/>
              <p:cNvSpPr>
                <a:spLocks noEditPoints="1"/>
              </p:cNvSpPr>
              <p:nvPr/>
            </p:nvSpPr>
            <p:spPr bwMode="auto">
              <a:xfrm>
                <a:off x="4967288" y="4438651"/>
                <a:ext cx="1087438" cy="920750"/>
              </a:xfrm>
              <a:custGeom>
                <a:avLst/>
                <a:gdLst>
                  <a:gd name="T0" fmla="*/ 805 w 1110"/>
                  <a:gd name="T1" fmla="*/ 100 h 939"/>
                  <a:gd name="T2" fmla="*/ 782 w 1110"/>
                  <a:gd name="T3" fmla="*/ 154 h 939"/>
                  <a:gd name="T4" fmla="*/ 1014 w 1110"/>
                  <a:gd name="T5" fmla="*/ 154 h 939"/>
                  <a:gd name="T6" fmla="*/ 854 w 1110"/>
                  <a:gd name="T7" fmla="*/ 751 h 939"/>
                  <a:gd name="T8" fmla="*/ 739 w 1110"/>
                  <a:gd name="T9" fmla="*/ 839 h 939"/>
                  <a:gd name="T10" fmla="*/ 588 w 1110"/>
                  <a:gd name="T11" fmla="*/ 839 h 939"/>
                  <a:gd name="T12" fmla="*/ 604 w 1110"/>
                  <a:gd name="T13" fmla="*/ 780 h 939"/>
                  <a:gd name="T14" fmla="*/ 670 w 1110"/>
                  <a:gd name="T15" fmla="*/ 780 h 939"/>
                  <a:gd name="T16" fmla="*/ 699 w 1110"/>
                  <a:gd name="T17" fmla="*/ 759 h 939"/>
                  <a:gd name="T18" fmla="*/ 845 w 1110"/>
                  <a:gd name="T19" fmla="*/ 214 h 939"/>
                  <a:gd name="T20" fmla="*/ 757 w 1110"/>
                  <a:gd name="T21" fmla="*/ 214 h 939"/>
                  <a:gd name="T22" fmla="*/ 696 w 1110"/>
                  <a:gd name="T23" fmla="*/ 355 h 939"/>
                  <a:gd name="T24" fmla="*/ 555 w 1110"/>
                  <a:gd name="T25" fmla="*/ 355 h 939"/>
                  <a:gd name="T26" fmla="*/ 664 w 1110"/>
                  <a:gd name="T27" fmla="*/ 100 h 939"/>
                  <a:gd name="T28" fmla="*/ 805 w 1110"/>
                  <a:gd name="T29" fmla="*/ 100 h 939"/>
                  <a:gd name="T30" fmla="*/ 513 w 1110"/>
                  <a:gd name="T31" fmla="*/ 100 h 939"/>
                  <a:gd name="T32" fmla="*/ 457 w 1110"/>
                  <a:gd name="T33" fmla="*/ 217 h 939"/>
                  <a:gd name="T34" fmla="*/ 577 w 1110"/>
                  <a:gd name="T35" fmla="*/ 217 h 939"/>
                  <a:gd name="T36" fmla="*/ 427 w 1110"/>
                  <a:gd name="T37" fmla="*/ 779 h 939"/>
                  <a:gd name="T38" fmla="*/ 348 w 1110"/>
                  <a:gd name="T39" fmla="*/ 838 h 939"/>
                  <a:gd name="T40" fmla="*/ 97 w 1110"/>
                  <a:gd name="T41" fmla="*/ 838 h 939"/>
                  <a:gd name="T42" fmla="*/ 263 w 1110"/>
                  <a:gd name="T43" fmla="*/ 217 h 939"/>
                  <a:gd name="T44" fmla="*/ 311 w 1110"/>
                  <a:gd name="T45" fmla="*/ 217 h 939"/>
                  <a:gd name="T46" fmla="*/ 367 w 1110"/>
                  <a:gd name="T47" fmla="*/ 100 h 939"/>
                  <a:gd name="T48" fmla="*/ 513 w 1110"/>
                  <a:gd name="T49" fmla="*/ 100 h 939"/>
                  <a:gd name="T50" fmla="*/ 427 w 1110"/>
                  <a:gd name="T51" fmla="*/ 277 h 939"/>
                  <a:gd name="T52" fmla="*/ 381 w 1110"/>
                  <a:gd name="T53" fmla="*/ 277 h 939"/>
                  <a:gd name="T54" fmla="*/ 320 w 1110"/>
                  <a:gd name="T55" fmla="*/ 504 h 939"/>
                  <a:gd name="T56" fmla="*/ 366 w 1110"/>
                  <a:gd name="T57" fmla="*/ 504 h 939"/>
                  <a:gd name="T58" fmla="*/ 427 w 1110"/>
                  <a:gd name="T59" fmla="*/ 277 h 939"/>
                  <a:gd name="T60" fmla="*/ 350 w 1110"/>
                  <a:gd name="T61" fmla="*/ 564 h 939"/>
                  <a:gd name="T62" fmla="*/ 304 w 1110"/>
                  <a:gd name="T63" fmla="*/ 564 h 939"/>
                  <a:gd name="T64" fmla="*/ 246 w 1110"/>
                  <a:gd name="T65" fmla="*/ 779 h 939"/>
                  <a:gd name="T66" fmla="*/ 271 w 1110"/>
                  <a:gd name="T67" fmla="*/ 779 h 939"/>
                  <a:gd name="T68" fmla="*/ 298 w 1110"/>
                  <a:gd name="T69" fmla="*/ 758 h 939"/>
                  <a:gd name="T70" fmla="*/ 350 w 1110"/>
                  <a:gd name="T71" fmla="*/ 564 h 939"/>
                  <a:gd name="T72" fmla="*/ 696 w 1110"/>
                  <a:gd name="T73" fmla="*/ 403 h 939"/>
                  <a:gd name="T74" fmla="*/ 662 w 1110"/>
                  <a:gd name="T75" fmla="*/ 679 h 939"/>
                  <a:gd name="T76" fmla="*/ 519 w 1110"/>
                  <a:gd name="T77" fmla="*/ 679 h 939"/>
                  <a:gd name="T78" fmla="*/ 554 w 1110"/>
                  <a:gd name="T79" fmla="*/ 403 h 939"/>
                  <a:gd name="T80" fmla="*/ 696 w 1110"/>
                  <a:gd name="T81" fmla="*/ 403 h 939"/>
                  <a:gd name="T82" fmla="*/ 805 w 1110"/>
                  <a:gd name="T83" fmla="*/ 0 h 939"/>
                  <a:gd name="T84" fmla="*/ 664 w 1110"/>
                  <a:gd name="T85" fmla="*/ 0 h 939"/>
                  <a:gd name="T86" fmla="*/ 572 w 1110"/>
                  <a:gd name="T87" fmla="*/ 61 h 939"/>
                  <a:gd name="T88" fmla="*/ 564 w 1110"/>
                  <a:gd name="T89" fmla="*/ 80 h 939"/>
                  <a:gd name="T90" fmla="*/ 513 w 1110"/>
                  <a:gd name="T91" fmla="*/ 0 h 939"/>
                  <a:gd name="T92" fmla="*/ 367 w 1110"/>
                  <a:gd name="T93" fmla="*/ 0 h 939"/>
                  <a:gd name="T94" fmla="*/ 277 w 1110"/>
                  <a:gd name="T95" fmla="*/ 57 h 939"/>
                  <a:gd name="T96" fmla="*/ 239 w 1110"/>
                  <a:gd name="T97" fmla="*/ 136 h 939"/>
                  <a:gd name="T98" fmla="*/ 166 w 1110"/>
                  <a:gd name="T99" fmla="*/ 192 h 939"/>
                  <a:gd name="T100" fmla="*/ 0 w 1110"/>
                  <a:gd name="T101" fmla="*/ 812 h 939"/>
                  <a:gd name="T102" fmla="*/ 97 w 1110"/>
                  <a:gd name="T103" fmla="*/ 938 h 939"/>
                  <a:gd name="T104" fmla="*/ 348 w 1110"/>
                  <a:gd name="T105" fmla="*/ 938 h 939"/>
                  <a:gd name="T106" fmla="*/ 510 w 1110"/>
                  <a:gd name="T107" fmla="*/ 839 h 939"/>
                  <a:gd name="T108" fmla="*/ 588 w 1110"/>
                  <a:gd name="T109" fmla="*/ 939 h 939"/>
                  <a:gd name="T110" fmla="*/ 739 w 1110"/>
                  <a:gd name="T111" fmla="*/ 939 h 939"/>
                  <a:gd name="T112" fmla="*/ 950 w 1110"/>
                  <a:gd name="T113" fmla="*/ 777 h 939"/>
                  <a:gd name="T114" fmla="*/ 1110 w 1110"/>
                  <a:gd name="T115" fmla="*/ 180 h 939"/>
                  <a:gd name="T116" fmla="*/ 1014 w 1110"/>
                  <a:gd name="T117" fmla="*/ 54 h 939"/>
                  <a:gd name="T118" fmla="*/ 841 w 1110"/>
                  <a:gd name="T119" fmla="*/ 54 h 939"/>
                  <a:gd name="T120" fmla="*/ 805 w 1110"/>
                  <a:gd name="T121" fmla="*/ 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0" h="939">
                    <a:moveTo>
                      <a:pt x="805" y="100"/>
                    </a:moveTo>
                    <a:cubicBezTo>
                      <a:pt x="782" y="154"/>
                      <a:pt x="782" y="154"/>
                      <a:pt x="782" y="154"/>
                    </a:cubicBezTo>
                    <a:cubicBezTo>
                      <a:pt x="1014" y="154"/>
                      <a:pt x="1014" y="154"/>
                      <a:pt x="1014" y="154"/>
                    </a:cubicBezTo>
                    <a:cubicBezTo>
                      <a:pt x="854" y="751"/>
                      <a:pt x="854" y="751"/>
                      <a:pt x="854" y="751"/>
                    </a:cubicBezTo>
                    <a:cubicBezTo>
                      <a:pt x="841" y="799"/>
                      <a:pt x="789" y="839"/>
                      <a:pt x="739" y="839"/>
                    </a:cubicBezTo>
                    <a:cubicBezTo>
                      <a:pt x="588" y="839"/>
                      <a:pt x="588" y="839"/>
                      <a:pt x="588" y="839"/>
                    </a:cubicBezTo>
                    <a:cubicBezTo>
                      <a:pt x="604" y="780"/>
                      <a:pt x="604" y="780"/>
                      <a:pt x="604" y="780"/>
                    </a:cubicBezTo>
                    <a:cubicBezTo>
                      <a:pt x="670" y="780"/>
                      <a:pt x="670" y="780"/>
                      <a:pt x="670" y="780"/>
                    </a:cubicBezTo>
                    <a:cubicBezTo>
                      <a:pt x="683" y="780"/>
                      <a:pt x="696" y="770"/>
                      <a:pt x="699" y="759"/>
                    </a:cubicBezTo>
                    <a:cubicBezTo>
                      <a:pt x="845" y="214"/>
                      <a:pt x="845" y="214"/>
                      <a:pt x="845" y="214"/>
                    </a:cubicBezTo>
                    <a:cubicBezTo>
                      <a:pt x="757" y="214"/>
                      <a:pt x="757" y="214"/>
                      <a:pt x="757" y="214"/>
                    </a:cubicBezTo>
                    <a:cubicBezTo>
                      <a:pt x="696" y="355"/>
                      <a:pt x="696" y="355"/>
                      <a:pt x="696" y="355"/>
                    </a:cubicBezTo>
                    <a:cubicBezTo>
                      <a:pt x="555" y="355"/>
                      <a:pt x="555" y="355"/>
                      <a:pt x="555" y="355"/>
                    </a:cubicBezTo>
                    <a:cubicBezTo>
                      <a:pt x="664" y="100"/>
                      <a:pt x="664" y="100"/>
                      <a:pt x="664" y="100"/>
                    </a:cubicBezTo>
                    <a:cubicBezTo>
                      <a:pt x="805" y="100"/>
                      <a:pt x="805" y="100"/>
                      <a:pt x="805" y="100"/>
                    </a:cubicBezTo>
                    <a:moveTo>
                      <a:pt x="513" y="100"/>
                    </a:moveTo>
                    <a:cubicBezTo>
                      <a:pt x="457" y="217"/>
                      <a:pt x="457" y="217"/>
                      <a:pt x="457" y="217"/>
                    </a:cubicBezTo>
                    <a:cubicBezTo>
                      <a:pt x="577" y="217"/>
                      <a:pt x="577" y="217"/>
                      <a:pt x="577" y="217"/>
                    </a:cubicBezTo>
                    <a:cubicBezTo>
                      <a:pt x="427" y="779"/>
                      <a:pt x="427" y="779"/>
                      <a:pt x="427" y="779"/>
                    </a:cubicBezTo>
                    <a:cubicBezTo>
                      <a:pt x="418" y="813"/>
                      <a:pt x="381" y="838"/>
                      <a:pt x="348" y="838"/>
                    </a:cubicBezTo>
                    <a:cubicBezTo>
                      <a:pt x="97" y="838"/>
                      <a:pt x="97" y="838"/>
                      <a:pt x="97" y="838"/>
                    </a:cubicBezTo>
                    <a:cubicBezTo>
                      <a:pt x="263" y="217"/>
                      <a:pt x="263" y="217"/>
                      <a:pt x="263" y="217"/>
                    </a:cubicBezTo>
                    <a:cubicBezTo>
                      <a:pt x="311" y="217"/>
                      <a:pt x="311" y="217"/>
                      <a:pt x="311" y="217"/>
                    </a:cubicBezTo>
                    <a:cubicBezTo>
                      <a:pt x="367" y="100"/>
                      <a:pt x="367" y="100"/>
                      <a:pt x="367" y="100"/>
                    </a:cubicBezTo>
                    <a:cubicBezTo>
                      <a:pt x="513" y="100"/>
                      <a:pt x="513" y="100"/>
                      <a:pt x="513" y="100"/>
                    </a:cubicBezTo>
                    <a:moveTo>
                      <a:pt x="427" y="277"/>
                    </a:moveTo>
                    <a:cubicBezTo>
                      <a:pt x="381" y="277"/>
                      <a:pt x="381" y="277"/>
                      <a:pt x="381" y="277"/>
                    </a:cubicBezTo>
                    <a:cubicBezTo>
                      <a:pt x="320" y="504"/>
                      <a:pt x="320" y="504"/>
                      <a:pt x="320" y="504"/>
                    </a:cubicBezTo>
                    <a:cubicBezTo>
                      <a:pt x="366" y="504"/>
                      <a:pt x="366" y="504"/>
                      <a:pt x="366" y="504"/>
                    </a:cubicBezTo>
                    <a:cubicBezTo>
                      <a:pt x="427" y="277"/>
                      <a:pt x="427" y="277"/>
                      <a:pt x="427" y="277"/>
                    </a:cubicBezTo>
                    <a:moveTo>
                      <a:pt x="350" y="564"/>
                    </a:moveTo>
                    <a:cubicBezTo>
                      <a:pt x="304" y="564"/>
                      <a:pt x="304" y="564"/>
                      <a:pt x="304" y="564"/>
                    </a:cubicBezTo>
                    <a:cubicBezTo>
                      <a:pt x="246" y="779"/>
                      <a:pt x="246" y="779"/>
                      <a:pt x="246" y="779"/>
                    </a:cubicBezTo>
                    <a:cubicBezTo>
                      <a:pt x="271" y="779"/>
                      <a:pt x="271" y="779"/>
                      <a:pt x="271" y="779"/>
                    </a:cubicBezTo>
                    <a:cubicBezTo>
                      <a:pt x="282" y="779"/>
                      <a:pt x="295" y="770"/>
                      <a:pt x="298" y="758"/>
                    </a:cubicBezTo>
                    <a:cubicBezTo>
                      <a:pt x="350" y="564"/>
                      <a:pt x="350" y="564"/>
                      <a:pt x="350" y="564"/>
                    </a:cubicBezTo>
                    <a:moveTo>
                      <a:pt x="696" y="403"/>
                    </a:moveTo>
                    <a:cubicBezTo>
                      <a:pt x="662" y="679"/>
                      <a:pt x="662" y="679"/>
                      <a:pt x="662" y="679"/>
                    </a:cubicBezTo>
                    <a:cubicBezTo>
                      <a:pt x="519" y="679"/>
                      <a:pt x="519" y="679"/>
                      <a:pt x="519" y="679"/>
                    </a:cubicBezTo>
                    <a:cubicBezTo>
                      <a:pt x="554" y="403"/>
                      <a:pt x="554" y="403"/>
                      <a:pt x="554" y="403"/>
                    </a:cubicBezTo>
                    <a:cubicBezTo>
                      <a:pt x="696" y="403"/>
                      <a:pt x="696" y="403"/>
                      <a:pt x="696" y="403"/>
                    </a:cubicBezTo>
                    <a:moveTo>
                      <a:pt x="805" y="0"/>
                    </a:moveTo>
                    <a:cubicBezTo>
                      <a:pt x="664" y="0"/>
                      <a:pt x="664" y="0"/>
                      <a:pt x="664" y="0"/>
                    </a:cubicBezTo>
                    <a:cubicBezTo>
                      <a:pt x="572" y="61"/>
                      <a:pt x="572" y="61"/>
                      <a:pt x="572" y="61"/>
                    </a:cubicBezTo>
                    <a:cubicBezTo>
                      <a:pt x="564" y="80"/>
                      <a:pt x="564" y="80"/>
                      <a:pt x="564" y="80"/>
                    </a:cubicBezTo>
                    <a:cubicBezTo>
                      <a:pt x="513" y="0"/>
                      <a:pt x="513" y="0"/>
                      <a:pt x="513" y="0"/>
                    </a:cubicBezTo>
                    <a:cubicBezTo>
                      <a:pt x="367" y="0"/>
                      <a:pt x="367" y="0"/>
                      <a:pt x="367" y="0"/>
                    </a:cubicBezTo>
                    <a:cubicBezTo>
                      <a:pt x="277" y="57"/>
                      <a:pt x="277" y="57"/>
                      <a:pt x="277" y="57"/>
                    </a:cubicBezTo>
                    <a:cubicBezTo>
                      <a:pt x="239" y="136"/>
                      <a:pt x="239" y="136"/>
                      <a:pt x="239" y="136"/>
                    </a:cubicBezTo>
                    <a:cubicBezTo>
                      <a:pt x="166" y="192"/>
                      <a:pt x="166" y="192"/>
                      <a:pt x="166" y="192"/>
                    </a:cubicBezTo>
                    <a:cubicBezTo>
                      <a:pt x="0" y="812"/>
                      <a:pt x="0" y="812"/>
                      <a:pt x="0" y="812"/>
                    </a:cubicBezTo>
                    <a:cubicBezTo>
                      <a:pt x="97" y="938"/>
                      <a:pt x="97" y="938"/>
                      <a:pt x="97" y="938"/>
                    </a:cubicBezTo>
                    <a:cubicBezTo>
                      <a:pt x="348" y="938"/>
                      <a:pt x="348" y="938"/>
                      <a:pt x="348" y="938"/>
                    </a:cubicBezTo>
                    <a:cubicBezTo>
                      <a:pt x="415" y="938"/>
                      <a:pt x="480" y="897"/>
                      <a:pt x="510" y="839"/>
                    </a:cubicBezTo>
                    <a:cubicBezTo>
                      <a:pt x="588" y="939"/>
                      <a:pt x="588" y="939"/>
                      <a:pt x="588" y="939"/>
                    </a:cubicBezTo>
                    <a:cubicBezTo>
                      <a:pt x="739" y="939"/>
                      <a:pt x="739" y="939"/>
                      <a:pt x="739" y="939"/>
                    </a:cubicBezTo>
                    <a:cubicBezTo>
                      <a:pt x="834" y="939"/>
                      <a:pt x="925" y="869"/>
                      <a:pt x="950" y="777"/>
                    </a:cubicBezTo>
                    <a:cubicBezTo>
                      <a:pt x="1110" y="180"/>
                      <a:pt x="1110" y="180"/>
                      <a:pt x="1110" y="180"/>
                    </a:cubicBezTo>
                    <a:cubicBezTo>
                      <a:pt x="1014" y="54"/>
                      <a:pt x="1014" y="54"/>
                      <a:pt x="1014" y="54"/>
                    </a:cubicBezTo>
                    <a:cubicBezTo>
                      <a:pt x="841" y="54"/>
                      <a:pt x="841" y="54"/>
                      <a:pt x="841" y="54"/>
                    </a:cubicBezTo>
                    <a:cubicBezTo>
                      <a:pt x="805" y="0"/>
                      <a:pt x="805" y="0"/>
                      <a:pt x="805" y="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5"/>
              <p:cNvSpPr>
                <a:spLocks noEditPoints="1"/>
              </p:cNvSpPr>
              <p:nvPr/>
            </p:nvSpPr>
            <p:spPr bwMode="auto">
              <a:xfrm>
                <a:off x="8458201" y="4433888"/>
                <a:ext cx="903288" cy="820738"/>
              </a:xfrm>
              <a:custGeom>
                <a:avLst/>
                <a:gdLst>
                  <a:gd name="T0" fmla="*/ 39 w 569"/>
                  <a:gd name="T1" fmla="*/ 517 h 517"/>
                  <a:gd name="T2" fmla="*/ 9 w 569"/>
                  <a:gd name="T3" fmla="*/ 478 h 517"/>
                  <a:gd name="T4" fmla="*/ 44 w 569"/>
                  <a:gd name="T5" fmla="*/ 349 h 517"/>
                  <a:gd name="T6" fmla="*/ 26 w 569"/>
                  <a:gd name="T7" fmla="*/ 349 h 517"/>
                  <a:gd name="T8" fmla="*/ 0 w 569"/>
                  <a:gd name="T9" fmla="*/ 302 h 517"/>
                  <a:gd name="T10" fmla="*/ 84 w 569"/>
                  <a:gd name="T11" fmla="*/ 173 h 517"/>
                  <a:gd name="T12" fmla="*/ 74 w 569"/>
                  <a:gd name="T13" fmla="*/ 173 h 517"/>
                  <a:gd name="T14" fmla="*/ 43 w 569"/>
                  <a:gd name="T15" fmla="*/ 134 h 517"/>
                  <a:gd name="T16" fmla="*/ 53 w 569"/>
                  <a:gd name="T17" fmla="*/ 97 h 517"/>
                  <a:gd name="T18" fmla="*/ 83 w 569"/>
                  <a:gd name="T19" fmla="*/ 74 h 517"/>
                  <a:gd name="T20" fmla="*/ 148 w 569"/>
                  <a:gd name="T21" fmla="*/ 74 h 517"/>
                  <a:gd name="T22" fmla="*/ 187 w 569"/>
                  <a:gd name="T23" fmla="*/ 14 h 517"/>
                  <a:gd name="T24" fmla="*/ 213 w 569"/>
                  <a:gd name="T25" fmla="*/ 0 h 517"/>
                  <a:gd name="T26" fmla="*/ 332 w 569"/>
                  <a:gd name="T27" fmla="*/ 0 h 517"/>
                  <a:gd name="T28" fmla="*/ 358 w 569"/>
                  <a:gd name="T29" fmla="*/ 48 h 517"/>
                  <a:gd name="T30" fmla="*/ 341 w 569"/>
                  <a:gd name="T31" fmla="*/ 74 h 517"/>
                  <a:gd name="T32" fmla="*/ 539 w 569"/>
                  <a:gd name="T33" fmla="*/ 74 h 517"/>
                  <a:gd name="T34" fmla="*/ 569 w 569"/>
                  <a:gd name="T35" fmla="*/ 113 h 517"/>
                  <a:gd name="T36" fmla="*/ 559 w 569"/>
                  <a:gd name="T37" fmla="*/ 150 h 517"/>
                  <a:gd name="T38" fmla="*/ 529 w 569"/>
                  <a:gd name="T39" fmla="*/ 173 h 517"/>
                  <a:gd name="T40" fmla="*/ 464 w 569"/>
                  <a:gd name="T41" fmla="*/ 173 h 517"/>
                  <a:gd name="T42" fmla="*/ 475 w 569"/>
                  <a:gd name="T43" fmla="*/ 187 h 517"/>
                  <a:gd name="T44" fmla="*/ 462 w 569"/>
                  <a:gd name="T45" fmla="*/ 233 h 517"/>
                  <a:gd name="T46" fmla="*/ 481 w 569"/>
                  <a:gd name="T47" fmla="*/ 233 h 517"/>
                  <a:gd name="T48" fmla="*/ 510 w 569"/>
                  <a:gd name="T49" fmla="*/ 272 h 517"/>
                  <a:gd name="T50" fmla="*/ 501 w 569"/>
                  <a:gd name="T51" fmla="*/ 309 h 517"/>
                  <a:gd name="T52" fmla="*/ 471 w 569"/>
                  <a:gd name="T53" fmla="*/ 332 h 517"/>
                  <a:gd name="T54" fmla="*/ 436 w 569"/>
                  <a:gd name="T55" fmla="*/ 332 h 517"/>
                  <a:gd name="T56" fmla="*/ 414 w 569"/>
                  <a:gd name="T57" fmla="*/ 416 h 517"/>
                  <a:gd name="T58" fmla="*/ 448 w 569"/>
                  <a:gd name="T59" fmla="*/ 416 h 517"/>
                  <a:gd name="T60" fmla="*/ 478 w 569"/>
                  <a:gd name="T61" fmla="*/ 455 h 517"/>
                  <a:gd name="T62" fmla="*/ 468 w 569"/>
                  <a:gd name="T63" fmla="*/ 491 h 517"/>
                  <a:gd name="T64" fmla="*/ 438 w 569"/>
                  <a:gd name="T65" fmla="*/ 515 h 517"/>
                  <a:gd name="T66" fmla="*/ 172 w 569"/>
                  <a:gd name="T67" fmla="*/ 515 h 517"/>
                  <a:gd name="T68" fmla="*/ 167 w 569"/>
                  <a:gd name="T69" fmla="*/ 508 h 517"/>
                  <a:gd name="T70" fmla="*/ 156 w 569"/>
                  <a:gd name="T71" fmla="*/ 517 h 517"/>
                  <a:gd name="T72" fmla="*/ 39 w 569"/>
                  <a:gd name="T73" fmla="*/ 517 h 517"/>
                  <a:gd name="T74" fmla="*/ 233 w 569"/>
                  <a:gd name="T75" fmla="*/ 416 h 517"/>
                  <a:gd name="T76" fmla="*/ 256 w 569"/>
                  <a:gd name="T77" fmla="*/ 332 h 517"/>
                  <a:gd name="T78" fmla="*/ 237 w 569"/>
                  <a:gd name="T79" fmla="*/ 332 h 517"/>
                  <a:gd name="T80" fmla="*/ 231 w 569"/>
                  <a:gd name="T81" fmla="*/ 324 h 517"/>
                  <a:gd name="T82" fmla="*/ 207 w 569"/>
                  <a:gd name="T83" fmla="*/ 416 h 517"/>
                  <a:gd name="T84" fmla="*/ 233 w 569"/>
                  <a:gd name="T85" fmla="*/ 416 h 517"/>
                  <a:gd name="T86" fmla="*/ 282 w 569"/>
                  <a:gd name="T87" fmla="*/ 233 h 517"/>
                  <a:gd name="T88" fmla="*/ 298 w 569"/>
                  <a:gd name="T89" fmla="*/ 173 h 517"/>
                  <a:gd name="T90" fmla="*/ 276 w 569"/>
                  <a:gd name="T91" fmla="*/ 173 h 517"/>
                  <a:gd name="T92" fmla="*/ 246 w 569"/>
                  <a:gd name="T93" fmla="*/ 220 h 517"/>
                  <a:gd name="T94" fmla="*/ 256 w 569"/>
                  <a:gd name="T95" fmla="*/ 233 h 517"/>
                  <a:gd name="T96" fmla="*/ 256 w 569"/>
                  <a:gd name="T97" fmla="*/ 233 h 517"/>
                  <a:gd name="T98" fmla="*/ 282 w 569"/>
                  <a:gd name="T99" fmla="*/ 23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9" h="517">
                    <a:moveTo>
                      <a:pt x="39" y="517"/>
                    </a:moveTo>
                    <a:lnTo>
                      <a:pt x="9" y="478"/>
                    </a:lnTo>
                    <a:lnTo>
                      <a:pt x="44" y="349"/>
                    </a:lnTo>
                    <a:lnTo>
                      <a:pt x="26" y="349"/>
                    </a:lnTo>
                    <a:lnTo>
                      <a:pt x="0" y="302"/>
                    </a:lnTo>
                    <a:lnTo>
                      <a:pt x="84" y="173"/>
                    </a:lnTo>
                    <a:lnTo>
                      <a:pt x="74" y="173"/>
                    </a:lnTo>
                    <a:lnTo>
                      <a:pt x="43" y="134"/>
                    </a:lnTo>
                    <a:lnTo>
                      <a:pt x="53" y="97"/>
                    </a:lnTo>
                    <a:lnTo>
                      <a:pt x="83" y="74"/>
                    </a:lnTo>
                    <a:lnTo>
                      <a:pt x="148" y="74"/>
                    </a:lnTo>
                    <a:lnTo>
                      <a:pt x="187" y="14"/>
                    </a:lnTo>
                    <a:lnTo>
                      <a:pt x="213" y="0"/>
                    </a:lnTo>
                    <a:lnTo>
                      <a:pt x="332" y="0"/>
                    </a:lnTo>
                    <a:lnTo>
                      <a:pt x="358" y="48"/>
                    </a:lnTo>
                    <a:lnTo>
                      <a:pt x="341" y="74"/>
                    </a:lnTo>
                    <a:lnTo>
                      <a:pt x="539" y="74"/>
                    </a:lnTo>
                    <a:lnTo>
                      <a:pt x="569" y="113"/>
                    </a:lnTo>
                    <a:lnTo>
                      <a:pt x="559" y="150"/>
                    </a:lnTo>
                    <a:lnTo>
                      <a:pt x="529" y="173"/>
                    </a:lnTo>
                    <a:lnTo>
                      <a:pt x="464" y="173"/>
                    </a:lnTo>
                    <a:lnTo>
                      <a:pt x="475" y="187"/>
                    </a:lnTo>
                    <a:lnTo>
                      <a:pt x="462" y="233"/>
                    </a:lnTo>
                    <a:lnTo>
                      <a:pt x="481" y="233"/>
                    </a:lnTo>
                    <a:lnTo>
                      <a:pt x="510" y="272"/>
                    </a:lnTo>
                    <a:lnTo>
                      <a:pt x="501" y="309"/>
                    </a:lnTo>
                    <a:lnTo>
                      <a:pt x="471" y="332"/>
                    </a:lnTo>
                    <a:lnTo>
                      <a:pt x="436" y="332"/>
                    </a:lnTo>
                    <a:lnTo>
                      <a:pt x="414" y="416"/>
                    </a:lnTo>
                    <a:lnTo>
                      <a:pt x="448" y="416"/>
                    </a:lnTo>
                    <a:lnTo>
                      <a:pt x="478" y="455"/>
                    </a:lnTo>
                    <a:lnTo>
                      <a:pt x="468" y="491"/>
                    </a:lnTo>
                    <a:lnTo>
                      <a:pt x="438" y="515"/>
                    </a:lnTo>
                    <a:lnTo>
                      <a:pt x="172" y="515"/>
                    </a:lnTo>
                    <a:lnTo>
                      <a:pt x="167" y="508"/>
                    </a:lnTo>
                    <a:lnTo>
                      <a:pt x="156" y="517"/>
                    </a:lnTo>
                    <a:lnTo>
                      <a:pt x="39" y="517"/>
                    </a:lnTo>
                    <a:close/>
                    <a:moveTo>
                      <a:pt x="233" y="416"/>
                    </a:moveTo>
                    <a:lnTo>
                      <a:pt x="256" y="332"/>
                    </a:lnTo>
                    <a:lnTo>
                      <a:pt x="237" y="332"/>
                    </a:lnTo>
                    <a:lnTo>
                      <a:pt x="231" y="324"/>
                    </a:lnTo>
                    <a:lnTo>
                      <a:pt x="207" y="416"/>
                    </a:lnTo>
                    <a:lnTo>
                      <a:pt x="233" y="416"/>
                    </a:lnTo>
                    <a:close/>
                    <a:moveTo>
                      <a:pt x="282" y="233"/>
                    </a:moveTo>
                    <a:lnTo>
                      <a:pt x="298" y="173"/>
                    </a:lnTo>
                    <a:lnTo>
                      <a:pt x="276" y="173"/>
                    </a:lnTo>
                    <a:lnTo>
                      <a:pt x="246" y="220"/>
                    </a:lnTo>
                    <a:lnTo>
                      <a:pt x="256" y="233"/>
                    </a:lnTo>
                    <a:lnTo>
                      <a:pt x="256" y="233"/>
                    </a:lnTo>
                    <a:lnTo>
                      <a:pt x="282" y="233"/>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6"/>
              <p:cNvSpPr>
                <a:spLocks noEditPoints="1"/>
              </p:cNvSpPr>
              <p:nvPr/>
            </p:nvSpPr>
            <p:spPr bwMode="auto">
              <a:xfrm>
                <a:off x="8416926" y="4384676"/>
                <a:ext cx="992188" cy="919163"/>
              </a:xfrm>
              <a:custGeom>
                <a:avLst/>
                <a:gdLst>
                  <a:gd name="T0" fmla="*/ 309 w 625"/>
                  <a:gd name="T1" fmla="*/ 136 h 579"/>
                  <a:gd name="T2" fmla="*/ 555 w 625"/>
                  <a:gd name="T3" fmla="*/ 173 h 579"/>
                  <a:gd name="T4" fmla="*/ 232 w 625"/>
                  <a:gd name="T5" fmla="*/ 256 h 579"/>
                  <a:gd name="T6" fmla="*/ 182 w 625"/>
                  <a:gd name="T7" fmla="*/ 517 h 579"/>
                  <a:gd name="T8" fmla="*/ 110 w 625"/>
                  <a:gd name="T9" fmla="*/ 349 h 579"/>
                  <a:gd name="T10" fmla="*/ 166 w 625"/>
                  <a:gd name="T11" fmla="*/ 173 h 579"/>
                  <a:gd name="T12" fmla="*/ 109 w 625"/>
                  <a:gd name="T13" fmla="*/ 136 h 579"/>
                  <a:gd name="T14" fmla="*/ 239 w 625"/>
                  <a:gd name="T15" fmla="*/ 62 h 579"/>
                  <a:gd name="T16" fmla="*/ 471 w 625"/>
                  <a:gd name="T17" fmla="*/ 210 h 579"/>
                  <a:gd name="T18" fmla="*/ 507 w 625"/>
                  <a:gd name="T19" fmla="*/ 295 h 579"/>
                  <a:gd name="T20" fmla="*/ 438 w 625"/>
                  <a:gd name="T21" fmla="*/ 332 h 579"/>
                  <a:gd name="T22" fmla="*/ 474 w 625"/>
                  <a:gd name="T23" fmla="*/ 478 h 579"/>
                  <a:gd name="T24" fmla="*/ 198 w 625"/>
                  <a:gd name="T25" fmla="*/ 515 h 579"/>
                  <a:gd name="T26" fmla="*/ 283 w 625"/>
                  <a:gd name="T27" fmla="*/ 478 h 579"/>
                  <a:gd name="T28" fmla="*/ 263 w 625"/>
                  <a:gd name="T29" fmla="*/ 332 h 579"/>
                  <a:gd name="T30" fmla="*/ 332 w 625"/>
                  <a:gd name="T31" fmla="*/ 295 h 579"/>
                  <a:gd name="T32" fmla="*/ 471 w 625"/>
                  <a:gd name="T33" fmla="*/ 210 h 579"/>
                  <a:gd name="T34" fmla="*/ 239 w 625"/>
                  <a:gd name="T35" fmla="*/ 0 h 579"/>
                  <a:gd name="T36" fmla="*/ 157 w 625"/>
                  <a:gd name="T37" fmla="*/ 74 h 579"/>
                  <a:gd name="T38" fmla="*/ 50 w 625"/>
                  <a:gd name="T39" fmla="*/ 120 h 579"/>
                  <a:gd name="T40" fmla="*/ 74 w 625"/>
                  <a:gd name="T41" fmla="*/ 202 h 579"/>
                  <a:gd name="T42" fmla="*/ 37 w 625"/>
                  <a:gd name="T43" fmla="*/ 384 h 579"/>
                  <a:gd name="T44" fmla="*/ 65 w 625"/>
                  <a:gd name="T45" fmla="*/ 579 h 579"/>
                  <a:gd name="T46" fmla="*/ 193 w 625"/>
                  <a:gd name="T47" fmla="*/ 570 h 579"/>
                  <a:gd name="T48" fmla="*/ 464 w 625"/>
                  <a:gd name="T49" fmla="*/ 577 h 579"/>
                  <a:gd name="T50" fmla="*/ 533 w 625"/>
                  <a:gd name="T51" fmla="*/ 494 h 579"/>
                  <a:gd name="T52" fmla="*/ 486 w 625"/>
                  <a:gd name="T53" fmla="*/ 394 h 579"/>
                  <a:gd name="T54" fmla="*/ 556 w 625"/>
                  <a:gd name="T55" fmla="*/ 348 h 579"/>
                  <a:gd name="T56" fmla="*/ 523 w 625"/>
                  <a:gd name="T57" fmla="*/ 255 h 579"/>
                  <a:gd name="T58" fmla="*/ 555 w 625"/>
                  <a:gd name="T59" fmla="*/ 235 h 579"/>
                  <a:gd name="T60" fmla="*/ 625 w 625"/>
                  <a:gd name="T61" fmla="*/ 152 h 579"/>
                  <a:gd name="T62" fmla="*/ 398 w 625"/>
                  <a:gd name="T63" fmla="*/ 74 h 579"/>
                  <a:gd name="T64" fmla="*/ 358 w 625"/>
                  <a:gd name="T65"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5" h="579">
                    <a:moveTo>
                      <a:pt x="358" y="62"/>
                    </a:moveTo>
                    <a:lnTo>
                      <a:pt x="309" y="136"/>
                    </a:lnTo>
                    <a:lnTo>
                      <a:pt x="565" y="136"/>
                    </a:lnTo>
                    <a:lnTo>
                      <a:pt x="555" y="173"/>
                    </a:lnTo>
                    <a:lnTo>
                      <a:pt x="285" y="173"/>
                    </a:lnTo>
                    <a:lnTo>
                      <a:pt x="232" y="256"/>
                    </a:lnTo>
                    <a:lnTo>
                      <a:pt x="252" y="256"/>
                    </a:lnTo>
                    <a:lnTo>
                      <a:pt x="182" y="517"/>
                    </a:lnTo>
                    <a:lnTo>
                      <a:pt x="65" y="517"/>
                    </a:lnTo>
                    <a:lnTo>
                      <a:pt x="110" y="349"/>
                    </a:lnTo>
                    <a:lnTo>
                      <a:pt x="52" y="349"/>
                    </a:lnTo>
                    <a:lnTo>
                      <a:pt x="166" y="173"/>
                    </a:lnTo>
                    <a:lnTo>
                      <a:pt x="100" y="173"/>
                    </a:lnTo>
                    <a:lnTo>
                      <a:pt x="109" y="136"/>
                    </a:lnTo>
                    <a:lnTo>
                      <a:pt x="190" y="136"/>
                    </a:lnTo>
                    <a:lnTo>
                      <a:pt x="239" y="62"/>
                    </a:lnTo>
                    <a:lnTo>
                      <a:pt x="358" y="62"/>
                    </a:lnTo>
                    <a:close/>
                    <a:moveTo>
                      <a:pt x="471" y="210"/>
                    </a:moveTo>
                    <a:lnTo>
                      <a:pt x="448" y="295"/>
                    </a:lnTo>
                    <a:lnTo>
                      <a:pt x="507" y="295"/>
                    </a:lnTo>
                    <a:lnTo>
                      <a:pt x="497" y="332"/>
                    </a:lnTo>
                    <a:lnTo>
                      <a:pt x="438" y="332"/>
                    </a:lnTo>
                    <a:lnTo>
                      <a:pt x="399" y="478"/>
                    </a:lnTo>
                    <a:lnTo>
                      <a:pt x="474" y="478"/>
                    </a:lnTo>
                    <a:lnTo>
                      <a:pt x="464" y="515"/>
                    </a:lnTo>
                    <a:lnTo>
                      <a:pt x="198" y="515"/>
                    </a:lnTo>
                    <a:lnTo>
                      <a:pt x="208" y="478"/>
                    </a:lnTo>
                    <a:lnTo>
                      <a:pt x="283" y="478"/>
                    </a:lnTo>
                    <a:lnTo>
                      <a:pt x="322" y="332"/>
                    </a:lnTo>
                    <a:lnTo>
                      <a:pt x="263" y="332"/>
                    </a:lnTo>
                    <a:lnTo>
                      <a:pt x="273" y="295"/>
                    </a:lnTo>
                    <a:lnTo>
                      <a:pt x="332" y="295"/>
                    </a:lnTo>
                    <a:lnTo>
                      <a:pt x="354" y="210"/>
                    </a:lnTo>
                    <a:lnTo>
                      <a:pt x="471" y="210"/>
                    </a:lnTo>
                    <a:close/>
                    <a:moveTo>
                      <a:pt x="358" y="0"/>
                    </a:moveTo>
                    <a:lnTo>
                      <a:pt x="239" y="0"/>
                    </a:lnTo>
                    <a:lnTo>
                      <a:pt x="187" y="28"/>
                    </a:lnTo>
                    <a:lnTo>
                      <a:pt x="157" y="74"/>
                    </a:lnTo>
                    <a:lnTo>
                      <a:pt x="109" y="74"/>
                    </a:lnTo>
                    <a:lnTo>
                      <a:pt x="50" y="120"/>
                    </a:lnTo>
                    <a:lnTo>
                      <a:pt x="40" y="157"/>
                    </a:lnTo>
                    <a:lnTo>
                      <a:pt x="74" y="202"/>
                    </a:lnTo>
                    <a:lnTo>
                      <a:pt x="0" y="315"/>
                    </a:lnTo>
                    <a:lnTo>
                      <a:pt x="37" y="384"/>
                    </a:lnTo>
                    <a:lnTo>
                      <a:pt x="6" y="501"/>
                    </a:lnTo>
                    <a:lnTo>
                      <a:pt x="65" y="579"/>
                    </a:lnTo>
                    <a:lnTo>
                      <a:pt x="182" y="579"/>
                    </a:lnTo>
                    <a:lnTo>
                      <a:pt x="193" y="570"/>
                    </a:lnTo>
                    <a:lnTo>
                      <a:pt x="198" y="577"/>
                    </a:lnTo>
                    <a:lnTo>
                      <a:pt x="464" y="577"/>
                    </a:lnTo>
                    <a:lnTo>
                      <a:pt x="524" y="530"/>
                    </a:lnTo>
                    <a:lnTo>
                      <a:pt x="533" y="494"/>
                    </a:lnTo>
                    <a:lnTo>
                      <a:pt x="478" y="422"/>
                    </a:lnTo>
                    <a:lnTo>
                      <a:pt x="486" y="394"/>
                    </a:lnTo>
                    <a:lnTo>
                      <a:pt x="497" y="394"/>
                    </a:lnTo>
                    <a:lnTo>
                      <a:pt x="556" y="348"/>
                    </a:lnTo>
                    <a:lnTo>
                      <a:pt x="566" y="311"/>
                    </a:lnTo>
                    <a:lnTo>
                      <a:pt x="523" y="255"/>
                    </a:lnTo>
                    <a:lnTo>
                      <a:pt x="528" y="235"/>
                    </a:lnTo>
                    <a:lnTo>
                      <a:pt x="555" y="235"/>
                    </a:lnTo>
                    <a:lnTo>
                      <a:pt x="615" y="189"/>
                    </a:lnTo>
                    <a:lnTo>
                      <a:pt x="625" y="152"/>
                    </a:lnTo>
                    <a:lnTo>
                      <a:pt x="565" y="74"/>
                    </a:lnTo>
                    <a:lnTo>
                      <a:pt x="398" y="74"/>
                    </a:lnTo>
                    <a:lnTo>
                      <a:pt x="358" y="0"/>
                    </a:lnTo>
                    <a:lnTo>
                      <a:pt x="358" y="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7"/>
              <p:cNvSpPr>
                <a:spLocks noEditPoints="1"/>
              </p:cNvSpPr>
              <p:nvPr/>
            </p:nvSpPr>
            <p:spPr bwMode="auto">
              <a:xfrm>
                <a:off x="8416926" y="4384676"/>
                <a:ext cx="992188" cy="919163"/>
              </a:xfrm>
              <a:custGeom>
                <a:avLst/>
                <a:gdLst>
                  <a:gd name="T0" fmla="*/ 309 w 625"/>
                  <a:gd name="T1" fmla="*/ 136 h 579"/>
                  <a:gd name="T2" fmla="*/ 555 w 625"/>
                  <a:gd name="T3" fmla="*/ 173 h 579"/>
                  <a:gd name="T4" fmla="*/ 232 w 625"/>
                  <a:gd name="T5" fmla="*/ 256 h 579"/>
                  <a:gd name="T6" fmla="*/ 182 w 625"/>
                  <a:gd name="T7" fmla="*/ 517 h 579"/>
                  <a:gd name="T8" fmla="*/ 110 w 625"/>
                  <a:gd name="T9" fmla="*/ 349 h 579"/>
                  <a:gd name="T10" fmla="*/ 166 w 625"/>
                  <a:gd name="T11" fmla="*/ 173 h 579"/>
                  <a:gd name="T12" fmla="*/ 109 w 625"/>
                  <a:gd name="T13" fmla="*/ 136 h 579"/>
                  <a:gd name="T14" fmla="*/ 239 w 625"/>
                  <a:gd name="T15" fmla="*/ 62 h 579"/>
                  <a:gd name="T16" fmla="*/ 471 w 625"/>
                  <a:gd name="T17" fmla="*/ 210 h 579"/>
                  <a:gd name="T18" fmla="*/ 507 w 625"/>
                  <a:gd name="T19" fmla="*/ 295 h 579"/>
                  <a:gd name="T20" fmla="*/ 438 w 625"/>
                  <a:gd name="T21" fmla="*/ 332 h 579"/>
                  <a:gd name="T22" fmla="*/ 474 w 625"/>
                  <a:gd name="T23" fmla="*/ 478 h 579"/>
                  <a:gd name="T24" fmla="*/ 198 w 625"/>
                  <a:gd name="T25" fmla="*/ 515 h 579"/>
                  <a:gd name="T26" fmla="*/ 283 w 625"/>
                  <a:gd name="T27" fmla="*/ 478 h 579"/>
                  <a:gd name="T28" fmla="*/ 263 w 625"/>
                  <a:gd name="T29" fmla="*/ 332 h 579"/>
                  <a:gd name="T30" fmla="*/ 332 w 625"/>
                  <a:gd name="T31" fmla="*/ 295 h 579"/>
                  <a:gd name="T32" fmla="*/ 471 w 625"/>
                  <a:gd name="T33" fmla="*/ 210 h 579"/>
                  <a:gd name="T34" fmla="*/ 239 w 625"/>
                  <a:gd name="T35" fmla="*/ 0 h 579"/>
                  <a:gd name="T36" fmla="*/ 157 w 625"/>
                  <a:gd name="T37" fmla="*/ 74 h 579"/>
                  <a:gd name="T38" fmla="*/ 50 w 625"/>
                  <a:gd name="T39" fmla="*/ 120 h 579"/>
                  <a:gd name="T40" fmla="*/ 74 w 625"/>
                  <a:gd name="T41" fmla="*/ 202 h 579"/>
                  <a:gd name="T42" fmla="*/ 37 w 625"/>
                  <a:gd name="T43" fmla="*/ 384 h 579"/>
                  <a:gd name="T44" fmla="*/ 65 w 625"/>
                  <a:gd name="T45" fmla="*/ 579 h 579"/>
                  <a:gd name="T46" fmla="*/ 193 w 625"/>
                  <a:gd name="T47" fmla="*/ 570 h 579"/>
                  <a:gd name="T48" fmla="*/ 464 w 625"/>
                  <a:gd name="T49" fmla="*/ 577 h 579"/>
                  <a:gd name="T50" fmla="*/ 533 w 625"/>
                  <a:gd name="T51" fmla="*/ 494 h 579"/>
                  <a:gd name="T52" fmla="*/ 486 w 625"/>
                  <a:gd name="T53" fmla="*/ 394 h 579"/>
                  <a:gd name="T54" fmla="*/ 556 w 625"/>
                  <a:gd name="T55" fmla="*/ 348 h 579"/>
                  <a:gd name="T56" fmla="*/ 523 w 625"/>
                  <a:gd name="T57" fmla="*/ 255 h 579"/>
                  <a:gd name="T58" fmla="*/ 555 w 625"/>
                  <a:gd name="T59" fmla="*/ 235 h 579"/>
                  <a:gd name="T60" fmla="*/ 625 w 625"/>
                  <a:gd name="T61" fmla="*/ 152 h 579"/>
                  <a:gd name="T62" fmla="*/ 398 w 625"/>
                  <a:gd name="T63" fmla="*/ 74 h 579"/>
                  <a:gd name="T64" fmla="*/ 358 w 625"/>
                  <a:gd name="T65"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5" h="579">
                    <a:moveTo>
                      <a:pt x="358" y="62"/>
                    </a:moveTo>
                    <a:lnTo>
                      <a:pt x="309" y="136"/>
                    </a:lnTo>
                    <a:lnTo>
                      <a:pt x="565" y="136"/>
                    </a:lnTo>
                    <a:lnTo>
                      <a:pt x="555" y="173"/>
                    </a:lnTo>
                    <a:lnTo>
                      <a:pt x="285" y="173"/>
                    </a:lnTo>
                    <a:lnTo>
                      <a:pt x="232" y="256"/>
                    </a:lnTo>
                    <a:lnTo>
                      <a:pt x="252" y="256"/>
                    </a:lnTo>
                    <a:lnTo>
                      <a:pt x="182" y="517"/>
                    </a:lnTo>
                    <a:lnTo>
                      <a:pt x="65" y="517"/>
                    </a:lnTo>
                    <a:lnTo>
                      <a:pt x="110" y="349"/>
                    </a:lnTo>
                    <a:lnTo>
                      <a:pt x="52" y="349"/>
                    </a:lnTo>
                    <a:lnTo>
                      <a:pt x="166" y="173"/>
                    </a:lnTo>
                    <a:lnTo>
                      <a:pt x="100" y="173"/>
                    </a:lnTo>
                    <a:lnTo>
                      <a:pt x="109" y="136"/>
                    </a:lnTo>
                    <a:lnTo>
                      <a:pt x="190" y="136"/>
                    </a:lnTo>
                    <a:lnTo>
                      <a:pt x="239" y="62"/>
                    </a:lnTo>
                    <a:lnTo>
                      <a:pt x="358" y="62"/>
                    </a:lnTo>
                    <a:moveTo>
                      <a:pt x="471" y="210"/>
                    </a:moveTo>
                    <a:lnTo>
                      <a:pt x="448" y="295"/>
                    </a:lnTo>
                    <a:lnTo>
                      <a:pt x="507" y="295"/>
                    </a:lnTo>
                    <a:lnTo>
                      <a:pt x="497" y="332"/>
                    </a:lnTo>
                    <a:lnTo>
                      <a:pt x="438" y="332"/>
                    </a:lnTo>
                    <a:lnTo>
                      <a:pt x="399" y="478"/>
                    </a:lnTo>
                    <a:lnTo>
                      <a:pt x="474" y="478"/>
                    </a:lnTo>
                    <a:lnTo>
                      <a:pt x="464" y="515"/>
                    </a:lnTo>
                    <a:lnTo>
                      <a:pt x="198" y="515"/>
                    </a:lnTo>
                    <a:lnTo>
                      <a:pt x="208" y="478"/>
                    </a:lnTo>
                    <a:lnTo>
                      <a:pt x="283" y="478"/>
                    </a:lnTo>
                    <a:lnTo>
                      <a:pt x="322" y="332"/>
                    </a:lnTo>
                    <a:lnTo>
                      <a:pt x="263" y="332"/>
                    </a:lnTo>
                    <a:lnTo>
                      <a:pt x="273" y="295"/>
                    </a:lnTo>
                    <a:lnTo>
                      <a:pt x="332" y="295"/>
                    </a:lnTo>
                    <a:lnTo>
                      <a:pt x="354" y="210"/>
                    </a:lnTo>
                    <a:lnTo>
                      <a:pt x="471" y="210"/>
                    </a:lnTo>
                    <a:moveTo>
                      <a:pt x="358" y="0"/>
                    </a:moveTo>
                    <a:lnTo>
                      <a:pt x="239" y="0"/>
                    </a:lnTo>
                    <a:lnTo>
                      <a:pt x="187" y="28"/>
                    </a:lnTo>
                    <a:lnTo>
                      <a:pt x="157" y="74"/>
                    </a:lnTo>
                    <a:lnTo>
                      <a:pt x="109" y="74"/>
                    </a:lnTo>
                    <a:lnTo>
                      <a:pt x="50" y="120"/>
                    </a:lnTo>
                    <a:lnTo>
                      <a:pt x="40" y="157"/>
                    </a:lnTo>
                    <a:lnTo>
                      <a:pt x="74" y="202"/>
                    </a:lnTo>
                    <a:lnTo>
                      <a:pt x="0" y="315"/>
                    </a:lnTo>
                    <a:lnTo>
                      <a:pt x="37" y="384"/>
                    </a:lnTo>
                    <a:lnTo>
                      <a:pt x="6" y="501"/>
                    </a:lnTo>
                    <a:lnTo>
                      <a:pt x="65" y="579"/>
                    </a:lnTo>
                    <a:lnTo>
                      <a:pt x="182" y="579"/>
                    </a:lnTo>
                    <a:lnTo>
                      <a:pt x="193" y="570"/>
                    </a:lnTo>
                    <a:lnTo>
                      <a:pt x="198" y="577"/>
                    </a:lnTo>
                    <a:lnTo>
                      <a:pt x="464" y="577"/>
                    </a:lnTo>
                    <a:lnTo>
                      <a:pt x="524" y="530"/>
                    </a:lnTo>
                    <a:lnTo>
                      <a:pt x="533" y="494"/>
                    </a:lnTo>
                    <a:lnTo>
                      <a:pt x="478" y="422"/>
                    </a:lnTo>
                    <a:lnTo>
                      <a:pt x="486" y="394"/>
                    </a:lnTo>
                    <a:lnTo>
                      <a:pt x="497" y="394"/>
                    </a:lnTo>
                    <a:lnTo>
                      <a:pt x="556" y="348"/>
                    </a:lnTo>
                    <a:lnTo>
                      <a:pt x="566" y="311"/>
                    </a:lnTo>
                    <a:lnTo>
                      <a:pt x="523" y="255"/>
                    </a:lnTo>
                    <a:lnTo>
                      <a:pt x="528" y="235"/>
                    </a:lnTo>
                    <a:lnTo>
                      <a:pt x="555" y="235"/>
                    </a:lnTo>
                    <a:lnTo>
                      <a:pt x="615" y="189"/>
                    </a:lnTo>
                    <a:lnTo>
                      <a:pt x="625" y="152"/>
                    </a:lnTo>
                    <a:lnTo>
                      <a:pt x="565" y="74"/>
                    </a:lnTo>
                    <a:lnTo>
                      <a:pt x="398" y="74"/>
                    </a:lnTo>
                    <a:lnTo>
                      <a:pt x="358" y="0"/>
                    </a:lnTo>
                    <a:lnTo>
                      <a:pt x="358" y="0"/>
                    </a:lnTo>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8"/>
              <p:cNvSpPr/>
              <p:nvPr/>
            </p:nvSpPr>
            <p:spPr bwMode="auto">
              <a:xfrm>
                <a:off x="9239251" y="4451351"/>
                <a:ext cx="903288" cy="806450"/>
              </a:xfrm>
              <a:custGeom>
                <a:avLst/>
                <a:gdLst>
                  <a:gd name="T0" fmla="*/ 91 w 922"/>
                  <a:gd name="T1" fmla="*/ 822 h 822"/>
                  <a:gd name="T2" fmla="*/ 43 w 922"/>
                  <a:gd name="T3" fmla="*/ 759 h 822"/>
                  <a:gd name="T4" fmla="*/ 59 w 922"/>
                  <a:gd name="T5" fmla="*/ 700 h 822"/>
                  <a:gd name="T6" fmla="*/ 107 w 922"/>
                  <a:gd name="T7" fmla="*/ 663 h 822"/>
                  <a:gd name="T8" fmla="*/ 207 w 922"/>
                  <a:gd name="T9" fmla="*/ 663 h 822"/>
                  <a:gd name="T10" fmla="*/ 261 w 922"/>
                  <a:gd name="T11" fmla="*/ 460 h 822"/>
                  <a:gd name="T12" fmla="*/ 49 w 922"/>
                  <a:gd name="T13" fmla="*/ 460 h 822"/>
                  <a:gd name="T14" fmla="*/ 0 w 922"/>
                  <a:gd name="T15" fmla="*/ 397 h 822"/>
                  <a:gd name="T16" fmla="*/ 16 w 922"/>
                  <a:gd name="T17" fmla="*/ 338 h 822"/>
                  <a:gd name="T18" fmla="*/ 65 w 922"/>
                  <a:gd name="T19" fmla="*/ 301 h 822"/>
                  <a:gd name="T20" fmla="*/ 304 w 922"/>
                  <a:gd name="T21" fmla="*/ 301 h 822"/>
                  <a:gd name="T22" fmla="*/ 342 w 922"/>
                  <a:gd name="T23" fmla="*/ 159 h 822"/>
                  <a:gd name="T24" fmla="*/ 143 w 922"/>
                  <a:gd name="T25" fmla="*/ 159 h 822"/>
                  <a:gd name="T26" fmla="*/ 94 w 922"/>
                  <a:gd name="T27" fmla="*/ 96 h 822"/>
                  <a:gd name="T28" fmla="*/ 110 w 922"/>
                  <a:gd name="T29" fmla="*/ 37 h 822"/>
                  <a:gd name="T30" fmla="*/ 159 w 922"/>
                  <a:gd name="T31" fmla="*/ 0 h 822"/>
                  <a:gd name="T32" fmla="*/ 873 w 922"/>
                  <a:gd name="T33" fmla="*/ 0 h 822"/>
                  <a:gd name="T34" fmla="*/ 922 w 922"/>
                  <a:gd name="T35" fmla="*/ 63 h 822"/>
                  <a:gd name="T36" fmla="*/ 906 w 922"/>
                  <a:gd name="T37" fmla="*/ 122 h 822"/>
                  <a:gd name="T38" fmla="*/ 857 w 922"/>
                  <a:gd name="T39" fmla="*/ 159 h 822"/>
                  <a:gd name="T40" fmla="*/ 631 w 922"/>
                  <a:gd name="T41" fmla="*/ 159 h 822"/>
                  <a:gd name="T42" fmla="*/ 594 w 922"/>
                  <a:gd name="T43" fmla="*/ 301 h 822"/>
                  <a:gd name="T44" fmla="*/ 806 w 922"/>
                  <a:gd name="T45" fmla="*/ 301 h 822"/>
                  <a:gd name="T46" fmla="*/ 854 w 922"/>
                  <a:gd name="T47" fmla="*/ 364 h 822"/>
                  <a:gd name="T48" fmla="*/ 838 w 922"/>
                  <a:gd name="T49" fmla="*/ 423 h 822"/>
                  <a:gd name="T50" fmla="*/ 790 w 922"/>
                  <a:gd name="T51" fmla="*/ 460 h 822"/>
                  <a:gd name="T52" fmla="*/ 551 w 922"/>
                  <a:gd name="T53" fmla="*/ 460 h 822"/>
                  <a:gd name="T54" fmla="*/ 484 w 922"/>
                  <a:gd name="T55" fmla="*/ 711 h 822"/>
                  <a:gd name="T56" fmla="*/ 341 w 922"/>
                  <a:gd name="T57" fmla="*/ 822 h 822"/>
                  <a:gd name="T58" fmla="*/ 91 w 922"/>
                  <a:gd name="T59" fmla="*/ 822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2" h="822">
                    <a:moveTo>
                      <a:pt x="91" y="822"/>
                    </a:moveTo>
                    <a:cubicBezTo>
                      <a:pt x="43" y="759"/>
                      <a:pt x="43" y="759"/>
                      <a:pt x="43" y="759"/>
                    </a:cubicBezTo>
                    <a:cubicBezTo>
                      <a:pt x="59" y="700"/>
                      <a:pt x="59" y="700"/>
                      <a:pt x="59" y="700"/>
                    </a:cubicBezTo>
                    <a:cubicBezTo>
                      <a:pt x="107" y="663"/>
                      <a:pt x="107" y="663"/>
                      <a:pt x="107" y="663"/>
                    </a:cubicBezTo>
                    <a:cubicBezTo>
                      <a:pt x="207" y="663"/>
                      <a:pt x="207" y="663"/>
                      <a:pt x="207" y="663"/>
                    </a:cubicBezTo>
                    <a:cubicBezTo>
                      <a:pt x="261" y="460"/>
                      <a:pt x="261" y="460"/>
                      <a:pt x="261" y="460"/>
                    </a:cubicBezTo>
                    <a:cubicBezTo>
                      <a:pt x="49" y="460"/>
                      <a:pt x="49" y="460"/>
                      <a:pt x="49" y="460"/>
                    </a:cubicBezTo>
                    <a:cubicBezTo>
                      <a:pt x="0" y="397"/>
                      <a:pt x="0" y="397"/>
                      <a:pt x="0" y="397"/>
                    </a:cubicBezTo>
                    <a:cubicBezTo>
                      <a:pt x="16" y="338"/>
                      <a:pt x="16" y="338"/>
                      <a:pt x="16" y="338"/>
                    </a:cubicBezTo>
                    <a:cubicBezTo>
                      <a:pt x="65" y="301"/>
                      <a:pt x="65" y="301"/>
                      <a:pt x="65" y="301"/>
                    </a:cubicBezTo>
                    <a:cubicBezTo>
                      <a:pt x="304" y="301"/>
                      <a:pt x="304" y="301"/>
                      <a:pt x="304" y="301"/>
                    </a:cubicBezTo>
                    <a:cubicBezTo>
                      <a:pt x="342" y="159"/>
                      <a:pt x="342" y="159"/>
                      <a:pt x="342" y="159"/>
                    </a:cubicBezTo>
                    <a:cubicBezTo>
                      <a:pt x="143" y="159"/>
                      <a:pt x="143" y="159"/>
                      <a:pt x="143" y="159"/>
                    </a:cubicBezTo>
                    <a:cubicBezTo>
                      <a:pt x="94" y="96"/>
                      <a:pt x="94" y="96"/>
                      <a:pt x="94" y="96"/>
                    </a:cubicBezTo>
                    <a:cubicBezTo>
                      <a:pt x="110" y="37"/>
                      <a:pt x="110" y="37"/>
                      <a:pt x="110" y="37"/>
                    </a:cubicBezTo>
                    <a:cubicBezTo>
                      <a:pt x="159" y="0"/>
                      <a:pt x="159" y="0"/>
                      <a:pt x="159" y="0"/>
                    </a:cubicBezTo>
                    <a:cubicBezTo>
                      <a:pt x="873" y="0"/>
                      <a:pt x="873" y="0"/>
                      <a:pt x="873" y="0"/>
                    </a:cubicBezTo>
                    <a:cubicBezTo>
                      <a:pt x="922" y="63"/>
                      <a:pt x="922" y="63"/>
                      <a:pt x="922" y="63"/>
                    </a:cubicBezTo>
                    <a:cubicBezTo>
                      <a:pt x="906" y="122"/>
                      <a:pt x="906" y="122"/>
                      <a:pt x="906" y="122"/>
                    </a:cubicBezTo>
                    <a:cubicBezTo>
                      <a:pt x="857" y="159"/>
                      <a:pt x="857" y="159"/>
                      <a:pt x="857" y="159"/>
                    </a:cubicBezTo>
                    <a:cubicBezTo>
                      <a:pt x="631" y="159"/>
                      <a:pt x="631" y="159"/>
                      <a:pt x="631" y="159"/>
                    </a:cubicBezTo>
                    <a:cubicBezTo>
                      <a:pt x="594" y="301"/>
                      <a:pt x="594" y="301"/>
                      <a:pt x="594" y="301"/>
                    </a:cubicBezTo>
                    <a:cubicBezTo>
                      <a:pt x="806" y="301"/>
                      <a:pt x="806" y="301"/>
                      <a:pt x="806" y="301"/>
                    </a:cubicBezTo>
                    <a:cubicBezTo>
                      <a:pt x="854" y="364"/>
                      <a:pt x="854" y="364"/>
                      <a:pt x="854" y="364"/>
                    </a:cubicBezTo>
                    <a:cubicBezTo>
                      <a:pt x="838" y="423"/>
                      <a:pt x="838" y="423"/>
                      <a:pt x="838" y="423"/>
                    </a:cubicBezTo>
                    <a:cubicBezTo>
                      <a:pt x="790" y="460"/>
                      <a:pt x="790" y="460"/>
                      <a:pt x="790" y="460"/>
                    </a:cubicBezTo>
                    <a:cubicBezTo>
                      <a:pt x="551" y="460"/>
                      <a:pt x="551" y="460"/>
                      <a:pt x="551" y="460"/>
                    </a:cubicBezTo>
                    <a:cubicBezTo>
                      <a:pt x="484" y="711"/>
                      <a:pt x="484" y="711"/>
                      <a:pt x="484" y="711"/>
                    </a:cubicBezTo>
                    <a:cubicBezTo>
                      <a:pt x="467" y="773"/>
                      <a:pt x="404" y="822"/>
                      <a:pt x="341" y="822"/>
                    </a:cubicBezTo>
                    <a:lnTo>
                      <a:pt x="91" y="82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9"/>
              <p:cNvSpPr>
                <a:spLocks noEditPoints="1"/>
              </p:cNvSpPr>
              <p:nvPr/>
            </p:nvSpPr>
            <p:spPr bwMode="auto">
              <a:xfrm>
                <a:off x="9191626" y="4402138"/>
                <a:ext cx="996950" cy="904875"/>
              </a:xfrm>
              <a:custGeom>
                <a:avLst/>
                <a:gdLst>
                  <a:gd name="T0" fmla="*/ 921 w 1018"/>
                  <a:gd name="T1" fmla="*/ 100 h 922"/>
                  <a:gd name="T2" fmla="*/ 905 w 1018"/>
                  <a:gd name="T3" fmla="*/ 159 h 922"/>
                  <a:gd name="T4" fmla="*/ 641 w 1018"/>
                  <a:gd name="T5" fmla="*/ 159 h 922"/>
                  <a:gd name="T6" fmla="*/ 576 w 1018"/>
                  <a:gd name="T7" fmla="*/ 401 h 922"/>
                  <a:gd name="T8" fmla="*/ 854 w 1018"/>
                  <a:gd name="T9" fmla="*/ 401 h 922"/>
                  <a:gd name="T10" fmla="*/ 838 w 1018"/>
                  <a:gd name="T11" fmla="*/ 460 h 922"/>
                  <a:gd name="T12" fmla="*/ 560 w 1018"/>
                  <a:gd name="T13" fmla="*/ 460 h 922"/>
                  <a:gd name="T14" fmla="*/ 483 w 1018"/>
                  <a:gd name="T15" fmla="*/ 748 h 922"/>
                  <a:gd name="T16" fmla="*/ 389 w 1018"/>
                  <a:gd name="T17" fmla="*/ 822 h 922"/>
                  <a:gd name="T18" fmla="*/ 139 w 1018"/>
                  <a:gd name="T19" fmla="*/ 822 h 922"/>
                  <a:gd name="T20" fmla="*/ 155 w 1018"/>
                  <a:gd name="T21" fmla="*/ 763 h 922"/>
                  <a:gd name="T22" fmla="*/ 271 w 1018"/>
                  <a:gd name="T23" fmla="*/ 763 h 922"/>
                  <a:gd name="T24" fmla="*/ 299 w 1018"/>
                  <a:gd name="T25" fmla="*/ 740 h 922"/>
                  <a:gd name="T26" fmla="*/ 374 w 1018"/>
                  <a:gd name="T27" fmla="*/ 460 h 922"/>
                  <a:gd name="T28" fmla="*/ 97 w 1018"/>
                  <a:gd name="T29" fmla="*/ 460 h 922"/>
                  <a:gd name="T30" fmla="*/ 113 w 1018"/>
                  <a:gd name="T31" fmla="*/ 401 h 922"/>
                  <a:gd name="T32" fmla="*/ 390 w 1018"/>
                  <a:gd name="T33" fmla="*/ 401 h 922"/>
                  <a:gd name="T34" fmla="*/ 455 w 1018"/>
                  <a:gd name="T35" fmla="*/ 159 h 922"/>
                  <a:gd name="T36" fmla="*/ 191 w 1018"/>
                  <a:gd name="T37" fmla="*/ 159 h 922"/>
                  <a:gd name="T38" fmla="*/ 207 w 1018"/>
                  <a:gd name="T39" fmla="*/ 100 h 922"/>
                  <a:gd name="T40" fmla="*/ 921 w 1018"/>
                  <a:gd name="T41" fmla="*/ 100 h 922"/>
                  <a:gd name="T42" fmla="*/ 921 w 1018"/>
                  <a:gd name="T43" fmla="*/ 0 h 922"/>
                  <a:gd name="T44" fmla="*/ 207 w 1018"/>
                  <a:gd name="T45" fmla="*/ 0 h 922"/>
                  <a:gd name="T46" fmla="*/ 110 w 1018"/>
                  <a:gd name="T47" fmla="*/ 74 h 922"/>
                  <a:gd name="T48" fmla="*/ 94 w 1018"/>
                  <a:gd name="T49" fmla="*/ 133 h 922"/>
                  <a:gd name="T50" fmla="*/ 191 w 1018"/>
                  <a:gd name="T51" fmla="*/ 259 h 922"/>
                  <a:gd name="T52" fmla="*/ 325 w 1018"/>
                  <a:gd name="T53" fmla="*/ 259 h 922"/>
                  <a:gd name="T54" fmla="*/ 314 w 1018"/>
                  <a:gd name="T55" fmla="*/ 301 h 922"/>
                  <a:gd name="T56" fmla="*/ 113 w 1018"/>
                  <a:gd name="T57" fmla="*/ 301 h 922"/>
                  <a:gd name="T58" fmla="*/ 16 w 1018"/>
                  <a:gd name="T59" fmla="*/ 375 h 922"/>
                  <a:gd name="T60" fmla="*/ 0 w 1018"/>
                  <a:gd name="T61" fmla="*/ 434 h 922"/>
                  <a:gd name="T62" fmla="*/ 97 w 1018"/>
                  <a:gd name="T63" fmla="*/ 560 h 922"/>
                  <a:gd name="T64" fmla="*/ 244 w 1018"/>
                  <a:gd name="T65" fmla="*/ 560 h 922"/>
                  <a:gd name="T66" fmla="*/ 216 w 1018"/>
                  <a:gd name="T67" fmla="*/ 663 h 922"/>
                  <a:gd name="T68" fmla="*/ 155 w 1018"/>
                  <a:gd name="T69" fmla="*/ 663 h 922"/>
                  <a:gd name="T70" fmla="*/ 58 w 1018"/>
                  <a:gd name="T71" fmla="*/ 737 h 922"/>
                  <a:gd name="T72" fmla="*/ 42 w 1018"/>
                  <a:gd name="T73" fmla="*/ 796 h 922"/>
                  <a:gd name="T74" fmla="*/ 139 w 1018"/>
                  <a:gd name="T75" fmla="*/ 922 h 922"/>
                  <a:gd name="T76" fmla="*/ 389 w 1018"/>
                  <a:gd name="T77" fmla="*/ 922 h 922"/>
                  <a:gd name="T78" fmla="*/ 580 w 1018"/>
                  <a:gd name="T79" fmla="*/ 774 h 922"/>
                  <a:gd name="T80" fmla="*/ 637 w 1018"/>
                  <a:gd name="T81" fmla="*/ 560 h 922"/>
                  <a:gd name="T82" fmla="*/ 838 w 1018"/>
                  <a:gd name="T83" fmla="*/ 560 h 922"/>
                  <a:gd name="T84" fmla="*/ 935 w 1018"/>
                  <a:gd name="T85" fmla="*/ 486 h 922"/>
                  <a:gd name="T86" fmla="*/ 951 w 1018"/>
                  <a:gd name="T87" fmla="*/ 427 h 922"/>
                  <a:gd name="T88" fmla="*/ 854 w 1018"/>
                  <a:gd name="T89" fmla="*/ 301 h 922"/>
                  <a:gd name="T90" fmla="*/ 707 w 1018"/>
                  <a:gd name="T91" fmla="*/ 301 h 922"/>
                  <a:gd name="T92" fmla="*/ 718 w 1018"/>
                  <a:gd name="T93" fmla="*/ 259 h 922"/>
                  <a:gd name="T94" fmla="*/ 905 w 1018"/>
                  <a:gd name="T95" fmla="*/ 259 h 922"/>
                  <a:gd name="T96" fmla="*/ 1002 w 1018"/>
                  <a:gd name="T97" fmla="*/ 185 h 922"/>
                  <a:gd name="T98" fmla="*/ 1018 w 1018"/>
                  <a:gd name="T99" fmla="*/ 126 h 922"/>
                  <a:gd name="T100" fmla="*/ 921 w 1018"/>
                  <a:gd name="T101" fmla="*/ 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8" h="922">
                    <a:moveTo>
                      <a:pt x="921" y="100"/>
                    </a:moveTo>
                    <a:cubicBezTo>
                      <a:pt x="905" y="159"/>
                      <a:pt x="905" y="159"/>
                      <a:pt x="905" y="159"/>
                    </a:cubicBezTo>
                    <a:cubicBezTo>
                      <a:pt x="641" y="159"/>
                      <a:pt x="641" y="159"/>
                      <a:pt x="641" y="159"/>
                    </a:cubicBezTo>
                    <a:cubicBezTo>
                      <a:pt x="576" y="401"/>
                      <a:pt x="576" y="401"/>
                      <a:pt x="576" y="401"/>
                    </a:cubicBezTo>
                    <a:cubicBezTo>
                      <a:pt x="854" y="401"/>
                      <a:pt x="854" y="401"/>
                      <a:pt x="854" y="401"/>
                    </a:cubicBezTo>
                    <a:cubicBezTo>
                      <a:pt x="838" y="460"/>
                      <a:pt x="838" y="460"/>
                      <a:pt x="838" y="460"/>
                    </a:cubicBezTo>
                    <a:cubicBezTo>
                      <a:pt x="560" y="460"/>
                      <a:pt x="560" y="460"/>
                      <a:pt x="560" y="460"/>
                    </a:cubicBezTo>
                    <a:cubicBezTo>
                      <a:pt x="483" y="748"/>
                      <a:pt x="483" y="748"/>
                      <a:pt x="483" y="748"/>
                    </a:cubicBezTo>
                    <a:cubicBezTo>
                      <a:pt x="472" y="789"/>
                      <a:pt x="430" y="822"/>
                      <a:pt x="389" y="822"/>
                    </a:cubicBezTo>
                    <a:cubicBezTo>
                      <a:pt x="139" y="822"/>
                      <a:pt x="139" y="822"/>
                      <a:pt x="139" y="822"/>
                    </a:cubicBezTo>
                    <a:cubicBezTo>
                      <a:pt x="155" y="763"/>
                      <a:pt x="155" y="763"/>
                      <a:pt x="155" y="763"/>
                    </a:cubicBezTo>
                    <a:cubicBezTo>
                      <a:pt x="271" y="763"/>
                      <a:pt x="271" y="763"/>
                      <a:pt x="271" y="763"/>
                    </a:cubicBezTo>
                    <a:cubicBezTo>
                      <a:pt x="284" y="763"/>
                      <a:pt x="296" y="752"/>
                      <a:pt x="299" y="740"/>
                    </a:cubicBezTo>
                    <a:cubicBezTo>
                      <a:pt x="374" y="460"/>
                      <a:pt x="374" y="460"/>
                      <a:pt x="374" y="460"/>
                    </a:cubicBezTo>
                    <a:cubicBezTo>
                      <a:pt x="97" y="460"/>
                      <a:pt x="97" y="460"/>
                      <a:pt x="97" y="460"/>
                    </a:cubicBezTo>
                    <a:cubicBezTo>
                      <a:pt x="113" y="401"/>
                      <a:pt x="113" y="401"/>
                      <a:pt x="113" y="401"/>
                    </a:cubicBezTo>
                    <a:cubicBezTo>
                      <a:pt x="390" y="401"/>
                      <a:pt x="390" y="401"/>
                      <a:pt x="390" y="401"/>
                    </a:cubicBezTo>
                    <a:cubicBezTo>
                      <a:pt x="455" y="159"/>
                      <a:pt x="455" y="159"/>
                      <a:pt x="455" y="159"/>
                    </a:cubicBezTo>
                    <a:cubicBezTo>
                      <a:pt x="191" y="159"/>
                      <a:pt x="191" y="159"/>
                      <a:pt x="191" y="159"/>
                    </a:cubicBezTo>
                    <a:cubicBezTo>
                      <a:pt x="207" y="100"/>
                      <a:pt x="207" y="100"/>
                      <a:pt x="207" y="100"/>
                    </a:cubicBezTo>
                    <a:cubicBezTo>
                      <a:pt x="921" y="100"/>
                      <a:pt x="921" y="100"/>
                      <a:pt x="921" y="100"/>
                    </a:cubicBezTo>
                    <a:moveTo>
                      <a:pt x="921" y="0"/>
                    </a:moveTo>
                    <a:cubicBezTo>
                      <a:pt x="207" y="0"/>
                      <a:pt x="207" y="0"/>
                      <a:pt x="207" y="0"/>
                    </a:cubicBezTo>
                    <a:cubicBezTo>
                      <a:pt x="110" y="74"/>
                      <a:pt x="110" y="74"/>
                      <a:pt x="110" y="74"/>
                    </a:cubicBezTo>
                    <a:cubicBezTo>
                      <a:pt x="94" y="133"/>
                      <a:pt x="94" y="133"/>
                      <a:pt x="94" y="133"/>
                    </a:cubicBezTo>
                    <a:cubicBezTo>
                      <a:pt x="191" y="259"/>
                      <a:pt x="191" y="259"/>
                      <a:pt x="191" y="259"/>
                    </a:cubicBezTo>
                    <a:cubicBezTo>
                      <a:pt x="325" y="259"/>
                      <a:pt x="325" y="259"/>
                      <a:pt x="325" y="259"/>
                    </a:cubicBezTo>
                    <a:cubicBezTo>
                      <a:pt x="314" y="301"/>
                      <a:pt x="314" y="301"/>
                      <a:pt x="314" y="301"/>
                    </a:cubicBezTo>
                    <a:cubicBezTo>
                      <a:pt x="113" y="301"/>
                      <a:pt x="113" y="301"/>
                      <a:pt x="113" y="301"/>
                    </a:cubicBezTo>
                    <a:cubicBezTo>
                      <a:pt x="16" y="375"/>
                      <a:pt x="16" y="375"/>
                      <a:pt x="16" y="375"/>
                    </a:cubicBezTo>
                    <a:cubicBezTo>
                      <a:pt x="0" y="434"/>
                      <a:pt x="0" y="434"/>
                      <a:pt x="0" y="434"/>
                    </a:cubicBezTo>
                    <a:cubicBezTo>
                      <a:pt x="97" y="560"/>
                      <a:pt x="97" y="560"/>
                      <a:pt x="97" y="560"/>
                    </a:cubicBezTo>
                    <a:cubicBezTo>
                      <a:pt x="244" y="560"/>
                      <a:pt x="244" y="560"/>
                      <a:pt x="244" y="560"/>
                    </a:cubicBezTo>
                    <a:cubicBezTo>
                      <a:pt x="216" y="663"/>
                      <a:pt x="216" y="663"/>
                      <a:pt x="216" y="663"/>
                    </a:cubicBezTo>
                    <a:cubicBezTo>
                      <a:pt x="155" y="663"/>
                      <a:pt x="155" y="663"/>
                      <a:pt x="155" y="663"/>
                    </a:cubicBezTo>
                    <a:cubicBezTo>
                      <a:pt x="58" y="737"/>
                      <a:pt x="58" y="737"/>
                      <a:pt x="58" y="737"/>
                    </a:cubicBezTo>
                    <a:cubicBezTo>
                      <a:pt x="42" y="796"/>
                      <a:pt x="42" y="796"/>
                      <a:pt x="42" y="796"/>
                    </a:cubicBezTo>
                    <a:cubicBezTo>
                      <a:pt x="139" y="922"/>
                      <a:pt x="139" y="922"/>
                      <a:pt x="139" y="922"/>
                    </a:cubicBezTo>
                    <a:cubicBezTo>
                      <a:pt x="389" y="922"/>
                      <a:pt x="389" y="922"/>
                      <a:pt x="389" y="922"/>
                    </a:cubicBezTo>
                    <a:cubicBezTo>
                      <a:pt x="475" y="922"/>
                      <a:pt x="557" y="859"/>
                      <a:pt x="580" y="774"/>
                    </a:cubicBezTo>
                    <a:cubicBezTo>
                      <a:pt x="637" y="560"/>
                      <a:pt x="637" y="560"/>
                      <a:pt x="637" y="560"/>
                    </a:cubicBezTo>
                    <a:cubicBezTo>
                      <a:pt x="838" y="560"/>
                      <a:pt x="838" y="560"/>
                      <a:pt x="838" y="560"/>
                    </a:cubicBezTo>
                    <a:cubicBezTo>
                      <a:pt x="935" y="486"/>
                      <a:pt x="935" y="486"/>
                      <a:pt x="935" y="486"/>
                    </a:cubicBezTo>
                    <a:cubicBezTo>
                      <a:pt x="951" y="427"/>
                      <a:pt x="951" y="427"/>
                      <a:pt x="951" y="427"/>
                    </a:cubicBezTo>
                    <a:cubicBezTo>
                      <a:pt x="854" y="301"/>
                      <a:pt x="854" y="301"/>
                      <a:pt x="854" y="301"/>
                    </a:cubicBezTo>
                    <a:cubicBezTo>
                      <a:pt x="707" y="301"/>
                      <a:pt x="707" y="301"/>
                      <a:pt x="707" y="301"/>
                    </a:cubicBezTo>
                    <a:cubicBezTo>
                      <a:pt x="718" y="259"/>
                      <a:pt x="718" y="259"/>
                      <a:pt x="718" y="259"/>
                    </a:cubicBezTo>
                    <a:cubicBezTo>
                      <a:pt x="905" y="259"/>
                      <a:pt x="905" y="259"/>
                      <a:pt x="905" y="259"/>
                    </a:cubicBezTo>
                    <a:cubicBezTo>
                      <a:pt x="1002" y="185"/>
                      <a:pt x="1002" y="185"/>
                      <a:pt x="1002" y="185"/>
                    </a:cubicBezTo>
                    <a:cubicBezTo>
                      <a:pt x="1018" y="126"/>
                      <a:pt x="1018" y="126"/>
                      <a:pt x="1018" y="126"/>
                    </a:cubicBezTo>
                    <a:cubicBezTo>
                      <a:pt x="921" y="0"/>
                      <a:pt x="921" y="0"/>
                      <a:pt x="921" y="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0"/>
              <p:cNvSpPr>
                <a:spLocks noEditPoints="1"/>
              </p:cNvSpPr>
              <p:nvPr/>
            </p:nvSpPr>
            <p:spPr bwMode="auto">
              <a:xfrm>
                <a:off x="4518026" y="5427663"/>
                <a:ext cx="1003300" cy="827088"/>
              </a:xfrm>
              <a:custGeom>
                <a:avLst/>
                <a:gdLst>
                  <a:gd name="T0" fmla="*/ 664 w 1025"/>
                  <a:gd name="T1" fmla="*/ 843 h 843"/>
                  <a:gd name="T2" fmla="*/ 648 w 1025"/>
                  <a:gd name="T3" fmla="*/ 825 h 843"/>
                  <a:gd name="T4" fmla="*/ 625 w 1025"/>
                  <a:gd name="T5" fmla="*/ 843 h 843"/>
                  <a:gd name="T6" fmla="*/ 457 w 1025"/>
                  <a:gd name="T7" fmla="*/ 843 h 843"/>
                  <a:gd name="T8" fmla="*/ 442 w 1025"/>
                  <a:gd name="T9" fmla="*/ 823 h 843"/>
                  <a:gd name="T10" fmla="*/ 412 w 1025"/>
                  <a:gd name="T11" fmla="*/ 843 h 843"/>
                  <a:gd name="T12" fmla="*/ 294 w 1025"/>
                  <a:gd name="T13" fmla="*/ 843 h 843"/>
                  <a:gd name="T14" fmla="*/ 265 w 1025"/>
                  <a:gd name="T15" fmla="*/ 798 h 843"/>
                  <a:gd name="T16" fmla="*/ 154 w 1025"/>
                  <a:gd name="T17" fmla="*/ 843 h 843"/>
                  <a:gd name="T18" fmla="*/ 48 w 1025"/>
                  <a:gd name="T19" fmla="*/ 843 h 843"/>
                  <a:gd name="T20" fmla="*/ 0 w 1025"/>
                  <a:gd name="T21" fmla="*/ 780 h 843"/>
                  <a:gd name="T22" fmla="*/ 16 w 1025"/>
                  <a:gd name="T23" fmla="*/ 720 h 843"/>
                  <a:gd name="T24" fmla="*/ 64 w 1025"/>
                  <a:gd name="T25" fmla="*/ 683 h 843"/>
                  <a:gd name="T26" fmla="*/ 65 w 1025"/>
                  <a:gd name="T27" fmla="*/ 683 h 843"/>
                  <a:gd name="T28" fmla="*/ 87 w 1025"/>
                  <a:gd name="T29" fmla="*/ 604 h 843"/>
                  <a:gd name="T30" fmla="*/ 52 w 1025"/>
                  <a:gd name="T31" fmla="*/ 568 h 843"/>
                  <a:gd name="T32" fmla="*/ 68 w 1025"/>
                  <a:gd name="T33" fmla="*/ 508 h 843"/>
                  <a:gd name="T34" fmla="*/ 105 w 1025"/>
                  <a:gd name="T35" fmla="*/ 473 h 843"/>
                  <a:gd name="T36" fmla="*/ 123 w 1025"/>
                  <a:gd name="T37" fmla="*/ 468 h 843"/>
                  <a:gd name="T38" fmla="*/ 172 w 1025"/>
                  <a:gd name="T39" fmla="*/ 286 h 843"/>
                  <a:gd name="T40" fmla="*/ 139 w 1025"/>
                  <a:gd name="T41" fmla="*/ 242 h 843"/>
                  <a:gd name="T42" fmla="*/ 155 w 1025"/>
                  <a:gd name="T43" fmla="*/ 182 h 843"/>
                  <a:gd name="T44" fmla="*/ 203 w 1025"/>
                  <a:gd name="T45" fmla="*/ 145 h 843"/>
                  <a:gd name="T46" fmla="*/ 210 w 1025"/>
                  <a:gd name="T47" fmla="*/ 145 h 843"/>
                  <a:gd name="T48" fmla="*/ 239 w 1025"/>
                  <a:gd name="T49" fmla="*/ 37 h 843"/>
                  <a:gd name="T50" fmla="*/ 287 w 1025"/>
                  <a:gd name="T51" fmla="*/ 0 h 843"/>
                  <a:gd name="T52" fmla="*/ 438 w 1025"/>
                  <a:gd name="T53" fmla="*/ 0 h 843"/>
                  <a:gd name="T54" fmla="*/ 465 w 1025"/>
                  <a:gd name="T55" fmla="*/ 35 h 843"/>
                  <a:gd name="T56" fmla="*/ 497 w 1025"/>
                  <a:gd name="T57" fmla="*/ 11 h 843"/>
                  <a:gd name="T58" fmla="*/ 977 w 1025"/>
                  <a:gd name="T59" fmla="*/ 11 h 843"/>
                  <a:gd name="T60" fmla="*/ 1025 w 1025"/>
                  <a:gd name="T61" fmla="*/ 74 h 843"/>
                  <a:gd name="T62" fmla="*/ 985 w 1025"/>
                  <a:gd name="T63" fmla="*/ 224 h 843"/>
                  <a:gd name="T64" fmla="*/ 937 w 1025"/>
                  <a:gd name="T65" fmla="*/ 261 h 843"/>
                  <a:gd name="T66" fmla="*/ 936 w 1025"/>
                  <a:gd name="T67" fmla="*/ 261 h 843"/>
                  <a:gd name="T68" fmla="*/ 951 w 1025"/>
                  <a:gd name="T69" fmla="*/ 331 h 843"/>
                  <a:gd name="T70" fmla="*/ 902 w 1025"/>
                  <a:gd name="T71" fmla="*/ 391 h 843"/>
                  <a:gd name="T72" fmla="*/ 893 w 1025"/>
                  <a:gd name="T73" fmla="*/ 391 h 843"/>
                  <a:gd name="T74" fmla="*/ 930 w 1025"/>
                  <a:gd name="T75" fmla="*/ 439 h 843"/>
                  <a:gd name="T76" fmla="*/ 913 w 1025"/>
                  <a:gd name="T77" fmla="*/ 501 h 843"/>
                  <a:gd name="T78" fmla="*/ 865 w 1025"/>
                  <a:gd name="T79" fmla="*/ 537 h 843"/>
                  <a:gd name="T80" fmla="*/ 833 w 1025"/>
                  <a:gd name="T81" fmla="*/ 799 h 843"/>
                  <a:gd name="T82" fmla="*/ 783 w 1025"/>
                  <a:gd name="T83" fmla="*/ 843 h 843"/>
                  <a:gd name="T84" fmla="*/ 664 w 1025"/>
                  <a:gd name="T85" fmla="*/ 843 h 843"/>
                  <a:gd name="T86" fmla="*/ 414 w 1025"/>
                  <a:gd name="T87" fmla="*/ 376 h 843"/>
                  <a:gd name="T88" fmla="*/ 406 w 1025"/>
                  <a:gd name="T89" fmla="*/ 360 h 843"/>
                  <a:gd name="T90" fmla="*/ 402 w 1025"/>
                  <a:gd name="T91" fmla="*/ 376 h 843"/>
                  <a:gd name="T92" fmla="*/ 414 w 1025"/>
                  <a:gd name="T93" fmla="*/ 376 h 843"/>
                  <a:gd name="T94" fmla="*/ 700 w 1025"/>
                  <a:gd name="T95" fmla="*/ 298 h 843"/>
                  <a:gd name="T96" fmla="*/ 691 w 1025"/>
                  <a:gd name="T97" fmla="*/ 253 h 843"/>
                  <a:gd name="T98" fmla="*/ 657 w 1025"/>
                  <a:gd name="T99" fmla="*/ 298 h 843"/>
                  <a:gd name="T100" fmla="*/ 700 w 1025"/>
                  <a:gd name="T101" fmla="*/ 298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5" h="843">
                    <a:moveTo>
                      <a:pt x="664" y="843"/>
                    </a:moveTo>
                    <a:cubicBezTo>
                      <a:pt x="648" y="825"/>
                      <a:pt x="648" y="825"/>
                      <a:pt x="648" y="825"/>
                    </a:cubicBezTo>
                    <a:cubicBezTo>
                      <a:pt x="625" y="843"/>
                      <a:pt x="625" y="843"/>
                      <a:pt x="625" y="843"/>
                    </a:cubicBezTo>
                    <a:cubicBezTo>
                      <a:pt x="457" y="843"/>
                      <a:pt x="457" y="843"/>
                      <a:pt x="457" y="843"/>
                    </a:cubicBezTo>
                    <a:cubicBezTo>
                      <a:pt x="442" y="823"/>
                      <a:pt x="442" y="823"/>
                      <a:pt x="442" y="823"/>
                    </a:cubicBezTo>
                    <a:cubicBezTo>
                      <a:pt x="412" y="843"/>
                      <a:pt x="412" y="843"/>
                      <a:pt x="412" y="843"/>
                    </a:cubicBezTo>
                    <a:cubicBezTo>
                      <a:pt x="294" y="843"/>
                      <a:pt x="294" y="843"/>
                      <a:pt x="294" y="843"/>
                    </a:cubicBezTo>
                    <a:cubicBezTo>
                      <a:pt x="265" y="798"/>
                      <a:pt x="265" y="798"/>
                      <a:pt x="265" y="798"/>
                    </a:cubicBezTo>
                    <a:cubicBezTo>
                      <a:pt x="235" y="825"/>
                      <a:pt x="195" y="843"/>
                      <a:pt x="154" y="843"/>
                    </a:cubicBezTo>
                    <a:cubicBezTo>
                      <a:pt x="48" y="843"/>
                      <a:pt x="48" y="843"/>
                      <a:pt x="48" y="843"/>
                    </a:cubicBezTo>
                    <a:cubicBezTo>
                      <a:pt x="0" y="780"/>
                      <a:pt x="0" y="780"/>
                      <a:pt x="0" y="780"/>
                    </a:cubicBezTo>
                    <a:cubicBezTo>
                      <a:pt x="16" y="720"/>
                      <a:pt x="16" y="720"/>
                      <a:pt x="16" y="720"/>
                    </a:cubicBezTo>
                    <a:cubicBezTo>
                      <a:pt x="64" y="683"/>
                      <a:pt x="64" y="683"/>
                      <a:pt x="64" y="683"/>
                    </a:cubicBezTo>
                    <a:cubicBezTo>
                      <a:pt x="65" y="683"/>
                      <a:pt x="65" y="683"/>
                      <a:pt x="65" y="683"/>
                    </a:cubicBezTo>
                    <a:cubicBezTo>
                      <a:pt x="87" y="604"/>
                      <a:pt x="87" y="604"/>
                      <a:pt x="87" y="604"/>
                    </a:cubicBezTo>
                    <a:cubicBezTo>
                      <a:pt x="52" y="568"/>
                      <a:pt x="52" y="568"/>
                      <a:pt x="52" y="568"/>
                    </a:cubicBezTo>
                    <a:cubicBezTo>
                      <a:pt x="68" y="508"/>
                      <a:pt x="68" y="508"/>
                      <a:pt x="68" y="508"/>
                    </a:cubicBezTo>
                    <a:cubicBezTo>
                      <a:pt x="105" y="473"/>
                      <a:pt x="105" y="473"/>
                      <a:pt x="105" y="473"/>
                    </a:cubicBezTo>
                    <a:cubicBezTo>
                      <a:pt x="123" y="468"/>
                      <a:pt x="123" y="468"/>
                      <a:pt x="123" y="468"/>
                    </a:cubicBezTo>
                    <a:cubicBezTo>
                      <a:pt x="172" y="286"/>
                      <a:pt x="172" y="286"/>
                      <a:pt x="172" y="286"/>
                    </a:cubicBezTo>
                    <a:cubicBezTo>
                      <a:pt x="139" y="242"/>
                      <a:pt x="139" y="242"/>
                      <a:pt x="139" y="242"/>
                    </a:cubicBezTo>
                    <a:cubicBezTo>
                      <a:pt x="155" y="182"/>
                      <a:pt x="155" y="182"/>
                      <a:pt x="155" y="182"/>
                    </a:cubicBezTo>
                    <a:cubicBezTo>
                      <a:pt x="203" y="145"/>
                      <a:pt x="203" y="145"/>
                      <a:pt x="203" y="145"/>
                    </a:cubicBezTo>
                    <a:cubicBezTo>
                      <a:pt x="210" y="145"/>
                      <a:pt x="210" y="145"/>
                      <a:pt x="210" y="145"/>
                    </a:cubicBezTo>
                    <a:cubicBezTo>
                      <a:pt x="239" y="37"/>
                      <a:pt x="239" y="37"/>
                      <a:pt x="239" y="37"/>
                    </a:cubicBezTo>
                    <a:cubicBezTo>
                      <a:pt x="287" y="0"/>
                      <a:pt x="287" y="0"/>
                      <a:pt x="287" y="0"/>
                    </a:cubicBezTo>
                    <a:cubicBezTo>
                      <a:pt x="438" y="0"/>
                      <a:pt x="438" y="0"/>
                      <a:pt x="438" y="0"/>
                    </a:cubicBezTo>
                    <a:cubicBezTo>
                      <a:pt x="465" y="35"/>
                      <a:pt x="465" y="35"/>
                      <a:pt x="465" y="35"/>
                    </a:cubicBezTo>
                    <a:cubicBezTo>
                      <a:pt x="497" y="11"/>
                      <a:pt x="497" y="11"/>
                      <a:pt x="497" y="11"/>
                    </a:cubicBezTo>
                    <a:cubicBezTo>
                      <a:pt x="977" y="11"/>
                      <a:pt x="977" y="11"/>
                      <a:pt x="977" y="11"/>
                    </a:cubicBezTo>
                    <a:cubicBezTo>
                      <a:pt x="1025" y="74"/>
                      <a:pt x="1025" y="74"/>
                      <a:pt x="1025" y="74"/>
                    </a:cubicBezTo>
                    <a:cubicBezTo>
                      <a:pt x="985" y="224"/>
                      <a:pt x="985" y="224"/>
                      <a:pt x="985" y="224"/>
                    </a:cubicBezTo>
                    <a:cubicBezTo>
                      <a:pt x="937" y="261"/>
                      <a:pt x="937" y="261"/>
                      <a:pt x="937" y="261"/>
                    </a:cubicBezTo>
                    <a:cubicBezTo>
                      <a:pt x="936" y="261"/>
                      <a:pt x="936" y="261"/>
                      <a:pt x="936" y="261"/>
                    </a:cubicBezTo>
                    <a:cubicBezTo>
                      <a:pt x="951" y="331"/>
                      <a:pt x="951" y="331"/>
                      <a:pt x="951" y="331"/>
                    </a:cubicBezTo>
                    <a:cubicBezTo>
                      <a:pt x="902" y="391"/>
                      <a:pt x="902" y="391"/>
                      <a:pt x="902" y="391"/>
                    </a:cubicBezTo>
                    <a:cubicBezTo>
                      <a:pt x="893" y="391"/>
                      <a:pt x="893" y="391"/>
                      <a:pt x="893" y="391"/>
                    </a:cubicBezTo>
                    <a:cubicBezTo>
                      <a:pt x="930" y="439"/>
                      <a:pt x="930" y="439"/>
                      <a:pt x="930" y="439"/>
                    </a:cubicBezTo>
                    <a:cubicBezTo>
                      <a:pt x="913" y="501"/>
                      <a:pt x="913" y="501"/>
                      <a:pt x="913" y="501"/>
                    </a:cubicBezTo>
                    <a:cubicBezTo>
                      <a:pt x="865" y="537"/>
                      <a:pt x="865" y="537"/>
                      <a:pt x="865" y="537"/>
                    </a:cubicBezTo>
                    <a:cubicBezTo>
                      <a:pt x="833" y="799"/>
                      <a:pt x="833" y="799"/>
                      <a:pt x="833" y="799"/>
                    </a:cubicBezTo>
                    <a:cubicBezTo>
                      <a:pt x="783" y="843"/>
                      <a:pt x="783" y="843"/>
                      <a:pt x="783" y="843"/>
                    </a:cubicBezTo>
                    <a:lnTo>
                      <a:pt x="664" y="843"/>
                    </a:lnTo>
                    <a:close/>
                    <a:moveTo>
                      <a:pt x="414" y="376"/>
                    </a:moveTo>
                    <a:cubicBezTo>
                      <a:pt x="406" y="360"/>
                      <a:pt x="406" y="360"/>
                      <a:pt x="406" y="360"/>
                    </a:cubicBezTo>
                    <a:cubicBezTo>
                      <a:pt x="402" y="376"/>
                      <a:pt x="402" y="376"/>
                      <a:pt x="402" y="376"/>
                    </a:cubicBezTo>
                    <a:lnTo>
                      <a:pt x="414" y="376"/>
                    </a:lnTo>
                    <a:close/>
                    <a:moveTo>
                      <a:pt x="700" y="298"/>
                    </a:moveTo>
                    <a:cubicBezTo>
                      <a:pt x="691" y="253"/>
                      <a:pt x="691" y="253"/>
                      <a:pt x="691" y="253"/>
                    </a:cubicBezTo>
                    <a:cubicBezTo>
                      <a:pt x="657" y="298"/>
                      <a:pt x="657" y="298"/>
                      <a:pt x="657" y="298"/>
                    </a:cubicBezTo>
                    <a:lnTo>
                      <a:pt x="700" y="29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1"/>
              <p:cNvSpPr>
                <a:spLocks noEditPoints="1"/>
              </p:cNvSpPr>
              <p:nvPr/>
            </p:nvSpPr>
            <p:spPr bwMode="auto">
              <a:xfrm>
                <a:off x="4468813" y="5378451"/>
                <a:ext cx="1100138" cy="925513"/>
              </a:xfrm>
              <a:custGeom>
                <a:avLst/>
                <a:gdLst>
                  <a:gd name="T0" fmla="*/ 448 w 1122"/>
                  <a:gd name="T1" fmla="*/ 245 h 943"/>
                  <a:gd name="T2" fmla="*/ 477 w 1122"/>
                  <a:gd name="T3" fmla="*/ 305 h 943"/>
                  <a:gd name="T4" fmla="*/ 373 w 1122"/>
                  <a:gd name="T5" fmla="*/ 524 h 943"/>
                  <a:gd name="T6" fmla="*/ 406 w 1122"/>
                  <a:gd name="T7" fmla="*/ 572 h 943"/>
                  <a:gd name="T8" fmla="*/ 308 w 1122"/>
                  <a:gd name="T9" fmla="*/ 768 h 943"/>
                  <a:gd name="T10" fmla="*/ 97 w 1122"/>
                  <a:gd name="T11" fmla="*/ 843 h 943"/>
                  <a:gd name="T12" fmla="*/ 128 w 1122"/>
                  <a:gd name="T13" fmla="*/ 783 h 943"/>
                  <a:gd name="T14" fmla="*/ 197 w 1122"/>
                  <a:gd name="T15" fmla="*/ 620 h 943"/>
                  <a:gd name="T16" fmla="*/ 165 w 1122"/>
                  <a:gd name="T17" fmla="*/ 571 h 943"/>
                  <a:gd name="T18" fmla="*/ 281 w 1122"/>
                  <a:gd name="T19" fmla="*/ 305 h 943"/>
                  <a:gd name="T20" fmla="*/ 252 w 1122"/>
                  <a:gd name="T21" fmla="*/ 245 h 943"/>
                  <a:gd name="T22" fmla="*/ 336 w 1122"/>
                  <a:gd name="T23" fmla="*/ 100 h 943"/>
                  <a:gd name="T24" fmla="*/ 1026 w 1122"/>
                  <a:gd name="T25" fmla="*/ 111 h 943"/>
                  <a:gd name="T26" fmla="*/ 924 w 1122"/>
                  <a:gd name="T27" fmla="*/ 261 h 943"/>
                  <a:gd name="T28" fmla="*/ 809 w 1122"/>
                  <a:gd name="T29" fmla="*/ 391 h 943"/>
                  <a:gd name="T30" fmla="*/ 846 w 1122"/>
                  <a:gd name="T31" fmla="*/ 231 h 943"/>
                  <a:gd name="T32" fmla="*/ 678 w 1122"/>
                  <a:gd name="T33" fmla="*/ 172 h 943"/>
                  <a:gd name="T34" fmla="*/ 731 w 1122"/>
                  <a:gd name="T35" fmla="*/ 231 h 943"/>
                  <a:gd name="T36" fmla="*/ 471 w 1122"/>
                  <a:gd name="T37" fmla="*/ 391 h 943"/>
                  <a:gd name="T38" fmla="*/ 506 w 1122"/>
                  <a:gd name="T39" fmla="*/ 261 h 943"/>
                  <a:gd name="T40" fmla="*/ 1026 w 1122"/>
                  <a:gd name="T41" fmla="*/ 111 h 943"/>
                  <a:gd name="T42" fmla="*/ 772 w 1122"/>
                  <a:gd name="T43" fmla="*/ 476 h 943"/>
                  <a:gd name="T44" fmla="*/ 914 w 1122"/>
                  <a:gd name="T45" fmla="*/ 538 h 943"/>
                  <a:gd name="T46" fmla="*/ 832 w 1122"/>
                  <a:gd name="T47" fmla="*/ 843 h 943"/>
                  <a:gd name="T48" fmla="*/ 749 w 1122"/>
                  <a:gd name="T49" fmla="*/ 563 h 943"/>
                  <a:gd name="T50" fmla="*/ 506 w 1122"/>
                  <a:gd name="T51" fmla="*/ 843 h 943"/>
                  <a:gd name="T52" fmla="*/ 585 w 1122"/>
                  <a:gd name="T53" fmla="*/ 538 h 943"/>
                  <a:gd name="T54" fmla="*/ 343 w 1122"/>
                  <a:gd name="T55" fmla="*/ 843 h 943"/>
                  <a:gd name="T56" fmla="*/ 430 w 1122"/>
                  <a:gd name="T57" fmla="*/ 538 h 943"/>
                  <a:gd name="T58" fmla="*/ 604 w 1122"/>
                  <a:gd name="T59" fmla="*/ 476 h 943"/>
                  <a:gd name="T60" fmla="*/ 793 w 1122"/>
                  <a:gd name="T61" fmla="*/ 398 h 943"/>
                  <a:gd name="T62" fmla="*/ 336 w 1122"/>
                  <a:gd name="T63" fmla="*/ 0 h 943"/>
                  <a:gd name="T64" fmla="*/ 212 w 1122"/>
                  <a:gd name="T65" fmla="*/ 176 h 943"/>
                  <a:gd name="T66" fmla="*/ 140 w 1122"/>
                  <a:gd name="T67" fmla="*/ 280 h 943"/>
                  <a:gd name="T68" fmla="*/ 128 w 1122"/>
                  <a:gd name="T69" fmla="*/ 487 h 943"/>
                  <a:gd name="T70" fmla="*/ 52 w 1122"/>
                  <a:gd name="T71" fmla="*/ 605 h 943"/>
                  <a:gd name="T72" fmla="*/ 66 w 1122"/>
                  <a:gd name="T73" fmla="*/ 719 h 943"/>
                  <a:gd name="T74" fmla="*/ 0 w 1122"/>
                  <a:gd name="T75" fmla="*/ 817 h 943"/>
                  <a:gd name="T76" fmla="*/ 203 w 1122"/>
                  <a:gd name="T77" fmla="*/ 943 h 943"/>
                  <a:gd name="T78" fmla="*/ 343 w 1122"/>
                  <a:gd name="T79" fmla="*/ 943 h 943"/>
                  <a:gd name="T80" fmla="*/ 491 w 1122"/>
                  <a:gd name="T81" fmla="*/ 923 h 943"/>
                  <a:gd name="T82" fmla="*/ 674 w 1122"/>
                  <a:gd name="T83" fmla="*/ 943 h 943"/>
                  <a:gd name="T84" fmla="*/ 713 w 1122"/>
                  <a:gd name="T85" fmla="*/ 943 h 943"/>
                  <a:gd name="T86" fmla="*/ 931 w 1122"/>
                  <a:gd name="T87" fmla="*/ 855 h 943"/>
                  <a:gd name="T88" fmla="*/ 1010 w 1122"/>
                  <a:gd name="T89" fmla="*/ 564 h 943"/>
                  <a:gd name="T90" fmla="*/ 986 w 1122"/>
                  <a:gd name="T91" fmla="*/ 448 h 943"/>
                  <a:gd name="T92" fmla="*/ 1038 w 1122"/>
                  <a:gd name="T93" fmla="*/ 320 h 943"/>
                  <a:gd name="T94" fmla="*/ 1122 w 1122"/>
                  <a:gd name="T95" fmla="*/ 137 h 943"/>
                  <a:gd name="T96" fmla="*/ 546 w 1122"/>
                  <a:gd name="T97" fmla="*/ 11 h 943"/>
                  <a:gd name="T98" fmla="*/ 487 w 1122"/>
                  <a:gd name="T99" fmla="*/ 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2" h="943">
                    <a:moveTo>
                      <a:pt x="487" y="100"/>
                    </a:moveTo>
                    <a:cubicBezTo>
                      <a:pt x="448" y="245"/>
                      <a:pt x="448" y="245"/>
                      <a:pt x="448" y="245"/>
                    </a:cubicBezTo>
                    <a:cubicBezTo>
                      <a:pt x="493" y="245"/>
                      <a:pt x="493" y="245"/>
                      <a:pt x="493" y="245"/>
                    </a:cubicBezTo>
                    <a:cubicBezTo>
                      <a:pt x="477" y="305"/>
                      <a:pt x="477" y="305"/>
                      <a:pt x="477" y="305"/>
                    </a:cubicBezTo>
                    <a:cubicBezTo>
                      <a:pt x="432" y="305"/>
                      <a:pt x="432" y="305"/>
                      <a:pt x="432" y="305"/>
                    </a:cubicBezTo>
                    <a:cubicBezTo>
                      <a:pt x="373" y="524"/>
                      <a:pt x="373" y="524"/>
                      <a:pt x="373" y="524"/>
                    </a:cubicBezTo>
                    <a:cubicBezTo>
                      <a:pt x="422" y="512"/>
                      <a:pt x="422" y="512"/>
                      <a:pt x="422" y="512"/>
                    </a:cubicBezTo>
                    <a:cubicBezTo>
                      <a:pt x="406" y="572"/>
                      <a:pt x="406" y="572"/>
                      <a:pt x="406" y="572"/>
                    </a:cubicBezTo>
                    <a:cubicBezTo>
                      <a:pt x="357" y="583"/>
                      <a:pt x="357" y="583"/>
                      <a:pt x="357" y="583"/>
                    </a:cubicBezTo>
                    <a:cubicBezTo>
                      <a:pt x="308" y="768"/>
                      <a:pt x="308" y="768"/>
                      <a:pt x="308" y="768"/>
                    </a:cubicBezTo>
                    <a:cubicBezTo>
                      <a:pt x="297" y="809"/>
                      <a:pt x="249" y="843"/>
                      <a:pt x="203" y="843"/>
                    </a:cubicBezTo>
                    <a:cubicBezTo>
                      <a:pt x="97" y="843"/>
                      <a:pt x="97" y="843"/>
                      <a:pt x="97" y="843"/>
                    </a:cubicBezTo>
                    <a:cubicBezTo>
                      <a:pt x="113" y="783"/>
                      <a:pt x="113" y="783"/>
                      <a:pt x="113" y="783"/>
                    </a:cubicBezTo>
                    <a:cubicBezTo>
                      <a:pt x="128" y="783"/>
                      <a:pt x="128" y="783"/>
                      <a:pt x="128" y="783"/>
                    </a:cubicBezTo>
                    <a:cubicBezTo>
                      <a:pt x="141" y="783"/>
                      <a:pt x="155" y="773"/>
                      <a:pt x="159" y="760"/>
                    </a:cubicBezTo>
                    <a:cubicBezTo>
                      <a:pt x="197" y="620"/>
                      <a:pt x="197" y="620"/>
                      <a:pt x="197" y="620"/>
                    </a:cubicBezTo>
                    <a:cubicBezTo>
                      <a:pt x="149" y="631"/>
                      <a:pt x="149" y="631"/>
                      <a:pt x="149" y="631"/>
                    </a:cubicBezTo>
                    <a:cubicBezTo>
                      <a:pt x="165" y="571"/>
                      <a:pt x="165" y="571"/>
                      <a:pt x="165" y="571"/>
                    </a:cubicBezTo>
                    <a:cubicBezTo>
                      <a:pt x="212" y="560"/>
                      <a:pt x="212" y="560"/>
                      <a:pt x="212" y="560"/>
                    </a:cubicBezTo>
                    <a:cubicBezTo>
                      <a:pt x="281" y="305"/>
                      <a:pt x="281" y="305"/>
                      <a:pt x="281" y="305"/>
                    </a:cubicBezTo>
                    <a:cubicBezTo>
                      <a:pt x="236" y="305"/>
                      <a:pt x="236" y="305"/>
                      <a:pt x="236" y="305"/>
                    </a:cubicBezTo>
                    <a:cubicBezTo>
                      <a:pt x="252" y="245"/>
                      <a:pt x="252" y="245"/>
                      <a:pt x="252" y="245"/>
                    </a:cubicBezTo>
                    <a:cubicBezTo>
                      <a:pt x="297" y="245"/>
                      <a:pt x="297" y="245"/>
                      <a:pt x="297" y="245"/>
                    </a:cubicBezTo>
                    <a:cubicBezTo>
                      <a:pt x="336" y="100"/>
                      <a:pt x="336" y="100"/>
                      <a:pt x="336" y="100"/>
                    </a:cubicBezTo>
                    <a:cubicBezTo>
                      <a:pt x="487" y="100"/>
                      <a:pt x="487" y="100"/>
                      <a:pt x="487" y="100"/>
                    </a:cubicBezTo>
                    <a:moveTo>
                      <a:pt x="1026" y="111"/>
                    </a:moveTo>
                    <a:cubicBezTo>
                      <a:pt x="986" y="261"/>
                      <a:pt x="986" y="261"/>
                      <a:pt x="986" y="261"/>
                    </a:cubicBezTo>
                    <a:cubicBezTo>
                      <a:pt x="924" y="261"/>
                      <a:pt x="924" y="261"/>
                      <a:pt x="924" y="261"/>
                    </a:cubicBezTo>
                    <a:cubicBezTo>
                      <a:pt x="951" y="391"/>
                      <a:pt x="951" y="391"/>
                      <a:pt x="951" y="391"/>
                    </a:cubicBezTo>
                    <a:cubicBezTo>
                      <a:pt x="809" y="391"/>
                      <a:pt x="809" y="391"/>
                      <a:pt x="809" y="391"/>
                    </a:cubicBezTo>
                    <a:cubicBezTo>
                      <a:pt x="776" y="231"/>
                      <a:pt x="776" y="231"/>
                      <a:pt x="776" y="231"/>
                    </a:cubicBezTo>
                    <a:cubicBezTo>
                      <a:pt x="846" y="231"/>
                      <a:pt x="846" y="231"/>
                      <a:pt x="846" y="231"/>
                    </a:cubicBezTo>
                    <a:cubicBezTo>
                      <a:pt x="862" y="172"/>
                      <a:pt x="862" y="172"/>
                      <a:pt x="862" y="172"/>
                    </a:cubicBezTo>
                    <a:cubicBezTo>
                      <a:pt x="678" y="172"/>
                      <a:pt x="678" y="172"/>
                      <a:pt x="678" y="172"/>
                    </a:cubicBezTo>
                    <a:cubicBezTo>
                      <a:pt x="662" y="231"/>
                      <a:pt x="662" y="231"/>
                      <a:pt x="662" y="231"/>
                    </a:cubicBezTo>
                    <a:cubicBezTo>
                      <a:pt x="731" y="231"/>
                      <a:pt x="731" y="231"/>
                      <a:pt x="731" y="231"/>
                    </a:cubicBezTo>
                    <a:cubicBezTo>
                      <a:pt x="613" y="391"/>
                      <a:pt x="613" y="391"/>
                      <a:pt x="613" y="391"/>
                    </a:cubicBezTo>
                    <a:cubicBezTo>
                      <a:pt x="471" y="391"/>
                      <a:pt x="471" y="391"/>
                      <a:pt x="471" y="391"/>
                    </a:cubicBezTo>
                    <a:cubicBezTo>
                      <a:pt x="567" y="261"/>
                      <a:pt x="567" y="261"/>
                      <a:pt x="567" y="261"/>
                    </a:cubicBezTo>
                    <a:cubicBezTo>
                      <a:pt x="506" y="261"/>
                      <a:pt x="506" y="261"/>
                      <a:pt x="506" y="261"/>
                    </a:cubicBezTo>
                    <a:cubicBezTo>
                      <a:pt x="546" y="111"/>
                      <a:pt x="546" y="111"/>
                      <a:pt x="546" y="111"/>
                    </a:cubicBezTo>
                    <a:cubicBezTo>
                      <a:pt x="1026" y="111"/>
                      <a:pt x="1026" y="111"/>
                      <a:pt x="1026" y="111"/>
                    </a:cubicBezTo>
                    <a:moveTo>
                      <a:pt x="793" y="398"/>
                    </a:moveTo>
                    <a:cubicBezTo>
                      <a:pt x="772" y="476"/>
                      <a:pt x="772" y="476"/>
                      <a:pt x="772" y="476"/>
                    </a:cubicBezTo>
                    <a:cubicBezTo>
                      <a:pt x="930" y="476"/>
                      <a:pt x="930" y="476"/>
                      <a:pt x="930" y="476"/>
                    </a:cubicBezTo>
                    <a:cubicBezTo>
                      <a:pt x="914" y="538"/>
                      <a:pt x="914" y="538"/>
                      <a:pt x="914" y="538"/>
                    </a:cubicBezTo>
                    <a:cubicBezTo>
                      <a:pt x="870" y="538"/>
                      <a:pt x="870" y="538"/>
                      <a:pt x="870" y="538"/>
                    </a:cubicBezTo>
                    <a:cubicBezTo>
                      <a:pt x="832" y="843"/>
                      <a:pt x="832" y="843"/>
                      <a:pt x="832" y="843"/>
                    </a:cubicBezTo>
                    <a:cubicBezTo>
                      <a:pt x="713" y="843"/>
                      <a:pt x="713" y="843"/>
                      <a:pt x="713" y="843"/>
                    </a:cubicBezTo>
                    <a:cubicBezTo>
                      <a:pt x="749" y="563"/>
                      <a:pt x="749" y="563"/>
                      <a:pt x="749" y="563"/>
                    </a:cubicBezTo>
                    <a:cubicBezTo>
                      <a:pt x="674" y="843"/>
                      <a:pt x="674" y="843"/>
                      <a:pt x="674" y="843"/>
                    </a:cubicBezTo>
                    <a:cubicBezTo>
                      <a:pt x="506" y="843"/>
                      <a:pt x="506" y="843"/>
                      <a:pt x="506" y="843"/>
                    </a:cubicBezTo>
                    <a:cubicBezTo>
                      <a:pt x="588" y="538"/>
                      <a:pt x="588" y="538"/>
                      <a:pt x="588" y="538"/>
                    </a:cubicBezTo>
                    <a:cubicBezTo>
                      <a:pt x="585" y="538"/>
                      <a:pt x="585" y="538"/>
                      <a:pt x="585" y="538"/>
                    </a:cubicBezTo>
                    <a:cubicBezTo>
                      <a:pt x="461" y="843"/>
                      <a:pt x="461" y="843"/>
                      <a:pt x="461" y="843"/>
                    </a:cubicBezTo>
                    <a:cubicBezTo>
                      <a:pt x="343" y="843"/>
                      <a:pt x="343" y="843"/>
                      <a:pt x="343" y="843"/>
                    </a:cubicBezTo>
                    <a:cubicBezTo>
                      <a:pt x="468" y="538"/>
                      <a:pt x="468" y="538"/>
                      <a:pt x="468" y="538"/>
                    </a:cubicBezTo>
                    <a:cubicBezTo>
                      <a:pt x="430" y="538"/>
                      <a:pt x="430" y="538"/>
                      <a:pt x="430" y="538"/>
                    </a:cubicBezTo>
                    <a:cubicBezTo>
                      <a:pt x="447" y="476"/>
                      <a:pt x="447" y="476"/>
                      <a:pt x="447" y="476"/>
                    </a:cubicBezTo>
                    <a:cubicBezTo>
                      <a:pt x="604" y="476"/>
                      <a:pt x="604" y="476"/>
                      <a:pt x="604" y="476"/>
                    </a:cubicBezTo>
                    <a:cubicBezTo>
                      <a:pt x="625" y="398"/>
                      <a:pt x="625" y="398"/>
                      <a:pt x="625" y="398"/>
                    </a:cubicBezTo>
                    <a:cubicBezTo>
                      <a:pt x="793" y="398"/>
                      <a:pt x="793" y="398"/>
                      <a:pt x="793" y="398"/>
                    </a:cubicBezTo>
                    <a:moveTo>
                      <a:pt x="487" y="0"/>
                    </a:moveTo>
                    <a:cubicBezTo>
                      <a:pt x="336" y="0"/>
                      <a:pt x="336" y="0"/>
                      <a:pt x="336" y="0"/>
                    </a:cubicBezTo>
                    <a:cubicBezTo>
                      <a:pt x="239" y="74"/>
                      <a:pt x="239" y="74"/>
                      <a:pt x="239" y="74"/>
                    </a:cubicBezTo>
                    <a:cubicBezTo>
                      <a:pt x="212" y="176"/>
                      <a:pt x="212" y="176"/>
                      <a:pt x="212" y="176"/>
                    </a:cubicBezTo>
                    <a:cubicBezTo>
                      <a:pt x="156" y="219"/>
                      <a:pt x="156" y="219"/>
                      <a:pt x="156" y="219"/>
                    </a:cubicBezTo>
                    <a:cubicBezTo>
                      <a:pt x="140" y="280"/>
                      <a:pt x="140" y="280"/>
                      <a:pt x="140" y="280"/>
                    </a:cubicBezTo>
                    <a:cubicBezTo>
                      <a:pt x="173" y="323"/>
                      <a:pt x="173" y="323"/>
                      <a:pt x="173" y="323"/>
                    </a:cubicBezTo>
                    <a:cubicBezTo>
                      <a:pt x="128" y="487"/>
                      <a:pt x="128" y="487"/>
                      <a:pt x="128" y="487"/>
                    </a:cubicBezTo>
                    <a:cubicBezTo>
                      <a:pt x="68" y="545"/>
                      <a:pt x="68" y="545"/>
                      <a:pt x="68" y="545"/>
                    </a:cubicBezTo>
                    <a:cubicBezTo>
                      <a:pt x="52" y="605"/>
                      <a:pt x="52" y="605"/>
                      <a:pt x="52" y="605"/>
                    </a:cubicBezTo>
                    <a:cubicBezTo>
                      <a:pt x="87" y="641"/>
                      <a:pt x="87" y="641"/>
                      <a:pt x="87" y="641"/>
                    </a:cubicBezTo>
                    <a:cubicBezTo>
                      <a:pt x="66" y="719"/>
                      <a:pt x="66" y="719"/>
                      <a:pt x="66" y="719"/>
                    </a:cubicBezTo>
                    <a:cubicBezTo>
                      <a:pt x="16" y="757"/>
                      <a:pt x="16" y="757"/>
                      <a:pt x="16" y="757"/>
                    </a:cubicBezTo>
                    <a:cubicBezTo>
                      <a:pt x="0" y="817"/>
                      <a:pt x="0" y="817"/>
                      <a:pt x="0" y="817"/>
                    </a:cubicBezTo>
                    <a:cubicBezTo>
                      <a:pt x="97" y="943"/>
                      <a:pt x="97" y="943"/>
                      <a:pt x="97" y="943"/>
                    </a:cubicBezTo>
                    <a:cubicBezTo>
                      <a:pt x="203" y="943"/>
                      <a:pt x="203" y="943"/>
                      <a:pt x="203" y="943"/>
                    </a:cubicBezTo>
                    <a:cubicBezTo>
                      <a:pt x="245" y="943"/>
                      <a:pt x="285" y="929"/>
                      <a:pt x="319" y="907"/>
                    </a:cubicBezTo>
                    <a:cubicBezTo>
                      <a:pt x="343" y="943"/>
                      <a:pt x="343" y="943"/>
                      <a:pt x="343" y="943"/>
                    </a:cubicBezTo>
                    <a:cubicBezTo>
                      <a:pt x="461" y="943"/>
                      <a:pt x="461" y="943"/>
                      <a:pt x="461" y="943"/>
                    </a:cubicBezTo>
                    <a:cubicBezTo>
                      <a:pt x="491" y="923"/>
                      <a:pt x="491" y="923"/>
                      <a:pt x="491" y="923"/>
                    </a:cubicBezTo>
                    <a:cubicBezTo>
                      <a:pt x="506" y="943"/>
                      <a:pt x="506" y="943"/>
                      <a:pt x="506" y="943"/>
                    </a:cubicBezTo>
                    <a:cubicBezTo>
                      <a:pt x="674" y="943"/>
                      <a:pt x="674" y="943"/>
                      <a:pt x="674" y="943"/>
                    </a:cubicBezTo>
                    <a:cubicBezTo>
                      <a:pt x="697" y="925"/>
                      <a:pt x="697" y="925"/>
                      <a:pt x="697" y="925"/>
                    </a:cubicBezTo>
                    <a:cubicBezTo>
                      <a:pt x="713" y="943"/>
                      <a:pt x="713" y="943"/>
                      <a:pt x="713" y="943"/>
                    </a:cubicBezTo>
                    <a:cubicBezTo>
                      <a:pt x="832" y="943"/>
                      <a:pt x="832" y="943"/>
                      <a:pt x="832" y="943"/>
                    </a:cubicBezTo>
                    <a:cubicBezTo>
                      <a:pt x="931" y="855"/>
                      <a:pt x="931" y="855"/>
                      <a:pt x="931" y="855"/>
                    </a:cubicBezTo>
                    <a:cubicBezTo>
                      <a:pt x="963" y="600"/>
                      <a:pt x="963" y="600"/>
                      <a:pt x="963" y="600"/>
                    </a:cubicBezTo>
                    <a:cubicBezTo>
                      <a:pt x="1010" y="564"/>
                      <a:pt x="1010" y="564"/>
                      <a:pt x="1010" y="564"/>
                    </a:cubicBezTo>
                    <a:cubicBezTo>
                      <a:pt x="1027" y="502"/>
                      <a:pt x="1027" y="502"/>
                      <a:pt x="1027" y="502"/>
                    </a:cubicBezTo>
                    <a:cubicBezTo>
                      <a:pt x="986" y="448"/>
                      <a:pt x="986" y="448"/>
                      <a:pt x="986" y="448"/>
                    </a:cubicBezTo>
                    <a:cubicBezTo>
                      <a:pt x="1049" y="371"/>
                      <a:pt x="1049" y="371"/>
                      <a:pt x="1049" y="371"/>
                    </a:cubicBezTo>
                    <a:cubicBezTo>
                      <a:pt x="1038" y="320"/>
                      <a:pt x="1038" y="320"/>
                      <a:pt x="1038" y="320"/>
                    </a:cubicBezTo>
                    <a:cubicBezTo>
                      <a:pt x="1082" y="287"/>
                      <a:pt x="1082" y="287"/>
                      <a:pt x="1082" y="287"/>
                    </a:cubicBezTo>
                    <a:cubicBezTo>
                      <a:pt x="1122" y="137"/>
                      <a:pt x="1122" y="137"/>
                      <a:pt x="1122" y="137"/>
                    </a:cubicBezTo>
                    <a:cubicBezTo>
                      <a:pt x="1026" y="11"/>
                      <a:pt x="1026" y="11"/>
                      <a:pt x="1026" y="11"/>
                    </a:cubicBezTo>
                    <a:cubicBezTo>
                      <a:pt x="546" y="11"/>
                      <a:pt x="546" y="11"/>
                      <a:pt x="546" y="11"/>
                    </a:cubicBezTo>
                    <a:cubicBezTo>
                      <a:pt x="514" y="35"/>
                      <a:pt x="514" y="35"/>
                      <a:pt x="514" y="35"/>
                    </a:cubicBezTo>
                    <a:cubicBezTo>
                      <a:pt x="487" y="0"/>
                      <a:pt x="487" y="0"/>
                      <a:pt x="487" y="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2"/>
              <p:cNvSpPr>
                <a:spLocks noEditPoints="1"/>
              </p:cNvSpPr>
              <p:nvPr/>
            </p:nvSpPr>
            <p:spPr bwMode="auto">
              <a:xfrm>
                <a:off x="5299076" y="5432426"/>
                <a:ext cx="966788" cy="822325"/>
              </a:xfrm>
              <a:custGeom>
                <a:avLst/>
                <a:gdLst>
                  <a:gd name="T0" fmla="*/ 263 w 987"/>
                  <a:gd name="T1" fmla="*/ 838 h 838"/>
                  <a:gd name="T2" fmla="*/ 249 w 987"/>
                  <a:gd name="T3" fmla="*/ 820 h 838"/>
                  <a:gd name="T4" fmla="*/ 222 w 987"/>
                  <a:gd name="T5" fmla="*/ 836 h 838"/>
                  <a:gd name="T6" fmla="*/ 44 w 987"/>
                  <a:gd name="T7" fmla="*/ 836 h 838"/>
                  <a:gd name="T8" fmla="*/ 0 w 987"/>
                  <a:gd name="T9" fmla="*/ 763 h 838"/>
                  <a:gd name="T10" fmla="*/ 77 w 987"/>
                  <a:gd name="T11" fmla="*/ 614 h 838"/>
                  <a:gd name="T12" fmla="*/ 108 w 987"/>
                  <a:gd name="T13" fmla="*/ 596 h 838"/>
                  <a:gd name="T14" fmla="*/ 99 w 987"/>
                  <a:gd name="T15" fmla="*/ 561 h 838"/>
                  <a:gd name="T16" fmla="*/ 162 w 987"/>
                  <a:gd name="T17" fmla="*/ 527 h 838"/>
                  <a:gd name="T18" fmla="*/ 122 w 987"/>
                  <a:gd name="T19" fmla="*/ 527 h 838"/>
                  <a:gd name="T20" fmla="*/ 96 w 987"/>
                  <a:gd name="T21" fmla="*/ 434 h 838"/>
                  <a:gd name="T22" fmla="*/ 139 w 987"/>
                  <a:gd name="T23" fmla="*/ 409 h 838"/>
                  <a:gd name="T24" fmla="*/ 93 w 987"/>
                  <a:gd name="T25" fmla="*/ 349 h 838"/>
                  <a:gd name="T26" fmla="*/ 133 w 987"/>
                  <a:gd name="T27" fmla="*/ 201 h 838"/>
                  <a:gd name="T28" fmla="*/ 181 w 987"/>
                  <a:gd name="T29" fmla="*/ 164 h 838"/>
                  <a:gd name="T30" fmla="*/ 163 w 987"/>
                  <a:gd name="T31" fmla="*/ 140 h 838"/>
                  <a:gd name="T32" fmla="*/ 179 w 987"/>
                  <a:gd name="T33" fmla="*/ 81 h 838"/>
                  <a:gd name="T34" fmla="*/ 227 w 987"/>
                  <a:gd name="T35" fmla="*/ 44 h 838"/>
                  <a:gd name="T36" fmla="*/ 451 w 987"/>
                  <a:gd name="T37" fmla="*/ 44 h 838"/>
                  <a:gd name="T38" fmla="*/ 453 w 987"/>
                  <a:gd name="T39" fmla="*/ 37 h 838"/>
                  <a:gd name="T40" fmla="*/ 501 w 987"/>
                  <a:gd name="T41" fmla="*/ 0 h 838"/>
                  <a:gd name="T42" fmla="*/ 687 w 987"/>
                  <a:gd name="T43" fmla="*/ 0 h 838"/>
                  <a:gd name="T44" fmla="*/ 721 w 987"/>
                  <a:gd name="T45" fmla="*/ 44 h 838"/>
                  <a:gd name="T46" fmla="*/ 938 w 987"/>
                  <a:gd name="T47" fmla="*/ 44 h 838"/>
                  <a:gd name="T48" fmla="*/ 987 w 987"/>
                  <a:gd name="T49" fmla="*/ 107 h 838"/>
                  <a:gd name="T50" fmla="*/ 971 w 987"/>
                  <a:gd name="T51" fmla="*/ 166 h 838"/>
                  <a:gd name="T52" fmla="*/ 939 w 987"/>
                  <a:gd name="T53" fmla="*/ 191 h 838"/>
                  <a:gd name="T54" fmla="*/ 966 w 987"/>
                  <a:gd name="T55" fmla="*/ 227 h 838"/>
                  <a:gd name="T56" fmla="*/ 927 w 987"/>
                  <a:gd name="T57" fmla="*/ 375 h 838"/>
                  <a:gd name="T58" fmla="*/ 878 w 987"/>
                  <a:gd name="T59" fmla="*/ 412 h 838"/>
                  <a:gd name="T60" fmla="*/ 766 w 987"/>
                  <a:gd name="T61" fmla="*/ 412 h 838"/>
                  <a:gd name="T62" fmla="*/ 772 w 987"/>
                  <a:gd name="T63" fmla="*/ 431 h 838"/>
                  <a:gd name="T64" fmla="*/ 765 w 987"/>
                  <a:gd name="T65" fmla="*/ 435 h 838"/>
                  <a:gd name="T66" fmla="*/ 794 w 987"/>
                  <a:gd name="T67" fmla="*/ 435 h 838"/>
                  <a:gd name="T68" fmla="*/ 836 w 987"/>
                  <a:gd name="T69" fmla="*/ 459 h 838"/>
                  <a:gd name="T70" fmla="*/ 864 w 987"/>
                  <a:gd name="T71" fmla="*/ 504 h 838"/>
                  <a:gd name="T72" fmla="*/ 866 w 987"/>
                  <a:gd name="T73" fmla="*/ 507 h 838"/>
                  <a:gd name="T74" fmla="*/ 857 w 987"/>
                  <a:gd name="T75" fmla="*/ 608 h 838"/>
                  <a:gd name="T76" fmla="*/ 815 w 987"/>
                  <a:gd name="T77" fmla="*/ 645 h 838"/>
                  <a:gd name="T78" fmla="*/ 812 w 987"/>
                  <a:gd name="T79" fmla="*/ 787 h 838"/>
                  <a:gd name="T80" fmla="*/ 762 w 987"/>
                  <a:gd name="T81" fmla="*/ 836 h 838"/>
                  <a:gd name="T82" fmla="*/ 582 w 987"/>
                  <a:gd name="T83" fmla="*/ 836 h 838"/>
                  <a:gd name="T84" fmla="*/ 533 w 987"/>
                  <a:gd name="T85" fmla="*/ 785 h 838"/>
                  <a:gd name="T86" fmla="*/ 533 w 987"/>
                  <a:gd name="T87" fmla="*/ 779 h 838"/>
                  <a:gd name="T88" fmla="*/ 408 w 987"/>
                  <a:gd name="T89" fmla="*/ 838 h 838"/>
                  <a:gd name="T90" fmla="*/ 263 w 987"/>
                  <a:gd name="T91" fmla="*/ 838 h 838"/>
                  <a:gd name="T92" fmla="*/ 647 w 987"/>
                  <a:gd name="T93" fmla="*/ 338 h 838"/>
                  <a:gd name="T94" fmla="*/ 651 w 987"/>
                  <a:gd name="T95" fmla="*/ 323 h 838"/>
                  <a:gd name="T96" fmla="*/ 614 w 987"/>
                  <a:gd name="T97" fmla="*/ 323 h 838"/>
                  <a:gd name="T98" fmla="*/ 619 w 987"/>
                  <a:gd name="T99" fmla="*/ 338 h 838"/>
                  <a:gd name="T100" fmla="*/ 647 w 987"/>
                  <a:gd name="T101" fmla="*/ 338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7" h="838">
                    <a:moveTo>
                      <a:pt x="263" y="838"/>
                    </a:moveTo>
                    <a:cubicBezTo>
                      <a:pt x="249" y="820"/>
                      <a:pt x="249" y="820"/>
                      <a:pt x="249" y="820"/>
                    </a:cubicBezTo>
                    <a:cubicBezTo>
                      <a:pt x="222" y="836"/>
                      <a:pt x="222" y="836"/>
                      <a:pt x="222" y="836"/>
                    </a:cubicBezTo>
                    <a:cubicBezTo>
                      <a:pt x="44" y="836"/>
                      <a:pt x="44" y="836"/>
                      <a:pt x="44" y="836"/>
                    </a:cubicBezTo>
                    <a:cubicBezTo>
                      <a:pt x="0" y="763"/>
                      <a:pt x="0" y="763"/>
                      <a:pt x="0" y="763"/>
                    </a:cubicBezTo>
                    <a:cubicBezTo>
                      <a:pt x="77" y="614"/>
                      <a:pt x="77" y="614"/>
                      <a:pt x="77" y="614"/>
                    </a:cubicBezTo>
                    <a:cubicBezTo>
                      <a:pt x="108" y="596"/>
                      <a:pt x="108" y="596"/>
                      <a:pt x="108" y="596"/>
                    </a:cubicBezTo>
                    <a:cubicBezTo>
                      <a:pt x="99" y="561"/>
                      <a:pt x="99" y="561"/>
                      <a:pt x="99" y="561"/>
                    </a:cubicBezTo>
                    <a:cubicBezTo>
                      <a:pt x="162" y="527"/>
                      <a:pt x="162" y="527"/>
                      <a:pt x="162" y="527"/>
                    </a:cubicBezTo>
                    <a:cubicBezTo>
                      <a:pt x="122" y="527"/>
                      <a:pt x="122" y="527"/>
                      <a:pt x="122" y="527"/>
                    </a:cubicBezTo>
                    <a:cubicBezTo>
                      <a:pt x="96" y="434"/>
                      <a:pt x="96" y="434"/>
                      <a:pt x="96" y="434"/>
                    </a:cubicBezTo>
                    <a:cubicBezTo>
                      <a:pt x="139" y="409"/>
                      <a:pt x="139" y="409"/>
                      <a:pt x="139" y="409"/>
                    </a:cubicBezTo>
                    <a:cubicBezTo>
                      <a:pt x="93" y="349"/>
                      <a:pt x="93" y="349"/>
                      <a:pt x="93" y="349"/>
                    </a:cubicBezTo>
                    <a:cubicBezTo>
                      <a:pt x="133" y="201"/>
                      <a:pt x="133" y="201"/>
                      <a:pt x="133" y="201"/>
                    </a:cubicBezTo>
                    <a:cubicBezTo>
                      <a:pt x="181" y="164"/>
                      <a:pt x="181" y="164"/>
                      <a:pt x="181" y="164"/>
                    </a:cubicBezTo>
                    <a:cubicBezTo>
                      <a:pt x="163" y="140"/>
                      <a:pt x="163" y="140"/>
                      <a:pt x="163" y="140"/>
                    </a:cubicBezTo>
                    <a:cubicBezTo>
                      <a:pt x="179" y="81"/>
                      <a:pt x="179" y="81"/>
                      <a:pt x="179" y="81"/>
                    </a:cubicBezTo>
                    <a:cubicBezTo>
                      <a:pt x="227" y="44"/>
                      <a:pt x="227" y="44"/>
                      <a:pt x="227" y="44"/>
                    </a:cubicBezTo>
                    <a:cubicBezTo>
                      <a:pt x="451" y="44"/>
                      <a:pt x="451" y="44"/>
                      <a:pt x="451" y="44"/>
                    </a:cubicBezTo>
                    <a:cubicBezTo>
                      <a:pt x="453" y="37"/>
                      <a:pt x="453" y="37"/>
                      <a:pt x="453" y="37"/>
                    </a:cubicBezTo>
                    <a:cubicBezTo>
                      <a:pt x="501" y="0"/>
                      <a:pt x="501" y="0"/>
                      <a:pt x="501" y="0"/>
                    </a:cubicBezTo>
                    <a:cubicBezTo>
                      <a:pt x="687" y="0"/>
                      <a:pt x="687" y="0"/>
                      <a:pt x="687" y="0"/>
                    </a:cubicBezTo>
                    <a:cubicBezTo>
                      <a:pt x="721" y="44"/>
                      <a:pt x="721" y="44"/>
                      <a:pt x="721" y="44"/>
                    </a:cubicBezTo>
                    <a:cubicBezTo>
                      <a:pt x="938" y="44"/>
                      <a:pt x="938" y="44"/>
                      <a:pt x="938" y="44"/>
                    </a:cubicBezTo>
                    <a:cubicBezTo>
                      <a:pt x="987" y="107"/>
                      <a:pt x="987" y="107"/>
                      <a:pt x="987" y="107"/>
                    </a:cubicBezTo>
                    <a:cubicBezTo>
                      <a:pt x="971" y="166"/>
                      <a:pt x="971" y="166"/>
                      <a:pt x="971" y="166"/>
                    </a:cubicBezTo>
                    <a:cubicBezTo>
                      <a:pt x="939" y="191"/>
                      <a:pt x="939" y="191"/>
                      <a:pt x="939" y="191"/>
                    </a:cubicBezTo>
                    <a:cubicBezTo>
                      <a:pt x="966" y="227"/>
                      <a:pt x="966" y="227"/>
                      <a:pt x="966" y="227"/>
                    </a:cubicBezTo>
                    <a:cubicBezTo>
                      <a:pt x="927" y="375"/>
                      <a:pt x="927" y="375"/>
                      <a:pt x="927" y="375"/>
                    </a:cubicBezTo>
                    <a:cubicBezTo>
                      <a:pt x="878" y="412"/>
                      <a:pt x="878" y="412"/>
                      <a:pt x="878" y="412"/>
                    </a:cubicBezTo>
                    <a:cubicBezTo>
                      <a:pt x="766" y="412"/>
                      <a:pt x="766" y="412"/>
                      <a:pt x="766" y="412"/>
                    </a:cubicBezTo>
                    <a:cubicBezTo>
                      <a:pt x="772" y="431"/>
                      <a:pt x="772" y="431"/>
                      <a:pt x="772" y="431"/>
                    </a:cubicBezTo>
                    <a:cubicBezTo>
                      <a:pt x="765" y="435"/>
                      <a:pt x="765" y="435"/>
                      <a:pt x="765" y="435"/>
                    </a:cubicBezTo>
                    <a:cubicBezTo>
                      <a:pt x="794" y="435"/>
                      <a:pt x="794" y="435"/>
                      <a:pt x="794" y="435"/>
                    </a:cubicBezTo>
                    <a:cubicBezTo>
                      <a:pt x="836" y="459"/>
                      <a:pt x="836" y="459"/>
                      <a:pt x="836" y="459"/>
                    </a:cubicBezTo>
                    <a:cubicBezTo>
                      <a:pt x="864" y="504"/>
                      <a:pt x="864" y="504"/>
                      <a:pt x="864" y="504"/>
                    </a:cubicBezTo>
                    <a:cubicBezTo>
                      <a:pt x="866" y="507"/>
                      <a:pt x="866" y="507"/>
                      <a:pt x="866" y="507"/>
                    </a:cubicBezTo>
                    <a:cubicBezTo>
                      <a:pt x="883" y="540"/>
                      <a:pt x="879" y="577"/>
                      <a:pt x="857" y="608"/>
                    </a:cubicBezTo>
                    <a:cubicBezTo>
                      <a:pt x="846" y="624"/>
                      <a:pt x="831" y="636"/>
                      <a:pt x="815" y="645"/>
                    </a:cubicBezTo>
                    <a:cubicBezTo>
                      <a:pt x="812" y="787"/>
                      <a:pt x="812" y="787"/>
                      <a:pt x="812" y="787"/>
                    </a:cubicBezTo>
                    <a:cubicBezTo>
                      <a:pt x="762" y="836"/>
                      <a:pt x="762" y="836"/>
                      <a:pt x="762" y="836"/>
                    </a:cubicBezTo>
                    <a:cubicBezTo>
                      <a:pt x="582" y="836"/>
                      <a:pt x="582" y="836"/>
                      <a:pt x="582" y="836"/>
                    </a:cubicBezTo>
                    <a:cubicBezTo>
                      <a:pt x="533" y="785"/>
                      <a:pt x="533" y="785"/>
                      <a:pt x="533" y="785"/>
                    </a:cubicBezTo>
                    <a:cubicBezTo>
                      <a:pt x="533" y="779"/>
                      <a:pt x="533" y="779"/>
                      <a:pt x="533" y="779"/>
                    </a:cubicBezTo>
                    <a:cubicBezTo>
                      <a:pt x="501" y="814"/>
                      <a:pt x="455" y="838"/>
                      <a:pt x="408" y="838"/>
                    </a:cubicBezTo>
                    <a:lnTo>
                      <a:pt x="263" y="838"/>
                    </a:lnTo>
                    <a:close/>
                    <a:moveTo>
                      <a:pt x="647" y="338"/>
                    </a:moveTo>
                    <a:cubicBezTo>
                      <a:pt x="651" y="323"/>
                      <a:pt x="651" y="323"/>
                      <a:pt x="651" y="323"/>
                    </a:cubicBezTo>
                    <a:cubicBezTo>
                      <a:pt x="614" y="323"/>
                      <a:pt x="614" y="323"/>
                      <a:pt x="614" y="323"/>
                    </a:cubicBezTo>
                    <a:cubicBezTo>
                      <a:pt x="619" y="338"/>
                      <a:pt x="619" y="338"/>
                      <a:pt x="619" y="338"/>
                    </a:cubicBezTo>
                    <a:lnTo>
                      <a:pt x="647" y="33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
              <p:cNvSpPr>
                <a:spLocks noEditPoints="1"/>
              </p:cNvSpPr>
              <p:nvPr/>
            </p:nvSpPr>
            <p:spPr bwMode="auto">
              <a:xfrm>
                <a:off x="5256213" y="5383213"/>
                <a:ext cx="1055688" cy="920750"/>
              </a:xfrm>
              <a:custGeom>
                <a:avLst/>
                <a:gdLst>
                  <a:gd name="T0" fmla="*/ 720 w 1079"/>
                  <a:gd name="T1" fmla="*/ 144 h 938"/>
                  <a:gd name="T2" fmla="*/ 966 w 1079"/>
                  <a:gd name="T3" fmla="*/ 203 h 938"/>
                  <a:gd name="T4" fmla="*/ 688 w 1079"/>
                  <a:gd name="T5" fmla="*/ 264 h 938"/>
                  <a:gd name="T6" fmla="*/ 922 w 1079"/>
                  <a:gd name="T7" fmla="*/ 412 h 938"/>
                  <a:gd name="T8" fmla="*/ 760 w 1079"/>
                  <a:gd name="T9" fmla="*/ 323 h 938"/>
                  <a:gd name="T10" fmla="*/ 371 w 1079"/>
                  <a:gd name="T11" fmla="*/ 404 h 938"/>
                  <a:gd name="T12" fmla="*/ 639 w 1079"/>
                  <a:gd name="T13" fmla="*/ 357 h 938"/>
                  <a:gd name="T14" fmla="*/ 512 w 1079"/>
                  <a:gd name="T15" fmla="*/ 468 h 938"/>
                  <a:gd name="T16" fmla="*/ 790 w 1079"/>
                  <a:gd name="T17" fmla="*/ 438 h 938"/>
                  <a:gd name="T18" fmla="*/ 674 w 1079"/>
                  <a:gd name="T19" fmla="*/ 596 h 938"/>
                  <a:gd name="T20" fmla="*/ 687 w 1079"/>
                  <a:gd name="T21" fmla="*/ 578 h 938"/>
                  <a:gd name="T22" fmla="*/ 838 w 1079"/>
                  <a:gd name="T23" fmla="*/ 535 h 938"/>
                  <a:gd name="T24" fmla="*/ 860 w 1079"/>
                  <a:gd name="T25" fmla="*/ 629 h 938"/>
                  <a:gd name="T26" fmla="*/ 590 w 1079"/>
                  <a:gd name="T27" fmla="*/ 655 h 938"/>
                  <a:gd name="T28" fmla="*/ 452 w 1079"/>
                  <a:gd name="T29" fmla="*/ 838 h 938"/>
                  <a:gd name="T30" fmla="*/ 323 w 1079"/>
                  <a:gd name="T31" fmla="*/ 778 h 938"/>
                  <a:gd name="T32" fmla="*/ 377 w 1079"/>
                  <a:gd name="T33" fmla="*/ 756 h 938"/>
                  <a:gd name="T34" fmla="*/ 167 w 1079"/>
                  <a:gd name="T35" fmla="*/ 655 h 938"/>
                  <a:gd name="T36" fmla="*/ 166 w 1079"/>
                  <a:gd name="T37" fmla="*/ 527 h 938"/>
                  <a:gd name="T38" fmla="*/ 186 w 1079"/>
                  <a:gd name="T39" fmla="*/ 412 h 938"/>
                  <a:gd name="T40" fmla="*/ 501 w 1079"/>
                  <a:gd name="T41" fmla="*/ 264 h 938"/>
                  <a:gd name="T42" fmla="*/ 255 w 1079"/>
                  <a:gd name="T43" fmla="*/ 203 h 938"/>
                  <a:gd name="T44" fmla="*/ 534 w 1079"/>
                  <a:gd name="T45" fmla="*/ 144 h 938"/>
                  <a:gd name="T46" fmla="*/ 731 w 1079"/>
                  <a:gd name="T47" fmla="*/ 100 h 938"/>
                  <a:gd name="T48" fmla="*/ 806 w 1079"/>
                  <a:gd name="T49" fmla="*/ 836 h 938"/>
                  <a:gd name="T50" fmla="*/ 629 w 1079"/>
                  <a:gd name="T51" fmla="*/ 687 h 938"/>
                  <a:gd name="T52" fmla="*/ 344 w 1079"/>
                  <a:gd name="T53" fmla="*/ 687 h 938"/>
                  <a:gd name="T54" fmla="*/ 88 w 1079"/>
                  <a:gd name="T55" fmla="*/ 836 h 938"/>
                  <a:gd name="T56" fmla="*/ 344 w 1079"/>
                  <a:gd name="T57" fmla="*/ 687 h 938"/>
                  <a:gd name="T58" fmla="*/ 545 w 1079"/>
                  <a:gd name="T59" fmla="*/ 0 h 938"/>
                  <a:gd name="T60" fmla="*/ 271 w 1079"/>
                  <a:gd name="T61" fmla="*/ 44 h 938"/>
                  <a:gd name="T62" fmla="*/ 158 w 1079"/>
                  <a:gd name="T63" fmla="*/ 178 h 938"/>
                  <a:gd name="T64" fmla="*/ 129 w 1079"/>
                  <a:gd name="T65" fmla="*/ 238 h 938"/>
                  <a:gd name="T66" fmla="*/ 126 w 1079"/>
                  <a:gd name="T67" fmla="*/ 434 h 938"/>
                  <a:gd name="T68" fmla="*/ 145 w 1079"/>
                  <a:gd name="T69" fmla="*/ 553 h 938"/>
                  <a:gd name="T70" fmla="*/ 130 w 1079"/>
                  <a:gd name="T71" fmla="*/ 609 h 938"/>
                  <a:gd name="T72" fmla="*/ 0 w 1079"/>
                  <a:gd name="T73" fmla="*/ 790 h 938"/>
                  <a:gd name="T74" fmla="*/ 266 w 1079"/>
                  <a:gd name="T75" fmla="*/ 936 h 938"/>
                  <a:gd name="T76" fmla="*/ 307 w 1079"/>
                  <a:gd name="T77" fmla="*/ 938 h 938"/>
                  <a:gd name="T78" fmla="*/ 583 w 1079"/>
                  <a:gd name="T79" fmla="*/ 891 h 938"/>
                  <a:gd name="T80" fmla="*/ 806 w 1079"/>
                  <a:gd name="T81" fmla="*/ 936 h 938"/>
                  <a:gd name="T82" fmla="*/ 908 w 1079"/>
                  <a:gd name="T83" fmla="*/ 722 h 938"/>
                  <a:gd name="T84" fmla="*/ 954 w 1079"/>
                  <a:gd name="T85" fmla="*/ 534 h 938"/>
                  <a:gd name="T86" fmla="*/ 935 w 1079"/>
                  <a:gd name="T87" fmla="*/ 502 h 938"/>
                  <a:gd name="T88" fmla="*/ 1059 w 1079"/>
                  <a:gd name="T89" fmla="*/ 290 h 938"/>
                  <a:gd name="T90" fmla="*/ 1063 w 1079"/>
                  <a:gd name="T91" fmla="*/ 229 h 938"/>
                  <a:gd name="T92" fmla="*/ 982 w 1079"/>
                  <a:gd name="T93" fmla="*/ 44 h 938"/>
                  <a:gd name="T94" fmla="*/ 731 w 1079"/>
                  <a:gd name="T95"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9" h="938">
                    <a:moveTo>
                      <a:pt x="731" y="100"/>
                    </a:moveTo>
                    <a:cubicBezTo>
                      <a:pt x="720" y="144"/>
                      <a:pt x="720" y="144"/>
                      <a:pt x="720" y="144"/>
                    </a:cubicBezTo>
                    <a:cubicBezTo>
                      <a:pt x="982" y="144"/>
                      <a:pt x="982" y="144"/>
                      <a:pt x="982" y="144"/>
                    </a:cubicBezTo>
                    <a:cubicBezTo>
                      <a:pt x="966" y="203"/>
                      <a:pt x="966" y="203"/>
                      <a:pt x="966" y="203"/>
                    </a:cubicBezTo>
                    <a:cubicBezTo>
                      <a:pt x="704" y="203"/>
                      <a:pt x="704" y="203"/>
                      <a:pt x="704" y="203"/>
                    </a:cubicBezTo>
                    <a:cubicBezTo>
                      <a:pt x="688" y="264"/>
                      <a:pt x="688" y="264"/>
                      <a:pt x="688" y="264"/>
                    </a:cubicBezTo>
                    <a:cubicBezTo>
                      <a:pt x="962" y="264"/>
                      <a:pt x="962" y="264"/>
                      <a:pt x="962" y="264"/>
                    </a:cubicBezTo>
                    <a:cubicBezTo>
                      <a:pt x="922" y="412"/>
                      <a:pt x="922" y="412"/>
                      <a:pt x="922" y="412"/>
                    </a:cubicBezTo>
                    <a:cubicBezTo>
                      <a:pt x="736" y="412"/>
                      <a:pt x="736" y="412"/>
                      <a:pt x="736" y="412"/>
                    </a:cubicBezTo>
                    <a:cubicBezTo>
                      <a:pt x="760" y="323"/>
                      <a:pt x="760" y="323"/>
                      <a:pt x="760" y="323"/>
                    </a:cubicBezTo>
                    <a:cubicBezTo>
                      <a:pt x="393" y="323"/>
                      <a:pt x="393" y="323"/>
                      <a:pt x="393" y="323"/>
                    </a:cubicBezTo>
                    <a:cubicBezTo>
                      <a:pt x="371" y="404"/>
                      <a:pt x="371" y="404"/>
                      <a:pt x="371" y="404"/>
                    </a:cubicBezTo>
                    <a:cubicBezTo>
                      <a:pt x="452" y="357"/>
                      <a:pt x="452" y="357"/>
                      <a:pt x="452" y="357"/>
                    </a:cubicBezTo>
                    <a:cubicBezTo>
                      <a:pt x="639" y="357"/>
                      <a:pt x="639" y="357"/>
                      <a:pt x="639" y="357"/>
                    </a:cubicBezTo>
                    <a:cubicBezTo>
                      <a:pt x="463" y="468"/>
                      <a:pt x="463" y="468"/>
                      <a:pt x="463" y="468"/>
                    </a:cubicBezTo>
                    <a:cubicBezTo>
                      <a:pt x="512" y="468"/>
                      <a:pt x="512" y="468"/>
                      <a:pt x="512" y="468"/>
                    </a:cubicBezTo>
                    <a:cubicBezTo>
                      <a:pt x="567" y="438"/>
                      <a:pt x="567" y="438"/>
                      <a:pt x="567" y="438"/>
                    </a:cubicBezTo>
                    <a:cubicBezTo>
                      <a:pt x="790" y="438"/>
                      <a:pt x="790" y="438"/>
                      <a:pt x="790" y="438"/>
                    </a:cubicBezTo>
                    <a:cubicBezTo>
                      <a:pt x="521" y="596"/>
                      <a:pt x="521" y="596"/>
                      <a:pt x="521" y="596"/>
                    </a:cubicBezTo>
                    <a:cubicBezTo>
                      <a:pt x="674" y="596"/>
                      <a:pt x="674" y="596"/>
                      <a:pt x="674" y="596"/>
                    </a:cubicBezTo>
                    <a:cubicBezTo>
                      <a:pt x="678" y="596"/>
                      <a:pt x="683" y="594"/>
                      <a:pt x="685" y="590"/>
                    </a:cubicBezTo>
                    <a:cubicBezTo>
                      <a:pt x="689" y="586"/>
                      <a:pt x="689" y="581"/>
                      <a:pt x="687" y="578"/>
                    </a:cubicBezTo>
                    <a:cubicBezTo>
                      <a:pt x="660" y="535"/>
                      <a:pt x="660" y="535"/>
                      <a:pt x="660" y="535"/>
                    </a:cubicBezTo>
                    <a:cubicBezTo>
                      <a:pt x="838" y="535"/>
                      <a:pt x="838" y="535"/>
                      <a:pt x="838" y="535"/>
                    </a:cubicBezTo>
                    <a:cubicBezTo>
                      <a:pt x="865" y="580"/>
                      <a:pt x="865" y="580"/>
                      <a:pt x="865" y="580"/>
                    </a:cubicBezTo>
                    <a:cubicBezTo>
                      <a:pt x="873" y="595"/>
                      <a:pt x="873" y="612"/>
                      <a:pt x="860" y="629"/>
                    </a:cubicBezTo>
                    <a:cubicBezTo>
                      <a:pt x="849" y="645"/>
                      <a:pt x="831" y="655"/>
                      <a:pt x="813" y="655"/>
                    </a:cubicBezTo>
                    <a:cubicBezTo>
                      <a:pt x="590" y="655"/>
                      <a:pt x="590" y="655"/>
                      <a:pt x="590" y="655"/>
                    </a:cubicBezTo>
                    <a:cubicBezTo>
                      <a:pt x="566" y="748"/>
                      <a:pt x="566" y="748"/>
                      <a:pt x="566" y="748"/>
                    </a:cubicBezTo>
                    <a:cubicBezTo>
                      <a:pt x="552" y="798"/>
                      <a:pt x="502" y="838"/>
                      <a:pt x="452" y="838"/>
                    </a:cubicBezTo>
                    <a:cubicBezTo>
                      <a:pt x="307" y="838"/>
                      <a:pt x="307" y="838"/>
                      <a:pt x="307" y="838"/>
                    </a:cubicBezTo>
                    <a:cubicBezTo>
                      <a:pt x="323" y="778"/>
                      <a:pt x="323" y="778"/>
                      <a:pt x="323" y="778"/>
                    </a:cubicBezTo>
                    <a:cubicBezTo>
                      <a:pt x="349" y="778"/>
                      <a:pt x="349" y="778"/>
                      <a:pt x="349" y="778"/>
                    </a:cubicBezTo>
                    <a:cubicBezTo>
                      <a:pt x="361" y="778"/>
                      <a:pt x="374" y="769"/>
                      <a:pt x="377" y="756"/>
                    </a:cubicBezTo>
                    <a:cubicBezTo>
                      <a:pt x="404" y="655"/>
                      <a:pt x="404" y="655"/>
                      <a:pt x="404" y="655"/>
                    </a:cubicBezTo>
                    <a:cubicBezTo>
                      <a:pt x="167" y="655"/>
                      <a:pt x="167" y="655"/>
                      <a:pt x="167" y="655"/>
                    </a:cubicBezTo>
                    <a:cubicBezTo>
                      <a:pt x="403" y="527"/>
                      <a:pt x="403" y="527"/>
                      <a:pt x="403" y="527"/>
                    </a:cubicBezTo>
                    <a:cubicBezTo>
                      <a:pt x="166" y="527"/>
                      <a:pt x="166" y="527"/>
                      <a:pt x="166" y="527"/>
                    </a:cubicBezTo>
                    <a:cubicBezTo>
                      <a:pt x="358" y="412"/>
                      <a:pt x="358" y="412"/>
                      <a:pt x="358" y="412"/>
                    </a:cubicBezTo>
                    <a:cubicBezTo>
                      <a:pt x="186" y="412"/>
                      <a:pt x="186" y="412"/>
                      <a:pt x="186" y="412"/>
                    </a:cubicBezTo>
                    <a:cubicBezTo>
                      <a:pt x="225" y="264"/>
                      <a:pt x="225" y="264"/>
                      <a:pt x="225" y="264"/>
                    </a:cubicBezTo>
                    <a:cubicBezTo>
                      <a:pt x="501" y="264"/>
                      <a:pt x="501" y="264"/>
                      <a:pt x="501" y="264"/>
                    </a:cubicBezTo>
                    <a:cubicBezTo>
                      <a:pt x="518" y="203"/>
                      <a:pt x="518" y="203"/>
                      <a:pt x="518" y="203"/>
                    </a:cubicBezTo>
                    <a:cubicBezTo>
                      <a:pt x="255" y="203"/>
                      <a:pt x="255" y="203"/>
                      <a:pt x="255" y="203"/>
                    </a:cubicBezTo>
                    <a:cubicBezTo>
                      <a:pt x="271" y="144"/>
                      <a:pt x="271" y="144"/>
                      <a:pt x="271" y="144"/>
                    </a:cubicBezTo>
                    <a:cubicBezTo>
                      <a:pt x="534" y="144"/>
                      <a:pt x="534" y="144"/>
                      <a:pt x="534" y="144"/>
                    </a:cubicBezTo>
                    <a:cubicBezTo>
                      <a:pt x="545" y="100"/>
                      <a:pt x="545" y="100"/>
                      <a:pt x="545" y="100"/>
                    </a:cubicBezTo>
                    <a:cubicBezTo>
                      <a:pt x="731" y="100"/>
                      <a:pt x="731" y="100"/>
                      <a:pt x="731" y="100"/>
                    </a:cubicBezTo>
                    <a:moveTo>
                      <a:pt x="809" y="687"/>
                    </a:moveTo>
                    <a:cubicBezTo>
                      <a:pt x="806" y="836"/>
                      <a:pt x="806" y="836"/>
                      <a:pt x="806" y="836"/>
                    </a:cubicBezTo>
                    <a:cubicBezTo>
                      <a:pt x="626" y="836"/>
                      <a:pt x="626" y="836"/>
                      <a:pt x="626" y="836"/>
                    </a:cubicBezTo>
                    <a:cubicBezTo>
                      <a:pt x="629" y="687"/>
                      <a:pt x="629" y="687"/>
                      <a:pt x="629" y="687"/>
                    </a:cubicBezTo>
                    <a:cubicBezTo>
                      <a:pt x="809" y="687"/>
                      <a:pt x="809" y="687"/>
                      <a:pt x="809" y="687"/>
                    </a:cubicBezTo>
                    <a:moveTo>
                      <a:pt x="344" y="687"/>
                    </a:moveTo>
                    <a:cubicBezTo>
                      <a:pt x="266" y="836"/>
                      <a:pt x="266" y="836"/>
                      <a:pt x="266" y="836"/>
                    </a:cubicBezTo>
                    <a:cubicBezTo>
                      <a:pt x="88" y="836"/>
                      <a:pt x="88" y="836"/>
                      <a:pt x="88" y="836"/>
                    </a:cubicBezTo>
                    <a:cubicBezTo>
                      <a:pt x="166" y="687"/>
                      <a:pt x="166" y="687"/>
                      <a:pt x="166" y="687"/>
                    </a:cubicBezTo>
                    <a:cubicBezTo>
                      <a:pt x="344" y="687"/>
                      <a:pt x="344" y="687"/>
                      <a:pt x="344" y="687"/>
                    </a:cubicBezTo>
                    <a:moveTo>
                      <a:pt x="731" y="0"/>
                    </a:moveTo>
                    <a:cubicBezTo>
                      <a:pt x="545" y="0"/>
                      <a:pt x="545" y="0"/>
                      <a:pt x="545" y="0"/>
                    </a:cubicBezTo>
                    <a:cubicBezTo>
                      <a:pt x="488" y="44"/>
                      <a:pt x="488" y="44"/>
                      <a:pt x="488" y="44"/>
                    </a:cubicBezTo>
                    <a:cubicBezTo>
                      <a:pt x="271" y="44"/>
                      <a:pt x="271" y="44"/>
                      <a:pt x="271" y="44"/>
                    </a:cubicBezTo>
                    <a:cubicBezTo>
                      <a:pt x="174" y="118"/>
                      <a:pt x="174" y="118"/>
                      <a:pt x="174" y="118"/>
                    </a:cubicBezTo>
                    <a:cubicBezTo>
                      <a:pt x="158" y="178"/>
                      <a:pt x="158" y="178"/>
                      <a:pt x="158" y="178"/>
                    </a:cubicBezTo>
                    <a:cubicBezTo>
                      <a:pt x="176" y="201"/>
                      <a:pt x="176" y="201"/>
                      <a:pt x="176" y="201"/>
                    </a:cubicBezTo>
                    <a:cubicBezTo>
                      <a:pt x="129" y="238"/>
                      <a:pt x="129" y="238"/>
                      <a:pt x="129" y="238"/>
                    </a:cubicBezTo>
                    <a:cubicBezTo>
                      <a:pt x="89" y="386"/>
                      <a:pt x="89" y="386"/>
                      <a:pt x="89" y="386"/>
                    </a:cubicBezTo>
                    <a:cubicBezTo>
                      <a:pt x="126" y="434"/>
                      <a:pt x="126" y="434"/>
                      <a:pt x="126" y="434"/>
                    </a:cubicBezTo>
                    <a:cubicBezTo>
                      <a:pt x="115" y="441"/>
                      <a:pt x="115" y="441"/>
                      <a:pt x="115" y="441"/>
                    </a:cubicBezTo>
                    <a:cubicBezTo>
                      <a:pt x="145" y="553"/>
                      <a:pt x="145" y="553"/>
                      <a:pt x="145" y="553"/>
                    </a:cubicBezTo>
                    <a:cubicBezTo>
                      <a:pt x="119" y="568"/>
                      <a:pt x="119" y="568"/>
                      <a:pt x="119" y="568"/>
                    </a:cubicBezTo>
                    <a:cubicBezTo>
                      <a:pt x="130" y="609"/>
                      <a:pt x="130" y="609"/>
                      <a:pt x="130" y="609"/>
                    </a:cubicBezTo>
                    <a:cubicBezTo>
                      <a:pt x="77" y="641"/>
                      <a:pt x="77" y="641"/>
                      <a:pt x="77" y="641"/>
                    </a:cubicBezTo>
                    <a:cubicBezTo>
                      <a:pt x="0" y="790"/>
                      <a:pt x="0" y="790"/>
                      <a:pt x="0" y="790"/>
                    </a:cubicBezTo>
                    <a:cubicBezTo>
                      <a:pt x="88" y="936"/>
                      <a:pt x="88" y="936"/>
                      <a:pt x="88" y="936"/>
                    </a:cubicBezTo>
                    <a:cubicBezTo>
                      <a:pt x="266" y="936"/>
                      <a:pt x="266" y="936"/>
                      <a:pt x="266" y="936"/>
                    </a:cubicBezTo>
                    <a:cubicBezTo>
                      <a:pt x="293" y="920"/>
                      <a:pt x="293" y="920"/>
                      <a:pt x="293" y="920"/>
                    </a:cubicBezTo>
                    <a:cubicBezTo>
                      <a:pt x="307" y="938"/>
                      <a:pt x="307" y="938"/>
                      <a:pt x="307" y="938"/>
                    </a:cubicBezTo>
                    <a:cubicBezTo>
                      <a:pt x="452" y="938"/>
                      <a:pt x="452" y="938"/>
                      <a:pt x="452" y="938"/>
                    </a:cubicBezTo>
                    <a:cubicBezTo>
                      <a:pt x="499" y="938"/>
                      <a:pt x="545" y="920"/>
                      <a:pt x="583" y="891"/>
                    </a:cubicBezTo>
                    <a:cubicBezTo>
                      <a:pt x="626" y="936"/>
                      <a:pt x="626" y="936"/>
                      <a:pt x="626" y="936"/>
                    </a:cubicBezTo>
                    <a:cubicBezTo>
                      <a:pt x="806" y="936"/>
                      <a:pt x="806" y="936"/>
                      <a:pt x="806" y="936"/>
                    </a:cubicBezTo>
                    <a:cubicBezTo>
                      <a:pt x="906" y="838"/>
                      <a:pt x="906" y="838"/>
                      <a:pt x="906" y="838"/>
                    </a:cubicBezTo>
                    <a:cubicBezTo>
                      <a:pt x="908" y="722"/>
                      <a:pt x="908" y="722"/>
                      <a:pt x="908" y="722"/>
                    </a:cubicBezTo>
                    <a:cubicBezTo>
                      <a:pt x="921" y="712"/>
                      <a:pt x="932" y="701"/>
                      <a:pt x="941" y="687"/>
                    </a:cubicBezTo>
                    <a:cubicBezTo>
                      <a:pt x="975" y="641"/>
                      <a:pt x="980" y="584"/>
                      <a:pt x="954" y="534"/>
                    </a:cubicBezTo>
                    <a:cubicBezTo>
                      <a:pt x="951" y="528"/>
                      <a:pt x="951" y="528"/>
                      <a:pt x="951" y="528"/>
                    </a:cubicBezTo>
                    <a:cubicBezTo>
                      <a:pt x="935" y="502"/>
                      <a:pt x="935" y="502"/>
                      <a:pt x="935" y="502"/>
                    </a:cubicBezTo>
                    <a:cubicBezTo>
                      <a:pt x="1019" y="438"/>
                      <a:pt x="1019" y="438"/>
                      <a:pt x="1019" y="438"/>
                    </a:cubicBezTo>
                    <a:cubicBezTo>
                      <a:pt x="1059" y="290"/>
                      <a:pt x="1059" y="290"/>
                      <a:pt x="1059" y="290"/>
                    </a:cubicBezTo>
                    <a:cubicBezTo>
                      <a:pt x="1031" y="254"/>
                      <a:pt x="1031" y="254"/>
                      <a:pt x="1031" y="254"/>
                    </a:cubicBezTo>
                    <a:cubicBezTo>
                      <a:pt x="1063" y="229"/>
                      <a:pt x="1063" y="229"/>
                      <a:pt x="1063" y="229"/>
                    </a:cubicBezTo>
                    <a:cubicBezTo>
                      <a:pt x="1079" y="170"/>
                      <a:pt x="1079" y="170"/>
                      <a:pt x="1079" y="170"/>
                    </a:cubicBezTo>
                    <a:cubicBezTo>
                      <a:pt x="982" y="44"/>
                      <a:pt x="982" y="44"/>
                      <a:pt x="982" y="44"/>
                    </a:cubicBezTo>
                    <a:cubicBezTo>
                      <a:pt x="765" y="44"/>
                      <a:pt x="765" y="44"/>
                      <a:pt x="765" y="44"/>
                    </a:cubicBezTo>
                    <a:cubicBezTo>
                      <a:pt x="731" y="0"/>
                      <a:pt x="731" y="0"/>
                      <a:pt x="731" y="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4"/>
              <p:cNvSpPr/>
              <p:nvPr/>
            </p:nvSpPr>
            <p:spPr bwMode="auto">
              <a:xfrm>
                <a:off x="6083301" y="5411788"/>
                <a:ext cx="969963" cy="842963"/>
              </a:xfrm>
              <a:custGeom>
                <a:avLst/>
                <a:gdLst>
                  <a:gd name="T0" fmla="*/ 384 w 611"/>
                  <a:gd name="T1" fmla="*/ 531 h 531"/>
                  <a:gd name="T2" fmla="*/ 353 w 611"/>
                  <a:gd name="T3" fmla="*/ 498 h 531"/>
                  <a:gd name="T4" fmla="*/ 353 w 611"/>
                  <a:gd name="T5" fmla="*/ 496 h 531"/>
                  <a:gd name="T6" fmla="*/ 350 w 611"/>
                  <a:gd name="T7" fmla="*/ 508 h 531"/>
                  <a:gd name="T8" fmla="*/ 320 w 611"/>
                  <a:gd name="T9" fmla="*/ 531 h 531"/>
                  <a:gd name="T10" fmla="*/ 202 w 611"/>
                  <a:gd name="T11" fmla="*/ 531 h 531"/>
                  <a:gd name="T12" fmla="*/ 175 w 611"/>
                  <a:gd name="T13" fmla="*/ 495 h 531"/>
                  <a:gd name="T14" fmla="*/ 167 w 611"/>
                  <a:gd name="T15" fmla="*/ 513 h 531"/>
                  <a:gd name="T16" fmla="*/ 139 w 611"/>
                  <a:gd name="T17" fmla="*/ 531 h 531"/>
                  <a:gd name="T18" fmla="*/ 28 w 611"/>
                  <a:gd name="T19" fmla="*/ 531 h 531"/>
                  <a:gd name="T20" fmla="*/ 0 w 611"/>
                  <a:gd name="T21" fmla="*/ 487 h 531"/>
                  <a:gd name="T22" fmla="*/ 87 w 611"/>
                  <a:gd name="T23" fmla="*/ 298 h 531"/>
                  <a:gd name="T24" fmla="*/ 59 w 611"/>
                  <a:gd name="T25" fmla="*/ 262 h 531"/>
                  <a:gd name="T26" fmla="*/ 70 w 611"/>
                  <a:gd name="T27" fmla="*/ 225 h 531"/>
                  <a:gd name="T28" fmla="*/ 99 w 611"/>
                  <a:gd name="T29" fmla="*/ 202 h 531"/>
                  <a:gd name="T30" fmla="*/ 251 w 611"/>
                  <a:gd name="T31" fmla="*/ 202 h 531"/>
                  <a:gd name="T32" fmla="*/ 257 w 611"/>
                  <a:gd name="T33" fmla="*/ 177 h 531"/>
                  <a:gd name="T34" fmla="*/ 141 w 611"/>
                  <a:gd name="T35" fmla="*/ 177 h 531"/>
                  <a:gd name="T36" fmla="*/ 111 w 611"/>
                  <a:gd name="T37" fmla="*/ 138 h 531"/>
                  <a:gd name="T38" fmla="*/ 121 w 611"/>
                  <a:gd name="T39" fmla="*/ 100 h 531"/>
                  <a:gd name="T40" fmla="*/ 151 w 611"/>
                  <a:gd name="T41" fmla="*/ 77 h 531"/>
                  <a:gd name="T42" fmla="*/ 283 w 611"/>
                  <a:gd name="T43" fmla="*/ 77 h 531"/>
                  <a:gd name="T44" fmla="*/ 298 w 611"/>
                  <a:gd name="T45" fmla="*/ 23 h 531"/>
                  <a:gd name="T46" fmla="*/ 328 w 611"/>
                  <a:gd name="T47" fmla="*/ 0 h 531"/>
                  <a:gd name="T48" fmla="*/ 446 w 611"/>
                  <a:gd name="T49" fmla="*/ 0 h 531"/>
                  <a:gd name="T50" fmla="*/ 475 w 611"/>
                  <a:gd name="T51" fmla="*/ 39 h 531"/>
                  <a:gd name="T52" fmla="*/ 465 w 611"/>
                  <a:gd name="T53" fmla="*/ 77 h 531"/>
                  <a:gd name="T54" fmla="*/ 582 w 611"/>
                  <a:gd name="T55" fmla="*/ 77 h 531"/>
                  <a:gd name="T56" fmla="*/ 611 w 611"/>
                  <a:gd name="T57" fmla="*/ 116 h 531"/>
                  <a:gd name="T58" fmla="*/ 602 w 611"/>
                  <a:gd name="T59" fmla="*/ 154 h 531"/>
                  <a:gd name="T60" fmla="*/ 571 w 611"/>
                  <a:gd name="T61" fmla="*/ 177 h 531"/>
                  <a:gd name="T62" fmla="*/ 438 w 611"/>
                  <a:gd name="T63" fmla="*/ 177 h 531"/>
                  <a:gd name="T64" fmla="*/ 432 w 611"/>
                  <a:gd name="T65" fmla="*/ 202 h 531"/>
                  <a:gd name="T66" fmla="*/ 566 w 611"/>
                  <a:gd name="T67" fmla="*/ 202 h 531"/>
                  <a:gd name="T68" fmla="*/ 597 w 611"/>
                  <a:gd name="T69" fmla="*/ 241 h 531"/>
                  <a:gd name="T70" fmla="*/ 586 w 611"/>
                  <a:gd name="T71" fmla="*/ 278 h 531"/>
                  <a:gd name="T72" fmla="*/ 557 w 611"/>
                  <a:gd name="T73" fmla="*/ 301 h 531"/>
                  <a:gd name="T74" fmla="*/ 540 w 611"/>
                  <a:gd name="T75" fmla="*/ 301 h 531"/>
                  <a:gd name="T76" fmla="*/ 526 w 611"/>
                  <a:gd name="T77" fmla="*/ 502 h 531"/>
                  <a:gd name="T78" fmla="*/ 495 w 611"/>
                  <a:gd name="T79" fmla="*/ 531 h 531"/>
                  <a:gd name="T80" fmla="*/ 384 w 611"/>
                  <a:gd name="T81"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1" h="531">
                    <a:moveTo>
                      <a:pt x="384" y="531"/>
                    </a:moveTo>
                    <a:lnTo>
                      <a:pt x="353" y="498"/>
                    </a:lnTo>
                    <a:lnTo>
                      <a:pt x="353" y="496"/>
                    </a:lnTo>
                    <a:lnTo>
                      <a:pt x="350" y="508"/>
                    </a:lnTo>
                    <a:lnTo>
                      <a:pt x="320" y="531"/>
                    </a:lnTo>
                    <a:lnTo>
                      <a:pt x="202" y="531"/>
                    </a:lnTo>
                    <a:lnTo>
                      <a:pt x="175" y="495"/>
                    </a:lnTo>
                    <a:lnTo>
                      <a:pt x="167" y="513"/>
                    </a:lnTo>
                    <a:lnTo>
                      <a:pt x="139" y="531"/>
                    </a:lnTo>
                    <a:lnTo>
                      <a:pt x="28" y="531"/>
                    </a:lnTo>
                    <a:lnTo>
                      <a:pt x="0" y="487"/>
                    </a:lnTo>
                    <a:lnTo>
                      <a:pt x="87" y="298"/>
                    </a:lnTo>
                    <a:lnTo>
                      <a:pt x="59" y="262"/>
                    </a:lnTo>
                    <a:lnTo>
                      <a:pt x="70" y="225"/>
                    </a:lnTo>
                    <a:lnTo>
                      <a:pt x="99" y="202"/>
                    </a:lnTo>
                    <a:lnTo>
                      <a:pt x="251" y="202"/>
                    </a:lnTo>
                    <a:lnTo>
                      <a:pt x="257" y="177"/>
                    </a:lnTo>
                    <a:lnTo>
                      <a:pt x="141" y="177"/>
                    </a:lnTo>
                    <a:lnTo>
                      <a:pt x="111" y="138"/>
                    </a:lnTo>
                    <a:lnTo>
                      <a:pt x="121" y="100"/>
                    </a:lnTo>
                    <a:lnTo>
                      <a:pt x="151" y="77"/>
                    </a:lnTo>
                    <a:lnTo>
                      <a:pt x="283" y="77"/>
                    </a:lnTo>
                    <a:lnTo>
                      <a:pt x="298" y="23"/>
                    </a:lnTo>
                    <a:lnTo>
                      <a:pt x="328" y="0"/>
                    </a:lnTo>
                    <a:lnTo>
                      <a:pt x="446" y="0"/>
                    </a:lnTo>
                    <a:lnTo>
                      <a:pt x="475" y="39"/>
                    </a:lnTo>
                    <a:lnTo>
                      <a:pt x="465" y="77"/>
                    </a:lnTo>
                    <a:lnTo>
                      <a:pt x="582" y="77"/>
                    </a:lnTo>
                    <a:lnTo>
                      <a:pt x="611" y="116"/>
                    </a:lnTo>
                    <a:lnTo>
                      <a:pt x="602" y="154"/>
                    </a:lnTo>
                    <a:lnTo>
                      <a:pt x="571" y="177"/>
                    </a:lnTo>
                    <a:lnTo>
                      <a:pt x="438" y="177"/>
                    </a:lnTo>
                    <a:lnTo>
                      <a:pt x="432" y="202"/>
                    </a:lnTo>
                    <a:lnTo>
                      <a:pt x="566" y="202"/>
                    </a:lnTo>
                    <a:lnTo>
                      <a:pt x="597" y="241"/>
                    </a:lnTo>
                    <a:lnTo>
                      <a:pt x="586" y="278"/>
                    </a:lnTo>
                    <a:lnTo>
                      <a:pt x="557" y="301"/>
                    </a:lnTo>
                    <a:lnTo>
                      <a:pt x="540" y="301"/>
                    </a:lnTo>
                    <a:lnTo>
                      <a:pt x="526" y="502"/>
                    </a:lnTo>
                    <a:lnTo>
                      <a:pt x="495" y="531"/>
                    </a:lnTo>
                    <a:lnTo>
                      <a:pt x="384" y="53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5"/>
              <p:cNvSpPr>
                <a:spLocks noEditPoints="1"/>
              </p:cNvSpPr>
              <p:nvPr/>
            </p:nvSpPr>
            <p:spPr bwMode="auto">
              <a:xfrm>
                <a:off x="6038851" y="5362576"/>
                <a:ext cx="1062038" cy="941388"/>
              </a:xfrm>
              <a:custGeom>
                <a:avLst/>
                <a:gdLst>
                  <a:gd name="T0" fmla="*/ 474 w 669"/>
                  <a:gd name="T1" fmla="*/ 62 h 593"/>
                  <a:gd name="T2" fmla="*/ 453 w 669"/>
                  <a:gd name="T3" fmla="*/ 139 h 593"/>
                  <a:gd name="T4" fmla="*/ 610 w 669"/>
                  <a:gd name="T5" fmla="*/ 139 h 593"/>
                  <a:gd name="T6" fmla="*/ 599 w 669"/>
                  <a:gd name="T7" fmla="*/ 177 h 593"/>
                  <a:gd name="T8" fmla="*/ 443 w 669"/>
                  <a:gd name="T9" fmla="*/ 177 h 593"/>
                  <a:gd name="T10" fmla="*/ 419 w 669"/>
                  <a:gd name="T11" fmla="*/ 264 h 593"/>
                  <a:gd name="T12" fmla="*/ 594 w 669"/>
                  <a:gd name="T13" fmla="*/ 264 h 593"/>
                  <a:gd name="T14" fmla="*/ 585 w 669"/>
                  <a:gd name="T15" fmla="*/ 301 h 593"/>
                  <a:gd name="T16" fmla="*/ 540 w 669"/>
                  <a:gd name="T17" fmla="*/ 301 h 593"/>
                  <a:gd name="T18" fmla="*/ 523 w 669"/>
                  <a:gd name="T19" fmla="*/ 531 h 593"/>
                  <a:gd name="T20" fmla="*/ 412 w 669"/>
                  <a:gd name="T21" fmla="*/ 531 h 593"/>
                  <a:gd name="T22" fmla="*/ 427 w 669"/>
                  <a:gd name="T23" fmla="*/ 301 h 593"/>
                  <a:gd name="T24" fmla="*/ 409 w 669"/>
                  <a:gd name="T25" fmla="*/ 301 h 593"/>
                  <a:gd name="T26" fmla="*/ 348 w 669"/>
                  <a:gd name="T27" fmla="*/ 531 h 593"/>
                  <a:gd name="T28" fmla="*/ 230 w 669"/>
                  <a:gd name="T29" fmla="*/ 531 h 593"/>
                  <a:gd name="T30" fmla="*/ 292 w 669"/>
                  <a:gd name="T31" fmla="*/ 301 h 593"/>
                  <a:gd name="T32" fmla="*/ 274 w 669"/>
                  <a:gd name="T33" fmla="*/ 301 h 593"/>
                  <a:gd name="T34" fmla="*/ 167 w 669"/>
                  <a:gd name="T35" fmla="*/ 531 h 593"/>
                  <a:gd name="T36" fmla="*/ 56 w 669"/>
                  <a:gd name="T37" fmla="*/ 531 h 593"/>
                  <a:gd name="T38" fmla="*/ 162 w 669"/>
                  <a:gd name="T39" fmla="*/ 301 h 593"/>
                  <a:gd name="T40" fmla="*/ 118 w 669"/>
                  <a:gd name="T41" fmla="*/ 301 h 593"/>
                  <a:gd name="T42" fmla="*/ 127 w 669"/>
                  <a:gd name="T43" fmla="*/ 264 h 593"/>
                  <a:gd name="T44" fmla="*/ 302 w 669"/>
                  <a:gd name="T45" fmla="*/ 264 h 593"/>
                  <a:gd name="T46" fmla="*/ 325 w 669"/>
                  <a:gd name="T47" fmla="*/ 177 h 593"/>
                  <a:gd name="T48" fmla="*/ 169 w 669"/>
                  <a:gd name="T49" fmla="*/ 177 h 593"/>
                  <a:gd name="T50" fmla="*/ 179 w 669"/>
                  <a:gd name="T51" fmla="*/ 139 h 593"/>
                  <a:gd name="T52" fmla="*/ 335 w 669"/>
                  <a:gd name="T53" fmla="*/ 139 h 593"/>
                  <a:gd name="T54" fmla="*/ 356 w 669"/>
                  <a:gd name="T55" fmla="*/ 62 h 593"/>
                  <a:gd name="T56" fmla="*/ 474 w 669"/>
                  <a:gd name="T57" fmla="*/ 62 h 593"/>
                  <a:gd name="T58" fmla="*/ 474 w 669"/>
                  <a:gd name="T59" fmla="*/ 0 h 593"/>
                  <a:gd name="T60" fmla="*/ 356 w 669"/>
                  <a:gd name="T61" fmla="*/ 0 h 593"/>
                  <a:gd name="T62" fmla="*/ 296 w 669"/>
                  <a:gd name="T63" fmla="*/ 46 h 593"/>
                  <a:gd name="T64" fmla="*/ 288 w 669"/>
                  <a:gd name="T65" fmla="*/ 78 h 593"/>
                  <a:gd name="T66" fmla="*/ 179 w 669"/>
                  <a:gd name="T67" fmla="*/ 78 h 593"/>
                  <a:gd name="T68" fmla="*/ 119 w 669"/>
                  <a:gd name="T69" fmla="*/ 123 h 593"/>
                  <a:gd name="T70" fmla="*/ 109 w 669"/>
                  <a:gd name="T71" fmla="*/ 161 h 593"/>
                  <a:gd name="T72" fmla="*/ 140 w 669"/>
                  <a:gd name="T73" fmla="*/ 202 h 593"/>
                  <a:gd name="T74" fmla="*/ 127 w 669"/>
                  <a:gd name="T75" fmla="*/ 202 h 593"/>
                  <a:gd name="T76" fmla="*/ 68 w 669"/>
                  <a:gd name="T77" fmla="*/ 248 h 593"/>
                  <a:gd name="T78" fmla="*/ 58 w 669"/>
                  <a:gd name="T79" fmla="*/ 285 h 593"/>
                  <a:gd name="T80" fmla="*/ 85 w 669"/>
                  <a:gd name="T81" fmla="*/ 321 h 593"/>
                  <a:gd name="T82" fmla="*/ 0 w 669"/>
                  <a:gd name="T83" fmla="*/ 505 h 593"/>
                  <a:gd name="T84" fmla="*/ 56 w 669"/>
                  <a:gd name="T85" fmla="*/ 593 h 593"/>
                  <a:gd name="T86" fmla="*/ 167 w 669"/>
                  <a:gd name="T87" fmla="*/ 593 h 593"/>
                  <a:gd name="T88" fmla="*/ 209 w 669"/>
                  <a:gd name="T89" fmla="*/ 566 h 593"/>
                  <a:gd name="T90" fmla="*/ 230 w 669"/>
                  <a:gd name="T91" fmla="*/ 593 h 593"/>
                  <a:gd name="T92" fmla="*/ 348 w 669"/>
                  <a:gd name="T93" fmla="*/ 593 h 593"/>
                  <a:gd name="T94" fmla="*/ 385 w 669"/>
                  <a:gd name="T95" fmla="*/ 564 h 593"/>
                  <a:gd name="T96" fmla="*/ 412 w 669"/>
                  <a:gd name="T97" fmla="*/ 593 h 593"/>
                  <a:gd name="T98" fmla="*/ 523 w 669"/>
                  <a:gd name="T99" fmla="*/ 593 h 593"/>
                  <a:gd name="T100" fmla="*/ 585 w 669"/>
                  <a:gd name="T101" fmla="*/ 535 h 593"/>
                  <a:gd name="T102" fmla="*/ 598 w 669"/>
                  <a:gd name="T103" fmla="*/ 353 h 593"/>
                  <a:gd name="T104" fmla="*/ 644 w 669"/>
                  <a:gd name="T105" fmla="*/ 317 h 593"/>
                  <a:gd name="T106" fmla="*/ 654 w 669"/>
                  <a:gd name="T107" fmla="*/ 280 h 593"/>
                  <a:gd name="T108" fmla="*/ 614 w 669"/>
                  <a:gd name="T109" fmla="*/ 227 h 593"/>
                  <a:gd name="T110" fmla="*/ 659 w 669"/>
                  <a:gd name="T111" fmla="*/ 193 h 593"/>
                  <a:gd name="T112" fmla="*/ 669 w 669"/>
                  <a:gd name="T113" fmla="*/ 155 h 593"/>
                  <a:gd name="T114" fmla="*/ 610 w 669"/>
                  <a:gd name="T115" fmla="*/ 78 h 593"/>
                  <a:gd name="T116" fmla="*/ 532 w 669"/>
                  <a:gd name="T117" fmla="*/ 78 h 593"/>
                  <a:gd name="T118" fmla="*/ 474 w 669"/>
                  <a:gd name="T119" fmla="*/ 0 h 593"/>
                  <a:gd name="T120" fmla="*/ 474 w 669"/>
                  <a:gd name="T121" fmla="*/ 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9" h="593">
                    <a:moveTo>
                      <a:pt x="474" y="62"/>
                    </a:moveTo>
                    <a:lnTo>
                      <a:pt x="453" y="139"/>
                    </a:lnTo>
                    <a:lnTo>
                      <a:pt x="610" y="139"/>
                    </a:lnTo>
                    <a:lnTo>
                      <a:pt x="599" y="177"/>
                    </a:lnTo>
                    <a:lnTo>
                      <a:pt x="443" y="177"/>
                    </a:lnTo>
                    <a:lnTo>
                      <a:pt x="419" y="264"/>
                    </a:lnTo>
                    <a:lnTo>
                      <a:pt x="594" y="264"/>
                    </a:lnTo>
                    <a:lnTo>
                      <a:pt x="585" y="301"/>
                    </a:lnTo>
                    <a:lnTo>
                      <a:pt x="540" y="301"/>
                    </a:lnTo>
                    <a:lnTo>
                      <a:pt x="523" y="531"/>
                    </a:lnTo>
                    <a:lnTo>
                      <a:pt x="412" y="531"/>
                    </a:lnTo>
                    <a:lnTo>
                      <a:pt x="427" y="301"/>
                    </a:lnTo>
                    <a:lnTo>
                      <a:pt x="409" y="301"/>
                    </a:lnTo>
                    <a:lnTo>
                      <a:pt x="348" y="531"/>
                    </a:lnTo>
                    <a:lnTo>
                      <a:pt x="230" y="531"/>
                    </a:lnTo>
                    <a:lnTo>
                      <a:pt x="292" y="301"/>
                    </a:lnTo>
                    <a:lnTo>
                      <a:pt x="274" y="301"/>
                    </a:lnTo>
                    <a:lnTo>
                      <a:pt x="167" y="531"/>
                    </a:lnTo>
                    <a:lnTo>
                      <a:pt x="56" y="531"/>
                    </a:lnTo>
                    <a:lnTo>
                      <a:pt x="162" y="301"/>
                    </a:lnTo>
                    <a:lnTo>
                      <a:pt x="118" y="301"/>
                    </a:lnTo>
                    <a:lnTo>
                      <a:pt x="127" y="264"/>
                    </a:lnTo>
                    <a:lnTo>
                      <a:pt x="302" y="264"/>
                    </a:lnTo>
                    <a:lnTo>
                      <a:pt x="325" y="177"/>
                    </a:lnTo>
                    <a:lnTo>
                      <a:pt x="169" y="177"/>
                    </a:lnTo>
                    <a:lnTo>
                      <a:pt x="179" y="139"/>
                    </a:lnTo>
                    <a:lnTo>
                      <a:pt x="335" y="139"/>
                    </a:lnTo>
                    <a:lnTo>
                      <a:pt x="356" y="62"/>
                    </a:lnTo>
                    <a:lnTo>
                      <a:pt x="474" y="62"/>
                    </a:lnTo>
                    <a:close/>
                    <a:moveTo>
                      <a:pt x="474" y="0"/>
                    </a:moveTo>
                    <a:lnTo>
                      <a:pt x="356" y="0"/>
                    </a:lnTo>
                    <a:lnTo>
                      <a:pt x="296" y="46"/>
                    </a:lnTo>
                    <a:lnTo>
                      <a:pt x="288" y="78"/>
                    </a:lnTo>
                    <a:lnTo>
                      <a:pt x="179" y="78"/>
                    </a:lnTo>
                    <a:lnTo>
                      <a:pt x="119" y="123"/>
                    </a:lnTo>
                    <a:lnTo>
                      <a:pt x="109" y="161"/>
                    </a:lnTo>
                    <a:lnTo>
                      <a:pt x="140" y="202"/>
                    </a:lnTo>
                    <a:lnTo>
                      <a:pt x="127" y="202"/>
                    </a:lnTo>
                    <a:lnTo>
                      <a:pt x="68" y="248"/>
                    </a:lnTo>
                    <a:lnTo>
                      <a:pt x="58" y="285"/>
                    </a:lnTo>
                    <a:lnTo>
                      <a:pt x="85" y="321"/>
                    </a:lnTo>
                    <a:lnTo>
                      <a:pt x="0" y="505"/>
                    </a:lnTo>
                    <a:lnTo>
                      <a:pt x="56" y="593"/>
                    </a:lnTo>
                    <a:lnTo>
                      <a:pt x="167" y="593"/>
                    </a:lnTo>
                    <a:lnTo>
                      <a:pt x="209" y="566"/>
                    </a:lnTo>
                    <a:lnTo>
                      <a:pt x="230" y="593"/>
                    </a:lnTo>
                    <a:lnTo>
                      <a:pt x="348" y="593"/>
                    </a:lnTo>
                    <a:lnTo>
                      <a:pt x="385" y="564"/>
                    </a:lnTo>
                    <a:lnTo>
                      <a:pt x="412" y="593"/>
                    </a:lnTo>
                    <a:lnTo>
                      <a:pt x="523" y="593"/>
                    </a:lnTo>
                    <a:lnTo>
                      <a:pt x="585" y="535"/>
                    </a:lnTo>
                    <a:lnTo>
                      <a:pt x="598" y="353"/>
                    </a:lnTo>
                    <a:lnTo>
                      <a:pt x="644" y="317"/>
                    </a:lnTo>
                    <a:lnTo>
                      <a:pt x="654" y="280"/>
                    </a:lnTo>
                    <a:lnTo>
                      <a:pt x="614" y="227"/>
                    </a:lnTo>
                    <a:lnTo>
                      <a:pt x="659" y="193"/>
                    </a:lnTo>
                    <a:lnTo>
                      <a:pt x="669" y="155"/>
                    </a:lnTo>
                    <a:lnTo>
                      <a:pt x="610" y="78"/>
                    </a:lnTo>
                    <a:lnTo>
                      <a:pt x="532" y="78"/>
                    </a:lnTo>
                    <a:lnTo>
                      <a:pt x="474" y="0"/>
                    </a:lnTo>
                    <a:lnTo>
                      <a:pt x="474" y="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6"/>
              <p:cNvSpPr>
                <a:spLocks noEditPoints="1"/>
              </p:cNvSpPr>
              <p:nvPr/>
            </p:nvSpPr>
            <p:spPr bwMode="auto">
              <a:xfrm>
                <a:off x="6038851" y="5362576"/>
                <a:ext cx="1062038" cy="941388"/>
              </a:xfrm>
              <a:custGeom>
                <a:avLst/>
                <a:gdLst>
                  <a:gd name="T0" fmla="*/ 474 w 669"/>
                  <a:gd name="T1" fmla="*/ 62 h 593"/>
                  <a:gd name="T2" fmla="*/ 453 w 669"/>
                  <a:gd name="T3" fmla="*/ 139 h 593"/>
                  <a:gd name="T4" fmla="*/ 610 w 669"/>
                  <a:gd name="T5" fmla="*/ 139 h 593"/>
                  <a:gd name="T6" fmla="*/ 599 w 669"/>
                  <a:gd name="T7" fmla="*/ 177 h 593"/>
                  <a:gd name="T8" fmla="*/ 443 w 669"/>
                  <a:gd name="T9" fmla="*/ 177 h 593"/>
                  <a:gd name="T10" fmla="*/ 419 w 669"/>
                  <a:gd name="T11" fmla="*/ 264 h 593"/>
                  <a:gd name="T12" fmla="*/ 594 w 669"/>
                  <a:gd name="T13" fmla="*/ 264 h 593"/>
                  <a:gd name="T14" fmla="*/ 585 w 669"/>
                  <a:gd name="T15" fmla="*/ 301 h 593"/>
                  <a:gd name="T16" fmla="*/ 540 w 669"/>
                  <a:gd name="T17" fmla="*/ 301 h 593"/>
                  <a:gd name="T18" fmla="*/ 523 w 669"/>
                  <a:gd name="T19" fmla="*/ 531 h 593"/>
                  <a:gd name="T20" fmla="*/ 412 w 669"/>
                  <a:gd name="T21" fmla="*/ 531 h 593"/>
                  <a:gd name="T22" fmla="*/ 427 w 669"/>
                  <a:gd name="T23" fmla="*/ 301 h 593"/>
                  <a:gd name="T24" fmla="*/ 409 w 669"/>
                  <a:gd name="T25" fmla="*/ 301 h 593"/>
                  <a:gd name="T26" fmla="*/ 348 w 669"/>
                  <a:gd name="T27" fmla="*/ 531 h 593"/>
                  <a:gd name="T28" fmla="*/ 230 w 669"/>
                  <a:gd name="T29" fmla="*/ 531 h 593"/>
                  <a:gd name="T30" fmla="*/ 292 w 669"/>
                  <a:gd name="T31" fmla="*/ 301 h 593"/>
                  <a:gd name="T32" fmla="*/ 274 w 669"/>
                  <a:gd name="T33" fmla="*/ 301 h 593"/>
                  <a:gd name="T34" fmla="*/ 167 w 669"/>
                  <a:gd name="T35" fmla="*/ 531 h 593"/>
                  <a:gd name="T36" fmla="*/ 56 w 669"/>
                  <a:gd name="T37" fmla="*/ 531 h 593"/>
                  <a:gd name="T38" fmla="*/ 162 w 669"/>
                  <a:gd name="T39" fmla="*/ 301 h 593"/>
                  <a:gd name="T40" fmla="*/ 118 w 669"/>
                  <a:gd name="T41" fmla="*/ 301 h 593"/>
                  <a:gd name="T42" fmla="*/ 127 w 669"/>
                  <a:gd name="T43" fmla="*/ 264 h 593"/>
                  <a:gd name="T44" fmla="*/ 302 w 669"/>
                  <a:gd name="T45" fmla="*/ 264 h 593"/>
                  <a:gd name="T46" fmla="*/ 325 w 669"/>
                  <a:gd name="T47" fmla="*/ 177 h 593"/>
                  <a:gd name="T48" fmla="*/ 169 w 669"/>
                  <a:gd name="T49" fmla="*/ 177 h 593"/>
                  <a:gd name="T50" fmla="*/ 179 w 669"/>
                  <a:gd name="T51" fmla="*/ 139 h 593"/>
                  <a:gd name="T52" fmla="*/ 335 w 669"/>
                  <a:gd name="T53" fmla="*/ 139 h 593"/>
                  <a:gd name="T54" fmla="*/ 356 w 669"/>
                  <a:gd name="T55" fmla="*/ 62 h 593"/>
                  <a:gd name="T56" fmla="*/ 474 w 669"/>
                  <a:gd name="T57" fmla="*/ 62 h 593"/>
                  <a:gd name="T58" fmla="*/ 474 w 669"/>
                  <a:gd name="T59" fmla="*/ 0 h 593"/>
                  <a:gd name="T60" fmla="*/ 356 w 669"/>
                  <a:gd name="T61" fmla="*/ 0 h 593"/>
                  <a:gd name="T62" fmla="*/ 296 w 669"/>
                  <a:gd name="T63" fmla="*/ 46 h 593"/>
                  <a:gd name="T64" fmla="*/ 288 w 669"/>
                  <a:gd name="T65" fmla="*/ 78 h 593"/>
                  <a:gd name="T66" fmla="*/ 179 w 669"/>
                  <a:gd name="T67" fmla="*/ 78 h 593"/>
                  <a:gd name="T68" fmla="*/ 119 w 669"/>
                  <a:gd name="T69" fmla="*/ 123 h 593"/>
                  <a:gd name="T70" fmla="*/ 109 w 669"/>
                  <a:gd name="T71" fmla="*/ 161 h 593"/>
                  <a:gd name="T72" fmla="*/ 140 w 669"/>
                  <a:gd name="T73" fmla="*/ 202 h 593"/>
                  <a:gd name="T74" fmla="*/ 127 w 669"/>
                  <a:gd name="T75" fmla="*/ 202 h 593"/>
                  <a:gd name="T76" fmla="*/ 68 w 669"/>
                  <a:gd name="T77" fmla="*/ 248 h 593"/>
                  <a:gd name="T78" fmla="*/ 58 w 669"/>
                  <a:gd name="T79" fmla="*/ 285 h 593"/>
                  <a:gd name="T80" fmla="*/ 85 w 669"/>
                  <a:gd name="T81" fmla="*/ 321 h 593"/>
                  <a:gd name="T82" fmla="*/ 0 w 669"/>
                  <a:gd name="T83" fmla="*/ 505 h 593"/>
                  <a:gd name="T84" fmla="*/ 56 w 669"/>
                  <a:gd name="T85" fmla="*/ 593 h 593"/>
                  <a:gd name="T86" fmla="*/ 167 w 669"/>
                  <a:gd name="T87" fmla="*/ 593 h 593"/>
                  <a:gd name="T88" fmla="*/ 209 w 669"/>
                  <a:gd name="T89" fmla="*/ 566 h 593"/>
                  <a:gd name="T90" fmla="*/ 230 w 669"/>
                  <a:gd name="T91" fmla="*/ 593 h 593"/>
                  <a:gd name="T92" fmla="*/ 348 w 669"/>
                  <a:gd name="T93" fmla="*/ 593 h 593"/>
                  <a:gd name="T94" fmla="*/ 385 w 669"/>
                  <a:gd name="T95" fmla="*/ 564 h 593"/>
                  <a:gd name="T96" fmla="*/ 412 w 669"/>
                  <a:gd name="T97" fmla="*/ 593 h 593"/>
                  <a:gd name="T98" fmla="*/ 523 w 669"/>
                  <a:gd name="T99" fmla="*/ 593 h 593"/>
                  <a:gd name="T100" fmla="*/ 585 w 669"/>
                  <a:gd name="T101" fmla="*/ 535 h 593"/>
                  <a:gd name="T102" fmla="*/ 598 w 669"/>
                  <a:gd name="T103" fmla="*/ 353 h 593"/>
                  <a:gd name="T104" fmla="*/ 644 w 669"/>
                  <a:gd name="T105" fmla="*/ 317 h 593"/>
                  <a:gd name="T106" fmla="*/ 654 w 669"/>
                  <a:gd name="T107" fmla="*/ 280 h 593"/>
                  <a:gd name="T108" fmla="*/ 614 w 669"/>
                  <a:gd name="T109" fmla="*/ 227 h 593"/>
                  <a:gd name="T110" fmla="*/ 659 w 669"/>
                  <a:gd name="T111" fmla="*/ 193 h 593"/>
                  <a:gd name="T112" fmla="*/ 669 w 669"/>
                  <a:gd name="T113" fmla="*/ 155 h 593"/>
                  <a:gd name="T114" fmla="*/ 610 w 669"/>
                  <a:gd name="T115" fmla="*/ 78 h 593"/>
                  <a:gd name="T116" fmla="*/ 532 w 669"/>
                  <a:gd name="T117" fmla="*/ 78 h 593"/>
                  <a:gd name="T118" fmla="*/ 474 w 669"/>
                  <a:gd name="T119" fmla="*/ 0 h 593"/>
                  <a:gd name="T120" fmla="*/ 474 w 669"/>
                  <a:gd name="T121" fmla="*/ 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9" h="593">
                    <a:moveTo>
                      <a:pt x="474" y="62"/>
                    </a:moveTo>
                    <a:lnTo>
                      <a:pt x="453" y="139"/>
                    </a:lnTo>
                    <a:lnTo>
                      <a:pt x="610" y="139"/>
                    </a:lnTo>
                    <a:lnTo>
                      <a:pt x="599" y="177"/>
                    </a:lnTo>
                    <a:lnTo>
                      <a:pt x="443" y="177"/>
                    </a:lnTo>
                    <a:lnTo>
                      <a:pt x="419" y="264"/>
                    </a:lnTo>
                    <a:lnTo>
                      <a:pt x="594" y="264"/>
                    </a:lnTo>
                    <a:lnTo>
                      <a:pt x="585" y="301"/>
                    </a:lnTo>
                    <a:lnTo>
                      <a:pt x="540" y="301"/>
                    </a:lnTo>
                    <a:lnTo>
                      <a:pt x="523" y="531"/>
                    </a:lnTo>
                    <a:lnTo>
                      <a:pt x="412" y="531"/>
                    </a:lnTo>
                    <a:lnTo>
                      <a:pt x="427" y="301"/>
                    </a:lnTo>
                    <a:lnTo>
                      <a:pt x="409" y="301"/>
                    </a:lnTo>
                    <a:lnTo>
                      <a:pt x="348" y="531"/>
                    </a:lnTo>
                    <a:lnTo>
                      <a:pt x="230" y="531"/>
                    </a:lnTo>
                    <a:lnTo>
                      <a:pt x="292" y="301"/>
                    </a:lnTo>
                    <a:lnTo>
                      <a:pt x="274" y="301"/>
                    </a:lnTo>
                    <a:lnTo>
                      <a:pt x="167" y="531"/>
                    </a:lnTo>
                    <a:lnTo>
                      <a:pt x="56" y="531"/>
                    </a:lnTo>
                    <a:lnTo>
                      <a:pt x="162" y="301"/>
                    </a:lnTo>
                    <a:lnTo>
                      <a:pt x="118" y="301"/>
                    </a:lnTo>
                    <a:lnTo>
                      <a:pt x="127" y="264"/>
                    </a:lnTo>
                    <a:lnTo>
                      <a:pt x="302" y="264"/>
                    </a:lnTo>
                    <a:lnTo>
                      <a:pt x="325" y="177"/>
                    </a:lnTo>
                    <a:lnTo>
                      <a:pt x="169" y="177"/>
                    </a:lnTo>
                    <a:lnTo>
                      <a:pt x="179" y="139"/>
                    </a:lnTo>
                    <a:lnTo>
                      <a:pt x="335" y="139"/>
                    </a:lnTo>
                    <a:lnTo>
                      <a:pt x="356" y="62"/>
                    </a:lnTo>
                    <a:lnTo>
                      <a:pt x="474" y="62"/>
                    </a:lnTo>
                    <a:moveTo>
                      <a:pt x="474" y="0"/>
                    </a:moveTo>
                    <a:lnTo>
                      <a:pt x="356" y="0"/>
                    </a:lnTo>
                    <a:lnTo>
                      <a:pt x="296" y="46"/>
                    </a:lnTo>
                    <a:lnTo>
                      <a:pt x="288" y="78"/>
                    </a:lnTo>
                    <a:lnTo>
                      <a:pt x="179" y="78"/>
                    </a:lnTo>
                    <a:lnTo>
                      <a:pt x="119" y="123"/>
                    </a:lnTo>
                    <a:lnTo>
                      <a:pt x="109" y="161"/>
                    </a:lnTo>
                    <a:lnTo>
                      <a:pt x="140" y="202"/>
                    </a:lnTo>
                    <a:lnTo>
                      <a:pt x="127" y="202"/>
                    </a:lnTo>
                    <a:lnTo>
                      <a:pt x="68" y="248"/>
                    </a:lnTo>
                    <a:lnTo>
                      <a:pt x="58" y="285"/>
                    </a:lnTo>
                    <a:lnTo>
                      <a:pt x="85" y="321"/>
                    </a:lnTo>
                    <a:lnTo>
                      <a:pt x="0" y="505"/>
                    </a:lnTo>
                    <a:lnTo>
                      <a:pt x="56" y="593"/>
                    </a:lnTo>
                    <a:lnTo>
                      <a:pt x="167" y="593"/>
                    </a:lnTo>
                    <a:lnTo>
                      <a:pt x="209" y="566"/>
                    </a:lnTo>
                    <a:lnTo>
                      <a:pt x="230" y="593"/>
                    </a:lnTo>
                    <a:lnTo>
                      <a:pt x="348" y="593"/>
                    </a:lnTo>
                    <a:lnTo>
                      <a:pt x="385" y="564"/>
                    </a:lnTo>
                    <a:lnTo>
                      <a:pt x="412" y="593"/>
                    </a:lnTo>
                    <a:lnTo>
                      <a:pt x="523" y="593"/>
                    </a:lnTo>
                    <a:lnTo>
                      <a:pt x="585" y="535"/>
                    </a:lnTo>
                    <a:lnTo>
                      <a:pt x="598" y="353"/>
                    </a:lnTo>
                    <a:lnTo>
                      <a:pt x="644" y="317"/>
                    </a:lnTo>
                    <a:lnTo>
                      <a:pt x="654" y="280"/>
                    </a:lnTo>
                    <a:lnTo>
                      <a:pt x="614" y="227"/>
                    </a:lnTo>
                    <a:lnTo>
                      <a:pt x="659" y="193"/>
                    </a:lnTo>
                    <a:lnTo>
                      <a:pt x="669" y="155"/>
                    </a:lnTo>
                    <a:lnTo>
                      <a:pt x="610" y="78"/>
                    </a:lnTo>
                    <a:lnTo>
                      <a:pt x="532" y="78"/>
                    </a:lnTo>
                    <a:lnTo>
                      <a:pt x="474" y="0"/>
                    </a:lnTo>
                    <a:lnTo>
                      <a:pt x="474" y="0"/>
                    </a:lnTo>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7"/>
              <p:cNvSpPr/>
              <p:nvPr/>
            </p:nvSpPr>
            <p:spPr bwMode="auto">
              <a:xfrm>
                <a:off x="6891338" y="5411788"/>
                <a:ext cx="998538" cy="842963"/>
              </a:xfrm>
              <a:custGeom>
                <a:avLst/>
                <a:gdLst>
                  <a:gd name="T0" fmla="*/ 251 w 1020"/>
                  <a:gd name="T1" fmla="*/ 859 h 859"/>
                  <a:gd name="T2" fmla="*/ 223 w 1020"/>
                  <a:gd name="T3" fmla="*/ 827 h 859"/>
                  <a:gd name="T4" fmla="*/ 220 w 1020"/>
                  <a:gd name="T5" fmla="*/ 833 h 859"/>
                  <a:gd name="T6" fmla="*/ 176 w 1020"/>
                  <a:gd name="T7" fmla="*/ 859 h 859"/>
                  <a:gd name="T8" fmla="*/ 44 w 1020"/>
                  <a:gd name="T9" fmla="*/ 859 h 859"/>
                  <a:gd name="T10" fmla="*/ 0 w 1020"/>
                  <a:gd name="T11" fmla="*/ 785 h 859"/>
                  <a:gd name="T12" fmla="*/ 131 w 1020"/>
                  <a:gd name="T13" fmla="*/ 547 h 859"/>
                  <a:gd name="T14" fmla="*/ 115 w 1020"/>
                  <a:gd name="T15" fmla="*/ 547 h 859"/>
                  <a:gd name="T16" fmla="*/ 67 w 1020"/>
                  <a:gd name="T17" fmla="*/ 484 h 859"/>
                  <a:gd name="T18" fmla="*/ 83 w 1020"/>
                  <a:gd name="T19" fmla="*/ 423 h 859"/>
                  <a:gd name="T20" fmla="*/ 131 w 1020"/>
                  <a:gd name="T21" fmla="*/ 386 h 859"/>
                  <a:gd name="T22" fmla="*/ 146 w 1020"/>
                  <a:gd name="T23" fmla="*/ 386 h 859"/>
                  <a:gd name="T24" fmla="*/ 102 w 1020"/>
                  <a:gd name="T25" fmla="*/ 323 h 859"/>
                  <a:gd name="T26" fmla="*/ 208 w 1020"/>
                  <a:gd name="T27" fmla="*/ 33 h 859"/>
                  <a:gd name="T28" fmla="*/ 255 w 1020"/>
                  <a:gd name="T29" fmla="*/ 0 h 859"/>
                  <a:gd name="T30" fmla="*/ 374 w 1020"/>
                  <a:gd name="T31" fmla="*/ 0 h 859"/>
                  <a:gd name="T32" fmla="*/ 421 w 1020"/>
                  <a:gd name="T33" fmla="*/ 68 h 859"/>
                  <a:gd name="T34" fmla="*/ 409 w 1020"/>
                  <a:gd name="T35" fmla="*/ 99 h 859"/>
                  <a:gd name="T36" fmla="*/ 551 w 1020"/>
                  <a:gd name="T37" fmla="*/ 99 h 859"/>
                  <a:gd name="T38" fmla="*/ 561 w 1020"/>
                  <a:gd name="T39" fmla="*/ 64 h 859"/>
                  <a:gd name="T40" fmla="*/ 609 w 1020"/>
                  <a:gd name="T41" fmla="*/ 27 h 859"/>
                  <a:gd name="T42" fmla="*/ 971 w 1020"/>
                  <a:gd name="T43" fmla="*/ 27 h 859"/>
                  <a:gd name="T44" fmla="*/ 1020 w 1020"/>
                  <a:gd name="T45" fmla="*/ 90 h 859"/>
                  <a:gd name="T46" fmla="*/ 845 w 1020"/>
                  <a:gd name="T47" fmla="*/ 743 h 859"/>
                  <a:gd name="T48" fmla="*/ 703 w 1020"/>
                  <a:gd name="T49" fmla="*/ 856 h 859"/>
                  <a:gd name="T50" fmla="*/ 414 w 1020"/>
                  <a:gd name="T51" fmla="*/ 856 h 859"/>
                  <a:gd name="T52" fmla="*/ 402 w 1020"/>
                  <a:gd name="T53" fmla="*/ 841 h 859"/>
                  <a:gd name="T54" fmla="*/ 382 w 1020"/>
                  <a:gd name="T55" fmla="*/ 859 h 859"/>
                  <a:gd name="T56" fmla="*/ 251 w 1020"/>
                  <a:gd name="T57"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0" h="859">
                    <a:moveTo>
                      <a:pt x="251" y="859"/>
                    </a:moveTo>
                    <a:cubicBezTo>
                      <a:pt x="223" y="827"/>
                      <a:pt x="223" y="827"/>
                      <a:pt x="223" y="827"/>
                    </a:cubicBezTo>
                    <a:cubicBezTo>
                      <a:pt x="220" y="833"/>
                      <a:pt x="220" y="833"/>
                      <a:pt x="220" y="833"/>
                    </a:cubicBezTo>
                    <a:cubicBezTo>
                      <a:pt x="176" y="859"/>
                      <a:pt x="176" y="859"/>
                      <a:pt x="176" y="859"/>
                    </a:cubicBezTo>
                    <a:cubicBezTo>
                      <a:pt x="44" y="859"/>
                      <a:pt x="44" y="859"/>
                      <a:pt x="44" y="859"/>
                    </a:cubicBezTo>
                    <a:cubicBezTo>
                      <a:pt x="0" y="785"/>
                      <a:pt x="0" y="785"/>
                      <a:pt x="0" y="785"/>
                    </a:cubicBezTo>
                    <a:cubicBezTo>
                      <a:pt x="131" y="547"/>
                      <a:pt x="131" y="547"/>
                      <a:pt x="131" y="547"/>
                    </a:cubicBezTo>
                    <a:cubicBezTo>
                      <a:pt x="115" y="547"/>
                      <a:pt x="115" y="547"/>
                      <a:pt x="115" y="547"/>
                    </a:cubicBezTo>
                    <a:cubicBezTo>
                      <a:pt x="67" y="484"/>
                      <a:pt x="67" y="484"/>
                      <a:pt x="67" y="484"/>
                    </a:cubicBezTo>
                    <a:cubicBezTo>
                      <a:pt x="83" y="423"/>
                      <a:pt x="83" y="423"/>
                      <a:pt x="83" y="423"/>
                    </a:cubicBezTo>
                    <a:cubicBezTo>
                      <a:pt x="131" y="386"/>
                      <a:pt x="131" y="386"/>
                      <a:pt x="131" y="386"/>
                    </a:cubicBezTo>
                    <a:cubicBezTo>
                      <a:pt x="146" y="386"/>
                      <a:pt x="146" y="386"/>
                      <a:pt x="146" y="386"/>
                    </a:cubicBezTo>
                    <a:cubicBezTo>
                      <a:pt x="102" y="323"/>
                      <a:pt x="102" y="323"/>
                      <a:pt x="102" y="323"/>
                    </a:cubicBezTo>
                    <a:cubicBezTo>
                      <a:pt x="208" y="33"/>
                      <a:pt x="208" y="33"/>
                      <a:pt x="208" y="33"/>
                    </a:cubicBezTo>
                    <a:cubicBezTo>
                      <a:pt x="255" y="0"/>
                      <a:pt x="255" y="0"/>
                      <a:pt x="255" y="0"/>
                    </a:cubicBezTo>
                    <a:cubicBezTo>
                      <a:pt x="374" y="0"/>
                      <a:pt x="374" y="0"/>
                      <a:pt x="374" y="0"/>
                    </a:cubicBezTo>
                    <a:cubicBezTo>
                      <a:pt x="421" y="68"/>
                      <a:pt x="421" y="68"/>
                      <a:pt x="421" y="68"/>
                    </a:cubicBezTo>
                    <a:cubicBezTo>
                      <a:pt x="409" y="99"/>
                      <a:pt x="409" y="99"/>
                      <a:pt x="409" y="99"/>
                    </a:cubicBezTo>
                    <a:cubicBezTo>
                      <a:pt x="551" y="99"/>
                      <a:pt x="551" y="99"/>
                      <a:pt x="551" y="99"/>
                    </a:cubicBezTo>
                    <a:cubicBezTo>
                      <a:pt x="561" y="64"/>
                      <a:pt x="561" y="64"/>
                      <a:pt x="561" y="64"/>
                    </a:cubicBezTo>
                    <a:cubicBezTo>
                      <a:pt x="609" y="27"/>
                      <a:pt x="609" y="27"/>
                      <a:pt x="609" y="27"/>
                    </a:cubicBezTo>
                    <a:cubicBezTo>
                      <a:pt x="971" y="27"/>
                      <a:pt x="971" y="27"/>
                      <a:pt x="971" y="27"/>
                    </a:cubicBezTo>
                    <a:cubicBezTo>
                      <a:pt x="1020" y="90"/>
                      <a:pt x="1020" y="90"/>
                      <a:pt x="1020" y="90"/>
                    </a:cubicBezTo>
                    <a:cubicBezTo>
                      <a:pt x="845" y="743"/>
                      <a:pt x="845" y="743"/>
                      <a:pt x="845" y="743"/>
                    </a:cubicBezTo>
                    <a:cubicBezTo>
                      <a:pt x="828" y="807"/>
                      <a:pt x="765" y="856"/>
                      <a:pt x="703" y="856"/>
                    </a:cubicBezTo>
                    <a:cubicBezTo>
                      <a:pt x="414" y="856"/>
                      <a:pt x="414" y="856"/>
                      <a:pt x="414" y="856"/>
                    </a:cubicBezTo>
                    <a:cubicBezTo>
                      <a:pt x="402" y="841"/>
                      <a:pt x="402" y="841"/>
                      <a:pt x="402" y="841"/>
                    </a:cubicBezTo>
                    <a:cubicBezTo>
                      <a:pt x="382" y="859"/>
                      <a:pt x="382" y="859"/>
                      <a:pt x="382" y="859"/>
                    </a:cubicBezTo>
                    <a:lnTo>
                      <a:pt x="251" y="859"/>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8"/>
              <p:cNvSpPr>
                <a:spLocks noEditPoints="1"/>
              </p:cNvSpPr>
              <p:nvPr/>
            </p:nvSpPr>
            <p:spPr bwMode="auto">
              <a:xfrm>
                <a:off x="6848476" y="5362576"/>
                <a:ext cx="1089025" cy="941388"/>
              </a:xfrm>
              <a:custGeom>
                <a:avLst/>
                <a:gdLst>
                  <a:gd name="T0" fmla="*/ 418 w 1112"/>
                  <a:gd name="T1" fmla="*/ 100 h 959"/>
                  <a:gd name="T2" fmla="*/ 381 w 1112"/>
                  <a:gd name="T3" fmla="*/ 199 h 959"/>
                  <a:gd name="T4" fmla="*/ 597 w 1112"/>
                  <a:gd name="T5" fmla="*/ 199 h 959"/>
                  <a:gd name="T6" fmla="*/ 581 w 1112"/>
                  <a:gd name="T7" fmla="*/ 259 h 959"/>
                  <a:gd name="T8" fmla="*/ 520 w 1112"/>
                  <a:gd name="T9" fmla="*/ 259 h 959"/>
                  <a:gd name="T10" fmla="*/ 459 w 1112"/>
                  <a:gd name="T11" fmla="*/ 486 h 959"/>
                  <a:gd name="T12" fmla="*/ 535 w 1112"/>
                  <a:gd name="T13" fmla="*/ 486 h 959"/>
                  <a:gd name="T14" fmla="*/ 519 w 1112"/>
                  <a:gd name="T15" fmla="*/ 547 h 959"/>
                  <a:gd name="T16" fmla="*/ 453 w 1112"/>
                  <a:gd name="T17" fmla="*/ 547 h 959"/>
                  <a:gd name="T18" fmla="*/ 426 w 1112"/>
                  <a:gd name="T19" fmla="*/ 859 h 959"/>
                  <a:gd name="T20" fmla="*/ 295 w 1112"/>
                  <a:gd name="T21" fmla="*/ 859 h 959"/>
                  <a:gd name="T22" fmla="*/ 310 w 1112"/>
                  <a:gd name="T23" fmla="*/ 695 h 959"/>
                  <a:gd name="T24" fmla="*/ 220 w 1112"/>
                  <a:gd name="T25" fmla="*/ 859 h 959"/>
                  <a:gd name="T26" fmla="*/ 88 w 1112"/>
                  <a:gd name="T27" fmla="*/ 859 h 959"/>
                  <a:gd name="T28" fmla="*/ 260 w 1112"/>
                  <a:gd name="T29" fmla="*/ 547 h 959"/>
                  <a:gd name="T30" fmla="*/ 159 w 1112"/>
                  <a:gd name="T31" fmla="*/ 547 h 959"/>
                  <a:gd name="T32" fmla="*/ 175 w 1112"/>
                  <a:gd name="T33" fmla="*/ 486 h 959"/>
                  <a:gd name="T34" fmla="*/ 305 w 1112"/>
                  <a:gd name="T35" fmla="*/ 486 h 959"/>
                  <a:gd name="T36" fmla="*/ 365 w 1112"/>
                  <a:gd name="T37" fmla="*/ 259 h 959"/>
                  <a:gd name="T38" fmla="*/ 359 w 1112"/>
                  <a:gd name="T39" fmla="*/ 259 h 959"/>
                  <a:gd name="T40" fmla="*/ 311 w 1112"/>
                  <a:gd name="T41" fmla="*/ 390 h 959"/>
                  <a:gd name="T42" fmla="*/ 193 w 1112"/>
                  <a:gd name="T43" fmla="*/ 390 h 959"/>
                  <a:gd name="T44" fmla="*/ 299 w 1112"/>
                  <a:gd name="T45" fmla="*/ 100 h 959"/>
                  <a:gd name="T46" fmla="*/ 418 w 1112"/>
                  <a:gd name="T47" fmla="*/ 100 h 959"/>
                  <a:gd name="T48" fmla="*/ 1015 w 1112"/>
                  <a:gd name="T49" fmla="*/ 127 h 959"/>
                  <a:gd name="T50" fmla="*/ 840 w 1112"/>
                  <a:gd name="T51" fmla="*/ 780 h 959"/>
                  <a:gd name="T52" fmla="*/ 747 w 1112"/>
                  <a:gd name="T53" fmla="*/ 856 h 959"/>
                  <a:gd name="T54" fmla="*/ 458 w 1112"/>
                  <a:gd name="T55" fmla="*/ 856 h 959"/>
                  <a:gd name="T56" fmla="*/ 653 w 1112"/>
                  <a:gd name="T57" fmla="*/ 127 h 959"/>
                  <a:gd name="T58" fmla="*/ 1015 w 1112"/>
                  <a:gd name="T59" fmla="*/ 127 h 959"/>
                  <a:gd name="T60" fmla="*/ 851 w 1112"/>
                  <a:gd name="T61" fmla="*/ 187 h 959"/>
                  <a:gd name="T62" fmla="*/ 784 w 1112"/>
                  <a:gd name="T63" fmla="*/ 187 h 959"/>
                  <a:gd name="T64" fmla="*/ 621 w 1112"/>
                  <a:gd name="T65" fmla="*/ 795 h 959"/>
                  <a:gd name="T66" fmla="*/ 667 w 1112"/>
                  <a:gd name="T67" fmla="*/ 795 h 959"/>
                  <a:gd name="T68" fmla="*/ 694 w 1112"/>
                  <a:gd name="T69" fmla="*/ 773 h 959"/>
                  <a:gd name="T70" fmla="*/ 851 w 1112"/>
                  <a:gd name="T71" fmla="*/ 187 h 959"/>
                  <a:gd name="T72" fmla="*/ 418 w 1112"/>
                  <a:gd name="T73" fmla="*/ 0 h 959"/>
                  <a:gd name="T74" fmla="*/ 299 w 1112"/>
                  <a:gd name="T75" fmla="*/ 0 h 959"/>
                  <a:gd name="T76" fmla="*/ 205 w 1112"/>
                  <a:gd name="T77" fmla="*/ 66 h 959"/>
                  <a:gd name="T78" fmla="*/ 99 w 1112"/>
                  <a:gd name="T79" fmla="*/ 355 h 959"/>
                  <a:gd name="T80" fmla="*/ 139 w 1112"/>
                  <a:gd name="T81" fmla="*/ 413 h 959"/>
                  <a:gd name="T82" fmla="*/ 79 w 1112"/>
                  <a:gd name="T83" fmla="*/ 460 h 959"/>
                  <a:gd name="T84" fmla="*/ 62 w 1112"/>
                  <a:gd name="T85" fmla="*/ 521 h 959"/>
                  <a:gd name="T86" fmla="*/ 119 w 1112"/>
                  <a:gd name="T87" fmla="*/ 595 h 959"/>
                  <a:gd name="T88" fmla="*/ 0 w 1112"/>
                  <a:gd name="T89" fmla="*/ 810 h 959"/>
                  <a:gd name="T90" fmla="*/ 88 w 1112"/>
                  <a:gd name="T91" fmla="*/ 959 h 959"/>
                  <a:gd name="T92" fmla="*/ 220 w 1112"/>
                  <a:gd name="T93" fmla="*/ 959 h 959"/>
                  <a:gd name="T94" fmla="*/ 269 w 1112"/>
                  <a:gd name="T95" fmla="*/ 930 h 959"/>
                  <a:gd name="T96" fmla="*/ 295 w 1112"/>
                  <a:gd name="T97" fmla="*/ 959 h 959"/>
                  <a:gd name="T98" fmla="*/ 426 w 1112"/>
                  <a:gd name="T99" fmla="*/ 959 h 959"/>
                  <a:gd name="T100" fmla="*/ 446 w 1112"/>
                  <a:gd name="T101" fmla="*/ 941 h 959"/>
                  <a:gd name="T102" fmla="*/ 458 w 1112"/>
                  <a:gd name="T103" fmla="*/ 956 h 959"/>
                  <a:gd name="T104" fmla="*/ 747 w 1112"/>
                  <a:gd name="T105" fmla="*/ 956 h 959"/>
                  <a:gd name="T106" fmla="*/ 937 w 1112"/>
                  <a:gd name="T107" fmla="*/ 806 h 959"/>
                  <a:gd name="T108" fmla="*/ 1112 w 1112"/>
                  <a:gd name="T109" fmla="*/ 153 h 959"/>
                  <a:gd name="T110" fmla="*/ 1015 w 1112"/>
                  <a:gd name="T111" fmla="*/ 27 h 959"/>
                  <a:gd name="T112" fmla="*/ 653 w 1112"/>
                  <a:gd name="T113" fmla="*/ 27 h 959"/>
                  <a:gd name="T114" fmla="*/ 559 w 1112"/>
                  <a:gd name="T115" fmla="*/ 99 h 959"/>
                  <a:gd name="T116" fmla="*/ 486 w 1112"/>
                  <a:gd name="T117" fmla="*/ 99 h 959"/>
                  <a:gd name="T118" fmla="*/ 418 w 1112"/>
                  <a:gd name="T119" fmla="*/ 0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2" h="959">
                    <a:moveTo>
                      <a:pt x="418" y="100"/>
                    </a:moveTo>
                    <a:cubicBezTo>
                      <a:pt x="381" y="199"/>
                      <a:pt x="381" y="199"/>
                      <a:pt x="381" y="199"/>
                    </a:cubicBezTo>
                    <a:cubicBezTo>
                      <a:pt x="597" y="199"/>
                      <a:pt x="597" y="199"/>
                      <a:pt x="597" y="199"/>
                    </a:cubicBezTo>
                    <a:cubicBezTo>
                      <a:pt x="581" y="259"/>
                      <a:pt x="581" y="259"/>
                      <a:pt x="581" y="259"/>
                    </a:cubicBezTo>
                    <a:cubicBezTo>
                      <a:pt x="520" y="259"/>
                      <a:pt x="520" y="259"/>
                      <a:pt x="520" y="259"/>
                    </a:cubicBezTo>
                    <a:cubicBezTo>
                      <a:pt x="459" y="486"/>
                      <a:pt x="459" y="486"/>
                      <a:pt x="459" y="486"/>
                    </a:cubicBezTo>
                    <a:cubicBezTo>
                      <a:pt x="535" y="486"/>
                      <a:pt x="535" y="486"/>
                      <a:pt x="535" y="486"/>
                    </a:cubicBezTo>
                    <a:cubicBezTo>
                      <a:pt x="519" y="547"/>
                      <a:pt x="519" y="547"/>
                      <a:pt x="519" y="547"/>
                    </a:cubicBezTo>
                    <a:cubicBezTo>
                      <a:pt x="453" y="547"/>
                      <a:pt x="453" y="547"/>
                      <a:pt x="453" y="547"/>
                    </a:cubicBezTo>
                    <a:cubicBezTo>
                      <a:pt x="426" y="859"/>
                      <a:pt x="426" y="859"/>
                      <a:pt x="426" y="859"/>
                    </a:cubicBezTo>
                    <a:cubicBezTo>
                      <a:pt x="295" y="859"/>
                      <a:pt x="295" y="859"/>
                      <a:pt x="295" y="859"/>
                    </a:cubicBezTo>
                    <a:cubicBezTo>
                      <a:pt x="310" y="695"/>
                      <a:pt x="310" y="695"/>
                      <a:pt x="310" y="695"/>
                    </a:cubicBezTo>
                    <a:cubicBezTo>
                      <a:pt x="220" y="859"/>
                      <a:pt x="220" y="859"/>
                      <a:pt x="220" y="859"/>
                    </a:cubicBezTo>
                    <a:cubicBezTo>
                      <a:pt x="88" y="859"/>
                      <a:pt x="88" y="859"/>
                      <a:pt x="88" y="859"/>
                    </a:cubicBezTo>
                    <a:cubicBezTo>
                      <a:pt x="260" y="547"/>
                      <a:pt x="260" y="547"/>
                      <a:pt x="260" y="547"/>
                    </a:cubicBezTo>
                    <a:cubicBezTo>
                      <a:pt x="159" y="547"/>
                      <a:pt x="159" y="547"/>
                      <a:pt x="159" y="547"/>
                    </a:cubicBezTo>
                    <a:cubicBezTo>
                      <a:pt x="175" y="486"/>
                      <a:pt x="175" y="486"/>
                      <a:pt x="175" y="486"/>
                    </a:cubicBezTo>
                    <a:cubicBezTo>
                      <a:pt x="305" y="486"/>
                      <a:pt x="305" y="486"/>
                      <a:pt x="305" y="486"/>
                    </a:cubicBezTo>
                    <a:cubicBezTo>
                      <a:pt x="365" y="259"/>
                      <a:pt x="365" y="259"/>
                      <a:pt x="365" y="259"/>
                    </a:cubicBezTo>
                    <a:cubicBezTo>
                      <a:pt x="359" y="259"/>
                      <a:pt x="359" y="259"/>
                      <a:pt x="359" y="259"/>
                    </a:cubicBezTo>
                    <a:cubicBezTo>
                      <a:pt x="311" y="390"/>
                      <a:pt x="311" y="390"/>
                      <a:pt x="311" y="390"/>
                    </a:cubicBezTo>
                    <a:cubicBezTo>
                      <a:pt x="193" y="390"/>
                      <a:pt x="193" y="390"/>
                      <a:pt x="193" y="390"/>
                    </a:cubicBezTo>
                    <a:cubicBezTo>
                      <a:pt x="299" y="100"/>
                      <a:pt x="299" y="100"/>
                      <a:pt x="299" y="100"/>
                    </a:cubicBezTo>
                    <a:cubicBezTo>
                      <a:pt x="418" y="100"/>
                      <a:pt x="418" y="100"/>
                      <a:pt x="418" y="100"/>
                    </a:cubicBezTo>
                    <a:moveTo>
                      <a:pt x="1015" y="127"/>
                    </a:moveTo>
                    <a:cubicBezTo>
                      <a:pt x="840" y="780"/>
                      <a:pt x="840" y="780"/>
                      <a:pt x="840" y="780"/>
                    </a:cubicBezTo>
                    <a:cubicBezTo>
                      <a:pt x="829" y="822"/>
                      <a:pt x="787" y="856"/>
                      <a:pt x="747" y="856"/>
                    </a:cubicBezTo>
                    <a:cubicBezTo>
                      <a:pt x="458" y="856"/>
                      <a:pt x="458" y="856"/>
                      <a:pt x="458" y="856"/>
                    </a:cubicBezTo>
                    <a:cubicBezTo>
                      <a:pt x="653" y="127"/>
                      <a:pt x="653" y="127"/>
                      <a:pt x="653" y="127"/>
                    </a:cubicBezTo>
                    <a:cubicBezTo>
                      <a:pt x="1015" y="127"/>
                      <a:pt x="1015" y="127"/>
                      <a:pt x="1015" y="127"/>
                    </a:cubicBezTo>
                    <a:moveTo>
                      <a:pt x="851" y="187"/>
                    </a:moveTo>
                    <a:cubicBezTo>
                      <a:pt x="784" y="187"/>
                      <a:pt x="784" y="187"/>
                      <a:pt x="784" y="187"/>
                    </a:cubicBezTo>
                    <a:cubicBezTo>
                      <a:pt x="621" y="795"/>
                      <a:pt x="621" y="795"/>
                      <a:pt x="621" y="795"/>
                    </a:cubicBezTo>
                    <a:cubicBezTo>
                      <a:pt x="667" y="795"/>
                      <a:pt x="667" y="795"/>
                      <a:pt x="667" y="795"/>
                    </a:cubicBezTo>
                    <a:cubicBezTo>
                      <a:pt x="679" y="795"/>
                      <a:pt x="691" y="785"/>
                      <a:pt x="694" y="773"/>
                    </a:cubicBezTo>
                    <a:cubicBezTo>
                      <a:pt x="851" y="187"/>
                      <a:pt x="851" y="187"/>
                      <a:pt x="851" y="187"/>
                    </a:cubicBezTo>
                    <a:moveTo>
                      <a:pt x="418" y="0"/>
                    </a:moveTo>
                    <a:cubicBezTo>
                      <a:pt x="299" y="0"/>
                      <a:pt x="299" y="0"/>
                      <a:pt x="299" y="0"/>
                    </a:cubicBezTo>
                    <a:cubicBezTo>
                      <a:pt x="205" y="66"/>
                      <a:pt x="205" y="66"/>
                      <a:pt x="205" y="66"/>
                    </a:cubicBezTo>
                    <a:cubicBezTo>
                      <a:pt x="99" y="355"/>
                      <a:pt x="99" y="355"/>
                      <a:pt x="99" y="355"/>
                    </a:cubicBezTo>
                    <a:cubicBezTo>
                      <a:pt x="139" y="413"/>
                      <a:pt x="139" y="413"/>
                      <a:pt x="139" y="413"/>
                    </a:cubicBezTo>
                    <a:cubicBezTo>
                      <a:pt x="79" y="460"/>
                      <a:pt x="79" y="460"/>
                      <a:pt x="79" y="460"/>
                    </a:cubicBezTo>
                    <a:cubicBezTo>
                      <a:pt x="62" y="521"/>
                      <a:pt x="62" y="521"/>
                      <a:pt x="62" y="521"/>
                    </a:cubicBezTo>
                    <a:cubicBezTo>
                      <a:pt x="119" y="595"/>
                      <a:pt x="119" y="595"/>
                      <a:pt x="119" y="595"/>
                    </a:cubicBezTo>
                    <a:cubicBezTo>
                      <a:pt x="0" y="810"/>
                      <a:pt x="0" y="810"/>
                      <a:pt x="0" y="810"/>
                    </a:cubicBezTo>
                    <a:cubicBezTo>
                      <a:pt x="88" y="959"/>
                      <a:pt x="88" y="959"/>
                      <a:pt x="88" y="959"/>
                    </a:cubicBezTo>
                    <a:cubicBezTo>
                      <a:pt x="220" y="959"/>
                      <a:pt x="220" y="959"/>
                      <a:pt x="220" y="959"/>
                    </a:cubicBezTo>
                    <a:cubicBezTo>
                      <a:pt x="269" y="930"/>
                      <a:pt x="269" y="930"/>
                      <a:pt x="269" y="930"/>
                    </a:cubicBezTo>
                    <a:cubicBezTo>
                      <a:pt x="295" y="959"/>
                      <a:pt x="295" y="959"/>
                      <a:pt x="295" y="959"/>
                    </a:cubicBezTo>
                    <a:cubicBezTo>
                      <a:pt x="426" y="959"/>
                      <a:pt x="426" y="959"/>
                      <a:pt x="426" y="959"/>
                    </a:cubicBezTo>
                    <a:cubicBezTo>
                      <a:pt x="446" y="941"/>
                      <a:pt x="446" y="941"/>
                      <a:pt x="446" y="941"/>
                    </a:cubicBezTo>
                    <a:cubicBezTo>
                      <a:pt x="458" y="956"/>
                      <a:pt x="458" y="956"/>
                      <a:pt x="458" y="956"/>
                    </a:cubicBezTo>
                    <a:cubicBezTo>
                      <a:pt x="747" y="956"/>
                      <a:pt x="747" y="956"/>
                      <a:pt x="747" y="956"/>
                    </a:cubicBezTo>
                    <a:cubicBezTo>
                      <a:pt x="832" y="956"/>
                      <a:pt x="914" y="892"/>
                      <a:pt x="937" y="806"/>
                    </a:cubicBezTo>
                    <a:cubicBezTo>
                      <a:pt x="1112" y="153"/>
                      <a:pt x="1112" y="153"/>
                      <a:pt x="1112" y="153"/>
                    </a:cubicBezTo>
                    <a:cubicBezTo>
                      <a:pt x="1015" y="27"/>
                      <a:pt x="1015" y="27"/>
                      <a:pt x="1015" y="27"/>
                    </a:cubicBezTo>
                    <a:cubicBezTo>
                      <a:pt x="653" y="27"/>
                      <a:pt x="653" y="27"/>
                      <a:pt x="653" y="27"/>
                    </a:cubicBezTo>
                    <a:cubicBezTo>
                      <a:pt x="559" y="99"/>
                      <a:pt x="559" y="99"/>
                      <a:pt x="559" y="99"/>
                    </a:cubicBezTo>
                    <a:cubicBezTo>
                      <a:pt x="486" y="99"/>
                      <a:pt x="486" y="99"/>
                      <a:pt x="486" y="99"/>
                    </a:cubicBezTo>
                    <a:cubicBezTo>
                      <a:pt x="418" y="0"/>
                      <a:pt x="418" y="0"/>
                      <a:pt x="418" y="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9"/>
              <p:cNvSpPr/>
              <p:nvPr/>
            </p:nvSpPr>
            <p:spPr bwMode="auto">
              <a:xfrm>
                <a:off x="6894513" y="4354513"/>
                <a:ext cx="701675" cy="300038"/>
              </a:xfrm>
              <a:custGeom>
                <a:avLst/>
                <a:gdLst>
                  <a:gd name="T0" fmla="*/ 70 w 716"/>
                  <a:gd name="T1" fmla="*/ 0 h 306"/>
                  <a:gd name="T2" fmla="*/ 486 w 716"/>
                  <a:gd name="T3" fmla="*/ 21 h 306"/>
                  <a:gd name="T4" fmla="*/ 590 w 716"/>
                  <a:gd name="T5" fmla="*/ 107 h 306"/>
                  <a:gd name="T6" fmla="*/ 538 w 716"/>
                  <a:gd name="T7" fmla="*/ 227 h 306"/>
                  <a:gd name="T8" fmla="*/ 219 w 716"/>
                  <a:gd name="T9" fmla="*/ 295 h 306"/>
                  <a:gd name="T10" fmla="*/ 31 w 716"/>
                  <a:gd name="T11" fmla="*/ 255 h 306"/>
                  <a:gd name="T12" fmla="*/ 4 w 716"/>
                  <a:gd name="T13" fmla="*/ 169 h 306"/>
                  <a:gd name="T14" fmla="*/ 70 w 716"/>
                  <a:gd name="T15" fmla="*/ 0 h 3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306">
                    <a:moveTo>
                      <a:pt x="70" y="0"/>
                    </a:moveTo>
                    <a:cubicBezTo>
                      <a:pt x="78" y="0"/>
                      <a:pt x="480" y="19"/>
                      <a:pt x="486" y="21"/>
                    </a:cubicBezTo>
                    <a:cubicBezTo>
                      <a:pt x="492" y="22"/>
                      <a:pt x="612" y="32"/>
                      <a:pt x="590" y="107"/>
                    </a:cubicBezTo>
                    <a:cubicBezTo>
                      <a:pt x="568" y="183"/>
                      <a:pt x="716" y="175"/>
                      <a:pt x="538" y="227"/>
                    </a:cubicBezTo>
                    <a:cubicBezTo>
                      <a:pt x="360" y="279"/>
                      <a:pt x="353" y="306"/>
                      <a:pt x="219" y="295"/>
                    </a:cubicBezTo>
                    <a:cubicBezTo>
                      <a:pt x="85" y="284"/>
                      <a:pt x="41" y="268"/>
                      <a:pt x="31" y="255"/>
                    </a:cubicBezTo>
                    <a:cubicBezTo>
                      <a:pt x="22" y="243"/>
                      <a:pt x="0" y="181"/>
                      <a:pt x="4" y="169"/>
                    </a:cubicBezTo>
                    <a:cubicBezTo>
                      <a:pt x="9" y="156"/>
                      <a:pt x="70" y="0"/>
                      <a:pt x="70" y="0"/>
                    </a:cubicBezTo>
                    <a:close/>
                  </a:path>
                </a:pathLst>
              </a:custGeom>
              <a:grpFill/>
              <a:ln w="3175" cap="flat">
                <a:solidFill>
                  <a:srgbClr val="040000"/>
                </a:solidFill>
                <a:prstDash val="solid"/>
                <a:miter lim="800000"/>
              </a:ln>
            </p:spPr>
            <p:txBody>
              <a:bodyPr vert="horz" wrap="square" lIns="91440" tIns="45720" rIns="91440" bIns="45720" numCol="1" anchor="t" anchorCtr="0" compatLnSpc="1"/>
              <a:lstStyle/>
              <a:p>
                <a:endParaRPr lang="zh-CN" altLang="en-US"/>
              </a:p>
            </p:txBody>
          </p:sp>
          <p:sp>
            <p:nvSpPr>
              <p:cNvPr id="58" name="Freeform 30"/>
              <p:cNvSpPr/>
              <p:nvPr/>
            </p:nvSpPr>
            <p:spPr bwMode="auto">
              <a:xfrm>
                <a:off x="5929313" y="4787901"/>
                <a:ext cx="541338" cy="557213"/>
              </a:xfrm>
              <a:custGeom>
                <a:avLst/>
                <a:gdLst>
                  <a:gd name="T0" fmla="*/ 35 w 341"/>
                  <a:gd name="T1" fmla="*/ 351 h 351"/>
                  <a:gd name="T2" fmla="*/ 0 w 341"/>
                  <a:gd name="T3" fmla="*/ 300 h 351"/>
                  <a:gd name="T4" fmla="*/ 111 w 341"/>
                  <a:gd name="T5" fmla="*/ 24 h 351"/>
                  <a:gd name="T6" fmla="*/ 145 w 341"/>
                  <a:gd name="T7" fmla="*/ 0 h 351"/>
                  <a:gd name="T8" fmla="*/ 307 w 341"/>
                  <a:gd name="T9" fmla="*/ 0 h 351"/>
                  <a:gd name="T10" fmla="*/ 341 w 341"/>
                  <a:gd name="T11" fmla="*/ 51 h 351"/>
                  <a:gd name="T12" fmla="*/ 231 w 341"/>
                  <a:gd name="T13" fmla="*/ 327 h 351"/>
                  <a:gd name="T14" fmla="*/ 196 w 341"/>
                  <a:gd name="T15" fmla="*/ 351 h 351"/>
                  <a:gd name="T16" fmla="*/ 35 w 341"/>
                  <a:gd name="T17"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1" h="351">
                    <a:moveTo>
                      <a:pt x="35" y="351"/>
                    </a:moveTo>
                    <a:lnTo>
                      <a:pt x="0" y="300"/>
                    </a:lnTo>
                    <a:lnTo>
                      <a:pt x="111" y="24"/>
                    </a:lnTo>
                    <a:lnTo>
                      <a:pt x="145" y="0"/>
                    </a:lnTo>
                    <a:lnTo>
                      <a:pt x="307" y="0"/>
                    </a:lnTo>
                    <a:lnTo>
                      <a:pt x="341" y="51"/>
                    </a:lnTo>
                    <a:lnTo>
                      <a:pt x="231" y="327"/>
                    </a:lnTo>
                    <a:lnTo>
                      <a:pt x="196" y="351"/>
                    </a:lnTo>
                    <a:lnTo>
                      <a:pt x="35" y="35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1"/>
              <p:cNvSpPr>
                <a:spLocks noEditPoints="1"/>
              </p:cNvSpPr>
              <p:nvPr/>
            </p:nvSpPr>
            <p:spPr bwMode="auto">
              <a:xfrm>
                <a:off x="5875338" y="4729163"/>
                <a:ext cx="649288" cy="674688"/>
              </a:xfrm>
              <a:custGeom>
                <a:avLst/>
                <a:gdLst>
                  <a:gd name="T0" fmla="*/ 341 w 409"/>
                  <a:gd name="T1" fmla="*/ 74 h 425"/>
                  <a:gd name="T2" fmla="*/ 230 w 409"/>
                  <a:gd name="T3" fmla="*/ 350 h 425"/>
                  <a:gd name="T4" fmla="*/ 69 w 409"/>
                  <a:gd name="T5" fmla="*/ 350 h 425"/>
                  <a:gd name="T6" fmla="*/ 179 w 409"/>
                  <a:gd name="T7" fmla="*/ 74 h 425"/>
                  <a:gd name="T8" fmla="*/ 341 w 409"/>
                  <a:gd name="T9" fmla="*/ 74 h 425"/>
                  <a:gd name="T10" fmla="*/ 341 w 409"/>
                  <a:gd name="T11" fmla="*/ 0 h 425"/>
                  <a:gd name="T12" fmla="*/ 179 w 409"/>
                  <a:gd name="T13" fmla="*/ 0 h 425"/>
                  <a:gd name="T14" fmla="*/ 110 w 409"/>
                  <a:gd name="T15" fmla="*/ 47 h 425"/>
                  <a:gd name="T16" fmla="*/ 0 w 409"/>
                  <a:gd name="T17" fmla="*/ 323 h 425"/>
                  <a:gd name="T18" fmla="*/ 69 w 409"/>
                  <a:gd name="T19" fmla="*/ 425 h 425"/>
                  <a:gd name="T20" fmla="*/ 230 w 409"/>
                  <a:gd name="T21" fmla="*/ 425 h 425"/>
                  <a:gd name="T22" fmla="*/ 299 w 409"/>
                  <a:gd name="T23" fmla="*/ 378 h 425"/>
                  <a:gd name="T24" fmla="*/ 409 w 409"/>
                  <a:gd name="T25" fmla="*/ 102 h 425"/>
                  <a:gd name="T26" fmla="*/ 341 w 409"/>
                  <a:gd name="T27" fmla="*/ 0 h 425"/>
                  <a:gd name="T28" fmla="*/ 341 w 409"/>
                  <a:gd name="T2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9" h="425">
                    <a:moveTo>
                      <a:pt x="341" y="74"/>
                    </a:moveTo>
                    <a:lnTo>
                      <a:pt x="230" y="350"/>
                    </a:lnTo>
                    <a:lnTo>
                      <a:pt x="69" y="350"/>
                    </a:lnTo>
                    <a:lnTo>
                      <a:pt x="179" y="74"/>
                    </a:lnTo>
                    <a:lnTo>
                      <a:pt x="341" y="74"/>
                    </a:lnTo>
                    <a:close/>
                    <a:moveTo>
                      <a:pt x="341" y="0"/>
                    </a:moveTo>
                    <a:lnTo>
                      <a:pt x="179" y="0"/>
                    </a:lnTo>
                    <a:lnTo>
                      <a:pt x="110" y="47"/>
                    </a:lnTo>
                    <a:lnTo>
                      <a:pt x="0" y="323"/>
                    </a:lnTo>
                    <a:lnTo>
                      <a:pt x="69" y="425"/>
                    </a:lnTo>
                    <a:lnTo>
                      <a:pt x="230" y="425"/>
                    </a:lnTo>
                    <a:lnTo>
                      <a:pt x="299" y="378"/>
                    </a:lnTo>
                    <a:lnTo>
                      <a:pt x="409" y="102"/>
                    </a:lnTo>
                    <a:lnTo>
                      <a:pt x="341" y="0"/>
                    </a:lnTo>
                    <a:lnTo>
                      <a:pt x="341" y="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2"/>
              <p:cNvSpPr>
                <a:spLocks noEditPoints="1"/>
              </p:cNvSpPr>
              <p:nvPr/>
            </p:nvSpPr>
            <p:spPr bwMode="auto">
              <a:xfrm>
                <a:off x="5875338" y="4729163"/>
                <a:ext cx="649288" cy="674688"/>
              </a:xfrm>
              <a:custGeom>
                <a:avLst/>
                <a:gdLst>
                  <a:gd name="T0" fmla="*/ 341 w 409"/>
                  <a:gd name="T1" fmla="*/ 74 h 425"/>
                  <a:gd name="T2" fmla="*/ 230 w 409"/>
                  <a:gd name="T3" fmla="*/ 350 h 425"/>
                  <a:gd name="T4" fmla="*/ 69 w 409"/>
                  <a:gd name="T5" fmla="*/ 350 h 425"/>
                  <a:gd name="T6" fmla="*/ 179 w 409"/>
                  <a:gd name="T7" fmla="*/ 74 h 425"/>
                  <a:gd name="T8" fmla="*/ 341 w 409"/>
                  <a:gd name="T9" fmla="*/ 74 h 425"/>
                  <a:gd name="T10" fmla="*/ 341 w 409"/>
                  <a:gd name="T11" fmla="*/ 0 h 425"/>
                  <a:gd name="T12" fmla="*/ 179 w 409"/>
                  <a:gd name="T13" fmla="*/ 0 h 425"/>
                  <a:gd name="T14" fmla="*/ 110 w 409"/>
                  <a:gd name="T15" fmla="*/ 47 h 425"/>
                  <a:gd name="T16" fmla="*/ 0 w 409"/>
                  <a:gd name="T17" fmla="*/ 323 h 425"/>
                  <a:gd name="T18" fmla="*/ 69 w 409"/>
                  <a:gd name="T19" fmla="*/ 425 h 425"/>
                  <a:gd name="T20" fmla="*/ 230 w 409"/>
                  <a:gd name="T21" fmla="*/ 425 h 425"/>
                  <a:gd name="T22" fmla="*/ 299 w 409"/>
                  <a:gd name="T23" fmla="*/ 378 h 425"/>
                  <a:gd name="T24" fmla="*/ 409 w 409"/>
                  <a:gd name="T25" fmla="*/ 102 h 425"/>
                  <a:gd name="T26" fmla="*/ 341 w 409"/>
                  <a:gd name="T27" fmla="*/ 0 h 425"/>
                  <a:gd name="T28" fmla="*/ 341 w 409"/>
                  <a:gd name="T2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9" h="425">
                    <a:moveTo>
                      <a:pt x="341" y="74"/>
                    </a:moveTo>
                    <a:lnTo>
                      <a:pt x="230" y="350"/>
                    </a:lnTo>
                    <a:lnTo>
                      <a:pt x="69" y="350"/>
                    </a:lnTo>
                    <a:lnTo>
                      <a:pt x="179" y="74"/>
                    </a:lnTo>
                    <a:lnTo>
                      <a:pt x="341" y="74"/>
                    </a:lnTo>
                    <a:moveTo>
                      <a:pt x="341" y="0"/>
                    </a:moveTo>
                    <a:lnTo>
                      <a:pt x="179" y="0"/>
                    </a:lnTo>
                    <a:lnTo>
                      <a:pt x="110" y="47"/>
                    </a:lnTo>
                    <a:lnTo>
                      <a:pt x="0" y="323"/>
                    </a:lnTo>
                    <a:lnTo>
                      <a:pt x="69" y="425"/>
                    </a:lnTo>
                    <a:lnTo>
                      <a:pt x="230" y="425"/>
                    </a:lnTo>
                    <a:lnTo>
                      <a:pt x="299" y="378"/>
                    </a:lnTo>
                    <a:lnTo>
                      <a:pt x="409" y="102"/>
                    </a:lnTo>
                    <a:lnTo>
                      <a:pt x="341" y="0"/>
                    </a:lnTo>
                    <a:lnTo>
                      <a:pt x="341" y="0"/>
                    </a:lnTo>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3"/>
              <p:cNvSpPr>
                <a:spLocks noEditPoints="1"/>
              </p:cNvSpPr>
              <p:nvPr/>
            </p:nvSpPr>
            <p:spPr bwMode="auto">
              <a:xfrm>
                <a:off x="6088063" y="4176713"/>
                <a:ext cx="1254125" cy="1173163"/>
              </a:xfrm>
              <a:custGeom>
                <a:avLst/>
                <a:gdLst>
                  <a:gd name="T0" fmla="*/ 192 w 1281"/>
                  <a:gd name="T1" fmla="*/ 1196 h 1196"/>
                  <a:gd name="T2" fmla="*/ 134 w 1281"/>
                  <a:gd name="T3" fmla="*/ 1120 h 1196"/>
                  <a:gd name="T4" fmla="*/ 158 w 1281"/>
                  <a:gd name="T5" fmla="*/ 1031 h 1196"/>
                  <a:gd name="T6" fmla="*/ 216 w 1281"/>
                  <a:gd name="T7" fmla="*/ 986 h 1196"/>
                  <a:gd name="T8" fmla="*/ 296 w 1281"/>
                  <a:gd name="T9" fmla="*/ 986 h 1196"/>
                  <a:gd name="T10" fmla="*/ 383 w 1281"/>
                  <a:gd name="T11" fmla="*/ 663 h 1196"/>
                  <a:gd name="T12" fmla="*/ 58 w 1281"/>
                  <a:gd name="T13" fmla="*/ 663 h 1196"/>
                  <a:gd name="T14" fmla="*/ 0 w 1281"/>
                  <a:gd name="T15" fmla="*/ 588 h 1196"/>
                  <a:gd name="T16" fmla="*/ 145 w 1281"/>
                  <a:gd name="T17" fmla="*/ 45 h 1196"/>
                  <a:gd name="T18" fmla="*/ 203 w 1281"/>
                  <a:gd name="T19" fmla="*/ 0 h 1196"/>
                  <a:gd name="T20" fmla="*/ 1223 w 1281"/>
                  <a:gd name="T21" fmla="*/ 0 h 1196"/>
                  <a:gd name="T22" fmla="*/ 1281 w 1281"/>
                  <a:gd name="T23" fmla="*/ 76 h 1196"/>
                  <a:gd name="T24" fmla="*/ 1258 w 1281"/>
                  <a:gd name="T25" fmla="*/ 165 h 1196"/>
                  <a:gd name="T26" fmla="*/ 1200 w 1281"/>
                  <a:gd name="T27" fmla="*/ 210 h 1196"/>
                  <a:gd name="T28" fmla="*/ 893 w 1281"/>
                  <a:gd name="T29" fmla="*/ 210 h 1196"/>
                  <a:gd name="T30" fmla="*/ 903 w 1281"/>
                  <a:gd name="T31" fmla="*/ 221 h 1196"/>
                  <a:gd name="T32" fmla="*/ 840 w 1281"/>
                  <a:gd name="T33" fmla="*/ 454 h 1196"/>
                  <a:gd name="T34" fmla="*/ 1161 w 1281"/>
                  <a:gd name="T35" fmla="*/ 454 h 1196"/>
                  <a:gd name="T36" fmla="*/ 1219 w 1281"/>
                  <a:gd name="T37" fmla="*/ 529 h 1196"/>
                  <a:gd name="T38" fmla="*/ 1195 w 1281"/>
                  <a:gd name="T39" fmla="*/ 619 h 1196"/>
                  <a:gd name="T40" fmla="*/ 1137 w 1281"/>
                  <a:gd name="T41" fmla="*/ 663 h 1196"/>
                  <a:gd name="T42" fmla="*/ 784 w 1281"/>
                  <a:gd name="T43" fmla="*/ 663 h 1196"/>
                  <a:gd name="T44" fmla="*/ 683 w 1281"/>
                  <a:gd name="T45" fmla="*/ 1040 h 1196"/>
                  <a:gd name="T46" fmla="*/ 485 w 1281"/>
                  <a:gd name="T47" fmla="*/ 1196 h 1196"/>
                  <a:gd name="T48" fmla="*/ 192 w 1281"/>
                  <a:gd name="T49" fmla="*/ 1196 h 1196"/>
                  <a:gd name="T50" fmla="*/ 439 w 1281"/>
                  <a:gd name="T51" fmla="*/ 454 h 1196"/>
                  <a:gd name="T52" fmla="*/ 504 w 1281"/>
                  <a:gd name="T53" fmla="*/ 210 h 1196"/>
                  <a:gd name="T54" fmla="*/ 504 w 1281"/>
                  <a:gd name="T55" fmla="*/ 210 h 1196"/>
                  <a:gd name="T56" fmla="*/ 438 w 1281"/>
                  <a:gd name="T57" fmla="*/ 454 h 1196"/>
                  <a:gd name="T58" fmla="*/ 439 w 1281"/>
                  <a:gd name="T59" fmla="*/ 454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1" h="1196">
                    <a:moveTo>
                      <a:pt x="192" y="1196"/>
                    </a:moveTo>
                    <a:cubicBezTo>
                      <a:pt x="134" y="1120"/>
                      <a:pt x="134" y="1120"/>
                      <a:pt x="134" y="1120"/>
                    </a:cubicBezTo>
                    <a:cubicBezTo>
                      <a:pt x="158" y="1031"/>
                      <a:pt x="158" y="1031"/>
                      <a:pt x="158" y="1031"/>
                    </a:cubicBezTo>
                    <a:cubicBezTo>
                      <a:pt x="216" y="986"/>
                      <a:pt x="216" y="986"/>
                      <a:pt x="216" y="986"/>
                    </a:cubicBezTo>
                    <a:cubicBezTo>
                      <a:pt x="296" y="986"/>
                      <a:pt x="296" y="986"/>
                      <a:pt x="296" y="986"/>
                    </a:cubicBezTo>
                    <a:cubicBezTo>
                      <a:pt x="383" y="663"/>
                      <a:pt x="383" y="663"/>
                      <a:pt x="383" y="663"/>
                    </a:cubicBezTo>
                    <a:cubicBezTo>
                      <a:pt x="58" y="663"/>
                      <a:pt x="58" y="663"/>
                      <a:pt x="58" y="663"/>
                    </a:cubicBezTo>
                    <a:cubicBezTo>
                      <a:pt x="0" y="588"/>
                      <a:pt x="0" y="588"/>
                      <a:pt x="0" y="588"/>
                    </a:cubicBezTo>
                    <a:cubicBezTo>
                      <a:pt x="145" y="45"/>
                      <a:pt x="145" y="45"/>
                      <a:pt x="145" y="45"/>
                    </a:cubicBezTo>
                    <a:cubicBezTo>
                      <a:pt x="203" y="0"/>
                      <a:pt x="203" y="0"/>
                      <a:pt x="203" y="0"/>
                    </a:cubicBezTo>
                    <a:cubicBezTo>
                      <a:pt x="1223" y="0"/>
                      <a:pt x="1223" y="0"/>
                      <a:pt x="1223" y="0"/>
                    </a:cubicBezTo>
                    <a:cubicBezTo>
                      <a:pt x="1281" y="76"/>
                      <a:pt x="1281" y="76"/>
                      <a:pt x="1281" y="76"/>
                    </a:cubicBezTo>
                    <a:cubicBezTo>
                      <a:pt x="1258" y="165"/>
                      <a:pt x="1258" y="165"/>
                      <a:pt x="1258" y="165"/>
                    </a:cubicBezTo>
                    <a:cubicBezTo>
                      <a:pt x="1200" y="210"/>
                      <a:pt x="1200" y="210"/>
                      <a:pt x="1200" y="210"/>
                    </a:cubicBezTo>
                    <a:cubicBezTo>
                      <a:pt x="893" y="210"/>
                      <a:pt x="893" y="210"/>
                      <a:pt x="893" y="210"/>
                    </a:cubicBezTo>
                    <a:cubicBezTo>
                      <a:pt x="903" y="221"/>
                      <a:pt x="903" y="221"/>
                      <a:pt x="903" y="221"/>
                    </a:cubicBezTo>
                    <a:cubicBezTo>
                      <a:pt x="840" y="454"/>
                      <a:pt x="840" y="454"/>
                      <a:pt x="840" y="454"/>
                    </a:cubicBezTo>
                    <a:cubicBezTo>
                      <a:pt x="1161" y="454"/>
                      <a:pt x="1161" y="454"/>
                      <a:pt x="1161" y="454"/>
                    </a:cubicBezTo>
                    <a:cubicBezTo>
                      <a:pt x="1219" y="529"/>
                      <a:pt x="1219" y="529"/>
                      <a:pt x="1219" y="529"/>
                    </a:cubicBezTo>
                    <a:cubicBezTo>
                      <a:pt x="1195" y="619"/>
                      <a:pt x="1195" y="619"/>
                      <a:pt x="1195" y="619"/>
                    </a:cubicBezTo>
                    <a:cubicBezTo>
                      <a:pt x="1137" y="663"/>
                      <a:pt x="1137" y="663"/>
                      <a:pt x="1137" y="663"/>
                    </a:cubicBezTo>
                    <a:cubicBezTo>
                      <a:pt x="784" y="663"/>
                      <a:pt x="784" y="663"/>
                      <a:pt x="784" y="663"/>
                    </a:cubicBezTo>
                    <a:cubicBezTo>
                      <a:pt x="683" y="1040"/>
                      <a:pt x="683" y="1040"/>
                      <a:pt x="683" y="1040"/>
                    </a:cubicBezTo>
                    <a:cubicBezTo>
                      <a:pt x="660" y="1127"/>
                      <a:pt x="573" y="1196"/>
                      <a:pt x="485" y="1196"/>
                    </a:cubicBezTo>
                    <a:lnTo>
                      <a:pt x="192" y="1196"/>
                    </a:lnTo>
                    <a:close/>
                    <a:moveTo>
                      <a:pt x="439" y="454"/>
                    </a:moveTo>
                    <a:cubicBezTo>
                      <a:pt x="504" y="210"/>
                      <a:pt x="504" y="210"/>
                      <a:pt x="504" y="210"/>
                    </a:cubicBezTo>
                    <a:cubicBezTo>
                      <a:pt x="504" y="210"/>
                      <a:pt x="504" y="210"/>
                      <a:pt x="504" y="210"/>
                    </a:cubicBezTo>
                    <a:cubicBezTo>
                      <a:pt x="438" y="454"/>
                      <a:pt x="438" y="454"/>
                      <a:pt x="438" y="454"/>
                    </a:cubicBezTo>
                    <a:lnTo>
                      <a:pt x="439" y="454"/>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4"/>
              <p:cNvSpPr>
                <a:spLocks noEditPoints="1"/>
              </p:cNvSpPr>
              <p:nvPr/>
            </p:nvSpPr>
            <p:spPr bwMode="auto">
              <a:xfrm>
                <a:off x="6030913" y="4117976"/>
                <a:ext cx="1368425" cy="1290638"/>
              </a:xfrm>
              <a:custGeom>
                <a:avLst/>
                <a:gdLst>
                  <a:gd name="T0" fmla="*/ 1281 w 1397"/>
                  <a:gd name="T1" fmla="*/ 120 h 1316"/>
                  <a:gd name="T2" fmla="*/ 1258 w 1397"/>
                  <a:gd name="T3" fmla="*/ 210 h 1316"/>
                  <a:gd name="T4" fmla="*/ 516 w 1397"/>
                  <a:gd name="T5" fmla="*/ 210 h 1316"/>
                  <a:gd name="T6" fmla="*/ 418 w 1397"/>
                  <a:gd name="T7" fmla="*/ 574 h 1316"/>
                  <a:gd name="T8" fmla="*/ 543 w 1397"/>
                  <a:gd name="T9" fmla="*/ 574 h 1316"/>
                  <a:gd name="T10" fmla="*/ 625 w 1397"/>
                  <a:gd name="T11" fmla="*/ 266 h 1316"/>
                  <a:gd name="T12" fmla="*/ 903 w 1397"/>
                  <a:gd name="T13" fmla="*/ 266 h 1316"/>
                  <a:gd name="T14" fmla="*/ 820 w 1397"/>
                  <a:gd name="T15" fmla="*/ 574 h 1316"/>
                  <a:gd name="T16" fmla="*/ 1219 w 1397"/>
                  <a:gd name="T17" fmla="*/ 574 h 1316"/>
                  <a:gd name="T18" fmla="*/ 1195 w 1397"/>
                  <a:gd name="T19" fmla="*/ 663 h 1316"/>
                  <a:gd name="T20" fmla="*/ 796 w 1397"/>
                  <a:gd name="T21" fmla="*/ 663 h 1316"/>
                  <a:gd name="T22" fmla="*/ 683 w 1397"/>
                  <a:gd name="T23" fmla="*/ 1084 h 1316"/>
                  <a:gd name="T24" fmla="*/ 543 w 1397"/>
                  <a:gd name="T25" fmla="*/ 1196 h 1316"/>
                  <a:gd name="T26" fmla="*/ 250 w 1397"/>
                  <a:gd name="T27" fmla="*/ 1196 h 1316"/>
                  <a:gd name="T28" fmla="*/ 274 w 1397"/>
                  <a:gd name="T29" fmla="*/ 1106 h 1316"/>
                  <a:gd name="T30" fmla="*/ 366 w 1397"/>
                  <a:gd name="T31" fmla="*/ 1106 h 1316"/>
                  <a:gd name="T32" fmla="*/ 409 w 1397"/>
                  <a:gd name="T33" fmla="*/ 1072 h 1316"/>
                  <a:gd name="T34" fmla="*/ 519 w 1397"/>
                  <a:gd name="T35" fmla="*/ 663 h 1316"/>
                  <a:gd name="T36" fmla="*/ 116 w 1397"/>
                  <a:gd name="T37" fmla="*/ 663 h 1316"/>
                  <a:gd name="T38" fmla="*/ 261 w 1397"/>
                  <a:gd name="T39" fmla="*/ 120 h 1316"/>
                  <a:gd name="T40" fmla="*/ 1281 w 1397"/>
                  <a:gd name="T41" fmla="*/ 120 h 1316"/>
                  <a:gd name="T42" fmla="*/ 1281 w 1397"/>
                  <a:gd name="T43" fmla="*/ 0 h 1316"/>
                  <a:gd name="T44" fmla="*/ 261 w 1397"/>
                  <a:gd name="T45" fmla="*/ 0 h 1316"/>
                  <a:gd name="T46" fmla="*/ 145 w 1397"/>
                  <a:gd name="T47" fmla="*/ 89 h 1316"/>
                  <a:gd name="T48" fmla="*/ 0 w 1397"/>
                  <a:gd name="T49" fmla="*/ 632 h 1316"/>
                  <a:gd name="T50" fmla="*/ 116 w 1397"/>
                  <a:gd name="T51" fmla="*/ 783 h 1316"/>
                  <a:gd name="T52" fmla="*/ 362 w 1397"/>
                  <a:gd name="T53" fmla="*/ 783 h 1316"/>
                  <a:gd name="T54" fmla="*/ 308 w 1397"/>
                  <a:gd name="T55" fmla="*/ 986 h 1316"/>
                  <a:gd name="T56" fmla="*/ 274 w 1397"/>
                  <a:gd name="T57" fmla="*/ 986 h 1316"/>
                  <a:gd name="T58" fmla="*/ 158 w 1397"/>
                  <a:gd name="T59" fmla="*/ 1075 h 1316"/>
                  <a:gd name="T60" fmla="*/ 134 w 1397"/>
                  <a:gd name="T61" fmla="*/ 1165 h 1316"/>
                  <a:gd name="T62" fmla="*/ 250 w 1397"/>
                  <a:gd name="T63" fmla="*/ 1316 h 1316"/>
                  <a:gd name="T64" fmla="*/ 543 w 1397"/>
                  <a:gd name="T65" fmla="*/ 1316 h 1316"/>
                  <a:gd name="T66" fmla="*/ 799 w 1397"/>
                  <a:gd name="T67" fmla="*/ 1115 h 1316"/>
                  <a:gd name="T68" fmla="*/ 888 w 1397"/>
                  <a:gd name="T69" fmla="*/ 783 h 1316"/>
                  <a:gd name="T70" fmla="*/ 1195 w 1397"/>
                  <a:gd name="T71" fmla="*/ 783 h 1316"/>
                  <a:gd name="T72" fmla="*/ 1311 w 1397"/>
                  <a:gd name="T73" fmla="*/ 694 h 1316"/>
                  <a:gd name="T74" fmla="*/ 1335 w 1397"/>
                  <a:gd name="T75" fmla="*/ 605 h 1316"/>
                  <a:gd name="T76" fmla="*/ 1219 w 1397"/>
                  <a:gd name="T77" fmla="*/ 454 h 1316"/>
                  <a:gd name="T78" fmla="*/ 977 w 1397"/>
                  <a:gd name="T79" fmla="*/ 454 h 1316"/>
                  <a:gd name="T80" fmla="*/ 1010 w 1397"/>
                  <a:gd name="T81" fmla="*/ 330 h 1316"/>
                  <a:gd name="T82" fmla="*/ 1258 w 1397"/>
                  <a:gd name="T83" fmla="*/ 330 h 1316"/>
                  <a:gd name="T84" fmla="*/ 1373 w 1397"/>
                  <a:gd name="T85" fmla="*/ 241 h 1316"/>
                  <a:gd name="T86" fmla="*/ 1397 w 1397"/>
                  <a:gd name="T87" fmla="*/ 151 h 1316"/>
                  <a:gd name="T88" fmla="*/ 1281 w 1397"/>
                  <a:gd name="T89" fmla="*/ 0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97" h="1316">
                    <a:moveTo>
                      <a:pt x="1281" y="120"/>
                    </a:moveTo>
                    <a:cubicBezTo>
                      <a:pt x="1258" y="210"/>
                      <a:pt x="1258" y="210"/>
                      <a:pt x="1258" y="210"/>
                    </a:cubicBezTo>
                    <a:cubicBezTo>
                      <a:pt x="516" y="210"/>
                      <a:pt x="516" y="210"/>
                      <a:pt x="516" y="210"/>
                    </a:cubicBezTo>
                    <a:cubicBezTo>
                      <a:pt x="418" y="574"/>
                      <a:pt x="418" y="574"/>
                      <a:pt x="418" y="574"/>
                    </a:cubicBezTo>
                    <a:cubicBezTo>
                      <a:pt x="543" y="574"/>
                      <a:pt x="543" y="574"/>
                      <a:pt x="543" y="574"/>
                    </a:cubicBezTo>
                    <a:cubicBezTo>
                      <a:pt x="625" y="266"/>
                      <a:pt x="625" y="266"/>
                      <a:pt x="625" y="266"/>
                    </a:cubicBezTo>
                    <a:cubicBezTo>
                      <a:pt x="903" y="266"/>
                      <a:pt x="903" y="266"/>
                      <a:pt x="903" y="266"/>
                    </a:cubicBezTo>
                    <a:cubicBezTo>
                      <a:pt x="820" y="574"/>
                      <a:pt x="820" y="574"/>
                      <a:pt x="820" y="574"/>
                    </a:cubicBezTo>
                    <a:cubicBezTo>
                      <a:pt x="1219" y="574"/>
                      <a:pt x="1219" y="574"/>
                      <a:pt x="1219" y="574"/>
                    </a:cubicBezTo>
                    <a:cubicBezTo>
                      <a:pt x="1195" y="663"/>
                      <a:pt x="1195" y="663"/>
                      <a:pt x="1195" y="663"/>
                    </a:cubicBezTo>
                    <a:cubicBezTo>
                      <a:pt x="796" y="663"/>
                      <a:pt x="796" y="663"/>
                      <a:pt x="796" y="663"/>
                    </a:cubicBezTo>
                    <a:cubicBezTo>
                      <a:pt x="683" y="1084"/>
                      <a:pt x="683" y="1084"/>
                      <a:pt x="683" y="1084"/>
                    </a:cubicBezTo>
                    <a:cubicBezTo>
                      <a:pt x="667" y="1145"/>
                      <a:pt x="604" y="1196"/>
                      <a:pt x="543" y="1196"/>
                    </a:cubicBezTo>
                    <a:cubicBezTo>
                      <a:pt x="250" y="1196"/>
                      <a:pt x="250" y="1196"/>
                      <a:pt x="250" y="1196"/>
                    </a:cubicBezTo>
                    <a:cubicBezTo>
                      <a:pt x="274" y="1106"/>
                      <a:pt x="274" y="1106"/>
                      <a:pt x="274" y="1106"/>
                    </a:cubicBezTo>
                    <a:cubicBezTo>
                      <a:pt x="366" y="1106"/>
                      <a:pt x="366" y="1106"/>
                      <a:pt x="366" y="1106"/>
                    </a:cubicBezTo>
                    <a:cubicBezTo>
                      <a:pt x="384" y="1106"/>
                      <a:pt x="404" y="1092"/>
                      <a:pt x="409" y="1072"/>
                    </a:cubicBezTo>
                    <a:cubicBezTo>
                      <a:pt x="519" y="663"/>
                      <a:pt x="519" y="663"/>
                      <a:pt x="519" y="663"/>
                    </a:cubicBezTo>
                    <a:cubicBezTo>
                      <a:pt x="116" y="663"/>
                      <a:pt x="116" y="663"/>
                      <a:pt x="116" y="663"/>
                    </a:cubicBezTo>
                    <a:cubicBezTo>
                      <a:pt x="261" y="120"/>
                      <a:pt x="261" y="120"/>
                      <a:pt x="261" y="120"/>
                    </a:cubicBezTo>
                    <a:cubicBezTo>
                      <a:pt x="1281" y="120"/>
                      <a:pt x="1281" y="120"/>
                      <a:pt x="1281" y="120"/>
                    </a:cubicBezTo>
                    <a:moveTo>
                      <a:pt x="1281" y="0"/>
                    </a:moveTo>
                    <a:cubicBezTo>
                      <a:pt x="261" y="0"/>
                      <a:pt x="261" y="0"/>
                      <a:pt x="261" y="0"/>
                    </a:cubicBezTo>
                    <a:cubicBezTo>
                      <a:pt x="145" y="89"/>
                      <a:pt x="145" y="89"/>
                      <a:pt x="145" y="89"/>
                    </a:cubicBezTo>
                    <a:cubicBezTo>
                      <a:pt x="0" y="632"/>
                      <a:pt x="0" y="632"/>
                      <a:pt x="0" y="632"/>
                    </a:cubicBezTo>
                    <a:cubicBezTo>
                      <a:pt x="116" y="783"/>
                      <a:pt x="116" y="783"/>
                      <a:pt x="116" y="783"/>
                    </a:cubicBezTo>
                    <a:cubicBezTo>
                      <a:pt x="362" y="783"/>
                      <a:pt x="362" y="783"/>
                      <a:pt x="362" y="783"/>
                    </a:cubicBezTo>
                    <a:cubicBezTo>
                      <a:pt x="308" y="986"/>
                      <a:pt x="308" y="986"/>
                      <a:pt x="308" y="986"/>
                    </a:cubicBezTo>
                    <a:cubicBezTo>
                      <a:pt x="274" y="986"/>
                      <a:pt x="274" y="986"/>
                      <a:pt x="274" y="986"/>
                    </a:cubicBezTo>
                    <a:cubicBezTo>
                      <a:pt x="158" y="1075"/>
                      <a:pt x="158" y="1075"/>
                      <a:pt x="158" y="1075"/>
                    </a:cubicBezTo>
                    <a:cubicBezTo>
                      <a:pt x="134" y="1165"/>
                      <a:pt x="134" y="1165"/>
                      <a:pt x="134" y="1165"/>
                    </a:cubicBezTo>
                    <a:cubicBezTo>
                      <a:pt x="250" y="1316"/>
                      <a:pt x="250" y="1316"/>
                      <a:pt x="250" y="1316"/>
                    </a:cubicBezTo>
                    <a:cubicBezTo>
                      <a:pt x="543" y="1316"/>
                      <a:pt x="543" y="1316"/>
                      <a:pt x="543" y="1316"/>
                    </a:cubicBezTo>
                    <a:cubicBezTo>
                      <a:pt x="659" y="1316"/>
                      <a:pt x="769" y="1230"/>
                      <a:pt x="799" y="1115"/>
                    </a:cubicBezTo>
                    <a:cubicBezTo>
                      <a:pt x="888" y="783"/>
                      <a:pt x="888" y="783"/>
                      <a:pt x="888" y="783"/>
                    </a:cubicBezTo>
                    <a:cubicBezTo>
                      <a:pt x="1195" y="783"/>
                      <a:pt x="1195" y="783"/>
                      <a:pt x="1195" y="783"/>
                    </a:cubicBezTo>
                    <a:cubicBezTo>
                      <a:pt x="1311" y="694"/>
                      <a:pt x="1311" y="694"/>
                      <a:pt x="1311" y="694"/>
                    </a:cubicBezTo>
                    <a:cubicBezTo>
                      <a:pt x="1335" y="605"/>
                      <a:pt x="1335" y="605"/>
                      <a:pt x="1335" y="605"/>
                    </a:cubicBezTo>
                    <a:cubicBezTo>
                      <a:pt x="1219" y="454"/>
                      <a:pt x="1219" y="454"/>
                      <a:pt x="1219" y="454"/>
                    </a:cubicBezTo>
                    <a:cubicBezTo>
                      <a:pt x="977" y="454"/>
                      <a:pt x="977" y="454"/>
                      <a:pt x="977" y="454"/>
                    </a:cubicBezTo>
                    <a:cubicBezTo>
                      <a:pt x="1010" y="330"/>
                      <a:pt x="1010" y="330"/>
                      <a:pt x="1010" y="330"/>
                    </a:cubicBezTo>
                    <a:cubicBezTo>
                      <a:pt x="1258" y="330"/>
                      <a:pt x="1258" y="330"/>
                      <a:pt x="1258" y="330"/>
                    </a:cubicBezTo>
                    <a:cubicBezTo>
                      <a:pt x="1373" y="241"/>
                      <a:pt x="1373" y="241"/>
                      <a:pt x="1373" y="241"/>
                    </a:cubicBezTo>
                    <a:cubicBezTo>
                      <a:pt x="1397" y="151"/>
                      <a:pt x="1397" y="151"/>
                      <a:pt x="1397" y="151"/>
                    </a:cubicBezTo>
                    <a:cubicBezTo>
                      <a:pt x="1281" y="0"/>
                      <a:pt x="1281" y="0"/>
                      <a:pt x="1281" y="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5"/>
              <p:cNvSpPr/>
              <p:nvPr/>
            </p:nvSpPr>
            <p:spPr bwMode="auto">
              <a:xfrm>
                <a:off x="6754813" y="4787901"/>
                <a:ext cx="431800" cy="557213"/>
              </a:xfrm>
              <a:custGeom>
                <a:avLst/>
                <a:gdLst>
                  <a:gd name="T0" fmla="*/ 36 w 272"/>
                  <a:gd name="T1" fmla="*/ 351 h 351"/>
                  <a:gd name="T2" fmla="*/ 0 w 272"/>
                  <a:gd name="T3" fmla="*/ 309 h 351"/>
                  <a:gd name="T4" fmla="*/ 37 w 272"/>
                  <a:gd name="T5" fmla="*/ 32 h 351"/>
                  <a:gd name="T6" fmla="*/ 74 w 272"/>
                  <a:gd name="T7" fmla="*/ 0 h 351"/>
                  <a:gd name="T8" fmla="*/ 235 w 272"/>
                  <a:gd name="T9" fmla="*/ 0 h 351"/>
                  <a:gd name="T10" fmla="*/ 272 w 272"/>
                  <a:gd name="T11" fmla="*/ 42 h 351"/>
                  <a:gd name="T12" fmla="*/ 235 w 272"/>
                  <a:gd name="T13" fmla="*/ 318 h 351"/>
                  <a:gd name="T14" fmla="*/ 198 w 272"/>
                  <a:gd name="T15" fmla="*/ 351 h 351"/>
                  <a:gd name="T16" fmla="*/ 36 w 272"/>
                  <a:gd name="T17"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351">
                    <a:moveTo>
                      <a:pt x="36" y="351"/>
                    </a:moveTo>
                    <a:lnTo>
                      <a:pt x="0" y="309"/>
                    </a:lnTo>
                    <a:lnTo>
                      <a:pt x="37" y="32"/>
                    </a:lnTo>
                    <a:lnTo>
                      <a:pt x="74" y="0"/>
                    </a:lnTo>
                    <a:lnTo>
                      <a:pt x="235" y="0"/>
                    </a:lnTo>
                    <a:lnTo>
                      <a:pt x="272" y="42"/>
                    </a:lnTo>
                    <a:lnTo>
                      <a:pt x="235" y="318"/>
                    </a:lnTo>
                    <a:lnTo>
                      <a:pt x="198" y="351"/>
                    </a:lnTo>
                    <a:lnTo>
                      <a:pt x="36" y="35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6"/>
              <p:cNvSpPr>
                <a:spLocks noEditPoints="1"/>
              </p:cNvSpPr>
              <p:nvPr/>
            </p:nvSpPr>
            <p:spPr bwMode="auto">
              <a:xfrm>
                <a:off x="6696076" y="4729163"/>
                <a:ext cx="549275" cy="674688"/>
              </a:xfrm>
              <a:custGeom>
                <a:avLst/>
                <a:gdLst>
                  <a:gd name="T0" fmla="*/ 272 w 346"/>
                  <a:gd name="T1" fmla="*/ 74 h 425"/>
                  <a:gd name="T2" fmla="*/ 235 w 346"/>
                  <a:gd name="T3" fmla="*/ 350 h 425"/>
                  <a:gd name="T4" fmla="*/ 73 w 346"/>
                  <a:gd name="T5" fmla="*/ 350 h 425"/>
                  <a:gd name="T6" fmla="*/ 111 w 346"/>
                  <a:gd name="T7" fmla="*/ 74 h 425"/>
                  <a:gd name="T8" fmla="*/ 272 w 346"/>
                  <a:gd name="T9" fmla="*/ 74 h 425"/>
                  <a:gd name="T10" fmla="*/ 272 w 346"/>
                  <a:gd name="T11" fmla="*/ 0 h 425"/>
                  <a:gd name="T12" fmla="*/ 111 w 346"/>
                  <a:gd name="T13" fmla="*/ 0 h 425"/>
                  <a:gd name="T14" fmla="*/ 37 w 346"/>
                  <a:gd name="T15" fmla="*/ 64 h 425"/>
                  <a:gd name="T16" fmla="*/ 0 w 346"/>
                  <a:gd name="T17" fmla="*/ 341 h 425"/>
                  <a:gd name="T18" fmla="*/ 73 w 346"/>
                  <a:gd name="T19" fmla="*/ 425 h 425"/>
                  <a:gd name="T20" fmla="*/ 235 w 346"/>
                  <a:gd name="T21" fmla="*/ 425 h 425"/>
                  <a:gd name="T22" fmla="*/ 308 w 346"/>
                  <a:gd name="T23" fmla="*/ 360 h 425"/>
                  <a:gd name="T24" fmla="*/ 346 w 346"/>
                  <a:gd name="T25" fmla="*/ 84 h 425"/>
                  <a:gd name="T26" fmla="*/ 272 w 346"/>
                  <a:gd name="T27" fmla="*/ 0 h 425"/>
                  <a:gd name="T28" fmla="*/ 272 w 346"/>
                  <a:gd name="T2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425">
                    <a:moveTo>
                      <a:pt x="272" y="74"/>
                    </a:moveTo>
                    <a:lnTo>
                      <a:pt x="235" y="350"/>
                    </a:lnTo>
                    <a:lnTo>
                      <a:pt x="73" y="350"/>
                    </a:lnTo>
                    <a:lnTo>
                      <a:pt x="111" y="74"/>
                    </a:lnTo>
                    <a:lnTo>
                      <a:pt x="272" y="74"/>
                    </a:lnTo>
                    <a:close/>
                    <a:moveTo>
                      <a:pt x="272" y="0"/>
                    </a:moveTo>
                    <a:lnTo>
                      <a:pt x="111" y="0"/>
                    </a:lnTo>
                    <a:lnTo>
                      <a:pt x="37" y="64"/>
                    </a:lnTo>
                    <a:lnTo>
                      <a:pt x="0" y="341"/>
                    </a:lnTo>
                    <a:lnTo>
                      <a:pt x="73" y="425"/>
                    </a:lnTo>
                    <a:lnTo>
                      <a:pt x="235" y="425"/>
                    </a:lnTo>
                    <a:lnTo>
                      <a:pt x="308" y="360"/>
                    </a:lnTo>
                    <a:lnTo>
                      <a:pt x="346" y="84"/>
                    </a:lnTo>
                    <a:lnTo>
                      <a:pt x="272" y="0"/>
                    </a:lnTo>
                    <a:lnTo>
                      <a:pt x="272" y="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7"/>
              <p:cNvSpPr>
                <a:spLocks noEditPoints="1"/>
              </p:cNvSpPr>
              <p:nvPr/>
            </p:nvSpPr>
            <p:spPr bwMode="auto">
              <a:xfrm>
                <a:off x="6696076" y="4729163"/>
                <a:ext cx="549275" cy="674688"/>
              </a:xfrm>
              <a:custGeom>
                <a:avLst/>
                <a:gdLst>
                  <a:gd name="T0" fmla="*/ 272 w 346"/>
                  <a:gd name="T1" fmla="*/ 74 h 425"/>
                  <a:gd name="T2" fmla="*/ 235 w 346"/>
                  <a:gd name="T3" fmla="*/ 350 h 425"/>
                  <a:gd name="T4" fmla="*/ 73 w 346"/>
                  <a:gd name="T5" fmla="*/ 350 h 425"/>
                  <a:gd name="T6" fmla="*/ 111 w 346"/>
                  <a:gd name="T7" fmla="*/ 74 h 425"/>
                  <a:gd name="T8" fmla="*/ 272 w 346"/>
                  <a:gd name="T9" fmla="*/ 74 h 425"/>
                  <a:gd name="T10" fmla="*/ 272 w 346"/>
                  <a:gd name="T11" fmla="*/ 0 h 425"/>
                  <a:gd name="T12" fmla="*/ 111 w 346"/>
                  <a:gd name="T13" fmla="*/ 0 h 425"/>
                  <a:gd name="T14" fmla="*/ 37 w 346"/>
                  <a:gd name="T15" fmla="*/ 64 h 425"/>
                  <a:gd name="T16" fmla="*/ 0 w 346"/>
                  <a:gd name="T17" fmla="*/ 341 h 425"/>
                  <a:gd name="T18" fmla="*/ 73 w 346"/>
                  <a:gd name="T19" fmla="*/ 425 h 425"/>
                  <a:gd name="T20" fmla="*/ 235 w 346"/>
                  <a:gd name="T21" fmla="*/ 425 h 425"/>
                  <a:gd name="T22" fmla="*/ 308 w 346"/>
                  <a:gd name="T23" fmla="*/ 360 h 425"/>
                  <a:gd name="T24" fmla="*/ 346 w 346"/>
                  <a:gd name="T25" fmla="*/ 84 h 425"/>
                  <a:gd name="T26" fmla="*/ 272 w 346"/>
                  <a:gd name="T27" fmla="*/ 0 h 425"/>
                  <a:gd name="T28" fmla="*/ 272 w 346"/>
                  <a:gd name="T2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425">
                    <a:moveTo>
                      <a:pt x="272" y="74"/>
                    </a:moveTo>
                    <a:lnTo>
                      <a:pt x="235" y="350"/>
                    </a:lnTo>
                    <a:lnTo>
                      <a:pt x="73" y="350"/>
                    </a:lnTo>
                    <a:lnTo>
                      <a:pt x="111" y="74"/>
                    </a:lnTo>
                    <a:lnTo>
                      <a:pt x="272" y="74"/>
                    </a:lnTo>
                    <a:moveTo>
                      <a:pt x="272" y="0"/>
                    </a:moveTo>
                    <a:lnTo>
                      <a:pt x="111" y="0"/>
                    </a:lnTo>
                    <a:lnTo>
                      <a:pt x="37" y="64"/>
                    </a:lnTo>
                    <a:lnTo>
                      <a:pt x="0" y="341"/>
                    </a:lnTo>
                    <a:lnTo>
                      <a:pt x="73" y="425"/>
                    </a:lnTo>
                    <a:lnTo>
                      <a:pt x="235" y="425"/>
                    </a:lnTo>
                    <a:lnTo>
                      <a:pt x="308" y="360"/>
                    </a:lnTo>
                    <a:lnTo>
                      <a:pt x="346" y="84"/>
                    </a:lnTo>
                    <a:lnTo>
                      <a:pt x="272" y="0"/>
                    </a:lnTo>
                    <a:lnTo>
                      <a:pt x="272" y="0"/>
                    </a:lnTo>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8"/>
              <p:cNvSpPr/>
              <p:nvPr/>
            </p:nvSpPr>
            <p:spPr bwMode="auto">
              <a:xfrm>
                <a:off x="7521576" y="4168776"/>
                <a:ext cx="723900" cy="1055688"/>
              </a:xfrm>
              <a:custGeom>
                <a:avLst/>
                <a:gdLst>
                  <a:gd name="T0" fmla="*/ 153 w 456"/>
                  <a:gd name="T1" fmla="*/ 665 h 665"/>
                  <a:gd name="T2" fmla="*/ 117 w 456"/>
                  <a:gd name="T3" fmla="*/ 618 h 665"/>
                  <a:gd name="T4" fmla="*/ 126 w 456"/>
                  <a:gd name="T5" fmla="*/ 587 h 665"/>
                  <a:gd name="T6" fmla="*/ 36 w 456"/>
                  <a:gd name="T7" fmla="*/ 587 h 665"/>
                  <a:gd name="T8" fmla="*/ 0 w 456"/>
                  <a:gd name="T9" fmla="*/ 540 h 665"/>
                  <a:gd name="T10" fmla="*/ 13 w 456"/>
                  <a:gd name="T11" fmla="*/ 491 h 665"/>
                  <a:gd name="T12" fmla="*/ 32 w 456"/>
                  <a:gd name="T13" fmla="*/ 477 h 665"/>
                  <a:gd name="T14" fmla="*/ 136 w 456"/>
                  <a:gd name="T15" fmla="*/ 90 h 665"/>
                  <a:gd name="T16" fmla="*/ 124 w 456"/>
                  <a:gd name="T17" fmla="*/ 76 h 665"/>
                  <a:gd name="T18" fmla="*/ 137 w 456"/>
                  <a:gd name="T19" fmla="*/ 27 h 665"/>
                  <a:gd name="T20" fmla="*/ 173 w 456"/>
                  <a:gd name="T21" fmla="*/ 0 h 665"/>
                  <a:gd name="T22" fmla="*/ 420 w 456"/>
                  <a:gd name="T23" fmla="*/ 0 h 665"/>
                  <a:gd name="T24" fmla="*/ 456 w 456"/>
                  <a:gd name="T25" fmla="*/ 47 h 665"/>
                  <a:gd name="T26" fmla="*/ 443 w 456"/>
                  <a:gd name="T27" fmla="*/ 95 h 665"/>
                  <a:gd name="T28" fmla="*/ 424 w 456"/>
                  <a:gd name="T29" fmla="*/ 109 h 665"/>
                  <a:gd name="T30" fmla="*/ 321 w 456"/>
                  <a:gd name="T31" fmla="*/ 496 h 665"/>
                  <a:gd name="T32" fmla="*/ 332 w 456"/>
                  <a:gd name="T33" fmla="*/ 510 h 665"/>
                  <a:gd name="T34" fmla="*/ 319 w 456"/>
                  <a:gd name="T35" fmla="*/ 559 h 665"/>
                  <a:gd name="T36" fmla="*/ 300 w 456"/>
                  <a:gd name="T37" fmla="*/ 573 h 665"/>
                  <a:gd name="T38" fmla="*/ 283 w 456"/>
                  <a:gd name="T39" fmla="*/ 637 h 665"/>
                  <a:gd name="T40" fmla="*/ 247 w 456"/>
                  <a:gd name="T41" fmla="*/ 665 h 665"/>
                  <a:gd name="T42" fmla="*/ 153 w 456"/>
                  <a:gd name="T43" fmla="*/ 66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6" h="665">
                    <a:moveTo>
                      <a:pt x="153" y="665"/>
                    </a:moveTo>
                    <a:lnTo>
                      <a:pt x="117" y="618"/>
                    </a:lnTo>
                    <a:lnTo>
                      <a:pt x="126" y="587"/>
                    </a:lnTo>
                    <a:lnTo>
                      <a:pt x="36" y="587"/>
                    </a:lnTo>
                    <a:lnTo>
                      <a:pt x="0" y="540"/>
                    </a:lnTo>
                    <a:lnTo>
                      <a:pt x="13" y="491"/>
                    </a:lnTo>
                    <a:lnTo>
                      <a:pt x="32" y="477"/>
                    </a:lnTo>
                    <a:lnTo>
                      <a:pt x="136" y="90"/>
                    </a:lnTo>
                    <a:lnTo>
                      <a:pt x="124" y="76"/>
                    </a:lnTo>
                    <a:lnTo>
                      <a:pt x="137" y="27"/>
                    </a:lnTo>
                    <a:lnTo>
                      <a:pt x="173" y="0"/>
                    </a:lnTo>
                    <a:lnTo>
                      <a:pt x="420" y="0"/>
                    </a:lnTo>
                    <a:lnTo>
                      <a:pt x="456" y="47"/>
                    </a:lnTo>
                    <a:lnTo>
                      <a:pt x="443" y="95"/>
                    </a:lnTo>
                    <a:lnTo>
                      <a:pt x="424" y="109"/>
                    </a:lnTo>
                    <a:lnTo>
                      <a:pt x="321" y="496"/>
                    </a:lnTo>
                    <a:lnTo>
                      <a:pt x="332" y="510"/>
                    </a:lnTo>
                    <a:lnTo>
                      <a:pt x="319" y="559"/>
                    </a:lnTo>
                    <a:lnTo>
                      <a:pt x="300" y="573"/>
                    </a:lnTo>
                    <a:lnTo>
                      <a:pt x="283" y="637"/>
                    </a:lnTo>
                    <a:lnTo>
                      <a:pt x="247" y="665"/>
                    </a:lnTo>
                    <a:lnTo>
                      <a:pt x="153" y="66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9"/>
              <p:cNvSpPr>
                <a:spLocks noEditPoints="1"/>
              </p:cNvSpPr>
              <p:nvPr/>
            </p:nvSpPr>
            <p:spPr bwMode="auto">
              <a:xfrm>
                <a:off x="7466013" y="4110038"/>
                <a:ext cx="836613" cy="1173163"/>
              </a:xfrm>
              <a:custGeom>
                <a:avLst/>
                <a:gdLst>
                  <a:gd name="T0" fmla="*/ 455 w 527"/>
                  <a:gd name="T1" fmla="*/ 74 h 739"/>
                  <a:gd name="T2" fmla="*/ 442 w 527"/>
                  <a:gd name="T3" fmla="*/ 123 h 739"/>
                  <a:gd name="T4" fmla="*/ 428 w 527"/>
                  <a:gd name="T5" fmla="*/ 123 h 739"/>
                  <a:gd name="T6" fmla="*/ 316 w 527"/>
                  <a:gd name="T7" fmla="*/ 538 h 739"/>
                  <a:gd name="T8" fmla="*/ 331 w 527"/>
                  <a:gd name="T9" fmla="*/ 538 h 739"/>
                  <a:gd name="T10" fmla="*/ 318 w 527"/>
                  <a:gd name="T11" fmla="*/ 587 h 739"/>
                  <a:gd name="T12" fmla="*/ 303 w 527"/>
                  <a:gd name="T13" fmla="*/ 587 h 739"/>
                  <a:gd name="T14" fmla="*/ 282 w 527"/>
                  <a:gd name="T15" fmla="*/ 665 h 739"/>
                  <a:gd name="T16" fmla="*/ 188 w 527"/>
                  <a:gd name="T17" fmla="*/ 665 h 739"/>
                  <a:gd name="T18" fmla="*/ 209 w 527"/>
                  <a:gd name="T19" fmla="*/ 587 h 739"/>
                  <a:gd name="T20" fmla="*/ 71 w 527"/>
                  <a:gd name="T21" fmla="*/ 587 h 739"/>
                  <a:gd name="T22" fmla="*/ 84 w 527"/>
                  <a:gd name="T23" fmla="*/ 538 h 739"/>
                  <a:gd name="T24" fmla="*/ 99 w 527"/>
                  <a:gd name="T25" fmla="*/ 538 h 739"/>
                  <a:gd name="T26" fmla="*/ 210 w 527"/>
                  <a:gd name="T27" fmla="*/ 123 h 739"/>
                  <a:gd name="T28" fmla="*/ 195 w 527"/>
                  <a:gd name="T29" fmla="*/ 123 h 739"/>
                  <a:gd name="T30" fmla="*/ 208 w 527"/>
                  <a:gd name="T31" fmla="*/ 74 h 739"/>
                  <a:gd name="T32" fmla="*/ 455 w 527"/>
                  <a:gd name="T33" fmla="*/ 74 h 739"/>
                  <a:gd name="T34" fmla="*/ 277 w 527"/>
                  <a:gd name="T35" fmla="*/ 224 h 739"/>
                  <a:gd name="T36" fmla="*/ 306 w 527"/>
                  <a:gd name="T37" fmla="*/ 224 h 739"/>
                  <a:gd name="T38" fmla="*/ 333 w 527"/>
                  <a:gd name="T39" fmla="*/ 123 h 739"/>
                  <a:gd name="T40" fmla="*/ 304 w 527"/>
                  <a:gd name="T41" fmla="*/ 123 h 739"/>
                  <a:gd name="T42" fmla="*/ 277 w 527"/>
                  <a:gd name="T43" fmla="*/ 224 h 739"/>
                  <a:gd name="T44" fmla="*/ 236 w 527"/>
                  <a:gd name="T45" fmla="*/ 377 h 739"/>
                  <a:gd name="T46" fmla="*/ 265 w 527"/>
                  <a:gd name="T47" fmla="*/ 377 h 739"/>
                  <a:gd name="T48" fmla="*/ 293 w 527"/>
                  <a:gd name="T49" fmla="*/ 273 h 739"/>
                  <a:gd name="T50" fmla="*/ 264 w 527"/>
                  <a:gd name="T51" fmla="*/ 273 h 739"/>
                  <a:gd name="T52" fmla="*/ 236 w 527"/>
                  <a:gd name="T53" fmla="*/ 377 h 739"/>
                  <a:gd name="T54" fmla="*/ 193 w 527"/>
                  <a:gd name="T55" fmla="*/ 538 h 739"/>
                  <a:gd name="T56" fmla="*/ 222 w 527"/>
                  <a:gd name="T57" fmla="*/ 538 h 739"/>
                  <a:gd name="T58" fmla="*/ 252 w 527"/>
                  <a:gd name="T59" fmla="*/ 425 h 739"/>
                  <a:gd name="T60" fmla="*/ 223 w 527"/>
                  <a:gd name="T61" fmla="*/ 425 h 739"/>
                  <a:gd name="T62" fmla="*/ 193 w 527"/>
                  <a:gd name="T63" fmla="*/ 538 h 739"/>
                  <a:gd name="T64" fmla="*/ 455 w 527"/>
                  <a:gd name="T65" fmla="*/ 0 h 739"/>
                  <a:gd name="T66" fmla="*/ 208 w 527"/>
                  <a:gd name="T67" fmla="*/ 0 h 739"/>
                  <a:gd name="T68" fmla="*/ 137 w 527"/>
                  <a:gd name="T69" fmla="*/ 55 h 739"/>
                  <a:gd name="T70" fmla="*/ 124 w 527"/>
                  <a:gd name="T71" fmla="*/ 103 h 739"/>
                  <a:gd name="T72" fmla="*/ 135 w 527"/>
                  <a:gd name="T73" fmla="*/ 117 h 739"/>
                  <a:gd name="T74" fmla="*/ 31 w 527"/>
                  <a:gd name="T75" fmla="*/ 504 h 739"/>
                  <a:gd name="T76" fmla="*/ 13 w 527"/>
                  <a:gd name="T77" fmla="*/ 519 h 739"/>
                  <a:gd name="T78" fmla="*/ 0 w 527"/>
                  <a:gd name="T79" fmla="*/ 567 h 739"/>
                  <a:gd name="T80" fmla="*/ 71 w 527"/>
                  <a:gd name="T81" fmla="*/ 661 h 739"/>
                  <a:gd name="T82" fmla="*/ 128 w 527"/>
                  <a:gd name="T83" fmla="*/ 661 h 739"/>
                  <a:gd name="T84" fmla="*/ 188 w 527"/>
                  <a:gd name="T85" fmla="*/ 739 h 739"/>
                  <a:gd name="T86" fmla="*/ 282 w 527"/>
                  <a:gd name="T87" fmla="*/ 739 h 739"/>
                  <a:gd name="T88" fmla="*/ 354 w 527"/>
                  <a:gd name="T89" fmla="*/ 684 h 739"/>
                  <a:gd name="T90" fmla="*/ 371 w 527"/>
                  <a:gd name="T91" fmla="*/ 619 h 739"/>
                  <a:gd name="T92" fmla="*/ 390 w 527"/>
                  <a:gd name="T93" fmla="*/ 606 h 739"/>
                  <a:gd name="T94" fmla="*/ 402 w 527"/>
                  <a:gd name="T95" fmla="*/ 557 h 739"/>
                  <a:gd name="T96" fmla="*/ 391 w 527"/>
                  <a:gd name="T97" fmla="*/ 543 h 739"/>
                  <a:gd name="T98" fmla="*/ 495 w 527"/>
                  <a:gd name="T99" fmla="*/ 155 h 739"/>
                  <a:gd name="T100" fmla="*/ 514 w 527"/>
                  <a:gd name="T101" fmla="*/ 142 h 739"/>
                  <a:gd name="T102" fmla="*/ 527 w 527"/>
                  <a:gd name="T103" fmla="*/ 93 h 739"/>
                  <a:gd name="T104" fmla="*/ 455 w 527"/>
                  <a:gd name="T105" fmla="*/ 0 h 739"/>
                  <a:gd name="T106" fmla="*/ 455 w 527"/>
                  <a:gd name="T107"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7" h="739">
                    <a:moveTo>
                      <a:pt x="455" y="74"/>
                    </a:moveTo>
                    <a:lnTo>
                      <a:pt x="442" y="123"/>
                    </a:lnTo>
                    <a:lnTo>
                      <a:pt x="428" y="123"/>
                    </a:lnTo>
                    <a:lnTo>
                      <a:pt x="316" y="538"/>
                    </a:lnTo>
                    <a:lnTo>
                      <a:pt x="331" y="538"/>
                    </a:lnTo>
                    <a:lnTo>
                      <a:pt x="318" y="587"/>
                    </a:lnTo>
                    <a:lnTo>
                      <a:pt x="303" y="587"/>
                    </a:lnTo>
                    <a:lnTo>
                      <a:pt x="282" y="665"/>
                    </a:lnTo>
                    <a:lnTo>
                      <a:pt x="188" y="665"/>
                    </a:lnTo>
                    <a:lnTo>
                      <a:pt x="209" y="587"/>
                    </a:lnTo>
                    <a:lnTo>
                      <a:pt x="71" y="587"/>
                    </a:lnTo>
                    <a:lnTo>
                      <a:pt x="84" y="538"/>
                    </a:lnTo>
                    <a:lnTo>
                      <a:pt x="99" y="538"/>
                    </a:lnTo>
                    <a:lnTo>
                      <a:pt x="210" y="123"/>
                    </a:lnTo>
                    <a:lnTo>
                      <a:pt x="195" y="123"/>
                    </a:lnTo>
                    <a:lnTo>
                      <a:pt x="208" y="74"/>
                    </a:lnTo>
                    <a:lnTo>
                      <a:pt x="455" y="74"/>
                    </a:lnTo>
                    <a:close/>
                    <a:moveTo>
                      <a:pt x="277" y="224"/>
                    </a:moveTo>
                    <a:lnTo>
                      <a:pt x="306" y="224"/>
                    </a:lnTo>
                    <a:lnTo>
                      <a:pt x="333" y="123"/>
                    </a:lnTo>
                    <a:lnTo>
                      <a:pt x="304" y="123"/>
                    </a:lnTo>
                    <a:lnTo>
                      <a:pt x="277" y="224"/>
                    </a:lnTo>
                    <a:close/>
                    <a:moveTo>
                      <a:pt x="236" y="377"/>
                    </a:moveTo>
                    <a:lnTo>
                      <a:pt x="265" y="377"/>
                    </a:lnTo>
                    <a:lnTo>
                      <a:pt x="293" y="273"/>
                    </a:lnTo>
                    <a:lnTo>
                      <a:pt x="264" y="273"/>
                    </a:lnTo>
                    <a:lnTo>
                      <a:pt x="236" y="377"/>
                    </a:lnTo>
                    <a:close/>
                    <a:moveTo>
                      <a:pt x="193" y="538"/>
                    </a:moveTo>
                    <a:lnTo>
                      <a:pt x="222" y="538"/>
                    </a:lnTo>
                    <a:lnTo>
                      <a:pt x="252" y="425"/>
                    </a:lnTo>
                    <a:lnTo>
                      <a:pt x="223" y="425"/>
                    </a:lnTo>
                    <a:lnTo>
                      <a:pt x="193" y="538"/>
                    </a:lnTo>
                    <a:close/>
                    <a:moveTo>
                      <a:pt x="455" y="0"/>
                    </a:moveTo>
                    <a:lnTo>
                      <a:pt x="208" y="0"/>
                    </a:lnTo>
                    <a:lnTo>
                      <a:pt x="137" y="55"/>
                    </a:lnTo>
                    <a:lnTo>
                      <a:pt x="124" y="103"/>
                    </a:lnTo>
                    <a:lnTo>
                      <a:pt x="135" y="117"/>
                    </a:lnTo>
                    <a:lnTo>
                      <a:pt x="31" y="504"/>
                    </a:lnTo>
                    <a:lnTo>
                      <a:pt x="13" y="519"/>
                    </a:lnTo>
                    <a:lnTo>
                      <a:pt x="0" y="567"/>
                    </a:lnTo>
                    <a:lnTo>
                      <a:pt x="71" y="661"/>
                    </a:lnTo>
                    <a:lnTo>
                      <a:pt x="128" y="661"/>
                    </a:lnTo>
                    <a:lnTo>
                      <a:pt x="188" y="739"/>
                    </a:lnTo>
                    <a:lnTo>
                      <a:pt x="282" y="739"/>
                    </a:lnTo>
                    <a:lnTo>
                      <a:pt x="354" y="684"/>
                    </a:lnTo>
                    <a:lnTo>
                      <a:pt x="371" y="619"/>
                    </a:lnTo>
                    <a:lnTo>
                      <a:pt x="390" y="606"/>
                    </a:lnTo>
                    <a:lnTo>
                      <a:pt x="402" y="557"/>
                    </a:lnTo>
                    <a:lnTo>
                      <a:pt x="391" y="543"/>
                    </a:lnTo>
                    <a:lnTo>
                      <a:pt x="495" y="155"/>
                    </a:lnTo>
                    <a:lnTo>
                      <a:pt x="514" y="142"/>
                    </a:lnTo>
                    <a:lnTo>
                      <a:pt x="527" y="93"/>
                    </a:lnTo>
                    <a:lnTo>
                      <a:pt x="455" y="0"/>
                    </a:lnTo>
                    <a:lnTo>
                      <a:pt x="455" y="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0"/>
              <p:cNvSpPr>
                <a:spLocks noEditPoints="1"/>
              </p:cNvSpPr>
              <p:nvPr/>
            </p:nvSpPr>
            <p:spPr bwMode="auto">
              <a:xfrm>
                <a:off x="7466013" y="4110038"/>
                <a:ext cx="836613" cy="1173163"/>
              </a:xfrm>
              <a:custGeom>
                <a:avLst/>
                <a:gdLst>
                  <a:gd name="T0" fmla="*/ 455 w 527"/>
                  <a:gd name="T1" fmla="*/ 74 h 739"/>
                  <a:gd name="T2" fmla="*/ 442 w 527"/>
                  <a:gd name="T3" fmla="*/ 123 h 739"/>
                  <a:gd name="T4" fmla="*/ 428 w 527"/>
                  <a:gd name="T5" fmla="*/ 123 h 739"/>
                  <a:gd name="T6" fmla="*/ 316 w 527"/>
                  <a:gd name="T7" fmla="*/ 538 h 739"/>
                  <a:gd name="T8" fmla="*/ 331 w 527"/>
                  <a:gd name="T9" fmla="*/ 538 h 739"/>
                  <a:gd name="T10" fmla="*/ 318 w 527"/>
                  <a:gd name="T11" fmla="*/ 587 h 739"/>
                  <a:gd name="T12" fmla="*/ 303 w 527"/>
                  <a:gd name="T13" fmla="*/ 587 h 739"/>
                  <a:gd name="T14" fmla="*/ 282 w 527"/>
                  <a:gd name="T15" fmla="*/ 665 h 739"/>
                  <a:gd name="T16" fmla="*/ 188 w 527"/>
                  <a:gd name="T17" fmla="*/ 665 h 739"/>
                  <a:gd name="T18" fmla="*/ 209 w 527"/>
                  <a:gd name="T19" fmla="*/ 587 h 739"/>
                  <a:gd name="T20" fmla="*/ 71 w 527"/>
                  <a:gd name="T21" fmla="*/ 587 h 739"/>
                  <a:gd name="T22" fmla="*/ 84 w 527"/>
                  <a:gd name="T23" fmla="*/ 538 h 739"/>
                  <a:gd name="T24" fmla="*/ 99 w 527"/>
                  <a:gd name="T25" fmla="*/ 538 h 739"/>
                  <a:gd name="T26" fmla="*/ 210 w 527"/>
                  <a:gd name="T27" fmla="*/ 123 h 739"/>
                  <a:gd name="T28" fmla="*/ 195 w 527"/>
                  <a:gd name="T29" fmla="*/ 123 h 739"/>
                  <a:gd name="T30" fmla="*/ 208 w 527"/>
                  <a:gd name="T31" fmla="*/ 74 h 739"/>
                  <a:gd name="T32" fmla="*/ 455 w 527"/>
                  <a:gd name="T33" fmla="*/ 74 h 739"/>
                  <a:gd name="T34" fmla="*/ 277 w 527"/>
                  <a:gd name="T35" fmla="*/ 224 h 739"/>
                  <a:gd name="T36" fmla="*/ 306 w 527"/>
                  <a:gd name="T37" fmla="*/ 224 h 739"/>
                  <a:gd name="T38" fmla="*/ 333 w 527"/>
                  <a:gd name="T39" fmla="*/ 123 h 739"/>
                  <a:gd name="T40" fmla="*/ 304 w 527"/>
                  <a:gd name="T41" fmla="*/ 123 h 739"/>
                  <a:gd name="T42" fmla="*/ 277 w 527"/>
                  <a:gd name="T43" fmla="*/ 224 h 739"/>
                  <a:gd name="T44" fmla="*/ 236 w 527"/>
                  <a:gd name="T45" fmla="*/ 377 h 739"/>
                  <a:gd name="T46" fmla="*/ 265 w 527"/>
                  <a:gd name="T47" fmla="*/ 377 h 739"/>
                  <a:gd name="T48" fmla="*/ 293 w 527"/>
                  <a:gd name="T49" fmla="*/ 273 h 739"/>
                  <a:gd name="T50" fmla="*/ 264 w 527"/>
                  <a:gd name="T51" fmla="*/ 273 h 739"/>
                  <a:gd name="T52" fmla="*/ 236 w 527"/>
                  <a:gd name="T53" fmla="*/ 377 h 739"/>
                  <a:gd name="T54" fmla="*/ 193 w 527"/>
                  <a:gd name="T55" fmla="*/ 538 h 739"/>
                  <a:gd name="T56" fmla="*/ 222 w 527"/>
                  <a:gd name="T57" fmla="*/ 538 h 739"/>
                  <a:gd name="T58" fmla="*/ 252 w 527"/>
                  <a:gd name="T59" fmla="*/ 425 h 739"/>
                  <a:gd name="T60" fmla="*/ 223 w 527"/>
                  <a:gd name="T61" fmla="*/ 425 h 739"/>
                  <a:gd name="T62" fmla="*/ 193 w 527"/>
                  <a:gd name="T63" fmla="*/ 538 h 739"/>
                  <a:gd name="T64" fmla="*/ 455 w 527"/>
                  <a:gd name="T65" fmla="*/ 0 h 739"/>
                  <a:gd name="T66" fmla="*/ 208 w 527"/>
                  <a:gd name="T67" fmla="*/ 0 h 739"/>
                  <a:gd name="T68" fmla="*/ 137 w 527"/>
                  <a:gd name="T69" fmla="*/ 55 h 739"/>
                  <a:gd name="T70" fmla="*/ 124 w 527"/>
                  <a:gd name="T71" fmla="*/ 103 h 739"/>
                  <a:gd name="T72" fmla="*/ 135 w 527"/>
                  <a:gd name="T73" fmla="*/ 117 h 739"/>
                  <a:gd name="T74" fmla="*/ 31 w 527"/>
                  <a:gd name="T75" fmla="*/ 504 h 739"/>
                  <a:gd name="T76" fmla="*/ 13 w 527"/>
                  <a:gd name="T77" fmla="*/ 519 h 739"/>
                  <a:gd name="T78" fmla="*/ 0 w 527"/>
                  <a:gd name="T79" fmla="*/ 567 h 739"/>
                  <a:gd name="T80" fmla="*/ 71 w 527"/>
                  <a:gd name="T81" fmla="*/ 661 h 739"/>
                  <a:gd name="T82" fmla="*/ 128 w 527"/>
                  <a:gd name="T83" fmla="*/ 661 h 739"/>
                  <a:gd name="T84" fmla="*/ 188 w 527"/>
                  <a:gd name="T85" fmla="*/ 739 h 739"/>
                  <a:gd name="T86" fmla="*/ 282 w 527"/>
                  <a:gd name="T87" fmla="*/ 739 h 739"/>
                  <a:gd name="T88" fmla="*/ 354 w 527"/>
                  <a:gd name="T89" fmla="*/ 684 h 739"/>
                  <a:gd name="T90" fmla="*/ 371 w 527"/>
                  <a:gd name="T91" fmla="*/ 619 h 739"/>
                  <a:gd name="T92" fmla="*/ 390 w 527"/>
                  <a:gd name="T93" fmla="*/ 606 h 739"/>
                  <a:gd name="T94" fmla="*/ 402 w 527"/>
                  <a:gd name="T95" fmla="*/ 557 h 739"/>
                  <a:gd name="T96" fmla="*/ 391 w 527"/>
                  <a:gd name="T97" fmla="*/ 543 h 739"/>
                  <a:gd name="T98" fmla="*/ 495 w 527"/>
                  <a:gd name="T99" fmla="*/ 155 h 739"/>
                  <a:gd name="T100" fmla="*/ 514 w 527"/>
                  <a:gd name="T101" fmla="*/ 142 h 739"/>
                  <a:gd name="T102" fmla="*/ 527 w 527"/>
                  <a:gd name="T103" fmla="*/ 93 h 739"/>
                  <a:gd name="T104" fmla="*/ 455 w 527"/>
                  <a:gd name="T105" fmla="*/ 0 h 739"/>
                  <a:gd name="T106" fmla="*/ 455 w 527"/>
                  <a:gd name="T107"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7" h="739">
                    <a:moveTo>
                      <a:pt x="455" y="74"/>
                    </a:moveTo>
                    <a:lnTo>
                      <a:pt x="442" y="123"/>
                    </a:lnTo>
                    <a:lnTo>
                      <a:pt x="428" y="123"/>
                    </a:lnTo>
                    <a:lnTo>
                      <a:pt x="316" y="538"/>
                    </a:lnTo>
                    <a:lnTo>
                      <a:pt x="331" y="538"/>
                    </a:lnTo>
                    <a:lnTo>
                      <a:pt x="318" y="587"/>
                    </a:lnTo>
                    <a:lnTo>
                      <a:pt x="303" y="587"/>
                    </a:lnTo>
                    <a:lnTo>
                      <a:pt x="282" y="665"/>
                    </a:lnTo>
                    <a:lnTo>
                      <a:pt x="188" y="665"/>
                    </a:lnTo>
                    <a:lnTo>
                      <a:pt x="209" y="587"/>
                    </a:lnTo>
                    <a:lnTo>
                      <a:pt x="71" y="587"/>
                    </a:lnTo>
                    <a:lnTo>
                      <a:pt x="84" y="538"/>
                    </a:lnTo>
                    <a:lnTo>
                      <a:pt x="99" y="538"/>
                    </a:lnTo>
                    <a:lnTo>
                      <a:pt x="210" y="123"/>
                    </a:lnTo>
                    <a:lnTo>
                      <a:pt x="195" y="123"/>
                    </a:lnTo>
                    <a:lnTo>
                      <a:pt x="208" y="74"/>
                    </a:lnTo>
                    <a:lnTo>
                      <a:pt x="455" y="74"/>
                    </a:lnTo>
                    <a:moveTo>
                      <a:pt x="277" y="224"/>
                    </a:moveTo>
                    <a:lnTo>
                      <a:pt x="306" y="224"/>
                    </a:lnTo>
                    <a:lnTo>
                      <a:pt x="333" y="123"/>
                    </a:lnTo>
                    <a:lnTo>
                      <a:pt x="304" y="123"/>
                    </a:lnTo>
                    <a:lnTo>
                      <a:pt x="277" y="224"/>
                    </a:lnTo>
                    <a:moveTo>
                      <a:pt x="236" y="377"/>
                    </a:moveTo>
                    <a:lnTo>
                      <a:pt x="265" y="377"/>
                    </a:lnTo>
                    <a:lnTo>
                      <a:pt x="293" y="273"/>
                    </a:lnTo>
                    <a:lnTo>
                      <a:pt x="264" y="273"/>
                    </a:lnTo>
                    <a:lnTo>
                      <a:pt x="236" y="377"/>
                    </a:lnTo>
                    <a:moveTo>
                      <a:pt x="193" y="538"/>
                    </a:moveTo>
                    <a:lnTo>
                      <a:pt x="222" y="538"/>
                    </a:lnTo>
                    <a:lnTo>
                      <a:pt x="252" y="425"/>
                    </a:lnTo>
                    <a:lnTo>
                      <a:pt x="223" y="425"/>
                    </a:lnTo>
                    <a:lnTo>
                      <a:pt x="193" y="538"/>
                    </a:lnTo>
                    <a:moveTo>
                      <a:pt x="455" y="0"/>
                    </a:moveTo>
                    <a:lnTo>
                      <a:pt x="208" y="0"/>
                    </a:lnTo>
                    <a:lnTo>
                      <a:pt x="137" y="55"/>
                    </a:lnTo>
                    <a:lnTo>
                      <a:pt x="124" y="103"/>
                    </a:lnTo>
                    <a:lnTo>
                      <a:pt x="135" y="117"/>
                    </a:lnTo>
                    <a:lnTo>
                      <a:pt x="31" y="504"/>
                    </a:lnTo>
                    <a:lnTo>
                      <a:pt x="13" y="519"/>
                    </a:lnTo>
                    <a:lnTo>
                      <a:pt x="0" y="567"/>
                    </a:lnTo>
                    <a:lnTo>
                      <a:pt x="71" y="661"/>
                    </a:lnTo>
                    <a:lnTo>
                      <a:pt x="128" y="661"/>
                    </a:lnTo>
                    <a:lnTo>
                      <a:pt x="188" y="739"/>
                    </a:lnTo>
                    <a:lnTo>
                      <a:pt x="282" y="739"/>
                    </a:lnTo>
                    <a:lnTo>
                      <a:pt x="354" y="684"/>
                    </a:lnTo>
                    <a:lnTo>
                      <a:pt x="371" y="619"/>
                    </a:lnTo>
                    <a:lnTo>
                      <a:pt x="390" y="606"/>
                    </a:lnTo>
                    <a:lnTo>
                      <a:pt x="402" y="557"/>
                    </a:lnTo>
                    <a:lnTo>
                      <a:pt x="391" y="543"/>
                    </a:lnTo>
                    <a:lnTo>
                      <a:pt x="495" y="155"/>
                    </a:lnTo>
                    <a:lnTo>
                      <a:pt x="514" y="142"/>
                    </a:lnTo>
                    <a:lnTo>
                      <a:pt x="527" y="93"/>
                    </a:lnTo>
                    <a:lnTo>
                      <a:pt x="455" y="0"/>
                    </a:lnTo>
                    <a:lnTo>
                      <a:pt x="455" y="0"/>
                    </a:lnTo>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1"/>
              <p:cNvSpPr/>
              <p:nvPr/>
            </p:nvSpPr>
            <p:spPr bwMode="auto">
              <a:xfrm>
                <a:off x="7073901" y="4148138"/>
                <a:ext cx="1481138" cy="1903413"/>
              </a:xfrm>
              <a:custGeom>
                <a:avLst/>
                <a:gdLst>
                  <a:gd name="T0" fmla="*/ 675 w 933"/>
                  <a:gd name="T1" fmla="*/ 1199 h 1199"/>
                  <a:gd name="T2" fmla="*/ 638 w 933"/>
                  <a:gd name="T3" fmla="*/ 1162 h 1199"/>
                  <a:gd name="T4" fmla="*/ 630 w 933"/>
                  <a:gd name="T5" fmla="*/ 757 h 1199"/>
                  <a:gd name="T6" fmla="*/ 273 w 933"/>
                  <a:gd name="T7" fmla="*/ 757 h 1199"/>
                  <a:gd name="T8" fmla="*/ 255 w 933"/>
                  <a:gd name="T9" fmla="*/ 752 h 1199"/>
                  <a:gd name="T10" fmla="*/ 158 w 933"/>
                  <a:gd name="T11" fmla="*/ 699 h 1199"/>
                  <a:gd name="T12" fmla="*/ 148 w 933"/>
                  <a:gd name="T13" fmla="*/ 733 h 1199"/>
                  <a:gd name="T14" fmla="*/ 112 w 933"/>
                  <a:gd name="T15" fmla="*/ 759 h 1199"/>
                  <a:gd name="T16" fmla="*/ 36 w 933"/>
                  <a:gd name="T17" fmla="*/ 759 h 1199"/>
                  <a:gd name="T18" fmla="*/ 0 w 933"/>
                  <a:gd name="T19" fmla="*/ 712 h 1199"/>
                  <a:gd name="T20" fmla="*/ 89 w 933"/>
                  <a:gd name="T21" fmla="*/ 409 h 1199"/>
                  <a:gd name="T22" fmla="*/ 120 w 933"/>
                  <a:gd name="T23" fmla="*/ 386 h 1199"/>
                  <a:gd name="T24" fmla="*/ 97 w 933"/>
                  <a:gd name="T25" fmla="*/ 355 h 1199"/>
                  <a:gd name="T26" fmla="*/ 111 w 933"/>
                  <a:gd name="T27" fmla="*/ 300 h 1199"/>
                  <a:gd name="T28" fmla="*/ 147 w 933"/>
                  <a:gd name="T29" fmla="*/ 273 h 1199"/>
                  <a:gd name="T30" fmla="*/ 172 w 933"/>
                  <a:gd name="T31" fmla="*/ 273 h 1199"/>
                  <a:gd name="T32" fmla="*/ 184 w 933"/>
                  <a:gd name="T33" fmla="*/ 226 h 1199"/>
                  <a:gd name="T34" fmla="*/ 149 w 933"/>
                  <a:gd name="T35" fmla="*/ 180 h 1199"/>
                  <a:gd name="T36" fmla="*/ 164 w 933"/>
                  <a:gd name="T37" fmla="*/ 125 h 1199"/>
                  <a:gd name="T38" fmla="*/ 200 w 933"/>
                  <a:gd name="T39" fmla="*/ 97 h 1199"/>
                  <a:gd name="T40" fmla="*/ 219 w 933"/>
                  <a:gd name="T41" fmla="*/ 97 h 1199"/>
                  <a:gd name="T42" fmla="*/ 237 w 933"/>
                  <a:gd name="T43" fmla="*/ 27 h 1199"/>
                  <a:gd name="T44" fmla="*/ 273 w 933"/>
                  <a:gd name="T45" fmla="*/ 0 h 1199"/>
                  <a:gd name="T46" fmla="*/ 406 w 933"/>
                  <a:gd name="T47" fmla="*/ 0 h 1199"/>
                  <a:gd name="T48" fmla="*/ 442 w 933"/>
                  <a:gd name="T49" fmla="*/ 46 h 1199"/>
                  <a:gd name="T50" fmla="*/ 428 w 933"/>
                  <a:gd name="T51" fmla="*/ 99 h 1199"/>
                  <a:gd name="T52" fmla="*/ 463 w 933"/>
                  <a:gd name="T53" fmla="*/ 144 h 1199"/>
                  <a:gd name="T54" fmla="*/ 448 w 933"/>
                  <a:gd name="T55" fmla="*/ 199 h 1199"/>
                  <a:gd name="T56" fmla="*/ 412 w 933"/>
                  <a:gd name="T57" fmla="*/ 227 h 1199"/>
                  <a:gd name="T58" fmla="*/ 393 w 933"/>
                  <a:gd name="T59" fmla="*/ 227 h 1199"/>
                  <a:gd name="T60" fmla="*/ 381 w 933"/>
                  <a:gd name="T61" fmla="*/ 273 h 1199"/>
                  <a:gd name="T62" fmla="*/ 386 w 933"/>
                  <a:gd name="T63" fmla="*/ 273 h 1199"/>
                  <a:gd name="T64" fmla="*/ 422 w 933"/>
                  <a:gd name="T65" fmla="*/ 319 h 1199"/>
                  <a:gd name="T66" fmla="*/ 407 w 933"/>
                  <a:gd name="T67" fmla="*/ 374 h 1199"/>
                  <a:gd name="T68" fmla="*/ 371 w 933"/>
                  <a:gd name="T69" fmla="*/ 402 h 1199"/>
                  <a:gd name="T70" fmla="*/ 355 w 933"/>
                  <a:gd name="T71" fmla="*/ 461 h 1199"/>
                  <a:gd name="T72" fmla="*/ 370 w 933"/>
                  <a:gd name="T73" fmla="*/ 481 h 1199"/>
                  <a:gd name="T74" fmla="*/ 356 w 933"/>
                  <a:gd name="T75" fmla="*/ 537 h 1199"/>
                  <a:gd name="T76" fmla="*/ 330 w 933"/>
                  <a:gd name="T77" fmla="*/ 556 h 1199"/>
                  <a:gd name="T78" fmla="*/ 320 w 933"/>
                  <a:gd name="T79" fmla="*/ 593 h 1199"/>
                  <a:gd name="T80" fmla="*/ 378 w 933"/>
                  <a:gd name="T81" fmla="*/ 627 h 1199"/>
                  <a:gd name="T82" fmla="*/ 519 w 933"/>
                  <a:gd name="T83" fmla="*/ 627 h 1199"/>
                  <a:gd name="T84" fmla="*/ 516 w 933"/>
                  <a:gd name="T85" fmla="*/ 622 h 1199"/>
                  <a:gd name="T86" fmla="*/ 624 w 933"/>
                  <a:gd name="T87" fmla="*/ 438 h 1199"/>
                  <a:gd name="T88" fmla="*/ 621 w 933"/>
                  <a:gd name="T89" fmla="*/ 295 h 1199"/>
                  <a:gd name="T90" fmla="*/ 622 w 933"/>
                  <a:gd name="T91" fmla="*/ 285 h 1199"/>
                  <a:gd name="T92" fmla="*/ 664 w 933"/>
                  <a:gd name="T93" fmla="*/ 130 h 1199"/>
                  <a:gd name="T94" fmla="*/ 691 w 933"/>
                  <a:gd name="T95" fmla="*/ 109 h 1199"/>
                  <a:gd name="T96" fmla="*/ 675 w 933"/>
                  <a:gd name="T97" fmla="*/ 88 h 1199"/>
                  <a:gd name="T98" fmla="*/ 688 w 933"/>
                  <a:gd name="T99" fmla="*/ 40 h 1199"/>
                  <a:gd name="T100" fmla="*/ 724 w 933"/>
                  <a:gd name="T101" fmla="*/ 13 h 1199"/>
                  <a:gd name="T102" fmla="*/ 898 w 933"/>
                  <a:gd name="T103" fmla="*/ 13 h 1199"/>
                  <a:gd name="T104" fmla="*/ 933 w 933"/>
                  <a:gd name="T105" fmla="*/ 60 h 1199"/>
                  <a:gd name="T106" fmla="*/ 868 w 933"/>
                  <a:gd name="T107" fmla="*/ 304 h 1199"/>
                  <a:gd name="T108" fmla="*/ 864 w 933"/>
                  <a:gd name="T109" fmla="*/ 314 h 1199"/>
                  <a:gd name="T110" fmla="*/ 778 w 933"/>
                  <a:gd name="T111" fmla="*/ 458 h 1199"/>
                  <a:gd name="T112" fmla="*/ 778 w 933"/>
                  <a:gd name="T113" fmla="*/ 459 h 1199"/>
                  <a:gd name="T114" fmla="*/ 830 w 933"/>
                  <a:gd name="T115" fmla="*/ 1158 h 1199"/>
                  <a:gd name="T116" fmla="*/ 793 w 933"/>
                  <a:gd name="T117" fmla="*/ 1199 h 1199"/>
                  <a:gd name="T118" fmla="*/ 675 w 933"/>
                  <a:gd name="T119" fmla="*/ 1199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3" h="1199">
                    <a:moveTo>
                      <a:pt x="675" y="1199"/>
                    </a:moveTo>
                    <a:lnTo>
                      <a:pt x="638" y="1162"/>
                    </a:lnTo>
                    <a:lnTo>
                      <a:pt x="630" y="757"/>
                    </a:lnTo>
                    <a:lnTo>
                      <a:pt x="273" y="757"/>
                    </a:lnTo>
                    <a:lnTo>
                      <a:pt x="255" y="752"/>
                    </a:lnTo>
                    <a:lnTo>
                      <a:pt x="158" y="699"/>
                    </a:lnTo>
                    <a:lnTo>
                      <a:pt x="148" y="733"/>
                    </a:lnTo>
                    <a:lnTo>
                      <a:pt x="112" y="759"/>
                    </a:lnTo>
                    <a:lnTo>
                      <a:pt x="36" y="759"/>
                    </a:lnTo>
                    <a:lnTo>
                      <a:pt x="0" y="712"/>
                    </a:lnTo>
                    <a:lnTo>
                      <a:pt x="89" y="409"/>
                    </a:lnTo>
                    <a:lnTo>
                      <a:pt x="120" y="386"/>
                    </a:lnTo>
                    <a:lnTo>
                      <a:pt x="97" y="355"/>
                    </a:lnTo>
                    <a:lnTo>
                      <a:pt x="111" y="300"/>
                    </a:lnTo>
                    <a:lnTo>
                      <a:pt x="147" y="273"/>
                    </a:lnTo>
                    <a:lnTo>
                      <a:pt x="172" y="273"/>
                    </a:lnTo>
                    <a:lnTo>
                      <a:pt x="184" y="226"/>
                    </a:lnTo>
                    <a:lnTo>
                      <a:pt x="149" y="180"/>
                    </a:lnTo>
                    <a:lnTo>
                      <a:pt x="164" y="125"/>
                    </a:lnTo>
                    <a:lnTo>
                      <a:pt x="200" y="97"/>
                    </a:lnTo>
                    <a:lnTo>
                      <a:pt x="219" y="97"/>
                    </a:lnTo>
                    <a:lnTo>
                      <a:pt x="237" y="27"/>
                    </a:lnTo>
                    <a:lnTo>
                      <a:pt x="273" y="0"/>
                    </a:lnTo>
                    <a:lnTo>
                      <a:pt x="406" y="0"/>
                    </a:lnTo>
                    <a:lnTo>
                      <a:pt x="442" y="46"/>
                    </a:lnTo>
                    <a:lnTo>
                      <a:pt x="428" y="99"/>
                    </a:lnTo>
                    <a:lnTo>
                      <a:pt x="463" y="144"/>
                    </a:lnTo>
                    <a:lnTo>
                      <a:pt x="448" y="199"/>
                    </a:lnTo>
                    <a:lnTo>
                      <a:pt x="412" y="227"/>
                    </a:lnTo>
                    <a:lnTo>
                      <a:pt x="393" y="227"/>
                    </a:lnTo>
                    <a:lnTo>
                      <a:pt x="381" y="273"/>
                    </a:lnTo>
                    <a:lnTo>
                      <a:pt x="386" y="273"/>
                    </a:lnTo>
                    <a:lnTo>
                      <a:pt x="422" y="319"/>
                    </a:lnTo>
                    <a:lnTo>
                      <a:pt x="407" y="374"/>
                    </a:lnTo>
                    <a:lnTo>
                      <a:pt x="371" y="402"/>
                    </a:lnTo>
                    <a:lnTo>
                      <a:pt x="355" y="461"/>
                    </a:lnTo>
                    <a:lnTo>
                      <a:pt x="370" y="481"/>
                    </a:lnTo>
                    <a:lnTo>
                      <a:pt x="356" y="537"/>
                    </a:lnTo>
                    <a:lnTo>
                      <a:pt x="330" y="556"/>
                    </a:lnTo>
                    <a:lnTo>
                      <a:pt x="320" y="593"/>
                    </a:lnTo>
                    <a:lnTo>
                      <a:pt x="378" y="627"/>
                    </a:lnTo>
                    <a:lnTo>
                      <a:pt x="519" y="627"/>
                    </a:lnTo>
                    <a:lnTo>
                      <a:pt x="516" y="622"/>
                    </a:lnTo>
                    <a:lnTo>
                      <a:pt x="624" y="438"/>
                    </a:lnTo>
                    <a:lnTo>
                      <a:pt x="621" y="295"/>
                    </a:lnTo>
                    <a:lnTo>
                      <a:pt x="622" y="285"/>
                    </a:lnTo>
                    <a:lnTo>
                      <a:pt x="664" y="130"/>
                    </a:lnTo>
                    <a:lnTo>
                      <a:pt x="691" y="109"/>
                    </a:lnTo>
                    <a:lnTo>
                      <a:pt x="675" y="88"/>
                    </a:lnTo>
                    <a:lnTo>
                      <a:pt x="688" y="40"/>
                    </a:lnTo>
                    <a:lnTo>
                      <a:pt x="724" y="13"/>
                    </a:lnTo>
                    <a:lnTo>
                      <a:pt x="898" y="13"/>
                    </a:lnTo>
                    <a:lnTo>
                      <a:pt x="933" y="60"/>
                    </a:lnTo>
                    <a:lnTo>
                      <a:pt x="868" y="304"/>
                    </a:lnTo>
                    <a:lnTo>
                      <a:pt x="864" y="314"/>
                    </a:lnTo>
                    <a:lnTo>
                      <a:pt x="778" y="458"/>
                    </a:lnTo>
                    <a:lnTo>
                      <a:pt x="778" y="459"/>
                    </a:lnTo>
                    <a:lnTo>
                      <a:pt x="830" y="1158"/>
                    </a:lnTo>
                    <a:lnTo>
                      <a:pt x="793" y="1199"/>
                    </a:lnTo>
                    <a:lnTo>
                      <a:pt x="675" y="1199"/>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2"/>
              <p:cNvSpPr>
                <a:spLocks noEditPoints="1"/>
              </p:cNvSpPr>
              <p:nvPr/>
            </p:nvSpPr>
            <p:spPr bwMode="auto">
              <a:xfrm>
                <a:off x="7018338" y="4089401"/>
                <a:ext cx="1593850" cy="2020888"/>
              </a:xfrm>
              <a:custGeom>
                <a:avLst/>
                <a:gdLst>
                  <a:gd name="T0" fmla="*/ 415 w 1004"/>
                  <a:gd name="T1" fmla="*/ 171 h 1273"/>
                  <a:gd name="T2" fmla="*/ 447 w 1004"/>
                  <a:gd name="T3" fmla="*/ 227 h 1273"/>
                  <a:gd name="T4" fmla="*/ 368 w 1004"/>
                  <a:gd name="T5" fmla="*/ 347 h 1273"/>
                  <a:gd name="T6" fmla="*/ 406 w 1004"/>
                  <a:gd name="T7" fmla="*/ 402 h 1273"/>
                  <a:gd name="T8" fmla="*/ 349 w 1004"/>
                  <a:gd name="T9" fmla="*/ 509 h 1273"/>
                  <a:gd name="T10" fmla="*/ 355 w 1004"/>
                  <a:gd name="T11" fmla="*/ 564 h 1273"/>
                  <a:gd name="T12" fmla="*/ 312 w 1004"/>
                  <a:gd name="T13" fmla="*/ 647 h 1273"/>
                  <a:gd name="T14" fmla="*/ 701 w 1004"/>
                  <a:gd name="T15" fmla="*/ 701 h 1273"/>
                  <a:gd name="T16" fmla="*/ 661 w 1004"/>
                  <a:gd name="T17" fmla="*/ 678 h 1273"/>
                  <a:gd name="T18" fmla="*/ 696 w 1004"/>
                  <a:gd name="T19" fmla="*/ 485 h 1273"/>
                  <a:gd name="T20" fmla="*/ 734 w 1004"/>
                  <a:gd name="T21" fmla="*/ 177 h 1273"/>
                  <a:gd name="T22" fmla="*/ 772 w 1004"/>
                  <a:gd name="T23" fmla="*/ 320 h 1273"/>
                  <a:gd name="T24" fmla="*/ 795 w 1004"/>
                  <a:gd name="T25" fmla="*/ 320 h 1273"/>
                  <a:gd name="T26" fmla="*/ 746 w 1004"/>
                  <a:gd name="T27" fmla="*/ 134 h 1273"/>
                  <a:gd name="T28" fmla="*/ 933 w 1004"/>
                  <a:gd name="T29" fmla="*/ 87 h 1273"/>
                  <a:gd name="T30" fmla="*/ 775 w 1004"/>
                  <a:gd name="T31" fmla="*/ 485 h 1273"/>
                  <a:gd name="T32" fmla="*/ 828 w 1004"/>
                  <a:gd name="T33" fmla="*/ 1198 h 1273"/>
                  <a:gd name="T34" fmla="*/ 702 w 1004"/>
                  <a:gd name="T35" fmla="*/ 757 h 1273"/>
                  <a:gd name="T36" fmla="*/ 171 w 1004"/>
                  <a:gd name="T37" fmla="*/ 681 h 1273"/>
                  <a:gd name="T38" fmla="*/ 71 w 1004"/>
                  <a:gd name="T39" fmla="*/ 759 h 1273"/>
                  <a:gd name="T40" fmla="*/ 237 w 1004"/>
                  <a:gd name="T41" fmla="*/ 456 h 1273"/>
                  <a:gd name="T42" fmla="*/ 215 w 1004"/>
                  <a:gd name="T43" fmla="*/ 589 h 1273"/>
                  <a:gd name="T44" fmla="*/ 167 w 1004"/>
                  <a:gd name="T45" fmla="*/ 402 h 1273"/>
                  <a:gd name="T46" fmla="*/ 235 w 1004"/>
                  <a:gd name="T47" fmla="*/ 347 h 1273"/>
                  <a:gd name="T48" fmla="*/ 220 w 1004"/>
                  <a:gd name="T49" fmla="*/ 227 h 1273"/>
                  <a:gd name="T50" fmla="*/ 282 w 1004"/>
                  <a:gd name="T51" fmla="*/ 171 h 1273"/>
                  <a:gd name="T52" fmla="*/ 441 w 1004"/>
                  <a:gd name="T53" fmla="*/ 74 h 1273"/>
                  <a:gd name="T54" fmla="*/ 308 w 1004"/>
                  <a:gd name="T55" fmla="*/ 0 h 1273"/>
                  <a:gd name="T56" fmla="*/ 223 w 1004"/>
                  <a:gd name="T57" fmla="*/ 106 h 1273"/>
                  <a:gd name="T58" fmla="*/ 148 w 1004"/>
                  <a:gd name="T59" fmla="*/ 208 h 1273"/>
                  <a:gd name="T60" fmla="*/ 177 w 1004"/>
                  <a:gd name="T61" fmla="*/ 276 h 1273"/>
                  <a:gd name="T62" fmla="*/ 96 w 1004"/>
                  <a:gd name="T63" fmla="*/ 383 h 1273"/>
                  <a:gd name="T64" fmla="*/ 88 w 1004"/>
                  <a:gd name="T65" fmla="*/ 435 h 1273"/>
                  <a:gd name="T66" fmla="*/ 71 w 1004"/>
                  <a:gd name="T67" fmla="*/ 833 h 1273"/>
                  <a:gd name="T68" fmla="*/ 209 w 1004"/>
                  <a:gd name="T69" fmla="*/ 787 h 1273"/>
                  <a:gd name="T70" fmla="*/ 308 w 1004"/>
                  <a:gd name="T71" fmla="*/ 831 h 1273"/>
                  <a:gd name="T72" fmla="*/ 636 w 1004"/>
                  <a:gd name="T73" fmla="*/ 1200 h 1273"/>
                  <a:gd name="T74" fmla="*/ 828 w 1004"/>
                  <a:gd name="T75" fmla="*/ 1273 h 1273"/>
                  <a:gd name="T76" fmla="*/ 850 w 1004"/>
                  <a:gd name="T77" fmla="*/ 504 h 1273"/>
                  <a:gd name="T78" fmla="*/ 939 w 1004"/>
                  <a:gd name="T79" fmla="*/ 351 h 1273"/>
                  <a:gd name="T80" fmla="*/ 933 w 1004"/>
                  <a:gd name="T81" fmla="*/ 13 h 1273"/>
                  <a:gd name="T82" fmla="*/ 687 w 1004"/>
                  <a:gd name="T83" fmla="*/ 68 h 1273"/>
                  <a:gd name="T84" fmla="*/ 691 w 1004"/>
                  <a:gd name="T85" fmla="*/ 136 h 1273"/>
                  <a:gd name="T86" fmla="*/ 622 w 1004"/>
                  <a:gd name="T87" fmla="*/ 312 h 1273"/>
                  <a:gd name="T88" fmla="*/ 622 w 1004"/>
                  <a:gd name="T89" fmla="*/ 466 h 1273"/>
                  <a:gd name="T90" fmla="*/ 423 w 1004"/>
                  <a:gd name="T91" fmla="*/ 627 h 1273"/>
                  <a:gd name="T92" fmla="*/ 401 w 1004"/>
                  <a:gd name="T93" fmla="*/ 603 h 1273"/>
                  <a:gd name="T94" fmla="*/ 441 w 1004"/>
                  <a:gd name="T95" fmla="*/ 528 h 1273"/>
                  <a:gd name="T96" fmla="*/ 442 w 1004"/>
                  <a:gd name="T97" fmla="*/ 448 h 1273"/>
                  <a:gd name="T98" fmla="*/ 493 w 1004"/>
                  <a:gd name="T99" fmla="*/ 366 h 1273"/>
                  <a:gd name="T100" fmla="*/ 459 w 1004"/>
                  <a:gd name="T101" fmla="*/ 292 h 1273"/>
                  <a:gd name="T102" fmla="*/ 533 w 1004"/>
                  <a:gd name="T103" fmla="*/ 191 h 1273"/>
                  <a:gd name="T104" fmla="*/ 512 w 1004"/>
                  <a:gd name="T105" fmla="*/ 93 h 1273"/>
                  <a:gd name="T106" fmla="*/ 441 w 1004"/>
                  <a:gd name="T107" fmla="*/ 0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4" h="1273">
                    <a:moveTo>
                      <a:pt x="441" y="74"/>
                    </a:moveTo>
                    <a:lnTo>
                      <a:pt x="415" y="171"/>
                    </a:lnTo>
                    <a:lnTo>
                      <a:pt x="462" y="171"/>
                    </a:lnTo>
                    <a:lnTo>
                      <a:pt x="447" y="227"/>
                    </a:lnTo>
                    <a:lnTo>
                      <a:pt x="400" y="227"/>
                    </a:lnTo>
                    <a:lnTo>
                      <a:pt x="368" y="347"/>
                    </a:lnTo>
                    <a:lnTo>
                      <a:pt x="421" y="347"/>
                    </a:lnTo>
                    <a:lnTo>
                      <a:pt x="406" y="402"/>
                    </a:lnTo>
                    <a:lnTo>
                      <a:pt x="378" y="402"/>
                    </a:lnTo>
                    <a:lnTo>
                      <a:pt x="349" y="509"/>
                    </a:lnTo>
                    <a:lnTo>
                      <a:pt x="370" y="509"/>
                    </a:lnTo>
                    <a:lnTo>
                      <a:pt x="355" y="564"/>
                    </a:lnTo>
                    <a:lnTo>
                      <a:pt x="335" y="564"/>
                    </a:lnTo>
                    <a:lnTo>
                      <a:pt x="312" y="647"/>
                    </a:lnTo>
                    <a:lnTo>
                      <a:pt x="403" y="701"/>
                    </a:lnTo>
                    <a:lnTo>
                      <a:pt x="701" y="701"/>
                    </a:lnTo>
                    <a:lnTo>
                      <a:pt x="699" y="613"/>
                    </a:lnTo>
                    <a:lnTo>
                      <a:pt x="661" y="678"/>
                    </a:lnTo>
                    <a:lnTo>
                      <a:pt x="583" y="678"/>
                    </a:lnTo>
                    <a:lnTo>
                      <a:pt x="696" y="485"/>
                    </a:lnTo>
                    <a:lnTo>
                      <a:pt x="693" y="331"/>
                    </a:lnTo>
                    <a:lnTo>
                      <a:pt x="734" y="177"/>
                    </a:lnTo>
                    <a:lnTo>
                      <a:pt x="811" y="177"/>
                    </a:lnTo>
                    <a:lnTo>
                      <a:pt x="772" y="320"/>
                    </a:lnTo>
                    <a:lnTo>
                      <a:pt x="773" y="357"/>
                    </a:lnTo>
                    <a:lnTo>
                      <a:pt x="795" y="320"/>
                    </a:lnTo>
                    <a:lnTo>
                      <a:pt x="845" y="134"/>
                    </a:lnTo>
                    <a:lnTo>
                      <a:pt x="746" y="134"/>
                    </a:lnTo>
                    <a:lnTo>
                      <a:pt x="759" y="87"/>
                    </a:lnTo>
                    <a:lnTo>
                      <a:pt x="933" y="87"/>
                    </a:lnTo>
                    <a:lnTo>
                      <a:pt x="867" y="331"/>
                    </a:lnTo>
                    <a:lnTo>
                      <a:pt x="775" y="485"/>
                    </a:lnTo>
                    <a:lnTo>
                      <a:pt x="776" y="498"/>
                    </a:lnTo>
                    <a:lnTo>
                      <a:pt x="828" y="1198"/>
                    </a:lnTo>
                    <a:lnTo>
                      <a:pt x="710" y="1198"/>
                    </a:lnTo>
                    <a:lnTo>
                      <a:pt x="702" y="757"/>
                    </a:lnTo>
                    <a:lnTo>
                      <a:pt x="308" y="757"/>
                    </a:lnTo>
                    <a:lnTo>
                      <a:pt x="171" y="681"/>
                    </a:lnTo>
                    <a:lnTo>
                      <a:pt x="147" y="759"/>
                    </a:lnTo>
                    <a:lnTo>
                      <a:pt x="71" y="759"/>
                    </a:lnTo>
                    <a:lnTo>
                      <a:pt x="159" y="456"/>
                    </a:lnTo>
                    <a:lnTo>
                      <a:pt x="237" y="456"/>
                    </a:lnTo>
                    <a:lnTo>
                      <a:pt x="200" y="580"/>
                    </a:lnTo>
                    <a:lnTo>
                      <a:pt x="215" y="589"/>
                    </a:lnTo>
                    <a:lnTo>
                      <a:pt x="266" y="402"/>
                    </a:lnTo>
                    <a:lnTo>
                      <a:pt x="167" y="402"/>
                    </a:lnTo>
                    <a:lnTo>
                      <a:pt x="182" y="347"/>
                    </a:lnTo>
                    <a:lnTo>
                      <a:pt x="235" y="347"/>
                    </a:lnTo>
                    <a:lnTo>
                      <a:pt x="267" y="227"/>
                    </a:lnTo>
                    <a:lnTo>
                      <a:pt x="220" y="227"/>
                    </a:lnTo>
                    <a:lnTo>
                      <a:pt x="235" y="171"/>
                    </a:lnTo>
                    <a:lnTo>
                      <a:pt x="282" y="171"/>
                    </a:lnTo>
                    <a:lnTo>
                      <a:pt x="308" y="74"/>
                    </a:lnTo>
                    <a:lnTo>
                      <a:pt x="441" y="74"/>
                    </a:lnTo>
                    <a:close/>
                    <a:moveTo>
                      <a:pt x="441" y="0"/>
                    </a:moveTo>
                    <a:lnTo>
                      <a:pt x="308" y="0"/>
                    </a:lnTo>
                    <a:lnTo>
                      <a:pt x="237" y="55"/>
                    </a:lnTo>
                    <a:lnTo>
                      <a:pt x="223" y="106"/>
                    </a:lnTo>
                    <a:lnTo>
                      <a:pt x="163" y="152"/>
                    </a:lnTo>
                    <a:lnTo>
                      <a:pt x="148" y="208"/>
                    </a:lnTo>
                    <a:lnTo>
                      <a:pt x="184" y="253"/>
                    </a:lnTo>
                    <a:lnTo>
                      <a:pt x="177" y="276"/>
                    </a:lnTo>
                    <a:lnTo>
                      <a:pt x="111" y="328"/>
                    </a:lnTo>
                    <a:lnTo>
                      <a:pt x="96" y="383"/>
                    </a:lnTo>
                    <a:lnTo>
                      <a:pt x="119" y="412"/>
                    </a:lnTo>
                    <a:lnTo>
                      <a:pt x="88" y="435"/>
                    </a:lnTo>
                    <a:lnTo>
                      <a:pt x="0" y="739"/>
                    </a:lnTo>
                    <a:lnTo>
                      <a:pt x="71" y="833"/>
                    </a:lnTo>
                    <a:lnTo>
                      <a:pt x="147" y="833"/>
                    </a:lnTo>
                    <a:lnTo>
                      <a:pt x="209" y="787"/>
                    </a:lnTo>
                    <a:lnTo>
                      <a:pt x="272" y="821"/>
                    </a:lnTo>
                    <a:lnTo>
                      <a:pt x="308" y="831"/>
                    </a:lnTo>
                    <a:lnTo>
                      <a:pt x="629" y="831"/>
                    </a:lnTo>
                    <a:lnTo>
                      <a:pt x="636" y="1200"/>
                    </a:lnTo>
                    <a:lnTo>
                      <a:pt x="710" y="1273"/>
                    </a:lnTo>
                    <a:lnTo>
                      <a:pt x="828" y="1273"/>
                    </a:lnTo>
                    <a:lnTo>
                      <a:pt x="902" y="1193"/>
                    </a:lnTo>
                    <a:lnTo>
                      <a:pt x="850" y="504"/>
                    </a:lnTo>
                    <a:lnTo>
                      <a:pt x="931" y="370"/>
                    </a:lnTo>
                    <a:lnTo>
                      <a:pt x="939" y="351"/>
                    </a:lnTo>
                    <a:lnTo>
                      <a:pt x="1004" y="106"/>
                    </a:lnTo>
                    <a:lnTo>
                      <a:pt x="933" y="13"/>
                    </a:lnTo>
                    <a:lnTo>
                      <a:pt x="759" y="13"/>
                    </a:lnTo>
                    <a:lnTo>
                      <a:pt x="687" y="68"/>
                    </a:lnTo>
                    <a:lnTo>
                      <a:pt x="675" y="115"/>
                    </a:lnTo>
                    <a:lnTo>
                      <a:pt x="691" y="136"/>
                    </a:lnTo>
                    <a:lnTo>
                      <a:pt x="663" y="157"/>
                    </a:lnTo>
                    <a:lnTo>
                      <a:pt x="622" y="312"/>
                    </a:lnTo>
                    <a:lnTo>
                      <a:pt x="619" y="333"/>
                    </a:lnTo>
                    <a:lnTo>
                      <a:pt x="622" y="466"/>
                    </a:lnTo>
                    <a:lnTo>
                      <a:pt x="527" y="627"/>
                    </a:lnTo>
                    <a:lnTo>
                      <a:pt x="423" y="627"/>
                    </a:lnTo>
                    <a:lnTo>
                      <a:pt x="398" y="612"/>
                    </a:lnTo>
                    <a:lnTo>
                      <a:pt x="401" y="603"/>
                    </a:lnTo>
                    <a:lnTo>
                      <a:pt x="426" y="583"/>
                    </a:lnTo>
                    <a:lnTo>
                      <a:pt x="441" y="528"/>
                    </a:lnTo>
                    <a:lnTo>
                      <a:pt x="426" y="508"/>
                    </a:lnTo>
                    <a:lnTo>
                      <a:pt x="442" y="448"/>
                    </a:lnTo>
                    <a:lnTo>
                      <a:pt x="478" y="421"/>
                    </a:lnTo>
                    <a:lnTo>
                      <a:pt x="493" y="366"/>
                    </a:lnTo>
                    <a:lnTo>
                      <a:pt x="453" y="315"/>
                    </a:lnTo>
                    <a:lnTo>
                      <a:pt x="459" y="292"/>
                    </a:lnTo>
                    <a:lnTo>
                      <a:pt x="519" y="246"/>
                    </a:lnTo>
                    <a:lnTo>
                      <a:pt x="533" y="191"/>
                    </a:lnTo>
                    <a:lnTo>
                      <a:pt x="498" y="145"/>
                    </a:lnTo>
                    <a:lnTo>
                      <a:pt x="512" y="93"/>
                    </a:lnTo>
                    <a:lnTo>
                      <a:pt x="441" y="0"/>
                    </a:lnTo>
                    <a:lnTo>
                      <a:pt x="441" y="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3"/>
              <p:cNvSpPr>
                <a:spLocks noEditPoints="1"/>
              </p:cNvSpPr>
              <p:nvPr/>
            </p:nvSpPr>
            <p:spPr bwMode="auto">
              <a:xfrm>
                <a:off x="7018338" y="4089401"/>
                <a:ext cx="1593850" cy="2020888"/>
              </a:xfrm>
              <a:custGeom>
                <a:avLst/>
                <a:gdLst>
                  <a:gd name="T0" fmla="*/ 415 w 1004"/>
                  <a:gd name="T1" fmla="*/ 171 h 1273"/>
                  <a:gd name="T2" fmla="*/ 447 w 1004"/>
                  <a:gd name="T3" fmla="*/ 227 h 1273"/>
                  <a:gd name="T4" fmla="*/ 368 w 1004"/>
                  <a:gd name="T5" fmla="*/ 347 h 1273"/>
                  <a:gd name="T6" fmla="*/ 406 w 1004"/>
                  <a:gd name="T7" fmla="*/ 402 h 1273"/>
                  <a:gd name="T8" fmla="*/ 349 w 1004"/>
                  <a:gd name="T9" fmla="*/ 509 h 1273"/>
                  <a:gd name="T10" fmla="*/ 355 w 1004"/>
                  <a:gd name="T11" fmla="*/ 564 h 1273"/>
                  <a:gd name="T12" fmla="*/ 312 w 1004"/>
                  <a:gd name="T13" fmla="*/ 647 h 1273"/>
                  <a:gd name="T14" fmla="*/ 701 w 1004"/>
                  <a:gd name="T15" fmla="*/ 701 h 1273"/>
                  <a:gd name="T16" fmla="*/ 661 w 1004"/>
                  <a:gd name="T17" fmla="*/ 678 h 1273"/>
                  <a:gd name="T18" fmla="*/ 696 w 1004"/>
                  <a:gd name="T19" fmla="*/ 485 h 1273"/>
                  <a:gd name="T20" fmla="*/ 734 w 1004"/>
                  <a:gd name="T21" fmla="*/ 177 h 1273"/>
                  <a:gd name="T22" fmla="*/ 772 w 1004"/>
                  <a:gd name="T23" fmla="*/ 320 h 1273"/>
                  <a:gd name="T24" fmla="*/ 795 w 1004"/>
                  <a:gd name="T25" fmla="*/ 320 h 1273"/>
                  <a:gd name="T26" fmla="*/ 746 w 1004"/>
                  <a:gd name="T27" fmla="*/ 134 h 1273"/>
                  <a:gd name="T28" fmla="*/ 933 w 1004"/>
                  <a:gd name="T29" fmla="*/ 87 h 1273"/>
                  <a:gd name="T30" fmla="*/ 775 w 1004"/>
                  <a:gd name="T31" fmla="*/ 485 h 1273"/>
                  <a:gd name="T32" fmla="*/ 828 w 1004"/>
                  <a:gd name="T33" fmla="*/ 1198 h 1273"/>
                  <a:gd name="T34" fmla="*/ 702 w 1004"/>
                  <a:gd name="T35" fmla="*/ 757 h 1273"/>
                  <a:gd name="T36" fmla="*/ 171 w 1004"/>
                  <a:gd name="T37" fmla="*/ 681 h 1273"/>
                  <a:gd name="T38" fmla="*/ 71 w 1004"/>
                  <a:gd name="T39" fmla="*/ 759 h 1273"/>
                  <a:gd name="T40" fmla="*/ 237 w 1004"/>
                  <a:gd name="T41" fmla="*/ 456 h 1273"/>
                  <a:gd name="T42" fmla="*/ 215 w 1004"/>
                  <a:gd name="T43" fmla="*/ 589 h 1273"/>
                  <a:gd name="T44" fmla="*/ 167 w 1004"/>
                  <a:gd name="T45" fmla="*/ 402 h 1273"/>
                  <a:gd name="T46" fmla="*/ 235 w 1004"/>
                  <a:gd name="T47" fmla="*/ 347 h 1273"/>
                  <a:gd name="T48" fmla="*/ 220 w 1004"/>
                  <a:gd name="T49" fmla="*/ 227 h 1273"/>
                  <a:gd name="T50" fmla="*/ 282 w 1004"/>
                  <a:gd name="T51" fmla="*/ 171 h 1273"/>
                  <a:gd name="T52" fmla="*/ 441 w 1004"/>
                  <a:gd name="T53" fmla="*/ 74 h 1273"/>
                  <a:gd name="T54" fmla="*/ 308 w 1004"/>
                  <a:gd name="T55" fmla="*/ 0 h 1273"/>
                  <a:gd name="T56" fmla="*/ 223 w 1004"/>
                  <a:gd name="T57" fmla="*/ 106 h 1273"/>
                  <a:gd name="T58" fmla="*/ 148 w 1004"/>
                  <a:gd name="T59" fmla="*/ 208 h 1273"/>
                  <a:gd name="T60" fmla="*/ 177 w 1004"/>
                  <a:gd name="T61" fmla="*/ 276 h 1273"/>
                  <a:gd name="T62" fmla="*/ 96 w 1004"/>
                  <a:gd name="T63" fmla="*/ 383 h 1273"/>
                  <a:gd name="T64" fmla="*/ 88 w 1004"/>
                  <a:gd name="T65" fmla="*/ 435 h 1273"/>
                  <a:gd name="T66" fmla="*/ 71 w 1004"/>
                  <a:gd name="T67" fmla="*/ 833 h 1273"/>
                  <a:gd name="T68" fmla="*/ 209 w 1004"/>
                  <a:gd name="T69" fmla="*/ 787 h 1273"/>
                  <a:gd name="T70" fmla="*/ 308 w 1004"/>
                  <a:gd name="T71" fmla="*/ 831 h 1273"/>
                  <a:gd name="T72" fmla="*/ 636 w 1004"/>
                  <a:gd name="T73" fmla="*/ 1200 h 1273"/>
                  <a:gd name="T74" fmla="*/ 828 w 1004"/>
                  <a:gd name="T75" fmla="*/ 1273 h 1273"/>
                  <a:gd name="T76" fmla="*/ 850 w 1004"/>
                  <a:gd name="T77" fmla="*/ 504 h 1273"/>
                  <a:gd name="T78" fmla="*/ 939 w 1004"/>
                  <a:gd name="T79" fmla="*/ 351 h 1273"/>
                  <a:gd name="T80" fmla="*/ 933 w 1004"/>
                  <a:gd name="T81" fmla="*/ 13 h 1273"/>
                  <a:gd name="T82" fmla="*/ 687 w 1004"/>
                  <a:gd name="T83" fmla="*/ 68 h 1273"/>
                  <a:gd name="T84" fmla="*/ 691 w 1004"/>
                  <a:gd name="T85" fmla="*/ 136 h 1273"/>
                  <a:gd name="T86" fmla="*/ 622 w 1004"/>
                  <a:gd name="T87" fmla="*/ 312 h 1273"/>
                  <a:gd name="T88" fmla="*/ 622 w 1004"/>
                  <a:gd name="T89" fmla="*/ 466 h 1273"/>
                  <a:gd name="T90" fmla="*/ 423 w 1004"/>
                  <a:gd name="T91" fmla="*/ 627 h 1273"/>
                  <a:gd name="T92" fmla="*/ 401 w 1004"/>
                  <a:gd name="T93" fmla="*/ 603 h 1273"/>
                  <a:gd name="T94" fmla="*/ 441 w 1004"/>
                  <a:gd name="T95" fmla="*/ 528 h 1273"/>
                  <a:gd name="T96" fmla="*/ 442 w 1004"/>
                  <a:gd name="T97" fmla="*/ 448 h 1273"/>
                  <a:gd name="T98" fmla="*/ 493 w 1004"/>
                  <a:gd name="T99" fmla="*/ 366 h 1273"/>
                  <a:gd name="T100" fmla="*/ 459 w 1004"/>
                  <a:gd name="T101" fmla="*/ 292 h 1273"/>
                  <a:gd name="T102" fmla="*/ 533 w 1004"/>
                  <a:gd name="T103" fmla="*/ 191 h 1273"/>
                  <a:gd name="T104" fmla="*/ 512 w 1004"/>
                  <a:gd name="T105" fmla="*/ 93 h 1273"/>
                  <a:gd name="T106" fmla="*/ 441 w 1004"/>
                  <a:gd name="T107" fmla="*/ 0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4" h="1273">
                    <a:moveTo>
                      <a:pt x="441" y="74"/>
                    </a:moveTo>
                    <a:lnTo>
                      <a:pt x="415" y="171"/>
                    </a:lnTo>
                    <a:lnTo>
                      <a:pt x="462" y="171"/>
                    </a:lnTo>
                    <a:lnTo>
                      <a:pt x="447" y="227"/>
                    </a:lnTo>
                    <a:lnTo>
                      <a:pt x="400" y="227"/>
                    </a:lnTo>
                    <a:lnTo>
                      <a:pt x="368" y="347"/>
                    </a:lnTo>
                    <a:lnTo>
                      <a:pt x="421" y="347"/>
                    </a:lnTo>
                    <a:lnTo>
                      <a:pt x="406" y="402"/>
                    </a:lnTo>
                    <a:lnTo>
                      <a:pt x="378" y="402"/>
                    </a:lnTo>
                    <a:lnTo>
                      <a:pt x="349" y="509"/>
                    </a:lnTo>
                    <a:lnTo>
                      <a:pt x="370" y="509"/>
                    </a:lnTo>
                    <a:lnTo>
                      <a:pt x="355" y="564"/>
                    </a:lnTo>
                    <a:lnTo>
                      <a:pt x="335" y="564"/>
                    </a:lnTo>
                    <a:lnTo>
                      <a:pt x="312" y="647"/>
                    </a:lnTo>
                    <a:lnTo>
                      <a:pt x="403" y="701"/>
                    </a:lnTo>
                    <a:lnTo>
                      <a:pt x="701" y="701"/>
                    </a:lnTo>
                    <a:lnTo>
                      <a:pt x="699" y="613"/>
                    </a:lnTo>
                    <a:lnTo>
                      <a:pt x="661" y="678"/>
                    </a:lnTo>
                    <a:lnTo>
                      <a:pt x="583" y="678"/>
                    </a:lnTo>
                    <a:lnTo>
                      <a:pt x="696" y="485"/>
                    </a:lnTo>
                    <a:lnTo>
                      <a:pt x="693" y="331"/>
                    </a:lnTo>
                    <a:lnTo>
                      <a:pt x="734" y="177"/>
                    </a:lnTo>
                    <a:lnTo>
                      <a:pt x="811" y="177"/>
                    </a:lnTo>
                    <a:lnTo>
                      <a:pt x="772" y="320"/>
                    </a:lnTo>
                    <a:lnTo>
                      <a:pt x="773" y="357"/>
                    </a:lnTo>
                    <a:lnTo>
                      <a:pt x="795" y="320"/>
                    </a:lnTo>
                    <a:lnTo>
                      <a:pt x="845" y="134"/>
                    </a:lnTo>
                    <a:lnTo>
                      <a:pt x="746" y="134"/>
                    </a:lnTo>
                    <a:lnTo>
                      <a:pt x="759" y="87"/>
                    </a:lnTo>
                    <a:lnTo>
                      <a:pt x="933" y="87"/>
                    </a:lnTo>
                    <a:lnTo>
                      <a:pt x="867" y="331"/>
                    </a:lnTo>
                    <a:lnTo>
                      <a:pt x="775" y="485"/>
                    </a:lnTo>
                    <a:lnTo>
                      <a:pt x="776" y="498"/>
                    </a:lnTo>
                    <a:lnTo>
                      <a:pt x="828" y="1198"/>
                    </a:lnTo>
                    <a:lnTo>
                      <a:pt x="710" y="1198"/>
                    </a:lnTo>
                    <a:lnTo>
                      <a:pt x="702" y="757"/>
                    </a:lnTo>
                    <a:lnTo>
                      <a:pt x="308" y="757"/>
                    </a:lnTo>
                    <a:lnTo>
                      <a:pt x="171" y="681"/>
                    </a:lnTo>
                    <a:lnTo>
                      <a:pt x="147" y="759"/>
                    </a:lnTo>
                    <a:lnTo>
                      <a:pt x="71" y="759"/>
                    </a:lnTo>
                    <a:lnTo>
                      <a:pt x="159" y="456"/>
                    </a:lnTo>
                    <a:lnTo>
                      <a:pt x="237" y="456"/>
                    </a:lnTo>
                    <a:lnTo>
                      <a:pt x="200" y="580"/>
                    </a:lnTo>
                    <a:lnTo>
                      <a:pt x="215" y="589"/>
                    </a:lnTo>
                    <a:lnTo>
                      <a:pt x="266" y="402"/>
                    </a:lnTo>
                    <a:lnTo>
                      <a:pt x="167" y="402"/>
                    </a:lnTo>
                    <a:lnTo>
                      <a:pt x="182" y="347"/>
                    </a:lnTo>
                    <a:lnTo>
                      <a:pt x="235" y="347"/>
                    </a:lnTo>
                    <a:lnTo>
                      <a:pt x="267" y="227"/>
                    </a:lnTo>
                    <a:lnTo>
                      <a:pt x="220" y="227"/>
                    </a:lnTo>
                    <a:lnTo>
                      <a:pt x="235" y="171"/>
                    </a:lnTo>
                    <a:lnTo>
                      <a:pt x="282" y="171"/>
                    </a:lnTo>
                    <a:lnTo>
                      <a:pt x="308" y="74"/>
                    </a:lnTo>
                    <a:lnTo>
                      <a:pt x="441" y="74"/>
                    </a:lnTo>
                    <a:moveTo>
                      <a:pt x="441" y="0"/>
                    </a:moveTo>
                    <a:lnTo>
                      <a:pt x="308" y="0"/>
                    </a:lnTo>
                    <a:lnTo>
                      <a:pt x="237" y="55"/>
                    </a:lnTo>
                    <a:lnTo>
                      <a:pt x="223" y="106"/>
                    </a:lnTo>
                    <a:lnTo>
                      <a:pt x="163" y="152"/>
                    </a:lnTo>
                    <a:lnTo>
                      <a:pt x="148" y="208"/>
                    </a:lnTo>
                    <a:lnTo>
                      <a:pt x="184" y="253"/>
                    </a:lnTo>
                    <a:lnTo>
                      <a:pt x="177" y="276"/>
                    </a:lnTo>
                    <a:lnTo>
                      <a:pt x="111" y="328"/>
                    </a:lnTo>
                    <a:lnTo>
                      <a:pt x="96" y="383"/>
                    </a:lnTo>
                    <a:lnTo>
                      <a:pt x="119" y="412"/>
                    </a:lnTo>
                    <a:lnTo>
                      <a:pt x="88" y="435"/>
                    </a:lnTo>
                    <a:lnTo>
                      <a:pt x="0" y="739"/>
                    </a:lnTo>
                    <a:lnTo>
                      <a:pt x="71" y="833"/>
                    </a:lnTo>
                    <a:lnTo>
                      <a:pt x="147" y="833"/>
                    </a:lnTo>
                    <a:lnTo>
                      <a:pt x="209" y="787"/>
                    </a:lnTo>
                    <a:lnTo>
                      <a:pt x="272" y="821"/>
                    </a:lnTo>
                    <a:lnTo>
                      <a:pt x="308" y="831"/>
                    </a:lnTo>
                    <a:lnTo>
                      <a:pt x="629" y="831"/>
                    </a:lnTo>
                    <a:lnTo>
                      <a:pt x="636" y="1200"/>
                    </a:lnTo>
                    <a:lnTo>
                      <a:pt x="710" y="1273"/>
                    </a:lnTo>
                    <a:lnTo>
                      <a:pt x="828" y="1273"/>
                    </a:lnTo>
                    <a:lnTo>
                      <a:pt x="902" y="1193"/>
                    </a:lnTo>
                    <a:lnTo>
                      <a:pt x="850" y="504"/>
                    </a:lnTo>
                    <a:lnTo>
                      <a:pt x="931" y="370"/>
                    </a:lnTo>
                    <a:lnTo>
                      <a:pt x="939" y="351"/>
                    </a:lnTo>
                    <a:lnTo>
                      <a:pt x="1004" y="106"/>
                    </a:lnTo>
                    <a:lnTo>
                      <a:pt x="933" y="13"/>
                    </a:lnTo>
                    <a:lnTo>
                      <a:pt x="759" y="13"/>
                    </a:lnTo>
                    <a:lnTo>
                      <a:pt x="687" y="68"/>
                    </a:lnTo>
                    <a:lnTo>
                      <a:pt x="675" y="115"/>
                    </a:lnTo>
                    <a:lnTo>
                      <a:pt x="691" y="136"/>
                    </a:lnTo>
                    <a:lnTo>
                      <a:pt x="663" y="157"/>
                    </a:lnTo>
                    <a:lnTo>
                      <a:pt x="622" y="312"/>
                    </a:lnTo>
                    <a:lnTo>
                      <a:pt x="619" y="333"/>
                    </a:lnTo>
                    <a:lnTo>
                      <a:pt x="622" y="466"/>
                    </a:lnTo>
                    <a:lnTo>
                      <a:pt x="527" y="627"/>
                    </a:lnTo>
                    <a:lnTo>
                      <a:pt x="423" y="627"/>
                    </a:lnTo>
                    <a:lnTo>
                      <a:pt x="398" y="612"/>
                    </a:lnTo>
                    <a:lnTo>
                      <a:pt x="401" y="603"/>
                    </a:lnTo>
                    <a:lnTo>
                      <a:pt x="426" y="583"/>
                    </a:lnTo>
                    <a:lnTo>
                      <a:pt x="441" y="528"/>
                    </a:lnTo>
                    <a:lnTo>
                      <a:pt x="426" y="508"/>
                    </a:lnTo>
                    <a:lnTo>
                      <a:pt x="442" y="448"/>
                    </a:lnTo>
                    <a:lnTo>
                      <a:pt x="478" y="421"/>
                    </a:lnTo>
                    <a:lnTo>
                      <a:pt x="493" y="366"/>
                    </a:lnTo>
                    <a:lnTo>
                      <a:pt x="453" y="315"/>
                    </a:lnTo>
                    <a:lnTo>
                      <a:pt x="459" y="292"/>
                    </a:lnTo>
                    <a:lnTo>
                      <a:pt x="519" y="246"/>
                    </a:lnTo>
                    <a:lnTo>
                      <a:pt x="533" y="191"/>
                    </a:lnTo>
                    <a:lnTo>
                      <a:pt x="498" y="145"/>
                    </a:lnTo>
                    <a:lnTo>
                      <a:pt x="512" y="93"/>
                    </a:lnTo>
                    <a:lnTo>
                      <a:pt x="441" y="0"/>
                    </a:lnTo>
                    <a:lnTo>
                      <a:pt x="441" y="0"/>
                    </a:lnTo>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3530601" y="4206876"/>
              <a:ext cx="6564313" cy="1998663"/>
              <a:chOff x="3530601" y="4206876"/>
              <a:chExt cx="6564313" cy="1998663"/>
            </a:xfrm>
            <a:solidFill>
              <a:schemeClr val="bg1"/>
            </a:solidFill>
          </p:grpSpPr>
          <p:sp>
            <p:nvSpPr>
              <p:cNvPr id="19" name="Freeform 44"/>
              <p:cNvSpPr/>
              <p:nvPr/>
            </p:nvSpPr>
            <p:spPr bwMode="auto">
              <a:xfrm>
                <a:off x="5984876" y="4846638"/>
                <a:ext cx="431800" cy="438150"/>
              </a:xfrm>
              <a:custGeom>
                <a:avLst/>
                <a:gdLst>
                  <a:gd name="T0" fmla="*/ 110 w 272"/>
                  <a:gd name="T1" fmla="*/ 0 h 276"/>
                  <a:gd name="T2" fmla="*/ 0 w 272"/>
                  <a:gd name="T3" fmla="*/ 276 h 276"/>
                  <a:gd name="T4" fmla="*/ 161 w 272"/>
                  <a:gd name="T5" fmla="*/ 276 h 276"/>
                  <a:gd name="T6" fmla="*/ 272 w 272"/>
                  <a:gd name="T7" fmla="*/ 0 h 276"/>
                  <a:gd name="T8" fmla="*/ 110 w 272"/>
                  <a:gd name="T9" fmla="*/ 0 h 276"/>
                </a:gdLst>
                <a:ahLst/>
                <a:cxnLst>
                  <a:cxn ang="0">
                    <a:pos x="T0" y="T1"/>
                  </a:cxn>
                  <a:cxn ang="0">
                    <a:pos x="T2" y="T3"/>
                  </a:cxn>
                  <a:cxn ang="0">
                    <a:pos x="T4" y="T5"/>
                  </a:cxn>
                  <a:cxn ang="0">
                    <a:pos x="T6" y="T7"/>
                  </a:cxn>
                  <a:cxn ang="0">
                    <a:pos x="T8" y="T9"/>
                  </a:cxn>
                </a:cxnLst>
                <a:rect l="0" t="0" r="r" b="b"/>
                <a:pathLst>
                  <a:path w="272" h="276">
                    <a:moveTo>
                      <a:pt x="110" y="0"/>
                    </a:moveTo>
                    <a:lnTo>
                      <a:pt x="0" y="276"/>
                    </a:lnTo>
                    <a:lnTo>
                      <a:pt x="161" y="276"/>
                    </a:lnTo>
                    <a:lnTo>
                      <a:pt x="272" y="0"/>
                    </a:lnTo>
                    <a:lnTo>
                      <a:pt x="110" y="0"/>
                    </a:ln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20" name="Freeform 45"/>
              <p:cNvSpPr/>
              <p:nvPr/>
            </p:nvSpPr>
            <p:spPr bwMode="auto">
              <a:xfrm>
                <a:off x="6145213" y="4235451"/>
                <a:ext cx="1141413" cy="1055688"/>
              </a:xfrm>
              <a:custGeom>
                <a:avLst/>
                <a:gdLst>
                  <a:gd name="T0" fmla="*/ 1103 w 1165"/>
                  <a:gd name="T1" fmla="*/ 454 h 1076"/>
                  <a:gd name="T2" fmla="*/ 704 w 1165"/>
                  <a:gd name="T3" fmla="*/ 454 h 1076"/>
                  <a:gd name="T4" fmla="*/ 787 w 1165"/>
                  <a:gd name="T5" fmla="*/ 146 h 1076"/>
                  <a:gd name="T6" fmla="*/ 509 w 1165"/>
                  <a:gd name="T7" fmla="*/ 146 h 1076"/>
                  <a:gd name="T8" fmla="*/ 427 w 1165"/>
                  <a:gd name="T9" fmla="*/ 454 h 1076"/>
                  <a:gd name="T10" fmla="*/ 302 w 1165"/>
                  <a:gd name="T11" fmla="*/ 454 h 1076"/>
                  <a:gd name="T12" fmla="*/ 400 w 1165"/>
                  <a:gd name="T13" fmla="*/ 90 h 1076"/>
                  <a:gd name="T14" fmla="*/ 1142 w 1165"/>
                  <a:gd name="T15" fmla="*/ 90 h 1076"/>
                  <a:gd name="T16" fmla="*/ 1165 w 1165"/>
                  <a:gd name="T17" fmla="*/ 0 h 1076"/>
                  <a:gd name="T18" fmla="*/ 145 w 1165"/>
                  <a:gd name="T19" fmla="*/ 0 h 1076"/>
                  <a:gd name="T20" fmla="*/ 0 w 1165"/>
                  <a:gd name="T21" fmla="*/ 543 h 1076"/>
                  <a:gd name="T22" fmla="*/ 403 w 1165"/>
                  <a:gd name="T23" fmla="*/ 543 h 1076"/>
                  <a:gd name="T24" fmla="*/ 293 w 1165"/>
                  <a:gd name="T25" fmla="*/ 952 h 1076"/>
                  <a:gd name="T26" fmla="*/ 250 w 1165"/>
                  <a:gd name="T27" fmla="*/ 986 h 1076"/>
                  <a:gd name="T28" fmla="*/ 158 w 1165"/>
                  <a:gd name="T29" fmla="*/ 986 h 1076"/>
                  <a:gd name="T30" fmla="*/ 134 w 1165"/>
                  <a:gd name="T31" fmla="*/ 1076 h 1076"/>
                  <a:gd name="T32" fmla="*/ 427 w 1165"/>
                  <a:gd name="T33" fmla="*/ 1076 h 1076"/>
                  <a:gd name="T34" fmla="*/ 567 w 1165"/>
                  <a:gd name="T35" fmla="*/ 964 h 1076"/>
                  <a:gd name="T36" fmla="*/ 680 w 1165"/>
                  <a:gd name="T37" fmla="*/ 543 h 1076"/>
                  <a:gd name="T38" fmla="*/ 1079 w 1165"/>
                  <a:gd name="T39" fmla="*/ 543 h 1076"/>
                  <a:gd name="T40" fmla="*/ 1103 w 1165"/>
                  <a:gd name="T41" fmla="*/ 454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5" h="1076">
                    <a:moveTo>
                      <a:pt x="1103" y="454"/>
                    </a:moveTo>
                    <a:cubicBezTo>
                      <a:pt x="704" y="454"/>
                      <a:pt x="704" y="454"/>
                      <a:pt x="704" y="454"/>
                    </a:cubicBezTo>
                    <a:cubicBezTo>
                      <a:pt x="787" y="146"/>
                      <a:pt x="787" y="146"/>
                      <a:pt x="787" y="146"/>
                    </a:cubicBezTo>
                    <a:cubicBezTo>
                      <a:pt x="509" y="146"/>
                      <a:pt x="509" y="146"/>
                      <a:pt x="509" y="146"/>
                    </a:cubicBezTo>
                    <a:cubicBezTo>
                      <a:pt x="427" y="454"/>
                      <a:pt x="427" y="454"/>
                      <a:pt x="427" y="454"/>
                    </a:cubicBezTo>
                    <a:cubicBezTo>
                      <a:pt x="302" y="454"/>
                      <a:pt x="302" y="454"/>
                      <a:pt x="302" y="454"/>
                    </a:cubicBezTo>
                    <a:cubicBezTo>
                      <a:pt x="400" y="90"/>
                      <a:pt x="400" y="90"/>
                      <a:pt x="400" y="90"/>
                    </a:cubicBezTo>
                    <a:cubicBezTo>
                      <a:pt x="1142" y="90"/>
                      <a:pt x="1142" y="90"/>
                      <a:pt x="1142" y="90"/>
                    </a:cubicBezTo>
                    <a:cubicBezTo>
                      <a:pt x="1165" y="0"/>
                      <a:pt x="1165" y="0"/>
                      <a:pt x="1165" y="0"/>
                    </a:cubicBezTo>
                    <a:cubicBezTo>
                      <a:pt x="145" y="0"/>
                      <a:pt x="145" y="0"/>
                      <a:pt x="145" y="0"/>
                    </a:cubicBezTo>
                    <a:cubicBezTo>
                      <a:pt x="0" y="543"/>
                      <a:pt x="0" y="543"/>
                      <a:pt x="0" y="543"/>
                    </a:cubicBezTo>
                    <a:cubicBezTo>
                      <a:pt x="403" y="543"/>
                      <a:pt x="403" y="543"/>
                      <a:pt x="403" y="543"/>
                    </a:cubicBezTo>
                    <a:cubicBezTo>
                      <a:pt x="293" y="952"/>
                      <a:pt x="293" y="952"/>
                      <a:pt x="293" y="952"/>
                    </a:cubicBezTo>
                    <a:cubicBezTo>
                      <a:pt x="288" y="972"/>
                      <a:pt x="268" y="986"/>
                      <a:pt x="250" y="986"/>
                    </a:cubicBezTo>
                    <a:cubicBezTo>
                      <a:pt x="158" y="986"/>
                      <a:pt x="158" y="986"/>
                      <a:pt x="158" y="986"/>
                    </a:cubicBezTo>
                    <a:cubicBezTo>
                      <a:pt x="134" y="1076"/>
                      <a:pt x="134" y="1076"/>
                      <a:pt x="134" y="1076"/>
                    </a:cubicBezTo>
                    <a:cubicBezTo>
                      <a:pt x="427" y="1076"/>
                      <a:pt x="427" y="1076"/>
                      <a:pt x="427" y="1076"/>
                    </a:cubicBezTo>
                    <a:cubicBezTo>
                      <a:pt x="488" y="1076"/>
                      <a:pt x="551" y="1025"/>
                      <a:pt x="567" y="964"/>
                    </a:cubicBezTo>
                    <a:cubicBezTo>
                      <a:pt x="680" y="543"/>
                      <a:pt x="680" y="543"/>
                      <a:pt x="680" y="543"/>
                    </a:cubicBezTo>
                    <a:cubicBezTo>
                      <a:pt x="1079" y="543"/>
                      <a:pt x="1079" y="543"/>
                      <a:pt x="1079" y="543"/>
                    </a:cubicBezTo>
                    <a:lnTo>
                      <a:pt x="1103" y="454"/>
                    </a:ln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21" name="Freeform 46"/>
              <p:cNvSpPr/>
              <p:nvPr/>
            </p:nvSpPr>
            <p:spPr bwMode="auto">
              <a:xfrm>
                <a:off x="6811963" y="4846638"/>
                <a:ext cx="315913" cy="438150"/>
              </a:xfrm>
              <a:custGeom>
                <a:avLst/>
                <a:gdLst>
                  <a:gd name="T0" fmla="*/ 0 w 199"/>
                  <a:gd name="T1" fmla="*/ 276 h 276"/>
                  <a:gd name="T2" fmla="*/ 162 w 199"/>
                  <a:gd name="T3" fmla="*/ 276 h 276"/>
                  <a:gd name="T4" fmla="*/ 199 w 199"/>
                  <a:gd name="T5" fmla="*/ 0 h 276"/>
                  <a:gd name="T6" fmla="*/ 38 w 199"/>
                  <a:gd name="T7" fmla="*/ 0 h 276"/>
                  <a:gd name="T8" fmla="*/ 0 w 199"/>
                  <a:gd name="T9" fmla="*/ 276 h 276"/>
                </a:gdLst>
                <a:ahLst/>
                <a:cxnLst>
                  <a:cxn ang="0">
                    <a:pos x="T0" y="T1"/>
                  </a:cxn>
                  <a:cxn ang="0">
                    <a:pos x="T2" y="T3"/>
                  </a:cxn>
                  <a:cxn ang="0">
                    <a:pos x="T4" y="T5"/>
                  </a:cxn>
                  <a:cxn ang="0">
                    <a:pos x="T6" y="T7"/>
                  </a:cxn>
                  <a:cxn ang="0">
                    <a:pos x="T8" y="T9"/>
                  </a:cxn>
                </a:cxnLst>
                <a:rect l="0" t="0" r="r" b="b"/>
                <a:pathLst>
                  <a:path w="199" h="276">
                    <a:moveTo>
                      <a:pt x="0" y="276"/>
                    </a:moveTo>
                    <a:lnTo>
                      <a:pt x="162" y="276"/>
                    </a:lnTo>
                    <a:lnTo>
                      <a:pt x="199" y="0"/>
                    </a:lnTo>
                    <a:lnTo>
                      <a:pt x="38" y="0"/>
                    </a:lnTo>
                    <a:lnTo>
                      <a:pt x="0" y="276"/>
                    </a:ln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22" name="Freeform 47"/>
              <p:cNvSpPr>
                <a:spLocks noEditPoints="1"/>
              </p:cNvSpPr>
              <p:nvPr/>
            </p:nvSpPr>
            <p:spPr bwMode="auto">
              <a:xfrm>
                <a:off x="7578726" y="4227513"/>
                <a:ext cx="609600" cy="938213"/>
              </a:xfrm>
              <a:custGeom>
                <a:avLst/>
                <a:gdLst>
                  <a:gd name="T0" fmla="*/ 28 w 384"/>
                  <a:gd name="T1" fmla="*/ 464 h 591"/>
                  <a:gd name="T2" fmla="*/ 13 w 384"/>
                  <a:gd name="T3" fmla="*/ 464 h 591"/>
                  <a:gd name="T4" fmla="*/ 0 w 384"/>
                  <a:gd name="T5" fmla="*/ 513 h 591"/>
                  <a:gd name="T6" fmla="*/ 138 w 384"/>
                  <a:gd name="T7" fmla="*/ 513 h 591"/>
                  <a:gd name="T8" fmla="*/ 117 w 384"/>
                  <a:gd name="T9" fmla="*/ 591 h 591"/>
                  <a:gd name="T10" fmla="*/ 211 w 384"/>
                  <a:gd name="T11" fmla="*/ 591 h 591"/>
                  <a:gd name="T12" fmla="*/ 232 w 384"/>
                  <a:gd name="T13" fmla="*/ 513 h 591"/>
                  <a:gd name="T14" fmla="*/ 247 w 384"/>
                  <a:gd name="T15" fmla="*/ 513 h 591"/>
                  <a:gd name="T16" fmla="*/ 260 w 384"/>
                  <a:gd name="T17" fmla="*/ 464 h 591"/>
                  <a:gd name="T18" fmla="*/ 245 w 384"/>
                  <a:gd name="T19" fmla="*/ 464 h 591"/>
                  <a:gd name="T20" fmla="*/ 357 w 384"/>
                  <a:gd name="T21" fmla="*/ 49 h 591"/>
                  <a:gd name="T22" fmla="*/ 371 w 384"/>
                  <a:gd name="T23" fmla="*/ 49 h 591"/>
                  <a:gd name="T24" fmla="*/ 384 w 384"/>
                  <a:gd name="T25" fmla="*/ 0 h 591"/>
                  <a:gd name="T26" fmla="*/ 137 w 384"/>
                  <a:gd name="T27" fmla="*/ 0 h 591"/>
                  <a:gd name="T28" fmla="*/ 124 w 384"/>
                  <a:gd name="T29" fmla="*/ 49 h 591"/>
                  <a:gd name="T30" fmla="*/ 139 w 384"/>
                  <a:gd name="T31" fmla="*/ 49 h 591"/>
                  <a:gd name="T32" fmla="*/ 28 w 384"/>
                  <a:gd name="T33" fmla="*/ 464 h 591"/>
                  <a:gd name="T34" fmla="*/ 233 w 384"/>
                  <a:gd name="T35" fmla="*/ 49 h 591"/>
                  <a:gd name="T36" fmla="*/ 262 w 384"/>
                  <a:gd name="T37" fmla="*/ 49 h 591"/>
                  <a:gd name="T38" fmla="*/ 235 w 384"/>
                  <a:gd name="T39" fmla="*/ 150 h 591"/>
                  <a:gd name="T40" fmla="*/ 206 w 384"/>
                  <a:gd name="T41" fmla="*/ 150 h 591"/>
                  <a:gd name="T42" fmla="*/ 233 w 384"/>
                  <a:gd name="T43" fmla="*/ 49 h 591"/>
                  <a:gd name="T44" fmla="*/ 193 w 384"/>
                  <a:gd name="T45" fmla="*/ 199 h 591"/>
                  <a:gd name="T46" fmla="*/ 222 w 384"/>
                  <a:gd name="T47" fmla="*/ 199 h 591"/>
                  <a:gd name="T48" fmla="*/ 194 w 384"/>
                  <a:gd name="T49" fmla="*/ 303 h 591"/>
                  <a:gd name="T50" fmla="*/ 165 w 384"/>
                  <a:gd name="T51" fmla="*/ 303 h 591"/>
                  <a:gd name="T52" fmla="*/ 193 w 384"/>
                  <a:gd name="T53" fmla="*/ 199 h 591"/>
                  <a:gd name="T54" fmla="*/ 181 w 384"/>
                  <a:gd name="T55" fmla="*/ 351 h 591"/>
                  <a:gd name="T56" fmla="*/ 151 w 384"/>
                  <a:gd name="T57" fmla="*/ 464 h 591"/>
                  <a:gd name="T58" fmla="*/ 122 w 384"/>
                  <a:gd name="T59" fmla="*/ 464 h 591"/>
                  <a:gd name="T60" fmla="*/ 152 w 384"/>
                  <a:gd name="T61" fmla="*/ 351 h 591"/>
                  <a:gd name="T62" fmla="*/ 181 w 384"/>
                  <a:gd name="T63" fmla="*/ 35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4" h="591">
                    <a:moveTo>
                      <a:pt x="28" y="464"/>
                    </a:moveTo>
                    <a:lnTo>
                      <a:pt x="13" y="464"/>
                    </a:lnTo>
                    <a:lnTo>
                      <a:pt x="0" y="513"/>
                    </a:lnTo>
                    <a:lnTo>
                      <a:pt x="138" y="513"/>
                    </a:lnTo>
                    <a:lnTo>
                      <a:pt x="117" y="591"/>
                    </a:lnTo>
                    <a:lnTo>
                      <a:pt x="211" y="591"/>
                    </a:lnTo>
                    <a:lnTo>
                      <a:pt x="232" y="513"/>
                    </a:lnTo>
                    <a:lnTo>
                      <a:pt x="247" y="513"/>
                    </a:lnTo>
                    <a:lnTo>
                      <a:pt x="260" y="464"/>
                    </a:lnTo>
                    <a:lnTo>
                      <a:pt x="245" y="464"/>
                    </a:lnTo>
                    <a:lnTo>
                      <a:pt x="357" y="49"/>
                    </a:lnTo>
                    <a:lnTo>
                      <a:pt x="371" y="49"/>
                    </a:lnTo>
                    <a:lnTo>
                      <a:pt x="384" y="0"/>
                    </a:lnTo>
                    <a:lnTo>
                      <a:pt x="137" y="0"/>
                    </a:lnTo>
                    <a:lnTo>
                      <a:pt x="124" y="49"/>
                    </a:lnTo>
                    <a:lnTo>
                      <a:pt x="139" y="49"/>
                    </a:lnTo>
                    <a:lnTo>
                      <a:pt x="28" y="464"/>
                    </a:lnTo>
                    <a:close/>
                    <a:moveTo>
                      <a:pt x="233" y="49"/>
                    </a:moveTo>
                    <a:lnTo>
                      <a:pt x="262" y="49"/>
                    </a:lnTo>
                    <a:lnTo>
                      <a:pt x="235" y="150"/>
                    </a:lnTo>
                    <a:lnTo>
                      <a:pt x="206" y="150"/>
                    </a:lnTo>
                    <a:lnTo>
                      <a:pt x="233" y="49"/>
                    </a:lnTo>
                    <a:close/>
                    <a:moveTo>
                      <a:pt x="193" y="199"/>
                    </a:moveTo>
                    <a:lnTo>
                      <a:pt x="222" y="199"/>
                    </a:lnTo>
                    <a:lnTo>
                      <a:pt x="194" y="303"/>
                    </a:lnTo>
                    <a:lnTo>
                      <a:pt x="165" y="303"/>
                    </a:lnTo>
                    <a:lnTo>
                      <a:pt x="193" y="199"/>
                    </a:lnTo>
                    <a:close/>
                    <a:moveTo>
                      <a:pt x="181" y="351"/>
                    </a:moveTo>
                    <a:lnTo>
                      <a:pt x="151" y="464"/>
                    </a:lnTo>
                    <a:lnTo>
                      <a:pt x="122" y="464"/>
                    </a:lnTo>
                    <a:lnTo>
                      <a:pt x="152" y="351"/>
                    </a:lnTo>
                    <a:lnTo>
                      <a:pt x="181" y="351"/>
                    </a:ln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23" name="Freeform 48"/>
              <p:cNvSpPr/>
              <p:nvPr/>
            </p:nvSpPr>
            <p:spPr bwMode="auto">
              <a:xfrm>
                <a:off x="7131051" y="4206876"/>
                <a:ext cx="1368425" cy="1784350"/>
              </a:xfrm>
              <a:custGeom>
                <a:avLst/>
                <a:gdLst>
                  <a:gd name="T0" fmla="*/ 796 w 862"/>
                  <a:gd name="T1" fmla="*/ 257 h 1124"/>
                  <a:gd name="T2" fmla="*/ 862 w 862"/>
                  <a:gd name="T3" fmla="*/ 13 h 1124"/>
                  <a:gd name="T4" fmla="*/ 688 w 862"/>
                  <a:gd name="T5" fmla="*/ 13 h 1124"/>
                  <a:gd name="T6" fmla="*/ 675 w 862"/>
                  <a:gd name="T7" fmla="*/ 60 h 1124"/>
                  <a:gd name="T8" fmla="*/ 774 w 862"/>
                  <a:gd name="T9" fmla="*/ 60 h 1124"/>
                  <a:gd name="T10" fmla="*/ 724 w 862"/>
                  <a:gd name="T11" fmla="*/ 246 h 1124"/>
                  <a:gd name="T12" fmla="*/ 702 w 862"/>
                  <a:gd name="T13" fmla="*/ 283 h 1124"/>
                  <a:gd name="T14" fmla="*/ 701 w 862"/>
                  <a:gd name="T15" fmla="*/ 246 h 1124"/>
                  <a:gd name="T16" fmla="*/ 740 w 862"/>
                  <a:gd name="T17" fmla="*/ 103 h 1124"/>
                  <a:gd name="T18" fmla="*/ 663 w 862"/>
                  <a:gd name="T19" fmla="*/ 103 h 1124"/>
                  <a:gd name="T20" fmla="*/ 622 w 862"/>
                  <a:gd name="T21" fmla="*/ 257 h 1124"/>
                  <a:gd name="T22" fmla="*/ 625 w 862"/>
                  <a:gd name="T23" fmla="*/ 411 h 1124"/>
                  <a:gd name="T24" fmla="*/ 512 w 862"/>
                  <a:gd name="T25" fmla="*/ 604 h 1124"/>
                  <a:gd name="T26" fmla="*/ 590 w 862"/>
                  <a:gd name="T27" fmla="*/ 604 h 1124"/>
                  <a:gd name="T28" fmla="*/ 628 w 862"/>
                  <a:gd name="T29" fmla="*/ 539 h 1124"/>
                  <a:gd name="T30" fmla="*/ 630 w 862"/>
                  <a:gd name="T31" fmla="*/ 627 h 1124"/>
                  <a:gd name="T32" fmla="*/ 332 w 862"/>
                  <a:gd name="T33" fmla="*/ 627 h 1124"/>
                  <a:gd name="T34" fmla="*/ 241 w 862"/>
                  <a:gd name="T35" fmla="*/ 573 h 1124"/>
                  <a:gd name="T36" fmla="*/ 264 w 862"/>
                  <a:gd name="T37" fmla="*/ 490 h 1124"/>
                  <a:gd name="T38" fmla="*/ 284 w 862"/>
                  <a:gd name="T39" fmla="*/ 490 h 1124"/>
                  <a:gd name="T40" fmla="*/ 299 w 862"/>
                  <a:gd name="T41" fmla="*/ 435 h 1124"/>
                  <a:gd name="T42" fmla="*/ 278 w 862"/>
                  <a:gd name="T43" fmla="*/ 435 h 1124"/>
                  <a:gd name="T44" fmla="*/ 307 w 862"/>
                  <a:gd name="T45" fmla="*/ 328 h 1124"/>
                  <a:gd name="T46" fmla="*/ 335 w 862"/>
                  <a:gd name="T47" fmla="*/ 328 h 1124"/>
                  <a:gd name="T48" fmla="*/ 350 w 862"/>
                  <a:gd name="T49" fmla="*/ 273 h 1124"/>
                  <a:gd name="T50" fmla="*/ 297 w 862"/>
                  <a:gd name="T51" fmla="*/ 273 h 1124"/>
                  <a:gd name="T52" fmla="*/ 329 w 862"/>
                  <a:gd name="T53" fmla="*/ 153 h 1124"/>
                  <a:gd name="T54" fmla="*/ 376 w 862"/>
                  <a:gd name="T55" fmla="*/ 153 h 1124"/>
                  <a:gd name="T56" fmla="*/ 391 w 862"/>
                  <a:gd name="T57" fmla="*/ 97 h 1124"/>
                  <a:gd name="T58" fmla="*/ 344 w 862"/>
                  <a:gd name="T59" fmla="*/ 97 h 1124"/>
                  <a:gd name="T60" fmla="*/ 370 w 862"/>
                  <a:gd name="T61" fmla="*/ 0 h 1124"/>
                  <a:gd name="T62" fmla="*/ 237 w 862"/>
                  <a:gd name="T63" fmla="*/ 0 h 1124"/>
                  <a:gd name="T64" fmla="*/ 211 w 862"/>
                  <a:gd name="T65" fmla="*/ 97 h 1124"/>
                  <a:gd name="T66" fmla="*/ 164 w 862"/>
                  <a:gd name="T67" fmla="*/ 97 h 1124"/>
                  <a:gd name="T68" fmla="*/ 149 w 862"/>
                  <a:gd name="T69" fmla="*/ 153 h 1124"/>
                  <a:gd name="T70" fmla="*/ 196 w 862"/>
                  <a:gd name="T71" fmla="*/ 153 h 1124"/>
                  <a:gd name="T72" fmla="*/ 164 w 862"/>
                  <a:gd name="T73" fmla="*/ 273 h 1124"/>
                  <a:gd name="T74" fmla="*/ 111 w 862"/>
                  <a:gd name="T75" fmla="*/ 273 h 1124"/>
                  <a:gd name="T76" fmla="*/ 96 w 862"/>
                  <a:gd name="T77" fmla="*/ 328 h 1124"/>
                  <a:gd name="T78" fmla="*/ 195 w 862"/>
                  <a:gd name="T79" fmla="*/ 328 h 1124"/>
                  <a:gd name="T80" fmla="*/ 144 w 862"/>
                  <a:gd name="T81" fmla="*/ 515 h 1124"/>
                  <a:gd name="T82" fmla="*/ 129 w 862"/>
                  <a:gd name="T83" fmla="*/ 506 h 1124"/>
                  <a:gd name="T84" fmla="*/ 166 w 862"/>
                  <a:gd name="T85" fmla="*/ 382 h 1124"/>
                  <a:gd name="T86" fmla="*/ 88 w 862"/>
                  <a:gd name="T87" fmla="*/ 382 h 1124"/>
                  <a:gd name="T88" fmla="*/ 0 w 862"/>
                  <a:gd name="T89" fmla="*/ 685 h 1124"/>
                  <a:gd name="T90" fmla="*/ 76 w 862"/>
                  <a:gd name="T91" fmla="*/ 685 h 1124"/>
                  <a:gd name="T92" fmla="*/ 100 w 862"/>
                  <a:gd name="T93" fmla="*/ 607 h 1124"/>
                  <a:gd name="T94" fmla="*/ 237 w 862"/>
                  <a:gd name="T95" fmla="*/ 683 h 1124"/>
                  <a:gd name="T96" fmla="*/ 631 w 862"/>
                  <a:gd name="T97" fmla="*/ 683 h 1124"/>
                  <a:gd name="T98" fmla="*/ 639 w 862"/>
                  <a:gd name="T99" fmla="*/ 1124 h 1124"/>
                  <a:gd name="T100" fmla="*/ 757 w 862"/>
                  <a:gd name="T101" fmla="*/ 1124 h 1124"/>
                  <a:gd name="T102" fmla="*/ 705 w 862"/>
                  <a:gd name="T103" fmla="*/ 424 h 1124"/>
                  <a:gd name="T104" fmla="*/ 704 w 862"/>
                  <a:gd name="T105" fmla="*/ 411 h 1124"/>
                  <a:gd name="T106" fmla="*/ 796 w 862"/>
                  <a:gd name="T107" fmla="*/ 257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2" h="1124">
                    <a:moveTo>
                      <a:pt x="796" y="257"/>
                    </a:moveTo>
                    <a:lnTo>
                      <a:pt x="862" y="13"/>
                    </a:lnTo>
                    <a:lnTo>
                      <a:pt x="688" y="13"/>
                    </a:lnTo>
                    <a:lnTo>
                      <a:pt x="675" y="60"/>
                    </a:lnTo>
                    <a:lnTo>
                      <a:pt x="774" y="60"/>
                    </a:lnTo>
                    <a:lnTo>
                      <a:pt x="724" y="246"/>
                    </a:lnTo>
                    <a:lnTo>
                      <a:pt x="702" y="283"/>
                    </a:lnTo>
                    <a:lnTo>
                      <a:pt x="701" y="246"/>
                    </a:lnTo>
                    <a:lnTo>
                      <a:pt x="740" y="103"/>
                    </a:lnTo>
                    <a:lnTo>
                      <a:pt x="663" y="103"/>
                    </a:lnTo>
                    <a:lnTo>
                      <a:pt x="622" y="257"/>
                    </a:lnTo>
                    <a:lnTo>
                      <a:pt x="625" y="411"/>
                    </a:lnTo>
                    <a:lnTo>
                      <a:pt x="512" y="604"/>
                    </a:lnTo>
                    <a:lnTo>
                      <a:pt x="590" y="604"/>
                    </a:lnTo>
                    <a:lnTo>
                      <a:pt x="628" y="539"/>
                    </a:lnTo>
                    <a:lnTo>
                      <a:pt x="630" y="627"/>
                    </a:lnTo>
                    <a:lnTo>
                      <a:pt x="332" y="627"/>
                    </a:lnTo>
                    <a:lnTo>
                      <a:pt x="241" y="573"/>
                    </a:lnTo>
                    <a:lnTo>
                      <a:pt x="264" y="490"/>
                    </a:lnTo>
                    <a:lnTo>
                      <a:pt x="284" y="490"/>
                    </a:lnTo>
                    <a:lnTo>
                      <a:pt x="299" y="435"/>
                    </a:lnTo>
                    <a:lnTo>
                      <a:pt x="278" y="435"/>
                    </a:lnTo>
                    <a:lnTo>
                      <a:pt x="307" y="328"/>
                    </a:lnTo>
                    <a:lnTo>
                      <a:pt x="335" y="328"/>
                    </a:lnTo>
                    <a:lnTo>
                      <a:pt x="350" y="273"/>
                    </a:lnTo>
                    <a:lnTo>
                      <a:pt x="297" y="273"/>
                    </a:lnTo>
                    <a:lnTo>
                      <a:pt x="329" y="153"/>
                    </a:lnTo>
                    <a:lnTo>
                      <a:pt x="376" y="153"/>
                    </a:lnTo>
                    <a:lnTo>
                      <a:pt x="391" y="97"/>
                    </a:lnTo>
                    <a:lnTo>
                      <a:pt x="344" y="97"/>
                    </a:lnTo>
                    <a:lnTo>
                      <a:pt x="370" y="0"/>
                    </a:lnTo>
                    <a:lnTo>
                      <a:pt x="237" y="0"/>
                    </a:lnTo>
                    <a:lnTo>
                      <a:pt x="211" y="97"/>
                    </a:lnTo>
                    <a:lnTo>
                      <a:pt x="164" y="97"/>
                    </a:lnTo>
                    <a:lnTo>
                      <a:pt x="149" y="153"/>
                    </a:lnTo>
                    <a:lnTo>
                      <a:pt x="196" y="153"/>
                    </a:lnTo>
                    <a:lnTo>
                      <a:pt x="164" y="273"/>
                    </a:lnTo>
                    <a:lnTo>
                      <a:pt x="111" y="273"/>
                    </a:lnTo>
                    <a:lnTo>
                      <a:pt x="96" y="328"/>
                    </a:lnTo>
                    <a:lnTo>
                      <a:pt x="195" y="328"/>
                    </a:lnTo>
                    <a:lnTo>
                      <a:pt x="144" y="515"/>
                    </a:lnTo>
                    <a:lnTo>
                      <a:pt x="129" y="506"/>
                    </a:lnTo>
                    <a:lnTo>
                      <a:pt x="166" y="382"/>
                    </a:lnTo>
                    <a:lnTo>
                      <a:pt x="88" y="382"/>
                    </a:lnTo>
                    <a:lnTo>
                      <a:pt x="0" y="685"/>
                    </a:lnTo>
                    <a:lnTo>
                      <a:pt x="76" y="685"/>
                    </a:lnTo>
                    <a:lnTo>
                      <a:pt x="100" y="607"/>
                    </a:lnTo>
                    <a:lnTo>
                      <a:pt x="237" y="683"/>
                    </a:lnTo>
                    <a:lnTo>
                      <a:pt x="631" y="683"/>
                    </a:lnTo>
                    <a:lnTo>
                      <a:pt x="639" y="1124"/>
                    </a:lnTo>
                    <a:lnTo>
                      <a:pt x="757" y="1124"/>
                    </a:lnTo>
                    <a:lnTo>
                      <a:pt x="705" y="424"/>
                    </a:lnTo>
                    <a:lnTo>
                      <a:pt x="704" y="411"/>
                    </a:lnTo>
                    <a:lnTo>
                      <a:pt x="796" y="257"/>
                    </a:ln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24" name="Freeform 49"/>
              <p:cNvSpPr/>
              <p:nvPr/>
            </p:nvSpPr>
            <p:spPr bwMode="auto">
              <a:xfrm>
                <a:off x="3530601" y="4540251"/>
                <a:ext cx="709613" cy="723900"/>
              </a:xfrm>
              <a:custGeom>
                <a:avLst/>
                <a:gdLst>
                  <a:gd name="T0" fmla="*/ 442 w 447"/>
                  <a:gd name="T1" fmla="*/ 0 h 456"/>
                  <a:gd name="T2" fmla="*/ 345 w 447"/>
                  <a:gd name="T3" fmla="*/ 135 h 456"/>
                  <a:gd name="T4" fmla="*/ 447 w 447"/>
                  <a:gd name="T5" fmla="*/ 456 h 456"/>
                  <a:gd name="T6" fmla="*/ 332 w 447"/>
                  <a:gd name="T7" fmla="*/ 456 h 456"/>
                  <a:gd name="T8" fmla="*/ 264 w 447"/>
                  <a:gd name="T9" fmla="*/ 247 h 456"/>
                  <a:gd name="T10" fmla="*/ 114 w 447"/>
                  <a:gd name="T11" fmla="*/ 456 h 456"/>
                  <a:gd name="T12" fmla="*/ 0 w 447"/>
                  <a:gd name="T13" fmla="*/ 456 h 456"/>
                  <a:gd name="T14" fmla="*/ 328 w 447"/>
                  <a:gd name="T15" fmla="*/ 0 h 456"/>
                  <a:gd name="T16" fmla="*/ 442 w 447"/>
                  <a:gd name="T1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456">
                    <a:moveTo>
                      <a:pt x="442" y="0"/>
                    </a:moveTo>
                    <a:lnTo>
                      <a:pt x="345" y="135"/>
                    </a:lnTo>
                    <a:lnTo>
                      <a:pt x="447" y="456"/>
                    </a:lnTo>
                    <a:lnTo>
                      <a:pt x="332" y="456"/>
                    </a:lnTo>
                    <a:lnTo>
                      <a:pt x="264" y="247"/>
                    </a:lnTo>
                    <a:lnTo>
                      <a:pt x="114" y="456"/>
                    </a:lnTo>
                    <a:lnTo>
                      <a:pt x="0" y="456"/>
                    </a:lnTo>
                    <a:lnTo>
                      <a:pt x="328" y="0"/>
                    </a:lnTo>
                    <a:lnTo>
                      <a:pt x="442" y="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50"/>
              <p:cNvSpPr/>
              <p:nvPr/>
            </p:nvSpPr>
            <p:spPr bwMode="auto">
              <a:xfrm>
                <a:off x="4291013" y="4538663"/>
                <a:ext cx="842963" cy="714375"/>
              </a:xfrm>
              <a:custGeom>
                <a:avLst/>
                <a:gdLst>
                  <a:gd name="T0" fmla="*/ 419 w 531"/>
                  <a:gd name="T1" fmla="*/ 0 h 450"/>
                  <a:gd name="T2" fmla="*/ 391 w 531"/>
                  <a:gd name="T3" fmla="*/ 104 h 450"/>
                  <a:gd name="T4" fmla="*/ 531 w 531"/>
                  <a:gd name="T5" fmla="*/ 104 h 450"/>
                  <a:gd name="T6" fmla="*/ 521 w 531"/>
                  <a:gd name="T7" fmla="*/ 140 h 450"/>
                  <a:gd name="T8" fmla="*/ 381 w 531"/>
                  <a:gd name="T9" fmla="*/ 140 h 450"/>
                  <a:gd name="T10" fmla="*/ 348 w 531"/>
                  <a:gd name="T11" fmla="*/ 263 h 450"/>
                  <a:gd name="T12" fmla="*/ 478 w 531"/>
                  <a:gd name="T13" fmla="*/ 263 h 450"/>
                  <a:gd name="T14" fmla="*/ 468 w 531"/>
                  <a:gd name="T15" fmla="*/ 299 h 450"/>
                  <a:gd name="T16" fmla="*/ 338 w 531"/>
                  <a:gd name="T17" fmla="*/ 299 h 450"/>
                  <a:gd name="T18" fmla="*/ 308 w 531"/>
                  <a:gd name="T19" fmla="*/ 414 h 450"/>
                  <a:gd name="T20" fmla="*/ 466 w 531"/>
                  <a:gd name="T21" fmla="*/ 414 h 450"/>
                  <a:gd name="T22" fmla="*/ 457 w 531"/>
                  <a:gd name="T23" fmla="*/ 450 h 450"/>
                  <a:gd name="T24" fmla="*/ 0 w 531"/>
                  <a:gd name="T25" fmla="*/ 450 h 450"/>
                  <a:gd name="T26" fmla="*/ 10 w 531"/>
                  <a:gd name="T27" fmla="*/ 414 h 450"/>
                  <a:gd name="T28" fmla="*/ 194 w 531"/>
                  <a:gd name="T29" fmla="*/ 414 h 450"/>
                  <a:gd name="T30" fmla="*/ 224 w 531"/>
                  <a:gd name="T31" fmla="*/ 299 h 450"/>
                  <a:gd name="T32" fmla="*/ 84 w 531"/>
                  <a:gd name="T33" fmla="*/ 299 h 450"/>
                  <a:gd name="T34" fmla="*/ 93 w 531"/>
                  <a:gd name="T35" fmla="*/ 263 h 450"/>
                  <a:gd name="T36" fmla="*/ 234 w 531"/>
                  <a:gd name="T37" fmla="*/ 263 h 450"/>
                  <a:gd name="T38" fmla="*/ 267 w 531"/>
                  <a:gd name="T39" fmla="*/ 140 h 450"/>
                  <a:gd name="T40" fmla="*/ 200 w 531"/>
                  <a:gd name="T41" fmla="*/ 140 h 450"/>
                  <a:gd name="T42" fmla="*/ 167 w 531"/>
                  <a:gd name="T43" fmla="*/ 223 h 450"/>
                  <a:gd name="T44" fmla="*/ 61 w 531"/>
                  <a:gd name="T45" fmla="*/ 223 h 450"/>
                  <a:gd name="T46" fmla="*/ 141 w 531"/>
                  <a:gd name="T47" fmla="*/ 27 h 450"/>
                  <a:gd name="T48" fmla="*/ 246 w 531"/>
                  <a:gd name="T49" fmla="*/ 27 h 450"/>
                  <a:gd name="T50" fmla="*/ 215 w 531"/>
                  <a:gd name="T51" fmla="*/ 104 h 450"/>
                  <a:gd name="T52" fmla="*/ 276 w 531"/>
                  <a:gd name="T53" fmla="*/ 104 h 450"/>
                  <a:gd name="T54" fmla="*/ 304 w 531"/>
                  <a:gd name="T55" fmla="*/ 0 h 450"/>
                  <a:gd name="T56" fmla="*/ 419 w 531"/>
                  <a:gd name="T57"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1" h="450">
                    <a:moveTo>
                      <a:pt x="419" y="0"/>
                    </a:moveTo>
                    <a:lnTo>
                      <a:pt x="391" y="104"/>
                    </a:lnTo>
                    <a:lnTo>
                      <a:pt x="531" y="104"/>
                    </a:lnTo>
                    <a:lnTo>
                      <a:pt x="521" y="140"/>
                    </a:lnTo>
                    <a:lnTo>
                      <a:pt x="381" y="140"/>
                    </a:lnTo>
                    <a:lnTo>
                      <a:pt x="348" y="263"/>
                    </a:lnTo>
                    <a:lnTo>
                      <a:pt x="478" y="263"/>
                    </a:lnTo>
                    <a:lnTo>
                      <a:pt x="468" y="299"/>
                    </a:lnTo>
                    <a:lnTo>
                      <a:pt x="338" y="299"/>
                    </a:lnTo>
                    <a:lnTo>
                      <a:pt x="308" y="414"/>
                    </a:lnTo>
                    <a:lnTo>
                      <a:pt x="466" y="414"/>
                    </a:lnTo>
                    <a:lnTo>
                      <a:pt x="457" y="450"/>
                    </a:lnTo>
                    <a:lnTo>
                      <a:pt x="0" y="450"/>
                    </a:lnTo>
                    <a:lnTo>
                      <a:pt x="10" y="414"/>
                    </a:lnTo>
                    <a:lnTo>
                      <a:pt x="194" y="414"/>
                    </a:lnTo>
                    <a:lnTo>
                      <a:pt x="224" y="299"/>
                    </a:lnTo>
                    <a:lnTo>
                      <a:pt x="84" y="299"/>
                    </a:lnTo>
                    <a:lnTo>
                      <a:pt x="93" y="263"/>
                    </a:lnTo>
                    <a:lnTo>
                      <a:pt x="234" y="263"/>
                    </a:lnTo>
                    <a:lnTo>
                      <a:pt x="267" y="140"/>
                    </a:lnTo>
                    <a:lnTo>
                      <a:pt x="200" y="140"/>
                    </a:lnTo>
                    <a:lnTo>
                      <a:pt x="167" y="223"/>
                    </a:lnTo>
                    <a:lnTo>
                      <a:pt x="61" y="223"/>
                    </a:lnTo>
                    <a:lnTo>
                      <a:pt x="141" y="27"/>
                    </a:lnTo>
                    <a:lnTo>
                      <a:pt x="246" y="27"/>
                    </a:lnTo>
                    <a:lnTo>
                      <a:pt x="215" y="104"/>
                    </a:lnTo>
                    <a:lnTo>
                      <a:pt x="276" y="104"/>
                    </a:lnTo>
                    <a:lnTo>
                      <a:pt x="304" y="0"/>
                    </a:lnTo>
                    <a:lnTo>
                      <a:pt x="419" y="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51"/>
              <p:cNvSpPr>
                <a:spLocks noEditPoints="1"/>
              </p:cNvSpPr>
              <p:nvPr/>
            </p:nvSpPr>
            <p:spPr bwMode="auto">
              <a:xfrm>
                <a:off x="5062538" y="4535488"/>
                <a:ext cx="898525" cy="725488"/>
              </a:xfrm>
              <a:custGeom>
                <a:avLst/>
                <a:gdLst>
                  <a:gd name="T0" fmla="*/ 166 w 917"/>
                  <a:gd name="T1" fmla="*/ 117 h 739"/>
                  <a:gd name="T2" fmla="*/ 214 w 917"/>
                  <a:gd name="T3" fmla="*/ 117 h 739"/>
                  <a:gd name="T4" fmla="*/ 270 w 917"/>
                  <a:gd name="T5" fmla="*/ 0 h 739"/>
                  <a:gd name="T6" fmla="*/ 416 w 917"/>
                  <a:gd name="T7" fmla="*/ 0 h 739"/>
                  <a:gd name="T8" fmla="*/ 360 w 917"/>
                  <a:gd name="T9" fmla="*/ 117 h 739"/>
                  <a:gd name="T10" fmla="*/ 480 w 917"/>
                  <a:gd name="T11" fmla="*/ 117 h 739"/>
                  <a:gd name="T12" fmla="*/ 330 w 917"/>
                  <a:gd name="T13" fmla="*/ 679 h 739"/>
                  <a:gd name="T14" fmla="*/ 251 w 917"/>
                  <a:gd name="T15" fmla="*/ 738 h 739"/>
                  <a:gd name="T16" fmla="*/ 0 w 917"/>
                  <a:gd name="T17" fmla="*/ 738 h 739"/>
                  <a:gd name="T18" fmla="*/ 166 w 917"/>
                  <a:gd name="T19" fmla="*/ 117 h 739"/>
                  <a:gd name="T20" fmla="*/ 253 w 917"/>
                  <a:gd name="T21" fmla="*/ 464 h 739"/>
                  <a:gd name="T22" fmla="*/ 207 w 917"/>
                  <a:gd name="T23" fmla="*/ 464 h 739"/>
                  <a:gd name="T24" fmla="*/ 149 w 917"/>
                  <a:gd name="T25" fmla="*/ 679 h 739"/>
                  <a:gd name="T26" fmla="*/ 174 w 917"/>
                  <a:gd name="T27" fmla="*/ 679 h 739"/>
                  <a:gd name="T28" fmla="*/ 201 w 917"/>
                  <a:gd name="T29" fmla="*/ 658 h 739"/>
                  <a:gd name="T30" fmla="*/ 253 w 917"/>
                  <a:gd name="T31" fmla="*/ 464 h 739"/>
                  <a:gd name="T32" fmla="*/ 223 w 917"/>
                  <a:gd name="T33" fmla="*/ 404 h 739"/>
                  <a:gd name="T34" fmla="*/ 269 w 917"/>
                  <a:gd name="T35" fmla="*/ 404 h 739"/>
                  <a:gd name="T36" fmla="*/ 330 w 917"/>
                  <a:gd name="T37" fmla="*/ 177 h 739"/>
                  <a:gd name="T38" fmla="*/ 284 w 917"/>
                  <a:gd name="T39" fmla="*/ 177 h 739"/>
                  <a:gd name="T40" fmla="*/ 223 w 917"/>
                  <a:gd name="T41" fmla="*/ 404 h 739"/>
                  <a:gd name="T42" fmla="*/ 599 w 917"/>
                  <a:gd name="T43" fmla="*/ 303 h 739"/>
                  <a:gd name="T44" fmla="*/ 565 w 917"/>
                  <a:gd name="T45" fmla="*/ 579 h 739"/>
                  <a:gd name="T46" fmla="*/ 422 w 917"/>
                  <a:gd name="T47" fmla="*/ 579 h 739"/>
                  <a:gd name="T48" fmla="*/ 457 w 917"/>
                  <a:gd name="T49" fmla="*/ 303 h 739"/>
                  <a:gd name="T50" fmla="*/ 599 w 917"/>
                  <a:gd name="T51" fmla="*/ 303 h 739"/>
                  <a:gd name="T52" fmla="*/ 708 w 917"/>
                  <a:gd name="T53" fmla="*/ 0 h 739"/>
                  <a:gd name="T54" fmla="*/ 685 w 917"/>
                  <a:gd name="T55" fmla="*/ 54 h 739"/>
                  <a:gd name="T56" fmla="*/ 917 w 917"/>
                  <a:gd name="T57" fmla="*/ 54 h 739"/>
                  <a:gd name="T58" fmla="*/ 757 w 917"/>
                  <a:gd name="T59" fmla="*/ 651 h 739"/>
                  <a:gd name="T60" fmla="*/ 642 w 917"/>
                  <a:gd name="T61" fmla="*/ 739 h 739"/>
                  <a:gd name="T62" fmla="*/ 491 w 917"/>
                  <a:gd name="T63" fmla="*/ 739 h 739"/>
                  <a:gd name="T64" fmla="*/ 507 w 917"/>
                  <a:gd name="T65" fmla="*/ 680 h 739"/>
                  <a:gd name="T66" fmla="*/ 573 w 917"/>
                  <a:gd name="T67" fmla="*/ 680 h 739"/>
                  <a:gd name="T68" fmla="*/ 602 w 917"/>
                  <a:gd name="T69" fmla="*/ 659 h 739"/>
                  <a:gd name="T70" fmla="*/ 748 w 917"/>
                  <a:gd name="T71" fmla="*/ 114 h 739"/>
                  <a:gd name="T72" fmla="*/ 660 w 917"/>
                  <a:gd name="T73" fmla="*/ 114 h 739"/>
                  <a:gd name="T74" fmla="*/ 599 w 917"/>
                  <a:gd name="T75" fmla="*/ 255 h 739"/>
                  <a:gd name="T76" fmla="*/ 458 w 917"/>
                  <a:gd name="T77" fmla="*/ 255 h 739"/>
                  <a:gd name="T78" fmla="*/ 567 w 917"/>
                  <a:gd name="T79" fmla="*/ 0 h 739"/>
                  <a:gd name="T80" fmla="*/ 708 w 917"/>
                  <a:gd name="T81"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7" h="739">
                    <a:moveTo>
                      <a:pt x="166" y="117"/>
                    </a:moveTo>
                    <a:cubicBezTo>
                      <a:pt x="214" y="117"/>
                      <a:pt x="214" y="117"/>
                      <a:pt x="214" y="117"/>
                    </a:cubicBezTo>
                    <a:cubicBezTo>
                      <a:pt x="270" y="0"/>
                      <a:pt x="270" y="0"/>
                      <a:pt x="270" y="0"/>
                    </a:cubicBezTo>
                    <a:cubicBezTo>
                      <a:pt x="416" y="0"/>
                      <a:pt x="416" y="0"/>
                      <a:pt x="416" y="0"/>
                    </a:cubicBezTo>
                    <a:cubicBezTo>
                      <a:pt x="360" y="117"/>
                      <a:pt x="360" y="117"/>
                      <a:pt x="360" y="117"/>
                    </a:cubicBezTo>
                    <a:cubicBezTo>
                      <a:pt x="480" y="117"/>
                      <a:pt x="480" y="117"/>
                      <a:pt x="480" y="117"/>
                    </a:cubicBezTo>
                    <a:cubicBezTo>
                      <a:pt x="330" y="679"/>
                      <a:pt x="330" y="679"/>
                      <a:pt x="330" y="679"/>
                    </a:cubicBezTo>
                    <a:cubicBezTo>
                      <a:pt x="321" y="713"/>
                      <a:pt x="284" y="738"/>
                      <a:pt x="251" y="738"/>
                    </a:cubicBezTo>
                    <a:cubicBezTo>
                      <a:pt x="0" y="738"/>
                      <a:pt x="0" y="738"/>
                      <a:pt x="0" y="738"/>
                    </a:cubicBezTo>
                    <a:lnTo>
                      <a:pt x="166" y="117"/>
                    </a:lnTo>
                    <a:close/>
                    <a:moveTo>
                      <a:pt x="253" y="464"/>
                    </a:moveTo>
                    <a:cubicBezTo>
                      <a:pt x="207" y="464"/>
                      <a:pt x="207" y="464"/>
                      <a:pt x="207" y="464"/>
                    </a:cubicBezTo>
                    <a:cubicBezTo>
                      <a:pt x="149" y="679"/>
                      <a:pt x="149" y="679"/>
                      <a:pt x="149" y="679"/>
                    </a:cubicBezTo>
                    <a:cubicBezTo>
                      <a:pt x="174" y="679"/>
                      <a:pt x="174" y="679"/>
                      <a:pt x="174" y="679"/>
                    </a:cubicBezTo>
                    <a:cubicBezTo>
                      <a:pt x="185" y="679"/>
                      <a:pt x="198" y="670"/>
                      <a:pt x="201" y="658"/>
                    </a:cubicBezTo>
                    <a:lnTo>
                      <a:pt x="253" y="464"/>
                    </a:lnTo>
                    <a:close/>
                    <a:moveTo>
                      <a:pt x="223" y="404"/>
                    </a:moveTo>
                    <a:cubicBezTo>
                      <a:pt x="269" y="404"/>
                      <a:pt x="269" y="404"/>
                      <a:pt x="269" y="404"/>
                    </a:cubicBezTo>
                    <a:cubicBezTo>
                      <a:pt x="330" y="177"/>
                      <a:pt x="330" y="177"/>
                      <a:pt x="330" y="177"/>
                    </a:cubicBezTo>
                    <a:cubicBezTo>
                      <a:pt x="284" y="177"/>
                      <a:pt x="284" y="177"/>
                      <a:pt x="284" y="177"/>
                    </a:cubicBezTo>
                    <a:lnTo>
                      <a:pt x="223" y="404"/>
                    </a:lnTo>
                    <a:close/>
                    <a:moveTo>
                      <a:pt x="599" y="303"/>
                    </a:moveTo>
                    <a:cubicBezTo>
                      <a:pt x="565" y="579"/>
                      <a:pt x="565" y="579"/>
                      <a:pt x="565" y="579"/>
                    </a:cubicBezTo>
                    <a:cubicBezTo>
                      <a:pt x="422" y="579"/>
                      <a:pt x="422" y="579"/>
                      <a:pt x="422" y="579"/>
                    </a:cubicBezTo>
                    <a:cubicBezTo>
                      <a:pt x="457" y="303"/>
                      <a:pt x="457" y="303"/>
                      <a:pt x="457" y="303"/>
                    </a:cubicBezTo>
                    <a:lnTo>
                      <a:pt x="599" y="303"/>
                    </a:lnTo>
                    <a:close/>
                    <a:moveTo>
                      <a:pt x="708" y="0"/>
                    </a:moveTo>
                    <a:cubicBezTo>
                      <a:pt x="685" y="54"/>
                      <a:pt x="685" y="54"/>
                      <a:pt x="685" y="54"/>
                    </a:cubicBezTo>
                    <a:cubicBezTo>
                      <a:pt x="917" y="54"/>
                      <a:pt x="917" y="54"/>
                      <a:pt x="917" y="54"/>
                    </a:cubicBezTo>
                    <a:cubicBezTo>
                      <a:pt x="757" y="651"/>
                      <a:pt x="757" y="651"/>
                      <a:pt x="757" y="651"/>
                    </a:cubicBezTo>
                    <a:cubicBezTo>
                      <a:pt x="744" y="699"/>
                      <a:pt x="692" y="739"/>
                      <a:pt x="642" y="739"/>
                    </a:cubicBezTo>
                    <a:cubicBezTo>
                      <a:pt x="491" y="739"/>
                      <a:pt x="491" y="739"/>
                      <a:pt x="491" y="739"/>
                    </a:cubicBezTo>
                    <a:cubicBezTo>
                      <a:pt x="507" y="680"/>
                      <a:pt x="507" y="680"/>
                      <a:pt x="507" y="680"/>
                    </a:cubicBezTo>
                    <a:cubicBezTo>
                      <a:pt x="573" y="680"/>
                      <a:pt x="573" y="680"/>
                      <a:pt x="573" y="680"/>
                    </a:cubicBezTo>
                    <a:cubicBezTo>
                      <a:pt x="586" y="680"/>
                      <a:pt x="599" y="670"/>
                      <a:pt x="602" y="659"/>
                    </a:cubicBezTo>
                    <a:cubicBezTo>
                      <a:pt x="748" y="114"/>
                      <a:pt x="748" y="114"/>
                      <a:pt x="748" y="114"/>
                    </a:cubicBezTo>
                    <a:cubicBezTo>
                      <a:pt x="660" y="114"/>
                      <a:pt x="660" y="114"/>
                      <a:pt x="660" y="114"/>
                    </a:cubicBezTo>
                    <a:cubicBezTo>
                      <a:pt x="599" y="255"/>
                      <a:pt x="599" y="255"/>
                      <a:pt x="599" y="255"/>
                    </a:cubicBezTo>
                    <a:cubicBezTo>
                      <a:pt x="458" y="255"/>
                      <a:pt x="458" y="255"/>
                      <a:pt x="458" y="255"/>
                    </a:cubicBezTo>
                    <a:cubicBezTo>
                      <a:pt x="567" y="0"/>
                      <a:pt x="567" y="0"/>
                      <a:pt x="567" y="0"/>
                    </a:cubicBezTo>
                    <a:lnTo>
                      <a:pt x="708" y="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52"/>
              <p:cNvSpPr>
                <a:spLocks noEditPoints="1"/>
              </p:cNvSpPr>
              <p:nvPr/>
            </p:nvSpPr>
            <p:spPr bwMode="auto">
              <a:xfrm>
                <a:off x="8499476" y="4483101"/>
                <a:ext cx="814388" cy="722313"/>
              </a:xfrm>
              <a:custGeom>
                <a:avLst/>
                <a:gdLst>
                  <a:gd name="T0" fmla="*/ 306 w 513"/>
                  <a:gd name="T1" fmla="*/ 0 h 455"/>
                  <a:gd name="T2" fmla="*/ 257 w 513"/>
                  <a:gd name="T3" fmla="*/ 74 h 455"/>
                  <a:gd name="T4" fmla="*/ 513 w 513"/>
                  <a:gd name="T5" fmla="*/ 74 h 455"/>
                  <a:gd name="T6" fmla="*/ 503 w 513"/>
                  <a:gd name="T7" fmla="*/ 111 h 455"/>
                  <a:gd name="T8" fmla="*/ 233 w 513"/>
                  <a:gd name="T9" fmla="*/ 111 h 455"/>
                  <a:gd name="T10" fmla="*/ 180 w 513"/>
                  <a:gd name="T11" fmla="*/ 194 h 455"/>
                  <a:gd name="T12" fmla="*/ 200 w 513"/>
                  <a:gd name="T13" fmla="*/ 194 h 455"/>
                  <a:gd name="T14" fmla="*/ 130 w 513"/>
                  <a:gd name="T15" fmla="*/ 455 h 455"/>
                  <a:gd name="T16" fmla="*/ 13 w 513"/>
                  <a:gd name="T17" fmla="*/ 455 h 455"/>
                  <a:gd name="T18" fmla="*/ 58 w 513"/>
                  <a:gd name="T19" fmla="*/ 287 h 455"/>
                  <a:gd name="T20" fmla="*/ 0 w 513"/>
                  <a:gd name="T21" fmla="*/ 287 h 455"/>
                  <a:gd name="T22" fmla="*/ 114 w 513"/>
                  <a:gd name="T23" fmla="*/ 111 h 455"/>
                  <a:gd name="T24" fmla="*/ 48 w 513"/>
                  <a:gd name="T25" fmla="*/ 111 h 455"/>
                  <a:gd name="T26" fmla="*/ 57 w 513"/>
                  <a:gd name="T27" fmla="*/ 74 h 455"/>
                  <a:gd name="T28" fmla="*/ 138 w 513"/>
                  <a:gd name="T29" fmla="*/ 74 h 455"/>
                  <a:gd name="T30" fmla="*/ 187 w 513"/>
                  <a:gd name="T31" fmla="*/ 0 h 455"/>
                  <a:gd name="T32" fmla="*/ 306 w 513"/>
                  <a:gd name="T33" fmla="*/ 0 h 455"/>
                  <a:gd name="T34" fmla="*/ 419 w 513"/>
                  <a:gd name="T35" fmla="*/ 148 h 455"/>
                  <a:gd name="T36" fmla="*/ 396 w 513"/>
                  <a:gd name="T37" fmla="*/ 233 h 455"/>
                  <a:gd name="T38" fmla="*/ 455 w 513"/>
                  <a:gd name="T39" fmla="*/ 233 h 455"/>
                  <a:gd name="T40" fmla="*/ 445 w 513"/>
                  <a:gd name="T41" fmla="*/ 270 h 455"/>
                  <a:gd name="T42" fmla="*/ 386 w 513"/>
                  <a:gd name="T43" fmla="*/ 270 h 455"/>
                  <a:gd name="T44" fmla="*/ 347 w 513"/>
                  <a:gd name="T45" fmla="*/ 416 h 455"/>
                  <a:gd name="T46" fmla="*/ 422 w 513"/>
                  <a:gd name="T47" fmla="*/ 416 h 455"/>
                  <a:gd name="T48" fmla="*/ 412 w 513"/>
                  <a:gd name="T49" fmla="*/ 453 h 455"/>
                  <a:gd name="T50" fmla="*/ 146 w 513"/>
                  <a:gd name="T51" fmla="*/ 453 h 455"/>
                  <a:gd name="T52" fmla="*/ 156 w 513"/>
                  <a:gd name="T53" fmla="*/ 416 h 455"/>
                  <a:gd name="T54" fmla="*/ 231 w 513"/>
                  <a:gd name="T55" fmla="*/ 416 h 455"/>
                  <a:gd name="T56" fmla="*/ 270 w 513"/>
                  <a:gd name="T57" fmla="*/ 270 h 455"/>
                  <a:gd name="T58" fmla="*/ 211 w 513"/>
                  <a:gd name="T59" fmla="*/ 270 h 455"/>
                  <a:gd name="T60" fmla="*/ 221 w 513"/>
                  <a:gd name="T61" fmla="*/ 233 h 455"/>
                  <a:gd name="T62" fmla="*/ 280 w 513"/>
                  <a:gd name="T63" fmla="*/ 233 h 455"/>
                  <a:gd name="T64" fmla="*/ 302 w 513"/>
                  <a:gd name="T65" fmla="*/ 148 h 455"/>
                  <a:gd name="T66" fmla="*/ 419 w 513"/>
                  <a:gd name="T67" fmla="*/ 14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3" h="455">
                    <a:moveTo>
                      <a:pt x="306" y="0"/>
                    </a:moveTo>
                    <a:lnTo>
                      <a:pt x="257" y="74"/>
                    </a:lnTo>
                    <a:lnTo>
                      <a:pt x="513" y="74"/>
                    </a:lnTo>
                    <a:lnTo>
                      <a:pt x="503" y="111"/>
                    </a:lnTo>
                    <a:lnTo>
                      <a:pt x="233" y="111"/>
                    </a:lnTo>
                    <a:lnTo>
                      <a:pt x="180" y="194"/>
                    </a:lnTo>
                    <a:lnTo>
                      <a:pt x="200" y="194"/>
                    </a:lnTo>
                    <a:lnTo>
                      <a:pt x="130" y="455"/>
                    </a:lnTo>
                    <a:lnTo>
                      <a:pt x="13" y="455"/>
                    </a:lnTo>
                    <a:lnTo>
                      <a:pt x="58" y="287"/>
                    </a:lnTo>
                    <a:lnTo>
                      <a:pt x="0" y="287"/>
                    </a:lnTo>
                    <a:lnTo>
                      <a:pt x="114" y="111"/>
                    </a:lnTo>
                    <a:lnTo>
                      <a:pt x="48" y="111"/>
                    </a:lnTo>
                    <a:lnTo>
                      <a:pt x="57" y="74"/>
                    </a:lnTo>
                    <a:lnTo>
                      <a:pt x="138" y="74"/>
                    </a:lnTo>
                    <a:lnTo>
                      <a:pt x="187" y="0"/>
                    </a:lnTo>
                    <a:lnTo>
                      <a:pt x="306" y="0"/>
                    </a:lnTo>
                    <a:close/>
                    <a:moveTo>
                      <a:pt x="419" y="148"/>
                    </a:moveTo>
                    <a:lnTo>
                      <a:pt x="396" y="233"/>
                    </a:lnTo>
                    <a:lnTo>
                      <a:pt x="455" y="233"/>
                    </a:lnTo>
                    <a:lnTo>
                      <a:pt x="445" y="270"/>
                    </a:lnTo>
                    <a:lnTo>
                      <a:pt x="386" y="270"/>
                    </a:lnTo>
                    <a:lnTo>
                      <a:pt x="347" y="416"/>
                    </a:lnTo>
                    <a:lnTo>
                      <a:pt x="422" y="416"/>
                    </a:lnTo>
                    <a:lnTo>
                      <a:pt x="412" y="453"/>
                    </a:lnTo>
                    <a:lnTo>
                      <a:pt x="146" y="453"/>
                    </a:lnTo>
                    <a:lnTo>
                      <a:pt x="156" y="416"/>
                    </a:lnTo>
                    <a:lnTo>
                      <a:pt x="231" y="416"/>
                    </a:lnTo>
                    <a:lnTo>
                      <a:pt x="270" y="270"/>
                    </a:lnTo>
                    <a:lnTo>
                      <a:pt x="211" y="270"/>
                    </a:lnTo>
                    <a:lnTo>
                      <a:pt x="221" y="233"/>
                    </a:lnTo>
                    <a:lnTo>
                      <a:pt x="280" y="233"/>
                    </a:lnTo>
                    <a:lnTo>
                      <a:pt x="302" y="148"/>
                    </a:lnTo>
                    <a:lnTo>
                      <a:pt x="419" y="148"/>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53"/>
              <p:cNvSpPr/>
              <p:nvPr/>
            </p:nvSpPr>
            <p:spPr bwMode="auto">
              <a:xfrm>
                <a:off x="9286876" y="4500563"/>
                <a:ext cx="808038" cy="708025"/>
              </a:xfrm>
              <a:custGeom>
                <a:avLst/>
                <a:gdLst>
                  <a:gd name="T0" fmla="*/ 110 w 824"/>
                  <a:gd name="T1" fmla="*/ 0 h 722"/>
                  <a:gd name="T2" fmla="*/ 824 w 824"/>
                  <a:gd name="T3" fmla="*/ 0 h 722"/>
                  <a:gd name="T4" fmla="*/ 808 w 824"/>
                  <a:gd name="T5" fmla="*/ 59 h 722"/>
                  <a:gd name="T6" fmla="*/ 544 w 824"/>
                  <a:gd name="T7" fmla="*/ 59 h 722"/>
                  <a:gd name="T8" fmla="*/ 479 w 824"/>
                  <a:gd name="T9" fmla="*/ 301 h 722"/>
                  <a:gd name="T10" fmla="*/ 757 w 824"/>
                  <a:gd name="T11" fmla="*/ 301 h 722"/>
                  <a:gd name="T12" fmla="*/ 741 w 824"/>
                  <a:gd name="T13" fmla="*/ 360 h 722"/>
                  <a:gd name="T14" fmla="*/ 463 w 824"/>
                  <a:gd name="T15" fmla="*/ 360 h 722"/>
                  <a:gd name="T16" fmla="*/ 386 w 824"/>
                  <a:gd name="T17" fmla="*/ 648 h 722"/>
                  <a:gd name="T18" fmla="*/ 292 w 824"/>
                  <a:gd name="T19" fmla="*/ 722 h 722"/>
                  <a:gd name="T20" fmla="*/ 42 w 824"/>
                  <a:gd name="T21" fmla="*/ 722 h 722"/>
                  <a:gd name="T22" fmla="*/ 58 w 824"/>
                  <a:gd name="T23" fmla="*/ 663 h 722"/>
                  <a:gd name="T24" fmla="*/ 174 w 824"/>
                  <a:gd name="T25" fmla="*/ 663 h 722"/>
                  <a:gd name="T26" fmla="*/ 202 w 824"/>
                  <a:gd name="T27" fmla="*/ 640 h 722"/>
                  <a:gd name="T28" fmla="*/ 277 w 824"/>
                  <a:gd name="T29" fmla="*/ 360 h 722"/>
                  <a:gd name="T30" fmla="*/ 0 w 824"/>
                  <a:gd name="T31" fmla="*/ 360 h 722"/>
                  <a:gd name="T32" fmla="*/ 16 w 824"/>
                  <a:gd name="T33" fmla="*/ 301 h 722"/>
                  <a:gd name="T34" fmla="*/ 293 w 824"/>
                  <a:gd name="T35" fmla="*/ 301 h 722"/>
                  <a:gd name="T36" fmla="*/ 358 w 824"/>
                  <a:gd name="T37" fmla="*/ 59 h 722"/>
                  <a:gd name="T38" fmla="*/ 94 w 824"/>
                  <a:gd name="T39" fmla="*/ 59 h 722"/>
                  <a:gd name="T40" fmla="*/ 110 w 824"/>
                  <a:gd name="T41"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4" h="722">
                    <a:moveTo>
                      <a:pt x="110" y="0"/>
                    </a:moveTo>
                    <a:cubicBezTo>
                      <a:pt x="824" y="0"/>
                      <a:pt x="824" y="0"/>
                      <a:pt x="824" y="0"/>
                    </a:cubicBezTo>
                    <a:cubicBezTo>
                      <a:pt x="808" y="59"/>
                      <a:pt x="808" y="59"/>
                      <a:pt x="808" y="59"/>
                    </a:cubicBezTo>
                    <a:cubicBezTo>
                      <a:pt x="544" y="59"/>
                      <a:pt x="544" y="59"/>
                      <a:pt x="544" y="59"/>
                    </a:cubicBezTo>
                    <a:cubicBezTo>
                      <a:pt x="479" y="301"/>
                      <a:pt x="479" y="301"/>
                      <a:pt x="479" y="301"/>
                    </a:cubicBezTo>
                    <a:cubicBezTo>
                      <a:pt x="757" y="301"/>
                      <a:pt x="757" y="301"/>
                      <a:pt x="757" y="301"/>
                    </a:cubicBezTo>
                    <a:cubicBezTo>
                      <a:pt x="741" y="360"/>
                      <a:pt x="741" y="360"/>
                      <a:pt x="741" y="360"/>
                    </a:cubicBezTo>
                    <a:cubicBezTo>
                      <a:pt x="463" y="360"/>
                      <a:pt x="463" y="360"/>
                      <a:pt x="463" y="360"/>
                    </a:cubicBezTo>
                    <a:cubicBezTo>
                      <a:pt x="386" y="648"/>
                      <a:pt x="386" y="648"/>
                      <a:pt x="386" y="648"/>
                    </a:cubicBezTo>
                    <a:cubicBezTo>
                      <a:pt x="375" y="689"/>
                      <a:pt x="333" y="722"/>
                      <a:pt x="292" y="722"/>
                    </a:cubicBezTo>
                    <a:cubicBezTo>
                      <a:pt x="42" y="722"/>
                      <a:pt x="42" y="722"/>
                      <a:pt x="42" y="722"/>
                    </a:cubicBezTo>
                    <a:cubicBezTo>
                      <a:pt x="58" y="663"/>
                      <a:pt x="58" y="663"/>
                      <a:pt x="58" y="663"/>
                    </a:cubicBezTo>
                    <a:cubicBezTo>
                      <a:pt x="174" y="663"/>
                      <a:pt x="174" y="663"/>
                      <a:pt x="174" y="663"/>
                    </a:cubicBezTo>
                    <a:cubicBezTo>
                      <a:pt x="187" y="663"/>
                      <a:pt x="199" y="652"/>
                      <a:pt x="202" y="640"/>
                    </a:cubicBezTo>
                    <a:cubicBezTo>
                      <a:pt x="277" y="360"/>
                      <a:pt x="277" y="360"/>
                      <a:pt x="277" y="360"/>
                    </a:cubicBezTo>
                    <a:cubicBezTo>
                      <a:pt x="0" y="360"/>
                      <a:pt x="0" y="360"/>
                      <a:pt x="0" y="360"/>
                    </a:cubicBezTo>
                    <a:cubicBezTo>
                      <a:pt x="16" y="301"/>
                      <a:pt x="16" y="301"/>
                      <a:pt x="16" y="301"/>
                    </a:cubicBezTo>
                    <a:cubicBezTo>
                      <a:pt x="293" y="301"/>
                      <a:pt x="293" y="301"/>
                      <a:pt x="293" y="301"/>
                    </a:cubicBezTo>
                    <a:cubicBezTo>
                      <a:pt x="358" y="59"/>
                      <a:pt x="358" y="59"/>
                      <a:pt x="358" y="59"/>
                    </a:cubicBezTo>
                    <a:cubicBezTo>
                      <a:pt x="94" y="59"/>
                      <a:pt x="94" y="59"/>
                      <a:pt x="94" y="59"/>
                    </a:cubicBezTo>
                    <a:lnTo>
                      <a:pt x="110" y="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54"/>
              <p:cNvSpPr>
                <a:spLocks noEditPoints="1"/>
              </p:cNvSpPr>
              <p:nvPr/>
            </p:nvSpPr>
            <p:spPr bwMode="auto">
              <a:xfrm>
                <a:off x="4564063" y="5476876"/>
                <a:ext cx="909638" cy="728663"/>
              </a:xfrm>
              <a:custGeom>
                <a:avLst/>
                <a:gdLst>
                  <a:gd name="T0" fmla="*/ 390 w 929"/>
                  <a:gd name="T1" fmla="*/ 0 h 743"/>
                  <a:gd name="T2" fmla="*/ 351 w 929"/>
                  <a:gd name="T3" fmla="*/ 145 h 743"/>
                  <a:gd name="T4" fmla="*/ 396 w 929"/>
                  <a:gd name="T5" fmla="*/ 145 h 743"/>
                  <a:gd name="T6" fmla="*/ 380 w 929"/>
                  <a:gd name="T7" fmla="*/ 205 h 743"/>
                  <a:gd name="T8" fmla="*/ 335 w 929"/>
                  <a:gd name="T9" fmla="*/ 205 h 743"/>
                  <a:gd name="T10" fmla="*/ 276 w 929"/>
                  <a:gd name="T11" fmla="*/ 424 h 743"/>
                  <a:gd name="T12" fmla="*/ 325 w 929"/>
                  <a:gd name="T13" fmla="*/ 412 h 743"/>
                  <a:gd name="T14" fmla="*/ 309 w 929"/>
                  <a:gd name="T15" fmla="*/ 472 h 743"/>
                  <a:gd name="T16" fmla="*/ 260 w 929"/>
                  <a:gd name="T17" fmla="*/ 483 h 743"/>
                  <a:gd name="T18" fmla="*/ 211 w 929"/>
                  <a:gd name="T19" fmla="*/ 668 h 743"/>
                  <a:gd name="T20" fmla="*/ 106 w 929"/>
                  <a:gd name="T21" fmla="*/ 743 h 743"/>
                  <a:gd name="T22" fmla="*/ 0 w 929"/>
                  <a:gd name="T23" fmla="*/ 743 h 743"/>
                  <a:gd name="T24" fmla="*/ 16 w 929"/>
                  <a:gd name="T25" fmla="*/ 683 h 743"/>
                  <a:gd name="T26" fmla="*/ 31 w 929"/>
                  <a:gd name="T27" fmla="*/ 683 h 743"/>
                  <a:gd name="T28" fmla="*/ 62 w 929"/>
                  <a:gd name="T29" fmla="*/ 660 h 743"/>
                  <a:gd name="T30" fmla="*/ 100 w 929"/>
                  <a:gd name="T31" fmla="*/ 520 h 743"/>
                  <a:gd name="T32" fmla="*/ 52 w 929"/>
                  <a:gd name="T33" fmla="*/ 531 h 743"/>
                  <a:gd name="T34" fmla="*/ 68 w 929"/>
                  <a:gd name="T35" fmla="*/ 471 h 743"/>
                  <a:gd name="T36" fmla="*/ 115 w 929"/>
                  <a:gd name="T37" fmla="*/ 460 h 743"/>
                  <a:gd name="T38" fmla="*/ 184 w 929"/>
                  <a:gd name="T39" fmla="*/ 205 h 743"/>
                  <a:gd name="T40" fmla="*/ 139 w 929"/>
                  <a:gd name="T41" fmla="*/ 205 h 743"/>
                  <a:gd name="T42" fmla="*/ 155 w 929"/>
                  <a:gd name="T43" fmla="*/ 145 h 743"/>
                  <a:gd name="T44" fmla="*/ 200 w 929"/>
                  <a:gd name="T45" fmla="*/ 145 h 743"/>
                  <a:gd name="T46" fmla="*/ 239 w 929"/>
                  <a:gd name="T47" fmla="*/ 0 h 743"/>
                  <a:gd name="T48" fmla="*/ 390 w 929"/>
                  <a:gd name="T49" fmla="*/ 0 h 743"/>
                  <a:gd name="T50" fmla="*/ 696 w 929"/>
                  <a:gd name="T51" fmla="*/ 298 h 743"/>
                  <a:gd name="T52" fmla="*/ 675 w 929"/>
                  <a:gd name="T53" fmla="*/ 376 h 743"/>
                  <a:gd name="T54" fmla="*/ 833 w 929"/>
                  <a:gd name="T55" fmla="*/ 376 h 743"/>
                  <a:gd name="T56" fmla="*/ 817 w 929"/>
                  <a:gd name="T57" fmla="*/ 438 h 743"/>
                  <a:gd name="T58" fmla="*/ 773 w 929"/>
                  <a:gd name="T59" fmla="*/ 438 h 743"/>
                  <a:gd name="T60" fmla="*/ 735 w 929"/>
                  <a:gd name="T61" fmla="*/ 743 h 743"/>
                  <a:gd name="T62" fmla="*/ 616 w 929"/>
                  <a:gd name="T63" fmla="*/ 743 h 743"/>
                  <a:gd name="T64" fmla="*/ 652 w 929"/>
                  <a:gd name="T65" fmla="*/ 463 h 743"/>
                  <a:gd name="T66" fmla="*/ 577 w 929"/>
                  <a:gd name="T67" fmla="*/ 743 h 743"/>
                  <a:gd name="T68" fmla="*/ 409 w 929"/>
                  <a:gd name="T69" fmla="*/ 743 h 743"/>
                  <a:gd name="T70" fmla="*/ 491 w 929"/>
                  <a:gd name="T71" fmla="*/ 438 h 743"/>
                  <a:gd name="T72" fmla="*/ 488 w 929"/>
                  <a:gd name="T73" fmla="*/ 438 h 743"/>
                  <a:gd name="T74" fmla="*/ 364 w 929"/>
                  <a:gd name="T75" fmla="*/ 743 h 743"/>
                  <a:gd name="T76" fmla="*/ 246 w 929"/>
                  <a:gd name="T77" fmla="*/ 743 h 743"/>
                  <a:gd name="T78" fmla="*/ 371 w 929"/>
                  <a:gd name="T79" fmla="*/ 438 h 743"/>
                  <a:gd name="T80" fmla="*/ 333 w 929"/>
                  <a:gd name="T81" fmla="*/ 438 h 743"/>
                  <a:gd name="T82" fmla="*/ 350 w 929"/>
                  <a:gd name="T83" fmla="*/ 376 h 743"/>
                  <a:gd name="T84" fmla="*/ 507 w 929"/>
                  <a:gd name="T85" fmla="*/ 376 h 743"/>
                  <a:gd name="T86" fmla="*/ 528 w 929"/>
                  <a:gd name="T87" fmla="*/ 298 h 743"/>
                  <a:gd name="T88" fmla="*/ 696 w 929"/>
                  <a:gd name="T89" fmla="*/ 298 h 743"/>
                  <a:gd name="T90" fmla="*/ 749 w 929"/>
                  <a:gd name="T91" fmla="*/ 131 h 743"/>
                  <a:gd name="T92" fmla="*/ 765 w 929"/>
                  <a:gd name="T93" fmla="*/ 72 h 743"/>
                  <a:gd name="T94" fmla="*/ 581 w 929"/>
                  <a:gd name="T95" fmla="*/ 72 h 743"/>
                  <a:gd name="T96" fmla="*/ 565 w 929"/>
                  <a:gd name="T97" fmla="*/ 131 h 743"/>
                  <a:gd name="T98" fmla="*/ 634 w 929"/>
                  <a:gd name="T99" fmla="*/ 131 h 743"/>
                  <a:gd name="T100" fmla="*/ 516 w 929"/>
                  <a:gd name="T101" fmla="*/ 291 h 743"/>
                  <a:gd name="T102" fmla="*/ 374 w 929"/>
                  <a:gd name="T103" fmla="*/ 291 h 743"/>
                  <a:gd name="T104" fmla="*/ 470 w 929"/>
                  <a:gd name="T105" fmla="*/ 161 h 743"/>
                  <a:gd name="T106" fmla="*/ 409 w 929"/>
                  <a:gd name="T107" fmla="*/ 161 h 743"/>
                  <a:gd name="T108" fmla="*/ 449 w 929"/>
                  <a:gd name="T109" fmla="*/ 11 h 743"/>
                  <a:gd name="T110" fmla="*/ 929 w 929"/>
                  <a:gd name="T111" fmla="*/ 11 h 743"/>
                  <a:gd name="T112" fmla="*/ 889 w 929"/>
                  <a:gd name="T113" fmla="*/ 161 h 743"/>
                  <a:gd name="T114" fmla="*/ 827 w 929"/>
                  <a:gd name="T115" fmla="*/ 161 h 743"/>
                  <a:gd name="T116" fmla="*/ 854 w 929"/>
                  <a:gd name="T117" fmla="*/ 291 h 743"/>
                  <a:gd name="T118" fmla="*/ 712 w 929"/>
                  <a:gd name="T119" fmla="*/ 291 h 743"/>
                  <a:gd name="T120" fmla="*/ 679 w 929"/>
                  <a:gd name="T121" fmla="*/ 131 h 743"/>
                  <a:gd name="T122" fmla="*/ 749 w 929"/>
                  <a:gd name="T123" fmla="*/ 13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9" h="743">
                    <a:moveTo>
                      <a:pt x="390" y="0"/>
                    </a:moveTo>
                    <a:cubicBezTo>
                      <a:pt x="351" y="145"/>
                      <a:pt x="351" y="145"/>
                      <a:pt x="351" y="145"/>
                    </a:cubicBezTo>
                    <a:cubicBezTo>
                      <a:pt x="396" y="145"/>
                      <a:pt x="396" y="145"/>
                      <a:pt x="396" y="145"/>
                    </a:cubicBezTo>
                    <a:cubicBezTo>
                      <a:pt x="380" y="205"/>
                      <a:pt x="380" y="205"/>
                      <a:pt x="380" y="205"/>
                    </a:cubicBezTo>
                    <a:cubicBezTo>
                      <a:pt x="335" y="205"/>
                      <a:pt x="335" y="205"/>
                      <a:pt x="335" y="205"/>
                    </a:cubicBezTo>
                    <a:cubicBezTo>
                      <a:pt x="276" y="424"/>
                      <a:pt x="276" y="424"/>
                      <a:pt x="276" y="424"/>
                    </a:cubicBezTo>
                    <a:cubicBezTo>
                      <a:pt x="325" y="412"/>
                      <a:pt x="325" y="412"/>
                      <a:pt x="325" y="412"/>
                    </a:cubicBezTo>
                    <a:cubicBezTo>
                      <a:pt x="309" y="472"/>
                      <a:pt x="309" y="472"/>
                      <a:pt x="309" y="472"/>
                    </a:cubicBezTo>
                    <a:cubicBezTo>
                      <a:pt x="260" y="483"/>
                      <a:pt x="260" y="483"/>
                      <a:pt x="260" y="483"/>
                    </a:cubicBezTo>
                    <a:cubicBezTo>
                      <a:pt x="211" y="668"/>
                      <a:pt x="211" y="668"/>
                      <a:pt x="211" y="668"/>
                    </a:cubicBezTo>
                    <a:cubicBezTo>
                      <a:pt x="200" y="709"/>
                      <a:pt x="152" y="743"/>
                      <a:pt x="106" y="743"/>
                    </a:cubicBezTo>
                    <a:cubicBezTo>
                      <a:pt x="0" y="743"/>
                      <a:pt x="0" y="743"/>
                      <a:pt x="0" y="743"/>
                    </a:cubicBezTo>
                    <a:cubicBezTo>
                      <a:pt x="16" y="683"/>
                      <a:pt x="16" y="683"/>
                      <a:pt x="16" y="683"/>
                    </a:cubicBezTo>
                    <a:cubicBezTo>
                      <a:pt x="31" y="683"/>
                      <a:pt x="31" y="683"/>
                      <a:pt x="31" y="683"/>
                    </a:cubicBezTo>
                    <a:cubicBezTo>
                      <a:pt x="44" y="683"/>
                      <a:pt x="58" y="673"/>
                      <a:pt x="62" y="660"/>
                    </a:cubicBezTo>
                    <a:cubicBezTo>
                      <a:pt x="100" y="520"/>
                      <a:pt x="100" y="520"/>
                      <a:pt x="100" y="520"/>
                    </a:cubicBezTo>
                    <a:cubicBezTo>
                      <a:pt x="52" y="531"/>
                      <a:pt x="52" y="531"/>
                      <a:pt x="52" y="531"/>
                    </a:cubicBezTo>
                    <a:cubicBezTo>
                      <a:pt x="68" y="471"/>
                      <a:pt x="68" y="471"/>
                      <a:pt x="68" y="471"/>
                    </a:cubicBezTo>
                    <a:cubicBezTo>
                      <a:pt x="115" y="460"/>
                      <a:pt x="115" y="460"/>
                      <a:pt x="115" y="460"/>
                    </a:cubicBezTo>
                    <a:cubicBezTo>
                      <a:pt x="184" y="205"/>
                      <a:pt x="184" y="205"/>
                      <a:pt x="184" y="205"/>
                    </a:cubicBezTo>
                    <a:cubicBezTo>
                      <a:pt x="139" y="205"/>
                      <a:pt x="139" y="205"/>
                      <a:pt x="139" y="205"/>
                    </a:cubicBezTo>
                    <a:cubicBezTo>
                      <a:pt x="155" y="145"/>
                      <a:pt x="155" y="145"/>
                      <a:pt x="155" y="145"/>
                    </a:cubicBezTo>
                    <a:cubicBezTo>
                      <a:pt x="200" y="145"/>
                      <a:pt x="200" y="145"/>
                      <a:pt x="200" y="145"/>
                    </a:cubicBezTo>
                    <a:cubicBezTo>
                      <a:pt x="239" y="0"/>
                      <a:pt x="239" y="0"/>
                      <a:pt x="239" y="0"/>
                    </a:cubicBezTo>
                    <a:lnTo>
                      <a:pt x="390" y="0"/>
                    </a:lnTo>
                    <a:close/>
                    <a:moveTo>
                      <a:pt x="696" y="298"/>
                    </a:moveTo>
                    <a:cubicBezTo>
                      <a:pt x="675" y="376"/>
                      <a:pt x="675" y="376"/>
                      <a:pt x="675" y="376"/>
                    </a:cubicBezTo>
                    <a:cubicBezTo>
                      <a:pt x="833" y="376"/>
                      <a:pt x="833" y="376"/>
                      <a:pt x="833" y="376"/>
                    </a:cubicBezTo>
                    <a:cubicBezTo>
                      <a:pt x="817" y="438"/>
                      <a:pt x="817" y="438"/>
                      <a:pt x="817" y="438"/>
                    </a:cubicBezTo>
                    <a:cubicBezTo>
                      <a:pt x="773" y="438"/>
                      <a:pt x="773" y="438"/>
                      <a:pt x="773" y="438"/>
                    </a:cubicBezTo>
                    <a:cubicBezTo>
                      <a:pt x="735" y="743"/>
                      <a:pt x="735" y="743"/>
                      <a:pt x="735" y="743"/>
                    </a:cubicBezTo>
                    <a:cubicBezTo>
                      <a:pt x="616" y="743"/>
                      <a:pt x="616" y="743"/>
                      <a:pt x="616" y="743"/>
                    </a:cubicBezTo>
                    <a:cubicBezTo>
                      <a:pt x="652" y="463"/>
                      <a:pt x="652" y="463"/>
                      <a:pt x="652" y="463"/>
                    </a:cubicBezTo>
                    <a:cubicBezTo>
                      <a:pt x="577" y="743"/>
                      <a:pt x="577" y="743"/>
                      <a:pt x="577" y="743"/>
                    </a:cubicBezTo>
                    <a:cubicBezTo>
                      <a:pt x="409" y="743"/>
                      <a:pt x="409" y="743"/>
                      <a:pt x="409" y="743"/>
                    </a:cubicBezTo>
                    <a:cubicBezTo>
                      <a:pt x="491" y="438"/>
                      <a:pt x="491" y="438"/>
                      <a:pt x="491" y="438"/>
                    </a:cubicBezTo>
                    <a:cubicBezTo>
                      <a:pt x="488" y="438"/>
                      <a:pt x="488" y="438"/>
                      <a:pt x="488" y="438"/>
                    </a:cubicBezTo>
                    <a:cubicBezTo>
                      <a:pt x="364" y="743"/>
                      <a:pt x="364" y="743"/>
                      <a:pt x="364" y="743"/>
                    </a:cubicBezTo>
                    <a:cubicBezTo>
                      <a:pt x="246" y="743"/>
                      <a:pt x="246" y="743"/>
                      <a:pt x="246" y="743"/>
                    </a:cubicBezTo>
                    <a:cubicBezTo>
                      <a:pt x="371" y="438"/>
                      <a:pt x="371" y="438"/>
                      <a:pt x="371" y="438"/>
                    </a:cubicBezTo>
                    <a:cubicBezTo>
                      <a:pt x="333" y="438"/>
                      <a:pt x="333" y="438"/>
                      <a:pt x="333" y="438"/>
                    </a:cubicBezTo>
                    <a:cubicBezTo>
                      <a:pt x="350" y="376"/>
                      <a:pt x="350" y="376"/>
                      <a:pt x="350" y="376"/>
                    </a:cubicBezTo>
                    <a:cubicBezTo>
                      <a:pt x="507" y="376"/>
                      <a:pt x="507" y="376"/>
                      <a:pt x="507" y="376"/>
                    </a:cubicBezTo>
                    <a:cubicBezTo>
                      <a:pt x="528" y="298"/>
                      <a:pt x="528" y="298"/>
                      <a:pt x="528" y="298"/>
                    </a:cubicBezTo>
                    <a:lnTo>
                      <a:pt x="696" y="298"/>
                    </a:lnTo>
                    <a:close/>
                    <a:moveTo>
                      <a:pt x="749" y="131"/>
                    </a:moveTo>
                    <a:cubicBezTo>
                      <a:pt x="765" y="72"/>
                      <a:pt x="765" y="72"/>
                      <a:pt x="765" y="72"/>
                    </a:cubicBezTo>
                    <a:cubicBezTo>
                      <a:pt x="581" y="72"/>
                      <a:pt x="581" y="72"/>
                      <a:pt x="581" y="72"/>
                    </a:cubicBezTo>
                    <a:cubicBezTo>
                      <a:pt x="565" y="131"/>
                      <a:pt x="565" y="131"/>
                      <a:pt x="565" y="131"/>
                    </a:cubicBezTo>
                    <a:cubicBezTo>
                      <a:pt x="634" y="131"/>
                      <a:pt x="634" y="131"/>
                      <a:pt x="634" y="131"/>
                    </a:cubicBezTo>
                    <a:cubicBezTo>
                      <a:pt x="516" y="291"/>
                      <a:pt x="516" y="291"/>
                      <a:pt x="516" y="291"/>
                    </a:cubicBezTo>
                    <a:cubicBezTo>
                      <a:pt x="374" y="291"/>
                      <a:pt x="374" y="291"/>
                      <a:pt x="374" y="291"/>
                    </a:cubicBezTo>
                    <a:cubicBezTo>
                      <a:pt x="470" y="161"/>
                      <a:pt x="470" y="161"/>
                      <a:pt x="470" y="161"/>
                    </a:cubicBezTo>
                    <a:cubicBezTo>
                      <a:pt x="409" y="161"/>
                      <a:pt x="409" y="161"/>
                      <a:pt x="409" y="161"/>
                    </a:cubicBezTo>
                    <a:cubicBezTo>
                      <a:pt x="449" y="11"/>
                      <a:pt x="449" y="11"/>
                      <a:pt x="449" y="11"/>
                    </a:cubicBezTo>
                    <a:cubicBezTo>
                      <a:pt x="929" y="11"/>
                      <a:pt x="929" y="11"/>
                      <a:pt x="929" y="11"/>
                    </a:cubicBezTo>
                    <a:cubicBezTo>
                      <a:pt x="889" y="161"/>
                      <a:pt x="889" y="161"/>
                      <a:pt x="889" y="161"/>
                    </a:cubicBezTo>
                    <a:cubicBezTo>
                      <a:pt x="827" y="161"/>
                      <a:pt x="827" y="161"/>
                      <a:pt x="827" y="161"/>
                    </a:cubicBezTo>
                    <a:cubicBezTo>
                      <a:pt x="854" y="291"/>
                      <a:pt x="854" y="291"/>
                      <a:pt x="854" y="291"/>
                    </a:cubicBezTo>
                    <a:cubicBezTo>
                      <a:pt x="712" y="291"/>
                      <a:pt x="712" y="291"/>
                      <a:pt x="712" y="291"/>
                    </a:cubicBezTo>
                    <a:cubicBezTo>
                      <a:pt x="679" y="131"/>
                      <a:pt x="679" y="131"/>
                      <a:pt x="679" y="131"/>
                    </a:cubicBezTo>
                    <a:lnTo>
                      <a:pt x="749" y="13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55"/>
              <p:cNvSpPr>
                <a:spLocks noEditPoints="1"/>
              </p:cNvSpPr>
              <p:nvPr/>
            </p:nvSpPr>
            <p:spPr bwMode="auto">
              <a:xfrm>
                <a:off x="5341938" y="5481638"/>
                <a:ext cx="876300" cy="723900"/>
              </a:xfrm>
              <a:custGeom>
                <a:avLst/>
                <a:gdLst>
                  <a:gd name="T0" fmla="*/ 78 w 894"/>
                  <a:gd name="T1" fmla="*/ 587 h 738"/>
                  <a:gd name="T2" fmla="*/ 256 w 894"/>
                  <a:gd name="T3" fmla="*/ 587 h 738"/>
                  <a:gd name="T4" fmla="*/ 178 w 894"/>
                  <a:gd name="T5" fmla="*/ 736 h 738"/>
                  <a:gd name="T6" fmla="*/ 0 w 894"/>
                  <a:gd name="T7" fmla="*/ 736 h 738"/>
                  <a:gd name="T8" fmla="*/ 78 w 894"/>
                  <a:gd name="T9" fmla="*/ 587 h 738"/>
                  <a:gd name="T10" fmla="*/ 702 w 894"/>
                  <a:gd name="T11" fmla="*/ 338 h 738"/>
                  <a:gd name="T12" fmla="*/ 433 w 894"/>
                  <a:gd name="T13" fmla="*/ 496 h 738"/>
                  <a:gd name="T14" fmla="*/ 586 w 894"/>
                  <a:gd name="T15" fmla="*/ 496 h 738"/>
                  <a:gd name="T16" fmla="*/ 597 w 894"/>
                  <a:gd name="T17" fmla="*/ 490 h 738"/>
                  <a:gd name="T18" fmla="*/ 599 w 894"/>
                  <a:gd name="T19" fmla="*/ 478 h 738"/>
                  <a:gd name="T20" fmla="*/ 572 w 894"/>
                  <a:gd name="T21" fmla="*/ 435 h 738"/>
                  <a:gd name="T22" fmla="*/ 750 w 894"/>
                  <a:gd name="T23" fmla="*/ 435 h 738"/>
                  <a:gd name="T24" fmla="*/ 777 w 894"/>
                  <a:gd name="T25" fmla="*/ 480 h 738"/>
                  <a:gd name="T26" fmla="*/ 772 w 894"/>
                  <a:gd name="T27" fmla="*/ 529 h 738"/>
                  <a:gd name="T28" fmla="*/ 725 w 894"/>
                  <a:gd name="T29" fmla="*/ 555 h 738"/>
                  <a:gd name="T30" fmla="*/ 502 w 894"/>
                  <a:gd name="T31" fmla="*/ 555 h 738"/>
                  <a:gd name="T32" fmla="*/ 478 w 894"/>
                  <a:gd name="T33" fmla="*/ 648 h 738"/>
                  <a:gd name="T34" fmla="*/ 364 w 894"/>
                  <a:gd name="T35" fmla="*/ 738 h 738"/>
                  <a:gd name="T36" fmla="*/ 219 w 894"/>
                  <a:gd name="T37" fmla="*/ 738 h 738"/>
                  <a:gd name="T38" fmla="*/ 235 w 894"/>
                  <a:gd name="T39" fmla="*/ 678 h 738"/>
                  <a:gd name="T40" fmla="*/ 261 w 894"/>
                  <a:gd name="T41" fmla="*/ 678 h 738"/>
                  <a:gd name="T42" fmla="*/ 289 w 894"/>
                  <a:gd name="T43" fmla="*/ 656 h 738"/>
                  <a:gd name="T44" fmla="*/ 316 w 894"/>
                  <a:gd name="T45" fmla="*/ 555 h 738"/>
                  <a:gd name="T46" fmla="*/ 79 w 894"/>
                  <a:gd name="T47" fmla="*/ 555 h 738"/>
                  <a:gd name="T48" fmla="*/ 315 w 894"/>
                  <a:gd name="T49" fmla="*/ 427 h 738"/>
                  <a:gd name="T50" fmla="*/ 78 w 894"/>
                  <a:gd name="T51" fmla="*/ 427 h 738"/>
                  <a:gd name="T52" fmla="*/ 270 w 894"/>
                  <a:gd name="T53" fmla="*/ 312 h 738"/>
                  <a:gd name="T54" fmla="*/ 98 w 894"/>
                  <a:gd name="T55" fmla="*/ 312 h 738"/>
                  <a:gd name="T56" fmla="*/ 137 w 894"/>
                  <a:gd name="T57" fmla="*/ 164 h 738"/>
                  <a:gd name="T58" fmla="*/ 413 w 894"/>
                  <a:gd name="T59" fmla="*/ 164 h 738"/>
                  <a:gd name="T60" fmla="*/ 430 w 894"/>
                  <a:gd name="T61" fmla="*/ 103 h 738"/>
                  <a:gd name="T62" fmla="*/ 167 w 894"/>
                  <a:gd name="T63" fmla="*/ 103 h 738"/>
                  <a:gd name="T64" fmla="*/ 183 w 894"/>
                  <a:gd name="T65" fmla="*/ 44 h 738"/>
                  <a:gd name="T66" fmla="*/ 446 w 894"/>
                  <a:gd name="T67" fmla="*/ 44 h 738"/>
                  <a:gd name="T68" fmla="*/ 457 w 894"/>
                  <a:gd name="T69" fmla="*/ 0 h 738"/>
                  <a:gd name="T70" fmla="*/ 643 w 894"/>
                  <a:gd name="T71" fmla="*/ 0 h 738"/>
                  <a:gd name="T72" fmla="*/ 632 w 894"/>
                  <a:gd name="T73" fmla="*/ 44 h 738"/>
                  <a:gd name="T74" fmla="*/ 894 w 894"/>
                  <a:gd name="T75" fmla="*/ 44 h 738"/>
                  <a:gd name="T76" fmla="*/ 878 w 894"/>
                  <a:gd name="T77" fmla="*/ 103 h 738"/>
                  <a:gd name="T78" fmla="*/ 616 w 894"/>
                  <a:gd name="T79" fmla="*/ 103 h 738"/>
                  <a:gd name="T80" fmla="*/ 600 w 894"/>
                  <a:gd name="T81" fmla="*/ 164 h 738"/>
                  <a:gd name="T82" fmla="*/ 874 w 894"/>
                  <a:gd name="T83" fmla="*/ 164 h 738"/>
                  <a:gd name="T84" fmla="*/ 834 w 894"/>
                  <a:gd name="T85" fmla="*/ 312 h 738"/>
                  <a:gd name="T86" fmla="*/ 648 w 894"/>
                  <a:gd name="T87" fmla="*/ 312 h 738"/>
                  <a:gd name="T88" fmla="*/ 672 w 894"/>
                  <a:gd name="T89" fmla="*/ 223 h 738"/>
                  <a:gd name="T90" fmla="*/ 305 w 894"/>
                  <a:gd name="T91" fmla="*/ 223 h 738"/>
                  <a:gd name="T92" fmla="*/ 283 w 894"/>
                  <a:gd name="T93" fmla="*/ 304 h 738"/>
                  <a:gd name="T94" fmla="*/ 364 w 894"/>
                  <a:gd name="T95" fmla="*/ 257 h 738"/>
                  <a:gd name="T96" fmla="*/ 551 w 894"/>
                  <a:gd name="T97" fmla="*/ 257 h 738"/>
                  <a:gd name="T98" fmla="*/ 375 w 894"/>
                  <a:gd name="T99" fmla="*/ 368 h 738"/>
                  <a:gd name="T100" fmla="*/ 424 w 894"/>
                  <a:gd name="T101" fmla="*/ 368 h 738"/>
                  <a:gd name="T102" fmla="*/ 479 w 894"/>
                  <a:gd name="T103" fmla="*/ 338 h 738"/>
                  <a:gd name="T104" fmla="*/ 702 w 894"/>
                  <a:gd name="T105" fmla="*/ 338 h 738"/>
                  <a:gd name="T106" fmla="*/ 718 w 894"/>
                  <a:gd name="T107" fmla="*/ 736 h 738"/>
                  <a:gd name="T108" fmla="*/ 538 w 894"/>
                  <a:gd name="T109" fmla="*/ 736 h 738"/>
                  <a:gd name="T110" fmla="*/ 541 w 894"/>
                  <a:gd name="T111" fmla="*/ 587 h 738"/>
                  <a:gd name="T112" fmla="*/ 721 w 894"/>
                  <a:gd name="T113" fmla="*/ 587 h 738"/>
                  <a:gd name="T114" fmla="*/ 718 w 894"/>
                  <a:gd name="T115" fmla="*/ 736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4" h="738">
                    <a:moveTo>
                      <a:pt x="78" y="587"/>
                    </a:moveTo>
                    <a:cubicBezTo>
                      <a:pt x="256" y="587"/>
                      <a:pt x="256" y="587"/>
                      <a:pt x="256" y="587"/>
                    </a:cubicBezTo>
                    <a:cubicBezTo>
                      <a:pt x="178" y="736"/>
                      <a:pt x="178" y="736"/>
                      <a:pt x="178" y="736"/>
                    </a:cubicBezTo>
                    <a:cubicBezTo>
                      <a:pt x="0" y="736"/>
                      <a:pt x="0" y="736"/>
                      <a:pt x="0" y="736"/>
                    </a:cubicBezTo>
                    <a:lnTo>
                      <a:pt x="78" y="587"/>
                    </a:lnTo>
                    <a:close/>
                    <a:moveTo>
                      <a:pt x="702" y="338"/>
                    </a:moveTo>
                    <a:cubicBezTo>
                      <a:pt x="433" y="496"/>
                      <a:pt x="433" y="496"/>
                      <a:pt x="433" y="496"/>
                    </a:cubicBezTo>
                    <a:cubicBezTo>
                      <a:pt x="586" y="496"/>
                      <a:pt x="586" y="496"/>
                      <a:pt x="586" y="496"/>
                    </a:cubicBezTo>
                    <a:cubicBezTo>
                      <a:pt x="590" y="496"/>
                      <a:pt x="595" y="494"/>
                      <a:pt x="597" y="490"/>
                    </a:cubicBezTo>
                    <a:cubicBezTo>
                      <a:pt x="601" y="486"/>
                      <a:pt x="601" y="481"/>
                      <a:pt x="599" y="478"/>
                    </a:cubicBezTo>
                    <a:cubicBezTo>
                      <a:pt x="572" y="435"/>
                      <a:pt x="572" y="435"/>
                      <a:pt x="572" y="435"/>
                    </a:cubicBezTo>
                    <a:cubicBezTo>
                      <a:pt x="750" y="435"/>
                      <a:pt x="750" y="435"/>
                      <a:pt x="750" y="435"/>
                    </a:cubicBezTo>
                    <a:cubicBezTo>
                      <a:pt x="777" y="480"/>
                      <a:pt x="777" y="480"/>
                      <a:pt x="777" y="480"/>
                    </a:cubicBezTo>
                    <a:cubicBezTo>
                      <a:pt x="785" y="495"/>
                      <a:pt x="785" y="512"/>
                      <a:pt x="772" y="529"/>
                    </a:cubicBezTo>
                    <a:cubicBezTo>
                      <a:pt x="761" y="545"/>
                      <a:pt x="743" y="555"/>
                      <a:pt x="725" y="555"/>
                    </a:cubicBezTo>
                    <a:cubicBezTo>
                      <a:pt x="502" y="555"/>
                      <a:pt x="502" y="555"/>
                      <a:pt x="502" y="555"/>
                    </a:cubicBezTo>
                    <a:cubicBezTo>
                      <a:pt x="478" y="648"/>
                      <a:pt x="478" y="648"/>
                      <a:pt x="478" y="648"/>
                    </a:cubicBezTo>
                    <a:cubicBezTo>
                      <a:pt x="464" y="698"/>
                      <a:pt x="414" y="738"/>
                      <a:pt x="364" y="738"/>
                    </a:cubicBezTo>
                    <a:cubicBezTo>
                      <a:pt x="219" y="738"/>
                      <a:pt x="219" y="738"/>
                      <a:pt x="219" y="738"/>
                    </a:cubicBezTo>
                    <a:cubicBezTo>
                      <a:pt x="235" y="678"/>
                      <a:pt x="235" y="678"/>
                      <a:pt x="235" y="678"/>
                    </a:cubicBezTo>
                    <a:cubicBezTo>
                      <a:pt x="261" y="678"/>
                      <a:pt x="261" y="678"/>
                      <a:pt x="261" y="678"/>
                    </a:cubicBezTo>
                    <a:cubicBezTo>
                      <a:pt x="273" y="678"/>
                      <a:pt x="286" y="669"/>
                      <a:pt x="289" y="656"/>
                    </a:cubicBezTo>
                    <a:cubicBezTo>
                      <a:pt x="316" y="555"/>
                      <a:pt x="316" y="555"/>
                      <a:pt x="316" y="555"/>
                    </a:cubicBezTo>
                    <a:cubicBezTo>
                      <a:pt x="79" y="555"/>
                      <a:pt x="79" y="555"/>
                      <a:pt x="79" y="555"/>
                    </a:cubicBezTo>
                    <a:cubicBezTo>
                      <a:pt x="315" y="427"/>
                      <a:pt x="315" y="427"/>
                      <a:pt x="315" y="427"/>
                    </a:cubicBezTo>
                    <a:cubicBezTo>
                      <a:pt x="78" y="427"/>
                      <a:pt x="78" y="427"/>
                      <a:pt x="78" y="427"/>
                    </a:cubicBezTo>
                    <a:cubicBezTo>
                      <a:pt x="270" y="312"/>
                      <a:pt x="270" y="312"/>
                      <a:pt x="270" y="312"/>
                    </a:cubicBezTo>
                    <a:cubicBezTo>
                      <a:pt x="98" y="312"/>
                      <a:pt x="98" y="312"/>
                      <a:pt x="98" y="312"/>
                    </a:cubicBezTo>
                    <a:cubicBezTo>
                      <a:pt x="137" y="164"/>
                      <a:pt x="137" y="164"/>
                      <a:pt x="137" y="164"/>
                    </a:cubicBezTo>
                    <a:cubicBezTo>
                      <a:pt x="413" y="164"/>
                      <a:pt x="413" y="164"/>
                      <a:pt x="413" y="164"/>
                    </a:cubicBezTo>
                    <a:cubicBezTo>
                      <a:pt x="430" y="103"/>
                      <a:pt x="430" y="103"/>
                      <a:pt x="430" y="103"/>
                    </a:cubicBezTo>
                    <a:cubicBezTo>
                      <a:pt x="167" y="103"/>
                      <a:pt x="167" y="103"/>
                      <a:pt x="167" y="103"/>
                    </a:cubicBezTo>
                    <a:cubicBezTo>
                      <a:pt x="183" y="44"/>
                      <a:pt x="183" y="44"/>
                      <a:pt x="183" y="44"/>
                    </a:cubicBezTo>
                    <a:cubicBezTo>
                      <a:pt x="446" y="44"/>
                      <a:pt x="446" y="44"/>
                      <a:pt x="446" y="44"/>
                    </a:cubicBezTo>
                    <a:cubicBezTo>
                      <a:pt x="457" y="0"/>
                      <a:pt x="457" y="0"/>
                      <a:pt x="457" y="0"/>
                    </a:cubicBezTo>
                    <a:cubicBezTo>
                      <a:pt x="643" y="0"/>
                      <a:pt x="643" y="0"/>
                      <a:pt x="643" y="0"/>
                    </a:cubicBezTo>
                    <a:cubicBezTo>
                      <a:pt x="632" y="44"/>
                      <a:pt x="632" y="44"/>
                      <a:pt x="632" y="44"/>
                    </a:cubicBezTo>
                    <a:cubicBezTo>
                      <a:pt x="894" y="44"/>
                      <a:pt x="894" y="44"/>
                      <a:pt x="894" y="44"/>
                    </a:cubicBezTo>
                    <a:cubicBezTo>
                      <a:pt x="878" y="103"/>
                      <a:pt x="878" y="103"/>
                      <a:pt x="878" y="103"/>
                    </a:cubicBezTo>
                    <a:cubicBezTo>
                      <a:pt x="616" y="103"/>
                      <a:pt x="616" y="103"/>
                      <a:pt x="616" y="103"/>
                    </a:cubicBezTo>
                    <a:cubicBezTo>
                      <a:pt x="600" y="164"/>
                      <a:pt x="600" y="164"/>
                      <a:pt x="600" y="164"/>
                    </a:cubicBezTo>
                    <a:cubicBezTo>
                      <a:pt x="874" y="164"/>
                      <a:pt x="874" y="164"/>
                      <a:pt x="874" y="164"/>
                    </a:cubicBezTo>
                    <a:cubicBezTo>
                      <a:pt x="834" y="312"/>
                      <a:pt x="834" y="312"/>
                      <a:pt x="834" y="312"/>
                    </a:cubicBezTo>
                    <a:cubicBezTo>
                      <a:pt x="648" y="312"/>
                      <a:pt x="648" y="312"/>
                      <a:pt x="648" y="312"/>
                    </a:cubicBezTo>
                    <a:cubicBezTo>
                      <a:pt x="672" y="223"/>
                      <a:pt x="672" y="223"/>
                      <a:pt x="672" y="223"/>
                    </a:cubicBezTo>
                    <a:cubicBezTo>
                      <a:pt x="305" y="223"/>
                      <a:pt x="305" y="223"/>
                      <a:pt x="305" y="223"/>
                    </a:cubicBezTo>
                    <a:cubicBezTo>
                      <a:pt x="283" y="304"/>
                      <a:pt x="283" y="304"/>
                      <a:pt x="283" y="304"/>
                    </a:cubicBezTo>
                    <a:cubicBezTo>
                      <a:pt x="364" y="257"/>
                      <a:pt x="364" y="257"/>
                      <a:pt x="364" y="257"/>
                    </a:cubicBezTo>
                    <a:cubicBezTo>
                      <a:pt x="551" y="257"/>
                      <a:pt x="551" y="257"/>
                      <a:pt x="551" y="257"/>
                    </a:cubicBezTo>
                    <a:cubicBezTo>
                      <a:pt x="375" y="368"/>
                      <a:pt x="375" y="368"/>
                      <a:pt x="375" y="368"/>
                    </a:cubicBezTo>
                    <a:cubicBezTo>
                      <a:pt x="424" y="368"/>
                      <a:pt x="424" y="368"/>
                      <a:pt x="424" y="368"/>
                    </a:cubicBezTo>
                    <a:cubicBezTo>
                      <a:pt x="479" y="338"/>
                      <a:pt x="479" y="338"/>
                      <a:pt x="479" y="338"/>
                    </a:cubicBezTo>
                    <a:lnTo>
                      <a:pt x="702" y="338"/>
                    </a:lnTo>
                    <a:close/>
                    <a:moveTo>
                      <a:pt x="718" y="736"/>
                    </a:moveTo>
                    <a:cubicBezTo>
                      <a:pt x="538" y="736"/>
                      <a:pt x="538" y="736"/>
                      <a:pt x="538" y="736"/>
                    </a:cubicBezTo>
                    <a:cubicBezTo>
                      <a:pt x="541" y="587"/>
                      <a:pt x="541" y="587"/>
                      <a:pt x="541" y="587"/>
                    </a:cubicBezTo>
                    <a:cubicBezTo>
                      <a:pt x="721" y="587"/>
                      <a:pt x="721" y="587"/>
                      <a:pt x="721" y="587"/>
                    </a:cubicBezTo>
                    <a:lnTo>
                      <a:pt x="718" y="736"/>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6"/>
              <p:cNvSpPr/>
              <p:nvPr/>
            </p:nvSpPr>
            <p:spPr bwMode="auto">
              <a:xfrm>
                <a:off x="6127751" y="5461001"/>
                <a:ext cx="879475" cy="744538"/>
              </a:xfrm>
              <a:custGeom>
                <a:avLst/>
                <a:gdLst>
                  <a:gd name="T0" fmla="*/ 418 w 554"/>
                  <a:gd name="T1" fmla="*/ 0 h 469"/>
                  <a:gd name="T2" fmla="*/ 397 w 554"/>
                  <a:gd name="T3" fmla="*/ 77 h 469"/>
                  <a:gd name="T4" fmla="*/ 554 w 554"/>
                  <a:gd name="T5" fmla="*/ 77 h 469"/>
                  <a:gd name="T6" fmla="*/ 543 w 554"/>
                  <a:gd name="T7" fmla="*/ 115 h 469"/>
                  <a:gd name="T8" fmla="*/ 387 w 554"/>
                  <a:gd name="T9" fmla="*/ 115 h 469"/>
                  <a:gd name="T10" fmla="*/ 363 w 554"/>
                  <a:gd name="T11" fmla="*/ 202 h 469"/>
                  <a:gd name="T12" fmla="*/ 538 w 554"/>
                  <a:gd name="T13" fmla="*/ 202 h 469"/>
                  <a:gd name="T14" fmla="*/ 529 w 554"/>
                  <a:gd name="T15" fmla="*/ 239 h 469"/>
                  <a:gd name="T16" fmla="*/ 484 w 554"/>
                  <a:gd name="T17" fmla="*/ 239 h 469"/>
                  <a:gd name="T18" fmla="*/ 467 w 554"/>
                  <a:gd name="T19" fmla="*/ 469 h 469"/>
                  <a:gd name="T20" fmla="*/ 356 w 554"/>
                  <a:gd name="T21" fmla="*/ 469 h 469"/>
                  <a:gd name="T22" fmla="*/ 371 w 554"/>
                  <a:gd name="T23" fmla="*/ 239 h 469"/>
                  <a:gd name="T24" fmla="*/ 353 w 554"/>
                  <a:gd name="T25" fmla="*/ 239 h 469"/>
                  <a:gd name="T26" fmla="*/ 292 w 554"/>
                  <a:gd name="T27" fmla="*/ 469 h 469"/>
                  <a:gd name="T28" fmla="*/ 174 w 554"/>
                  <a:gd name="T29" fmla="*/ 469 h 469"/>
                  <a:gd name="T30" fmla="*/ 236 w 554"/>
                  <a:gd name="T31" fmla="*/ 239 h 469"/>
                  <a:gd name="T32" fmla="*/ 218 w 554"/>
                  <a:gd name="T33" fmla="*/ 239 h 469"/>
                  <a:gd name="T34" fmla="*/ 111 w 554"/>
                  <a:gd name="T35" fmla="*/ 469 h 469"/>
                  <a:gd name="T36" fmla="*/ 0 w 554"/>
                  <a:gd name="T37" fmla="*/ 469 h 469"/>
                  <a:gd name="T38" fmla="*/ 106 w 554"/>
                  <a:gd name="T39" fmla="*/ 239 h 469"/>
                  <a:gd name="T40" fmla="*/ 62 w 554"/>
                  <a:gd name="T41" fmla="*/ 239 h 469"/>
                  <a:gd name="T42" fmla="*/ 71 w 554"/>
                  <a:gd name="T43" fmla="*/ 202 h 469"/>
                  <a:gd name="T44" fmla="*/ 246 w 554"/>
                  <a:gd name="T45" fmla="*/ 202 h 469"/>
                  <a:gd name="T46" fmla="*/ 269 w 554"/>
                  <a:gd name="T47" fmla="*/ 115 h 469"/>
                  <a:gd name="T48" fmla="*/ 113 w 554"/>
                  <a:gd name="T49" fmla="*/ 115 h 469"/>
                  <a:gd name="T50" fmla="*/ 123 w 554"/>
                  <a:gd name="T51" fmla="*/ 77 h 469"/>
                  <a:gd name="T52" fmla="*/ 279 w 554"/>
                  <a:gd name="T53" fmla="*/ 77 h 469"/>
                  <a:gd name="T54" fmla="*/ 300 w 554"/>
                  <a:gd name="T55" fmla="*/ 0 h 469"/>
                  <a:gd name="T56" fmla="*/ 418 w 554"/>
                  <a:gd name="T57"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4" h="469">
                    <a:moveTo>
                      <a:pt x="418" y="0"/>
                    </a:moveTo>
                    <a:lnTo>
                      <a:pt x="397" y="77"/>
                    </a:lnTo>
                    <a:lnTo>
                      <a:pt x="554" y="77"/>
                    </a:lnTo>
                    <a:lnTo>
                      <a:pt x="543" y="115"/>
                    </a:lnTo>
                    <a:lnTo>
                      <a:pt x="387" y="115"/>
                    </a:lnTo>
                    <a:lnTo>
                      <a:pt x="363" y="202"/>
                    </a:lnTo>
                    <a:lnTo>
                      <a:pt x="538" y="202"/>
                    </a:lnTo>
                    <a:lnTo>
                      <a:pt x="529" y="239"/>
                    </a:lnTo>
                    <a:lnTo>
                      <a:pt x="484" y="239"/>
                    </a:lnTo>
                    <a:lnTo>
                      <a:pt x="467" y="469"/>
                    </a:lnTo>
                    <a:lnTo>
                      <a:pt x="356" y="469"/>
                    </a:lnTo>
                    <a:lnTo>
                      <a:pt x="371" y="239"/>
                    </a:lnTo>
                    <a:lnTo>
                      <a:pt x="353" y="239"/>
                    </a:lnTo>
                    <a:lnTo>
                      <a:pt x="292" y="469"/>
                    </a:lnTo>
                    <a:lnTo>
                      <a:pt x="174" y="469"/>
                    </a:lnTo>
                    <a:lnTo>
                      <a:pt x="236" y="239"/>
                    </a:lnTo>
                    <a:lnTo>
                      <a:pt x="218" y="239"/>
                    </a:lnTo>
                    <a:lnTo>
                      <a:pt x="111" y="469"/>
                    </a:lnTo>
                    <a:lnTo>
                      <a:pt x="0" y="469"/>
                    </a:lnTo>
                    <a:lnTo>
                      <a:pt x="106" y="239"/>
                    </a:lnTo>
                    <a:lnTo>
                      <a:pt x="62" y="239"/>
                    </a:lnTo>
                    <a:lnTo>
                      <a:pt x="71" y="202"/>
                    </a:lnTo>
                    <a:lnTo>
                      <a:pt x="246" y="202"/>
                    </a:lnTo>
                    <a:lnTo>
                      <a:pt x="269" y="115"/>
                    </a:lnTo>
                    <a:lnTo>
                      <a:pt x="113" y="115"/>
                    </a:lnTo>
                    <a:lnTo>
                      <a:pt x="123" y="77"/>
                    </a:lnTo>
                    <a:lnTo>
                      <a:pt x="279" y="77"/>
                    </a:lnTo>
                    <a:lnTo>
                      <a:pt x="300" y="0"/>
                    </a:lnTo>
                    <a:lnTo>
                      <a:pt x="418" y="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57"/>
              <p:cNvSpPr>
                <a:spLocks noEditPoints="1"/>
              </p:cNvSpPr>
              <p:nvPr/>
            </p:nvSpPr>
            <p:spPr bwMode="auto">
              <a:xfrm>
                <a:off x="6934201" y="5461001"/>
                <a:ext cx="908050" cy="744538"/>
              </a:xfrm>
              <a:custGeom>
                <a:avLst/>
                <a:gdLst>
                  <a:gd name="T0" fmla="*/ 330 w 927"/>
                  <a:gd name="T1" fmla="*/ 0 h 759"/>
                  <a:gd name="T2" fmla="*/ 293 w 927"/>
                  <a:gd name="T3" fmla="*/ 99 h 759"/>
                  <a:gd name="T4" fmla="*/ 509 w 927"/>
                  <a:gd name="T5" fmla="*/ 99 h 759"/>
                  <a:gd name="T6" fmla="*/ 493 w 927"/>
                  <a:gd name="T7" fmla="*/ 159 h 759"/>
                  <a:gd name="T8" fmla="*/ 432 w 927"/>
                  <a:gd name="T9" fmla="*/ 159 h 759"/>
                  <a:gd name="T10" fmla="*/ 371 w 927"/>
                  <a:gd name="T11" fmla="*/ 386 h 759"/>
                  <a:gd name="T12" fmla="*/ 447 w 927"/>
                  <a:gd name="T13" fmla="*/ 386 h 759"/>
                  <a:gd name="T14" fmla="*/ 431 w 927"/>
                  <a:gd name="T15" fmla="*/ 447 h 759"/>
                  <a:gd name="T16" fmla="*/ 365 w 927"/>
                  <a:gd name="T17" fmla="*/ 447 h 759"/>
                  <a:gd name="T18" fmla="*/ 338 w 927"/>
                  <a:gd name="T19" fmla="*/ 759 h 759"/>
                  <a:gd name="T20" fmla="*/ 207 w 927"/>
                  <a:gd name="T21" fmla="*/ 759 h 759"/>
                  <a:gd name="T22" fmla="*/ 222 w 927"/>
                  <a:gd name="T23" fmla="*/ 595 h 759"/>
                  <a:gd name="T24" fmla="*/ 132 w 927"/>
                  <a:gd name="T25" fmla="*/ 759 h 759"/>
                  <a:gd name="T26" fmla="*/ 0 w 927"/>
                  <a:gd name="T27" fmla="*/ 759 h 759"/>
                  <a:gd name="T28" fmla="*/ 172 w 927"/>
                  <a:gd name="T29" fmla="*/ 447 h 759"/>
                  <a:gd name="T30" fmla="*/ 71 w 927"/>
                  <a:gd name="T31" fmla="*/ 447 h 759"/>
                  <a:gd name="T32" fmla="*/ 87 w 927"/>
                  <a:gd name="T33" fmla="*/ 386 h 759"/>
                  <a:gd name="T34" fmla="*/ 217 w 927"/>
                  <a:gd name="T35" fmla="*/ 386 h 759"/>
                  <a:gd name="T36" fmla="*/ 277 w 927"/>
                  <a:gd name="T37" fmla="*/ 159 h 759"/>
                  <a:gd name="T38" fmla="*/ 271 w 927"/>
                  <a:gd name="T39" fmla="*/ 159 h 759"/>
                  <a:gd name="T40" fmla="*/ 223 w 927"/>
                  <a:gd name="T41" fmla="*/ 290 h 759"/>
                  <a:gd name="T42" fmla="*/ 105 w 927"/>
                  <a:gd name="T43" fmla="*/ 290 h 759"/>
                  <a:gd name="T44" fmla="*/ 211 w 927"/>
                  <a:gd name="T45" fmla="*/ 0 h 759"/>
                  <a:gd name="T46" fmla="*/ 330 w 927"/>
                  <a:gd name="T47" fmla="*/ 0 h 759"/>
                  <a:gd name="T48" fmla="*/ 370 w 927"/>
                  <a:gd name="T49" fmla="*/ 756 h 759"/>
                  <a:gd name="T50" fmla="*/ 565 w 927"/>
                  <a:gd name="T51" fmla="*/ 27 h 759"/>
                  <a:gd name="T52" fmla="*/ 927 w 927"/>
                  <a:gd name="T53" fmla="*/ 27 h 759"/>
                  <a:gd name="T54" fmla="*/ 752 w 927"/>
                  <a:gd name="T55" fmla="*/ 680 h 759"/>
                  <a:gd name="T56" fmla="*/ 659 w 927"/>
                  <a:gd name="T57" fmla="*/ 756 h 759"/>
                  <a:gd name="T58" fmla="*/ 370 w 927"/>
                  <a:gd name="T59" fmla="*/ 756 h 759"/>
                  <a:gd name="T60" fmla="*/ 696 w 927"/>
                  <a:gd name="T61" fmla="*/ 87 h 759"/>
                  <a:gd name="T62" fmla="*/ 533 w 927"/>
                  <a:gd name="T63" fmla="*/ 695 h 759"/>
                  <a:gd name="T64" fmla="*/ 579 w 927"/>
                  <a:gd name="T65" fmla="*/ 695 h 759"/>
                  <a:gd name="T66" fmla="*/ 606 w 927"/>
                  <a:gd name="T67" fmla="*/ 673 h 759"/>
                  <a:gd name="T68" fmla="*/ 763 w 927"/>
                  <a:gd name="T69" fmla="*/ 87 h 759"/>
                  <a:gd name="T70" fmla="*/ 696 w 927"/>
                  <a:gd name="T71" fmla="*/ 87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7" h="759">
                    <a:moveTo>
                      <a:pt x="330" y="0"/>
                    </a:moveTo>
                    <a:cubicBezTo>
                      <a:pt x="293" y="99"/>
                      <a:pt x="293" y="99"/>
                      <a:pt x="293" y="99"/>
                    </a:cubicBezTo>
                    <a:cubicBezTo>
                      <a:pt x="509" y="99"/>
                      <a:pt x="509" y="99"/>
                      <a:pt x="509" y="99"/>
                    </a:cubicBezTo>
                    <a:cubicBezTo>
                      <a:pt x="493" y="159"/>
                      <a:pt x="493" y="159"/>
                      <a:pt x="493" y="159"/>
                    </a:cubicBezTo>
                    <a:cubicBezTo>
                      <a:pt x="432" y="159"/>
                      <a:pt x="432" y="159"/>
                      <a:pt x="432" y="159"/>
                    </a:cubicBezTo>
                    <a:cubicBezTo>
                      <a:pt x="371" y="386"/>
                      <a:pt x="371" y="386"/>
                      <a:pt x="371" y="386"/>
                    </a:cubicBezTo>
                    <a:cubicBezTo>
                      <a:pt x="447" y="386"/>
                      <a:pt x="447" y="386"/>
                      <a:pt x="447" y="386"/>
                    </a:cubicBezTo>
                    <a:cubicBezTo>
                      <a:pt x="431" y="447"/>
                      <a:pt x="431" y="447"/>
                      <a:pt x="431" y="447"/>
                    </a:cubicBezTo>
                    <a:cubicBezTo>
                      <a:pt x="365" y="447"/>
                      <a:pt x="365" y="447"/>
                      <a:pt x="365" y="447"/>
                    </a:cubicBezTo>
                    <a:cubicBezTo>
                      <a:pt x="338" y="759"/>
                      <a:pt x="338" y="759"/>
                      <a:pt x="338" y="759"/>
                    </a:cubicBezTo>
                    <a:cubicBezTo>
                      <a:pt x="207" y="759"/>
                      <a:pt x="207" y="759"/>
                      <a:pt x="207" y="759"/>
                    </a:cubicBezTo>
                    <a:cubicBezTo>
                      <a:pt x="222" y="595"/>
                      <a:pt x="222" y="595"/>
                      <a:pt x="222" y="595"/>
                    </a:cubicBezTo>
                    <a:cubicBezTo>
                      <a:pt x="132" y="759"/>
                      <a:pt x="132" y="759"/>
                      <a:pt x="132" y="759"/>
                    </a:cubicBezTo>
                    <a:cubicBezTo>
                      <a:pt x="0" y="759"/>
                      <a:pt x="0" y="759"/>
                      <a:pt x="0" y="759"/>
                    </a:cubicBezTo>
                    <a:cubicBezTo>
                      <a:pt x="172" y="447"/>
                      <a:pt x="172" y="447"/>
                      <a:pt x="172" y="447"/>
                    </a:cubicBezTo>
                    <a:cubicBezTo>
                      <a:pt x="71" y="447"/>
                      <a:pt x="71" y="447"/>
                      <a:pt x="71" y="447"/>
                    </a:cubicBezTo>
                    <a:cubicBezTo>
                      <a:pt x="87" y="386"/>
                      <a:pt x="87" y="386"/>
                      <a:pt x="87" y="386"/>
                    </a:cubicBezTo>
                    <a:cubicBezTo>
                      <a:pt x="217" y="386"/>
                      <a:pt x="217" y="386"/>
                      <a:pt x="217" y="386"/>
                    </a:cubicBezTo>
                    <a:cubicBezTo>
                      <a:pt x="277" y="159"/>
                      <a:pt x="277" y="159"/>
                      <a:pt x="277" y="159"/>
                    </a:cubicBezTo>
                    <a:cubicBezTo>
                      <a:pt x="271" y="159"/>
                      <a:pt x="271" y="159"/>
                      <a:pt x="271" y="159"/>
                    </a:cubicBezTo>
                    <a:cubicBezTo>
                      <a:pt x="223" y="290"/>
                      <a:pt x="223" y="290"/>
                      <a:pt x="223" y="290"/>
                    </a:cubicBezTo>
                    <a:cubicBezTo>
                      <a:pt x="105" y="290"/>
                      <a:pt x="105" y="290"/>
                      <a:pt x="105" y="290"/>
                    </a:cubicBezTo>
                    <a:cubicBezTo>
                      <a:pt x="211" y="0"/>
                      <a:pt x="211" y="0"/>
                      <a:pt x="211" y="0"/>
                    </a:cubicBezTo>
                    <a:lnTo>
                      <a:pt x="330" y="0"/>
                    </a:lnTo>
                    <a:close/>
                    <a:moveTo>
                      <a:pt x="370" y="756"/>
                    </a:moveTo>
                    <a:cubicBezTo>
                      <a:pt x="565" y="27"/>
                      <a:pt x="565" y="27"/>
                      <a:pt x="565" y="27"/>
                    </a:cubicBezTo>
                    <a:cubicBezTo>
                      <a:pt x="927" y="27"/>
                      <a:pt x="927" y="27"/>
                      <a:pt x="927" y="27"/>
                    </a:cubicBezTo>
                    <a:cubicBezTo>
                      <a:pt x="752" y="680"/>
                      <a:pt x="752" y="680"/>
                      <a:pt x="752" y="680"/>
                    </a:cubicBezTo>
                    <a:cubicBezTo>
                      <a:pt x="741" y="722"/>
                      <a:pt x="699" y="756"/>
                      <a:pt x="659" y="756"/>
                    </a:cubicBezTo>
                    <a:lnTo>
                      <a:pt x="370" y="756"/>
                    </a:lnTo>
                    <a:close/>
                    <a:moveTo>
                      <a:pt x="696" y="87"/>
                    </a:moveTo>
                    <a:cubicBezTo>
                      <a:pt x="533" y="695"/>
                      <a:pt x="533" y="695"/>
                      <a:pt x="533" y="695"/>
                    </a:cubicBezTo>
                    <a:cubicBezTo>
                      <a:pt x="579" y="695"/>
                      <a:pt x="579" y="695"/>
                      <a:pt x="579" y="695"/>
                    </a:cubicBezTo>
                    <a:cubicBezTo>
                      <a:pt x="591" y="695"/>
                      <a:pt x="603" y="685"/>
                      <a:pt x="606" y="673"/>
                    </a:cubicBezTo>
                    <a:cubicBezTo>
                      <a:pt x="763" y="87"/>
                      <a:pt x="763" y="87"/>
                      <a:pt x="763" y="87"/>
                    </a:cubicBezTo>
                    <a:lnTo>
                      <a:pt x="696" y="8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72" name="矩形 71"/>
          <p:cNvSpPr/>
          <p:nvPr userDrawn="1"/>
        </p:nvSpPr>
        <p:spPr>
          <a:xfrm>
            <a:off x="0" y="3861785"/>
            <a:ext cx="12192000" cy="2996215"/>
          </a:xfrm>
          <a:prstGeom prst="rect">
            <a:avLst/>
          </a:prstGeom>
          <a:solidFill>
            <a:srgbClr val="00B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p:cNvSpPr txBox="1"/>
          <p:nvPr userDrawn="1"/>
        </p:nvSpPr>
        <p:spPr>
          <a:xfrm>
            <a:off x="5496560" y="4068760"/>
            <a:ext cx="1198880" cy="822960"/>
          </a:xfrm>
          <a:prstGeom prst="rect">
            <a:avLst/>
          </a:prstGeom>
          <a:noFill/>
        </p:spPr>
        <p:txBody>
          <a:bodyPr wrap="none" rtlCol="0">
            <a:spAutoFit/>
          </a:bodyPr>
          <a:lstStyle>
            <a:defPPr>
              <a:defRPr lang="zh-CN"/>
            </a:defPPr>
            <a:lvl1pPr>
              <a:lnSpc>
                <a:spcPct val="120000"/>
              </a:lnSpc>
              <a:defRPr>
                <a:solidFill>
                  <a:srgbClr val="0F3041"/>
                </a:solidFill>
                <a:latin typeface="微软雅黑 Light" panose="020B0502040204020203" pitchFamily="34" charset="-122"/>
                <a:ea typeface="微软雅黑 Light" panose="020B0502040204020203" pitchFamily="34" charset="-122"/>
              </a:defRPr>
            </a:lvl1pPr>
          </a:lstStyle>
          <a:p>
            <a:pPr algn="ctr"/>
            <a:r>
              <a:rPr lang="zh-CN" altLang="en-US" sz="4000" dirty="0">
                <a:solidFill>
                  <a:schemeClr val="bg1"/>
                </a:solidFill>
              </a:rPr>
              <a:t>阿达</a:t>
            </a:r>
          </a:p>
        </p:txBody>
      </p:sp>
    </p:spTree>
  </p:cSld>
  <p:clrMapOvr>
    <a:masterClrMapping/>
  </p:clrMapOvr>
  <p:transition spd="med">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extBox 1"/>
          <p:cNvSpPr txBox="1"/>
          <p:nvPr userDrawn="1"/>
        </p:nvSpPr>
        <p:spPr>
          <a:xfrm>
            <a:off x="124691" y="431119"/>
            <a:ext cx="522900" cy="523220"/>
          </a:xfrm>
          <a:prstGeom prst="rect">
            <a:avLst/>
          </a:prstGeom>
          <a:noFill/>
        </p:spPr>
        <p:txBody>
          <a:bodyPr wrap="none" rtlCol="0">
            <a:spAutoFit/>
          </a:bodyPr>
          <a:lstStyle/>
          <a:p>
            <a:r>
              <a:rPr lang="en-US" altLang="zh-CN" sz="2800" dirty="0" smtClean="0">
                <a:solidFill>
                  <a:schemeClr val="bg1"/>
                </a:solidFill>
                <a:latin typeface="微软雅黑 Light" panose="020B0502040204020203" pitchFamily="34" charset="-122"/>
                <a:ea typeface="微软雅黑 Light" panose="020B0502040204020203" pitchFamily="34" charset="-122"/>
              </a:rPr>
              <a:t>01</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sp>
        <p:nvSpPr>
          <p:cNvPr id="3" name="文本框 147"/>
          <p:cNvSpPr txBox="1"/>
          <p:nvPr userDrawn="1"/>
        </p:nvSpPr>
        <p:spPr>
          <a:xfrm>
            <a:off x="1073311" y="555859"/>
            <a:ext cx="2433918" cy="483235"/>
          </a:xfrm>
          <a:prstGeom prst="rect">
            <a:avLst/>
          </a:prstGeom>
          <a:noFill/>
        </p:spPr>
        <p:txBody>
          <a:bodyPr wrap="square" rtlCol="0">
            <a:spAutoFit/>
          </a:bodyPr>
          <a:lstStyle/>
          <a:p>
            <a:pPr algn="l"/>
            <a:r>
              <a:rPr lang="zh-CN" altLang="en-US" sz="2400" b="1" dirty="0" smtClean="0">
                <a:solidFill>
                  <a:schemeClr val="bg1"/>
                </a:solidFill>
                <a:latin typeface="微软雅黑" panose="020B0503020204020204" pitchFamily="34" charset="-122"/>
                <a:ea typeface="微软雅黑" panose="020B0503020204020204" pitchFamily="34" charset="-122"/>
              </a:rPr>
              <a:t>什么是大数据</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spd="med" p14:dur="650">
        <p14:pan/>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extBox 1"/>
          <p:cNvSpPr txBox="1"/>
          <p:nvPr userDrawn="1"/>
        </p:nvSpPr>
        <p:spPr>
          <a:xfrm>
            <a:off x="124691" y="431119"/>
            <a:ext cx="585417" cy="523220"/>
          </a:xfrm>
          <a:prstGeom prst="rect">
            <a:avLst/>
          </a:prstGeom>
          <a:noFill/>
        </p:spPr>
        <p:txBody>
          <a:bodyPr wrap="none" rtlCol="0">
            <a:spAutoFit/>
          </a:bodyPr>
          <a:lstStyle/>
          <a:p>
            <a:r>
              <a:rPr lang="en-US" altLang="zh-CN" sz="2800" dirty="0" smtClean="0">
                <a:solidFill>
                  <a:schemeClr val="bg1"/>
                </a:solidFill>
                <a:latin typeface="微软雅黑 Light" panose="020B0502040204020203" pitchFamily="34" charset="-122"/>
                <a:ea typeface="微软雅黑 Light" panose="020B0502040204020203" pitchFamily="34" charset="-122"/>
              </a:rPr>
              <a:t>02</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sp>
        <p:nvSpPr>
          <p:cNvPr id="4" name="文本框 147"/>
          <p:cNvSpPr txBox="1"/>
          <p:nvPr userDrawn="1"/>
        </p:nvSpPr>
        <p:spPr>
          <a:xfrm>
            <a:off x="1063786" y="555859"/>
            <a:ext cx="2433918" cy="461665"/>
          </a:xfrm>
          <a:prstGeom prst="rect">
            <a:avLst/>
          </a:prstGeom>
          <a:noFill/>
        </p:spPr>
        <p:txBody>
          <a:bodyPr wrap="square" rtlCol="0">
            <a:spAutoFit/>
          </a:bodyPr>
          <a:lstStyle/>
          <a:p>
            <a:pPr algn="l"/>
            <a:r>
              <a:rPr lang="zh-CN" altLang="en-US" sz="2400" b="1" dirty="0" smtClean="0">
                <a:solidFill>
                  <a:schemeClr val="bg1"/>
                </a:solidFill>
                <a:latin typeface="微软雅黑" panose="020B0503020204020204" pitchFamily="34" charset="-122"/>
                <a:ea typeface="微软雅黑" panose="020B0503020204020204" pitchFamily="34" charset="-122"/>
              </a:rPr>
              <a:t>学会模仿</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spd="med" p14:dur="650">
        <p14:pan/>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extBox 1"/>
          <p:cNvSpPr txBox="1"/>
          <p:nvPr userDrawn="1"/>
        </p:nvSpPr>
        <p:spPr>
          <a:xfrm>
            <a:off x="124691" y="431119"/>
            <a:ext cx="585417" cy="523220"/>
          </a:xfrm>
          <a:prstGeom prst="rect">
            <a:avLst/>
          </a:prstGeom>
          <a:noFill/>
        </p:spPr>
        <p:txBody>
          <a:bodyPr wrap="none" rtlCol="0">
            <a:spAutoFit/>
          </a:bodyPr>
          <a:lstStyle/>
          <a:p>
            <a:r>
              <a:rPr lang="en-US" altLang="zh-CN" sz="2800" dirty="0" smtClean="0">
                <a:solidFill>
                  <a:schemeClr val="bg1"/>
                </a:solidFill>
                <a:latin typeface="微软雅黑 Light" panose="020B0502040204020203" pitchFamily="34" charset="-122"/>
                <a:ea typeface="微软雅黑 Light" panose="020B0502040204020203" pitchFamily="34" charset="-122"/>
              </a:rPr>
              <a:t>03</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sp>
        <p:nvSpPr>
          <p:cNvPr id="4" name="文本框 147"/>
          <p:cNvSpPr txBox="1"/>
          <p:nvPr userDrawn="1"/>
        </p:nvSpPr>
        <p:spPr>
          <a:xfrm>
            <a:off x="1063786" y="555859"/>
            <a:ext cx="2433918" cy="461665"/>
          </a:xfrm>
          <a:prstGeom prst="rect">
            <a:avLst/>
          </a:prstGeom>
          <a:noFill/>
        </p:spPr>
        <p:txBody>
          <a:bodyPr wrap="square" rtlCol="0">
            <a:spAutoFit/>
          </a:bodyPr>
          <a:lstStyle/>
          <a:p>
            <a:pPr algn="l"/>
            <a:r>
              <a:rPr lang="zh-CN" altLang="en-US" sz="2400" b="1" dirty="0" smtClean="0">
                <a:solidFill>
                  <a:schemeClr val="bg1"/>
                </a:solidFill>
                <a:latin typeface="微软雅黑" panose="020B0503020204020204" pitchFamily="34" charset="-122"/>
                <a:ea typeface="微软雅黑" panose="020B0503020204020204" pitchFamily="34" charset="-122"/>
              </a:rPr>
              <a:t>学会优化</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spd="med" p14:dur="650">
        <p14:pan/>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med" p14:dur="650">
        <p14:pan/>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grpSp>
        <p:nvGrpSpPr>
          <p:cNvPr id="3" name="组合 2"/>
          <p:cNvGrpSpPr/>
          <p:nvPr userDrawn="1"/>
        </p:nvGrpSpPr>
        <p:grpSpPr>
          <a:xfrm rot="19917056">
            <a:off x="6216650" y="453323"/>
            <a:ext cx="4731683" cy="5145736"/>
            <a:chOff x="9926228" y="-2346339"/>
            <a:chExt cx="3317091" cy="3607360"/>
          </a:xfrm>
          <a:solidFill>
            <a:srgbClr val="000000">
              <a:alpha val="3137"/>
            </a:srgbClr>
          </a:solidFill>
        </p:grpSpPr>
        <p:sp>
          <p:nvSpPr>
            <p:cNvPr id="4" name="任意多边形 3"/>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grpFill/>
            <a:ln w="0" cap="flat">
              <a:noFill/>
              <a:prstDash val="solid"/>
              <a:miter lim="800000"/>
            </a:ln>
          </p:spPr>
          <p:txBody>
            <a:bodyPr vert="horz" wrap="square" lIns="91440" tIns="45720" rIns="91440" bIns="45720" numCol="1" anchor="t" anchorCtr="0" compatLnSpc="1">
              <a:noAutofit/>
            </a:bodyPr>
            <a:lstStyle/>
            <a:p>
              <a:endParaRPr lang="zh-CN" altLang="en-US">
                <a:solidFill>
                  <a:srgbClr val="000000"/>
                </a:solidFill>
              </a:endParaRPr>
            </a:p>
          </p:txBody>
        </p:sp>
        <p:sp>
          <p:nvSpPr>
            <p:cNvPr id="5" name="任意多边形 4"/>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grpFill/>
            <a:ln w="0" cap="flat">
              <a:noFill/>
              <a:prstDash val="solid"/>
              <a:miter lim="800000"/>
            </a:ln>
          </p:spPr>
          <p:txBody>
            <a:bodyPr vert="horz" wrap="square" lIns="91440" tIns="45720" rIns="91440" bIns="45720" numCol="1" anchor="t" anchorCtr="0" compatLnSpc="1">
              <a:noAutofit/>
            </a:bodyPr>
            <a:lstStyle/>
            <a:p>
              <a:endParaRPr lang="zh-CN" altLang="en-US">
                <a:solidFill>
                  <a:srgbClr val="000000"/>
                </a:solidFill>
              </a:endParaRPr>
            </a:p>
          </p:txBody>
        </p:sp>
        <p:sp>
          <p:nvSpPr>
            <p:cNvPr id="6" name="任意多边形 5"/>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grpFill/>
            <a:ln w="0" cap="flat">
              <a:noFill/>
              <a:prstDash val="solid"/>
              <a:miter lim="800000"/>
            </a:ln>
          </p:spPr>
          <p:txBody>
            <a:bodyPr vert="horz" wrap="square" lIns="91440" tIns="45720" rIns="91440" bIns="45720" numCol="1" anchor="t" anchorCtr="0" compatLnSpc="1">
              <a:noAutofit/>
            </a:bodyPr>
            <a:lstStyle/>
            <a:p>
              <a:endParaRPr lang="zh-CN" altLang="en-US">
                <a:solidFill>
                  <a:srgbClr val="000000"/>
                </a:solidFill>
              </a:endParaRPr>
            </a:p>
          </p:txBody>
        </p:sp>
      </p:grpSp>
      <p:grpSp>
        <p:nvGrpSpPr>
          <p:cNvPr id="7" name="组合 6"/>
          <p:cNvGrpSpPr/>
          <p:nvPr userDrawn="1"/>
        </p:nvGrpSpPr>
        <p:grpSpPr>
          <a:xfrm rot="19917056">
            <a:off x="193221" y="453323"/>
            <a:ext cx="4731683" cy="5145736"/>
            <a:chOff x="9926228" y="-2346339"/>
            <a:chExt cx="3317091" cy="3607360"/>
          </a:xfrm>
          <a:solidFill>
            <a:srgbClr val="000000">
              <a:alpha val="3137"/>
            </a:srgbClr>
          </a:solidFill>
        </p:grpSpPr>
        <p:sp>
          <p:nvSpPr>
            <p:cNvPr id="8" name="任意多边形 7"/>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grpFill/>
            <a:ln w="0" cap="flat">
              <a:noFill/>
              <a:prstDash val="solid"/>
              <a:miter lim="800000"/>
            </a:ln>
          </p:spPr>
          <p:txBody>
            <a:bodyPr vert="horz" wrap="square" lIns="91440" tIns="45720" rIns="91440" bIns="45720" numCol="1" anchor="t" anchorCtr="0" compatLnSpc="1">
              <a:noAutofit/>
            </a:bodyPr>
            <a:lstStyle/>
            <a:p>
              <a:endParaRPr lang="zh-CN" altLang="en-US">
                <a:solidFill>
                  <a:srgbClr val="000000"/>
                </a:solidFill>
              </a:endParaRPr>
            </a:p>
          </p:txBody>
        </p:sp>
        <p:sp>
          <p:nvSpPr>
            <p:cNvPr id="9" name="任意多边形 8"/>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grpFill/>
            <a:ln w="0" cap="flat">
              <a:noFill/>
              <a:prstDash val="solid"/>
              <a:miter lim="800000"/>
            </a:ln>
          </p:spPr>
          <p:txBody>
            <a:bodyPr vert="horz" wrap="square" lIns="91440" tIns="45720" rIns="91440" bIns="45720" numCol="1" anchor="t" anchorCtr="0" compatLnSpc="1">
              <a:noAutofit/>
            </a:bodyPr>
            <a:lstStyle/>
            <a:p>
              <a:endParaRPr lang="zh-CN" altLang="en-US">
                <a:solidFill>
                  <a:srgbClr val="000000"/>
                </a:solidFill>
              </a:endParaRPr>
            </a:p>
          </p:txBody>
        </p:sp>
        <p:sp>
          <p:nvSpPr>
            <p:cNvPr id="10" name="任意多边形 9"/>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grpFill/>
            <a:ln w="0" cap="flat">
              <a:noFill/>
              <a:prstDash val="solid"/>
              <a:miter lim="800000"/>
            </a:ln>
          </p:spPr>
          <p:txBody>
            <a:bodyPr vert="horz" wrap="square" lIns="91440" tIns="45720" rIns="91440" bIns="45720" numCol="1" anchor="t" anchorCtr="0" compatLnSpc="1">
              <a:noAutofit/>
            </a:bodyPr>
            <a:lstStyle/>
            <a:p>
              <a:endParaRPr lang="zh-CN" altLang="en-US">
                <a:solidFill>
                  <a:srgbClr val="000000"/>
                </a:solidFill>
              </a:endParaRPr>
            </a:p>
          </p:txBody>
        </p:sp>
      </p:gr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
        <p:nvSpPr>
          <p:cNvPr id="11" name="矩形 10"/>
          <p:cNvSpPr/>
          <p:nvPr userDrawn="1"/>
        </p:nvSpPr>
        <p:spPr>
          <a:xfrm>
            <a:off x="0" y="4508500"/>
            <a:ext cx="12192000" cy="2349500"/>
          </a:xfrm>
          <a:prstGeom prst="rect">
            <a:avLst/>
          </a:prstGeom>
          <a:solidFill>
            <a:srgbClr val="5FC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C9E1"/>
              </a:solidFill>
            </a:endParaRPr>
          </a:p>
        </p:txBody>
      </p:sp>
      <p:sp>
        <p:nvSpPr>
          <p:cNvPr id="12" name="文本框 11"/>
          <p:cNvSpPr txBox="1"/>
          <p:nvPr userDrawn="1"/>
        </p:nvSpPr>
        <p:spPr>
          <a:xfrm>
            <a:off x="686996" y="807128"/>
            <a:ext cx="5262979" cy="769441"/>
          </a:xfrm>
          <a:prstGeom prst="rect">
            <a:avLst/>
          </a:prstGeom>
          <a:noFill/>
        </p:spPr>
        <p:txBody>
          <a:bodyPr wrap="none" rtlCol="0">
            <a:spAutoFit/>
          </a:bodyPr>
          <a:lstStyle/>
          <a:p>
            <a:pPr algn="just"/>
            <a:r>
              <a:rPr lang="zh-CN" altLang="en-US" sz="4400" b="1" dirty="0" smtClean="0">
                <a:solidFill>
                  <a:srgbClr val="5FC9E1"/>
                </a:solidFill>
              </a:rPr>
              <a:t>作品使用及版权说明</a:t>
            </a:r>
            <a:endParaRPr lang="zh-CN" altLang="en-US" sz="4400" b="1" dirty="0">
              <a:solidFill>
                <a:srgbClr val="5FC9E1"/>
              </a:solidFill>
            </a:endParaRPr>
          </a:p>
        </p:txBody>
      </p:sp>
      <p:sp>
        <p:nvSpPr>
          <p:cNvPr id="13" name="文本框 12"/>
          <p:cNvSpPr txBox="1"/>
          <p:nvPr userDrawn="1"/>
        </p:nvSpPr>
        <p:spPr>
          <a:xfrm>
            <a:off x="725469" y="1476908"/>
            <a:ext cx="5186035" cy="323165"/>
          </a:xfrm>
          <a:prstGeom prst="rect">
            <a:avLst/>
          </a:prstGeom>
          <a:noFill/>
        </p:spPr>
        <p:txBody>
          <a:bodyPr wrap="none" rtlCol="0">
            <a:spAutoFit/>
          </a:bodyPr>
          <a:lstStyle/>
          <a:p>
            <a:pPr algn="just"/>
            <a:r>
              <a:rPr lang="zh-CN" altLang="en-US" sz="1500" dirty="0" smtClean="0">
                <a:solidFill>
                  <a:srgbClr val="595959"/>
                </a:solidFill>
              </a:rPr>
              <a:t>感谢您选择布衣公子作品，如有任何疑问请您联系布衣公子</a:t>
            </a:r>
            <a:endParaRPr lang="zh-CN" altLang="en-US" sz="1500" dirty="0">
              <a:solidFill>
                <a:srgbClr val="595959"/>
              </a:solidFill>
            </a:endParaRPr>
          </a:p>
        </p:txBody>
      </p:sp>
      <p:pic>
        <p:nvPicPr>
          <p:cNvPr id="14" name="图片 13"/>
          <p:cNvPicPr>
            <a:picLocks noChangeAspect="1"/>
          </p:cNvPicPr>
          <p:nvPr userDrawn="1"/>
        </p:nvPicPr>
        <p:blipFill>
          <a:blip r:embed="rId2" cstate="print"/>
          <a:stretch>
            <a:fillRect/>
          </a:stretch>
        </p:blipFill>
        <p:spPr>
          <a:xfrm>
            <a:off x="7742027" y="2143667"/>
            <a:ext cx="3978996" cy="3978996"/>
          </a:xfrm>
          <a:prstGeom prst="rect">
            <a:avLst/>
          </a:prstGeom>
          <a:noFill/>
          <a:ln>
            <a:noFill/>
          </a:ln>
          <a:effectLst>
            <a:outerShdw blurRad="63500" sx="102000" sy="102000" algn="ctr" rotWithShape="0">
              <a:prstClr val="black">
                <a:alpha val="40000"/>
              </a:prstClr>
            </a:outerShdw>
          </a:effectLst>
        </p:spPr>
      </p:pic>
      <p:sp>
        <p:nvSpPr>
          <p:cNvPr id="15" name="文本框 14"/>
          <p:cNvSpPr txBox="1"/>
          <p:nvPr userDrawn="1"/>
        </p:nvSpPr>
        <p:spPr>
          <a:xfrm>
            <a:off x="686997" y="2143667"/>
            <a:ext cx="6901158" cy="2261132"/>
          </a:xfrm>
          <a:prstGeom prst="rect">
            <a:avLst/>
          </a:prstGeom>
          <a:noFill/>
        </p:spPr>
        <p:txBody>
          <a:bodyPr wrap="square" rtlCol="0">
            <a:spAutoFit/>
          </a:bodyPr>
          <a:lstStyle/>
          <a:p>
            <a:pPr marL="342900" indent="-342900">
              <a:lnSpc>
                <a:spcPct val="120000"/>
              </a:lnSpc>
              <a:spcBef>
                <a:spcPts val="300"/>
              </a:spcBef>
              <a:spcAft>
                <a:spcPts val="400"/>
              </a:spcAft>
              <a:buFont typeface="Wingdings" panose="05000000000000000000" pitchFamily="2" charset="2"/>
              <a:buChar char="n"/>
            </a:pPr>
            <a:r>
              <a:rPr lang="zh-CN" altLang="en-US" sz="1600" dirty="0" smtClean="0">
                <a:solidFill>
                  <a:srgbClr val="595959"/>
                </a:solidFill>
              </a:rPr>
              <a:t>本作品使用微软</a:t>
            </a:r>
            <a:r>
              <a:rPr lang="en-US" altLang="zh-CN" sz="1600" dirty="0" smtClean="0">
                <a:solidFill>
                  <a:srgbClr val="595959"/>
                </a:solidFill>
              </a:rPr>
              <a:t>2013</a:t>
            </a:r>
            <a:r>
              <a:rPr lang="zh-CN" altLang="en-US" sz="1600" dirty="0" smtClean="0">
                <a:solidFill>
                  <a:srgbClr val="595959"/>
                </a:solidFill>
              </a:rPr>
              <a:t>版</a:t>
            </a:r>
            <a:r>
              <a:rPr lang="en-US" altLang="zh-CN" sz="1600" dirty="0" smtClean="0">
                <a:solidFill>
                  <a:srgbClr val="595959"/>
                </a:solidFill>
              </a:rPr>
              <a:t>PPT</a:t>
            </a:r>
            <a:r>
              <a:rPr lang="zh-CN" altLang="en-US" sz="1600" dirty="0" smtClean="0">
                <a:solidFill>
                  <a:srgbClr val="595959"/>
                </a:solidFill>
              </a:rPr>
              <a:t>制作，也建议您使用相应软件打开及使用；</a:t>
            </a:r>
            <a:endParaRPr lang="en-US" altLang="zh-CN" sz="1600" dirty="0" smtClean="0">
              <a:solidFill>
                <a:srgbClr val="595959"/>
              </a:solidFill>
            </a:endParaRPr>
          </a:p>
          <a:p>
            <a:pPr marL="342900" indent="-342900">
              <a:lnSpc>
                <a:spcPct val="120000"/>
              </a:lnSpc>
              <a:spcBef>
                <a:spcPts val="300"/>
              </a:spcBef>
              <a:spcAft>
                <a:spcPts val="400"/>
              </a:spcAft>
              <a:buFont typeface="Wingdings" panose="05000000000000000000" pitchFamily="2" charset="2"/>
              <a:buChar char="n"/>
            </a:pPr>
            <a:r>
              <a:rPr lang="zh-CN" altLang="en-US" sz="1600" dirty="0" smtClean="0">
                <a:solidFill>
                  <a:srgbClr val="595959"/>
                </a:solidFill>
              </a:rPr>
              <a:t>本作品的内容皆可根据您的需求进行修改，包括文字、图表、图片等；</a:t>
            </a:r>
            <a:endParaRPr lang="en-US" altLang="zh-CN" sz="1600" dirty="0" smtClean="0">
              <a:solidFill>
                <a:srgbClr val="595959"/>
              </a:solidFill>
            </a:endParaRPr>
          </a:p>
          <a:p>
            <a:pPr marL="342900" indent="-342900">
              <a:lnSpc>
                <a:spcPct val="120000"/>
              </a:lnSpc>
              <a:spcBef>
                <a:spcPts val="300"/>
              </a:spcBef>
              <a:spcAft>
                <a:spcPts val="400"/>
              </a:spcAft>
              <a:buFont typeface="Wingdings" panose="05000000000000000000" pitchFamily="2" charset="2"/>
              <a:buChar char="n"/>
            </a:pPr>
            <a:r>
              <a:rPr lang="zh-CN" altLang="en-US" sz="1600" dirty="0" smtClean="0">
                <a:solidFill>
                  <a:srgbClr val="595959"/>
                </a:solidFill>
              </a:rPr>
              <a:t>为了节省空间和提高设计的效率，部分内容放置在母版中，当您需要修改时，请通过“视图”→“幻灯片母版”打开后修改；</a:t>
            </a:r>
            <a:endParaRPr lang="en-US" altLang="zh-CN" sz="1600" dirty="0" smtClean="0">
              <a:solidFill>
                <a:srgbClr val="595959"/>
              </a:solidFill>
            </a:endParaRPr>
          </a:p>
          <a:p>
            <a:pPr marL="342900" indent="-342900">
              <a:lnSpc>
                <a:spcPct val="120000"/>
              </a:lnSpc>
              <a:spcBef>
                <a:spcPts val="300"/>
              </a:spcBef>
              <a:spcAft>
                <a:spcPts val="400"/>
              </a:spcAft>
              <a:buFont typeface="Wingdings" panose="05000000000000000000" pitchFamily="2" charset="2"/>
              <a:buChar char="n"/>
            </a:pPr>
            <a:r>
              <a:rPr lang="zh-CN" altLang="en-US" sz="1600" dirty="0" smtClean="0">
                <a:solidFill>
                  <a:srgbClr val="595959"/>
                </a:solidFill>
              </a:rPr>
              <a:t>如您有任何问题，可以</a:t>
            </a:r>
            <a:r>
              <a:rPr lang="zh-CN" altLang="en-US" sz="1800" b="1" dirty="0" smtClean="0">
                <a:solidFill>
                  <a:srgbClr val="5FC9E1"/>
                </a:solidFill>
              </a:rPr>
              <a:t>扫描右图关注公众号后与布衣公子联系</a:t>
            </a:r>
            <a:r>
              <a:rPr lang="zh-CN" altLang="en-US" sz="1600" dirty="0" smtClean="0">
                <a:solidFill>
                  <a:srgbClr val="595959"/>
                </a:solidFill>
              </a:rPr>
              <a:t>；</a:t>
            </a:r>
            <a:endParaRPr lang="en-US" altLang="zh-CN" sz="1600" dirty="0" smtClean="0">
              <a:solidFill>
                <a:srgbClr val="595959"/>
              </a:solidFill>
            </a:endParaRPr>
          </a:p>
          <a:p>
            <a:pPr marL="342900" indent="-342900">
              <a:lnSpc>
                <a:spcPct val="120000"/>
              </a:lnSpc>
              <a:spcBef>
                <a:spcPts val="300"/>
              </a:spcBef>
              <a:spcAft>
                <a:spcPts val="400"/>
              </a:spcAft>
              <a:buFont typeface="Wingdings" panose="05000000000000000000" pitchFamily="2" charset="2"/>
              <a:buChar char="n"/>
            </a:pPr>
            <a:r>
              <a:rPr lang="zh-CN" altLang="en-US" sz="1600" dirty="0" smtClean="0">
                <a:solidFill>
                  <a:srgbClr val="595959"/>
                </a:solidFill>
              </a:rPr>
              <a:t>严禁任何企业或个人转卖此作品，转发请保留广告及布衣公子信息。</a:t>
            </a:r>
            <a:endParaRPr lang="zh-CN" altLang="en-US" sz="1600" dirty="0">
              <a:solidFill>
                <a:srgbClr val="595959"/>
              </a:solidFill>
            </a:endParaRPr>
          </a:p>
        </p:txBody>
      </p:sp>
      <p:sp>
        <p:nvSpPr>
          <p:cNvPr id="16" name="文本框 15"/>
          <p:cNvSpPr txBox="1"/>
          <p:nvPr userDrawn="1"/>
        </p:nvSpPr>
        <p:spPr>
          <a:xfrm>
            <a:off x="1924257" y="5208280"/>
            <a:ext cx="4216219" cy="941796"/>
          </a:xfrm>
          <a:prstGeom prst="rect">
            <a:avLst/>
          </a:prstGeom>
          <a:noFill/>
        </p:spPr>
        <p:txBody>
          <a:bodyPr wrap="none" rtlCol="0" anchor="b">
            <a:spAutoFit/>
          </a:bodyPr>
          <a:lstStyle/>
          <a:p>
            <a:pPr>
              <a:lnSpc>
                <a:spcPct val="120000"/>
              </a:lnSpc>
            </a:pPr>
            <a:r>
              <a:rPr lang="zh-CN" altLang="en-US" dirty="0" smtClean="0">
                <a:solidFill>
                  <a:schemeClr val="bg1"/>
                </a:solidFill>
              </a:rPr>
              <a:t>访问布衣公子店铺：</a:t>
            </a:r>
            <a:r>
              <a:rPr lang="en-US" altLang="zh-CN" dirty="0" smtClean="0">
                <a:solidFill>
                  <a:schemeClr val="bg1"/>
                </a:solidFill>
              </a:rPr>
              <a:t>http://teliss.yanj.cn</a:t>
            </a:r>
          </a:p>
          <a:p>
            <a:pPr>
              <a:lnSpc>
                <a:spcPct val="120000"/>
              </a:lnSpc>
            </a:pPr>
            <a:r>
              <a:rPr lang="zh-CN" altLang="en-US" sz="2800" baseline="0" dirty="0" smtClean="0">
                <a:solidFill>
                  <a:schemeClr val="bg1"/>
                </a:solidFill>
              </a:rPr>
              <a:t>可了解更多布衣公子作品</a:t>
            </a:r>
            <a:r>
              <a:rPr lang="en-US" altLang="zh-CN" sz="2800" baseline="0" dirty="0" smtClean="0">
                <a:solidFill>
                  <a:schemeClr val="bg1"/>
                </a:solidFill>
              </a:rPr>
              <a:t> </a:t>
            </a:r>
            <a:endParaRPr lang="zh-CN" altLang="en-US" sz="2800" dirty="0">
              <a:solidFill>
                <a:schemeClr val="bg1"/>
              </a:solidFill>
            </a:endParaRPr>
          </a:p>
        </p:txBody>
      </p:sp>
      <p:grpSp>
        <p:nvGrpSpPr>
          <p:cNvPr id="17" name="组合 16"/>
          <p:cNvGrpSpPr/>
          <p:nvPr userDrawn="1"/>
        </p:nvGrpSpPr>
        <p:grpSpPr>
          <a:xfrm>
            <a:off x="665986" y="5156338"/>
            <a:ext cx="1262281" cy="890721"/>
            <a:chOff x="5455444" y="233363"/>
            <a:chExt cx="1281113" cy="904009"/>
          </a:xfrm>
        </p:grpSpPr>
        <p:grpSp>
          <p:nvGrpSpPr>
            <p:cNvPr id="18" name="组合 17"/>
            <p:cNvGrpSpPr/>
            <p:nvPr/>
          </p:nvGrpSpPr>
          <p:grpSpPr>
            <a:xfrm>
              <a:off x="5455444" y="233363"/>
              <a:ext cx="1281113" cy="661987"/>
              <a:chOff x="5194301" y="233363"/>
              <a:chExt cx="1281113" cy="661987"/>
            </a:xfrm>
          </p:grpSpPr>
          <p:sp>
            <p:nvSpPr>
              <p:cNvPr id="28"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chemeClr val="bg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chemeClr val="bg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chemeClr val="bg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chemeClr val="bg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chemeClr val="bg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5653485" y="881618"/>
              <a:ext cx="885031" cy="255754"/>
              <a:chOff x="6484938" y="241300"/>
              <a:chExt cx="1598613" cy="461963"/>
            </a:xfrm>
          </p:grpSpPr>
          <p:sp>
            <p:nvSpPr>
              <p:cNvPr id="20"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chemeClr val="bg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4" name="组合 33"/>
          <p:cNvGrpSpPr/>
          <p:nvPr userDrawn="1"/>
        </p:nvGrpSpPr>
        <p:grpSpPr>
          <a:xfrm>
            <a:off x="0" y="693871"/>
            <a:ext cx="570398" cy="1163354"/>
            <a:chOff x="8465672" y="1867086"/>
            <a:chExt cx="1440000" cy="2936948"/>
          </a:xfrm>
        </p:grpSpPr>
        <p:sp>
          <p:nvSpPr>
            <p:cNvPr id="35" name="等腰三角形 34"/>
            <p:cNvSpPr>
              <a:spLocks noChangeAspect="1"/>
            </p:cNvSpPr>
            <p:nvPr userDrawn="1"/>
          </p:nvSpPr>
          <p:spPr>
            <a:xfrm rot="5400000">
              <a:off x="7717198" y="2615560"/>
              <a:ext cx="2936948" cy="1440000"/>
            </a:xfrm>
            <a:prstGeom prst="triangle">
              <a:avLst/>
            </a:prstGeom>
            <a:solidFill>
              <a:srgbClr val="5FC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C9E1"/>
                </a:solidFill>
              </a:endParaRPr>
            </a:p>
          </p:txBody>
        </p:sp>
        <p:sp>
          <p:nvSpPr>
            <p:cNvPr id="36" name="任意多边形 35"/>
            <p:cNvSpPr>
              <a:spLocks noChangeAspect="1"/>
            </p:cNvSpPr>
            <p:nvPr userDrawn="1"/>
          </p:nvSpPr>
          <p:spPr>
            <a:xfrm rot="16200000" flipV="1">
              <a:off x="8451272" y="1881486"/>
              <a:ext cx="1468800" cy="1440000"/>
            </a:xfrm>
            <a:custGeom>
              <a:avLst/>
              <a:gdLst>
                <a:gd name="connsiteX0" fmla="*/ 0 w 1468800"/>
                <a:gd name="connsiteY0" fmla="*/ 1440000 h 1440000"/>
                <a:gd name="connsiteX1" fmla="*/ 0 w 1468800"/>
                <a:gd name="connsiteY1" fmla="*/ 320 h 1440000"/>
                <a:gd name="connsiteX2" fmla="*/ 326 w 1468800"/>
                <a:gd name="connsiteY2" fmla="*/ 0 h 1440000"/>
                <a:gd name="connsiteX3" fmla="*/ 1468800 w 1468800"/>
                <a:gd name="connsiteY3" fmla="*/ 1440000 h 1440000"/>
              </a:gdLst>
              <a:ahLst/>
              <a:cxnLst>
                <a:cxn ang="0">
                  <a:pos x="connsiteX0" y="connsiteY0"/>
                </a:cxn>
                <a:cxn ang="0">
                  <a:pos x="connsiteX1" y="connsiteY1"/>
                </a:cxn>
                <a:cxn ang="0">
                  <a:pos x="connsiteX2" y="connsiteY2"/>
                </a:cxn>
                <a:cxn ang="0">
                  <a:pos x="connsiteX3" y="connsiteY3"/>
                </a:cxn>
              </a:cxnLst>
              <a:rect l="l" t="t" r="r" b="b"/>
              <a:pathLst>
                <a:path w="1468800" h="1440000">
                  <a:moveTo>
                    <a:pt x="0" y="1440000"/>
                  </a:moveTo>
                  <a:lnTo>
                    <a:pt x="0" y="320"/>
                  </a:lnTo>
                  <a:lnTo>
                    <a:pt x="326" y="0"/>
                  </a:lnTo>
                  <a:lnTo>
                    <a:pt x="1468800" y="1440000"/>
                  </a:lnTo>
                  <a:close/>
                </a:path>
              </a:pathLst>
            </a:custGeom>
            <a:solidFill>
              <a:srgbClr val="0D0D0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406190"/>
            <a:ext cx="961525" cy="765112"/>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961525" y="406190"/>
            <a:ext cx="11230475" cy="765112"/>
          </a:xfrm>
          <a:prstGeom prst="rect">
            <a:avLst/>
          </a:prstGeom>
          <a:solidFill>
            <a:srgbClr val="424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平行四边形 3"/>
          <p:cNvSpPr/>
          <p:nvPr userDrawn="1"/>
        </p:nvSpPr>
        <p:spPr>
          <a:xfrm rot="16200000" flipH="1">
            <a:off x="-129571" y="306221"/>
            <a:ext cx="989835" cy="730691"/>
          </a:xfrm>
          <a:prstGeom prst="parallelogram">
            <a:avLst>
              <a:gd name="adj" fmla="val 31155"/>
            </a:avLst>
          </a:prstGeom>
          <a:solidFill>
            <a:srgbClr val="444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userDrawn="1"/>
        </p:nvSpPr>
        <p:spPr>
          <a:xfrm rot="16200000">
            <a:off x="351190" y="556150"/>
            <a:ext cx="989835" cy="230833"/>
          </a:xfrm>
          <a:prstGeom prst="parallelogram">
            <a:avLst>
              <a:gd name="adj" fmla="val 106577"/>
            </a:avLst>
          </a:prstGeom>
          <a:solidFill>
            <a:srgbClr val="0E0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userDrawn="1"/>
        </p:nvSpPr>
        <p:spPr>
          <a:xfrm>
            <a:off x="11356958" y="601338"/>
            <a:ext cx="360000" cy="360000"/>
          </a:xfrm>
          <a:prstGeom prst="ellipse">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7" name="TextBox 15"/>
          <p:cNvSpPr txBox="1"/>
          <p:nvPr userDrawn="1"/>
        </p:nvSpPr>
        <p:spPr>
          <a:xfrm>
            <a:off x="11211743" y="612061"/>
            <a:ext cx="650430" cy="338554"/>
          </a:xfrm>
          <a:prstGeom prst="rect">
            <a:avLst/>
          </a:prstGeom>
          <a:noFill/>
        </p:spPr>
        <p:txBody>
          <a:bodyPr wrap="square"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xjfang@aust.edu.cn"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tar.aust.edu.cn/xjfang/task-2019.pptx"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8" name="文本框 7"/>
          <p:cNvSpPr txBox="1"/>
          <p:nvPr/>
        </p:nvSpPr>
        <p:spPr>
          <a:xfrm>
            <a:off x="2279267" y="1124090"/>
            <a:ext cx="7845808" cy="830997"/>
          </a:xfrm>
          <a:prstGeom prst="rect">
            <a:avLst/>
          </a:prstGeom>
          <a:noFill/>
          <a:effectLst>
            <a:outerShdw dist="152400" dir="2700000" algn="tl" rotWithShape="0">
              <a:prstClr val="black">
                <a:alpha val="20000"/>
              </a:prstClr>
            </a:outerShdw>
          </a:effectLst>
        </p:spPr>
        <p:txBody>
          <a:bodyPr wrap="square" rtlCol="0">
            <a:spAutoFit/>
          </a:bodyPr>
          <a:lstStyle/>
          <a:p>
            <a:pPr algn="ctr"/>
            <a:r>
              <a:rPr lang="zh-CN" altLang="en-US" sz="4800" b="1" dirty="0" smtClean="0">
                <a:solidFill>
                  <a:schemeClr val="bg1"/>
                </a:solidFill>
              </a:rPr>
              <a:t>信息安全法律法规</a:t>
            </a:r>
            <a:endParaRPr lang="zh-CN" altLang="en-US" sz="4800" b="1" dirty="0">
              <a:solidFill>
                <a:schemeClr val="bg1"/>
              </a:solidFill>
            </a:endParaRPr>
          </a:p>
        </p:txBody>
      </p:sp>
      <p:sp>
        <p:nvSpPr>
          <p:cNvPr id="6" name="文本框 4"/>
          <p:cNvSpPr txBox="1"/>
          <p:nvPr/>
        </p:nvSpPr>
        <p:spPr>
          <a:xfrm>
            <a:off x="3002398" y="4011910"/>
            <a:ext cx="6252417" cy="1865126"/>
          </a:xfrm>
          <a:prstGeom prst="rect">
            <a:avLst/>
          </a:prstGeom>
          <a:noFill/>
        </p:spPr>
        <p:txBody>
          <a:bodyPr wrap="none" rtlCol="0">
            <a:spAutoFit/>
          </a:bodyPr>
          <a:lstStyle/>
          <a:p>
            <a:pPr marL="285750" indent="-285750" algn="ctr">
              <a:lnSpc>
                <a:spcPct val="120000"/>
              </a:lnSpc>
            </a:pPr>
            <a:r>
              <a:rPr lang="zh-CN" altLang="en-US" sz="3200" b="1" dirty="0" smtClean="0"/>
              <a:t>方贤进， </a:t>
            </a:r>
            <a:r>
              <a:rPr lang="en-US" altLang="zh-CN" sz="3200" b="1" dirty="0" smtClean="0"/>
              <a:t>Ph.D. &amp; Prof.</a:t>
            </a:r>
          </a:p>
          <a:p>
            <a:pPr marL="285750" indent="-285750" algn="ctr">
              <a:lnSpc>
                <a:spcPct val="120000"/>
              </a:lnSpc>
            </a:pPr>
            <a:r>
              <a:rPr lang="en-US" altLang="zh-CN" sz="3200" b="1" dirty="0" smtClean="0"/>
              <a:t>Email: </a:t>
            </a:r>
            <a:r>
              <a:rPr lang="en-US" altLang="zh-CN" sz="3200" b="1" dirty="0" err="1" smtClean="0">
                <a:hlinkClick r:id="rId2"/>
              </a:rPr>
              <a:t>xjfang@aust.edu.cn</a:t>
            </a:r>
            <a:endParaRPr lang="en-US" altLang="zh-CN" sz="3200" b="1" dirty="0" smtClean="0"/>
          </a:p>
          <a:p>
            <a:pPr marL="285750" indent="-285750" algn="ctr">
              <a:lnSpc>
                <a:spcPct val="120000"/>
              </a:lnSpc>
            </a:pPr>
            <a:r>
              <a:rPr lang="en-US" altLang="zh-CN" sz="3200" b="1" dirty="0" smtClean="0"/>
              <a:t>Website: http://star.aust.edu.cn</a:t>
            </a:r>
          </a:p>
        </p:txBody>
      </p:sp>
      <p:sp>
        <p:nvSpPr>
          <p:cNvPr id="4" name="文本框 4"/>
          <p:cNvSpPr txBox="1"/>
          <p:nvPr/>
        </p:nvSpPr>
        <p:spPr>
          <a:xfrm>
            <a:off x="3843664" y="2573635"/>
            <a:ext cx="4836580" cy="902363"/>
          </a:xfrm>
          <a:prstGeom prst="rect">
            <a:avLst/>
          </a:prstGeom>
          <a:noFill/>
        </p:spPr>
        <p:txBody>
          <a:bodyPr wrap="none" rtlCol="0">
            <a:spAutoFit/>
          </a:bodyPr>
          <a:lstStyle/>
          <a:p>
            <a:pPr marL="285750" indent="-285750" algn="ctr">
              <a:lnSpc>
                <a:spcPct val="120000"/>
              </a:lnSpc>
            </a:pPr>
            <a:r>
              <a:rPr lang="zh-CN" altLang="en-US" sz="4800" b="1" dirty="0" smtClean="0"/>
              <a:t>第一讲  课程导入</a:t>
            </a:r>
          </a:p>
        </p:txBody>
      </p:sp>
    </p:spTree>
  </p:cSld>
  <p:clrMapOvr>
    <a:masterClrMapping/>
  </p:clrMapOvr>
  <mc:AlternateContent xmlns:mc="http://schemas.openxmlformats.org/markup-compatibility/2006">
    <mc:Choice xmlns="" xmlns:p14="http://schemas.microsoft.com/office/powerpoint/2010/main" Requires="p14">
      <p:transition spd="med">
        <p14:prism/>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smtClean="0">
                <a:solidFill>
                  <a:srgbClr val="00B187"/>
                </a:solidFill>
              </a:rPr>
              <a:t>Context</a:t>
            </a:r>
            <a:endParaRPr lang="zh-CN" altLang="en-US" sz="4400" b="1" dirty="0">
              <a:solidFill>
                <a:srgbClr val="00B187"/>
              </a:solidFill>
            </a:endParaRPr>
          </a:p>
        </p:txBody>
      </p:sp>
      <p:sp>
        <p:nvSpPr>
          <p:cNvPr id="320" name="矩形 319"/>
          <p:cNvSpPr/>
          <p:nvPr/>
        </p:nvSpPr>
        <p:spPr>
          <a:xfrm>
            <a:off x="318626" y="2421453"/>
            <a:ext cx="5424949" cy="2677656"/>
          </a:xfrm>
          <a:prstGeom prst="rect">
            <a:avLst/>
          </a:prstGeom>
        </p:spPr>
        <p:txBody>
          <a:bodyPr wrap="square">
            <a:spAutoFit/>
          </a:bodyPr>
          <a:lstStyle/>
          <a:p>
            <a:pPr latinLnBrk="1"/>
            <a:r>
              <a:rPr lang="en-US" altLang="zh-CN" sz="2800" dirty="0" smtClean="0">
                <a:solidFill>
                  <a:schemeClr val="tx1">
                    <a:lumMod val="65000"/>
                    <a:lumOff val="35000"/>
                  </a:schemeClr>
                </a:solidFill>
                <a:latin typeface="lucida grande"/>
              </a:rPr>
              <a:t>2018 </a:t>
            </a:r>
            <a:r>
              <a:rPr lang="zh-CN" altLang="en-US" sz="2800" dirty="0" smtClean="0">
                <a:solidFill>
                  <a:schemeClr val="tx1">
                    <a:lumMod val="65000"/>
                    <a:lumOff val="35000"/>
                  </a:schemeClr>
                </a:solidFill>
                <a:latin typeface="lucida grande"/>
              </a:rPr>
              <a:t>年，</a:t>
            </a:r>
            <a:r>
              <a:rPr lang="en-US" altLang="zh-CN" sz="2800" dirty="0" smtClean="0">
                <a:solidFill>
                  <a:schemeClr val="tx1">
                    <a:lumMod val="65000"/>
                    <a:lumOff val="35000"/>
                  </a:schemeClr>
                </a:solidFill>
                <a:latin typeface="lucida grande"/>
              </a:rPr>
              <a:t>CNCERT </a:t>
            </a:r>
            <a:r>
              <a:rPr lang="zh-CN" altLang="en-US" sz="2800" dirty="0" smtClean="0">
                <a:solidFill>
                  <a:schemeClr val="tx1">
                    <a:lumMod val="65000"/>
                    <a:lumOff val="35000"/>
                  </a:schemeClr>
                </a:solidFill>
                <a:latin typeface="lucida grande"/>
              </a:rPr>
              <a:t>通过自主捕获和厂商交换获得移动互联网恶意程序数量 </a:t>
            </a:r>
            <a:r>
              <a:rPr lang="en-US" altLang="zh-CN" sz="2800" dirty="0" smtClean="0">
                <a:solidFill>
                  <a:schemeClr val="tx1">
                    <a:lumMod val="65000"/>
                    <a:lumOff val="35000"/>
                  </a:schemeClr>
                </a:solidFill>
                <a:latin typeface="lucida grande"/>
              </a:rPr>
              <a:t>283</a:t>
            </a:r>
            <a:r>
              <a:rPr lang="zh-CN" altLang="en-US" sz="2800" dirty="0" smtClean="0">
                <a:solidFill>
                  <a:schemeClr val="tx1">
                    <a:lumMod val="65000"/>
                    <a:lumOff val="35000"/>
                  </a:schemeClr>
                </a:solidFill>
                <a:latin typeface="lucida grande"/>
              </a:rPr>
              <a:t>万余个，</a:t>
            </a:r>
            <a:r>
              <a:rPr lang="zh-CN" altLang="en-US" sz="2800" dirty="0" smtClean="0">
                <a:solidFill>
                  <a:srgbClr val="FF0000"/>
                </a:solidFill>
                <a:latin typeface="lucida grande"/>
              </a:rPr>
              <a:t>同比增长 </a:t>
            </a:r>
            <a:r>
              <a:rPr lang="en-US" altLang="zh-CN" sz="2800" dirty="0" smtClean="0">
                <a:solidFill>
                  <a:srgbClr val="FF0000"/>
                </a:solidFill>
                <a:latin typeface="lucida grande"/>
              </a:rPr>
              <a:t>11.7%</a:t>
            </a:r>
            <a:r>
              <a:rPr lang="zh-CN" altLang="en-US" sz="2800" dirty="0" smtClean="0">
                <a:solidFill>
                  <a:schemeClr val="tx1">
                    <a:lumMod val="65000"/>
                    <a:lumOff val="35000"/>
                  </a:schemeClr>
                </a:solidFill>
                <a:latin typeface="lucida grande"/>
              </a:rPr>
              <a:t>，尽管近三年来增长速度有所放缓，但仍保持高速增长趋势。</a:t>
            </a:r>
            <a:endParaRPr lang="zh-CN" altLang="en-US" sz="2800" i="0" dirty="0">
              <a:solidFill>
                <a:schemeClr val="tx1">
                  <a:lumMod val="65000"/>
                  <a:lumOff val="35000"/>
                </a:schemeClr>
              </a:solidFill>
              <a:effectLst/>
              <a:latin typeface="lucida grande"/>
            </a:endParaRPr>
          </a:p>
        </p:txBody>
      </p:sp>
      <p:sp>
        <p:nvSpPr>
          <p:cNvPr id="323" name="矩形 322"/>
          <p:cNvSpPr/>
          <p:nvPr/>
        </p:nvSpPr>
        <p:spPr>
          <a:xfrm>
            <a:off x="434196" y="1637427"/>
            <a:ext cx="4947188" cy="646331"/>
          </a:xfrm>
          <a:prstGeom prst="rect">
            <a:avLst/>
          </a:prstGeom>
        </p:spPr>
        <p:txBody>
          <a:bodyPr wrap="none">
            <a:spAutoFit/>
          </a:bodyPr>
          <a:lstStyle/>
          <a:p>
            <a:pPr lvl="0" latinLnBrk="1"/>
            <a:r>
              <a:rPr lang="en-US" altLang="zh-CN" sz="3600" dirty="0" smtClean="0">
                <a:solidFill>
                  <a:srgbClr val="00B187"/>
                </a:solidFill>
                <a:latin typeface="lucida grande"/>
              </a:rPr>
              <a:t>(</a:t>
            </a:r>
            <a:r>
              <a:rPr lang="zh-CN" altLang="en-US" sz="3600" dirty="0" smtClean="0">
                <a:solidFill>
                  <a:srgbClr val="00B187"/>
                </a:solidFill>
                <a:latin typeface="lucida grande"/>
              </a:rPr>
              <a:t>一）移动</a:t>
            </a:r>
            <a:r>
              <a:rPr lang="en-US" altLang="zh-CN" sz="3600" dirty="0" smtClean="0">
                <a:solidFill>
                  <a:srgbClr val="00B187"/>
                </a:solidFill>
                <a:latin typeface="lucida grande"/>
              </a:rPr>
              <a:t>App</a:t>
            </a:r>
            <a:r>
              <a:rPr lang="zh-CN" altLang="en-US" sz="3600" dirty="0" smtClean="0">
                <a:solidFill>
                  <a:srgbClr val="00B187"/>
                </a:solidFill>
                <a:latin typeface="lucida grande"/>
              </a:rPr>
              <a:t>恶意程序</a:t>
            </a:r>
            <a:endParaRPr lang="zh-CN" altLang="en-US" sz="3600" i="0" dirty="0" smtClean="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84" name="文本框 315"/>
          <p:cNvSpPr txBox="1"/>
          <p:nvPr/>
        </p:nvSpPr>
        <p:spPr>
          <a:xfrm>
            <a:off x="6457950" y="4116169"/>
            <a:ext cx="5600699" cy="369332"/>
          </a:xfrm>
          <a:prstGeom prst="rect">
            <a:avLst/>
          </a:prstGeom>
          <a:noFill/>
        </p:spPr>
        <p:txBody>
          <a:bodyPr wrap="square" rtlCol="0">
            <a:spAutoFit/>
          </a:bodyPr>
          <a:lstStyle/>
          <a:p>
            <a:pPr algn="ctr"/>
            <a:r>
              <a:rPr lang="en-US" altLang="zh-CN" dirty="0" smtClean="0">
                <a:solidFill>
                  <a:schemeClr val="bg1"/>
                </a:solidFill>
              </a:rPr>
              <a:t>2010 </a:t>
            </a:r>
            <a:r>
              <a:rPr lang="zh-CN" altLang="en-US" dirty="0" smtClean="0">
                <a:solidFill>
                  <a:schemeClr val="bg1"/>
                </a:solidFill>
              </a:rPr>
              <a:t>年至 </a:t>
            </a:r>
            <a:r>
              <a:rPr lang="en-US" altLang="zh-CN" dirty="0" smtClean="0">
                <a:solidFill>
                  <a:schemeClr val="bg1"/>
                </a:solidFill>
              </a:rPr>
              <a:t>2018 </a:t>
            </a:r>
            <a:r>
              <a:rPr lang="zh-CN" altLang="en-US" dirty="0" smtClean="0">
                <a:solidFill>
                  <a:schemeClr val="bg1"/>
                </a:solidFill>
              </a:rPr>
              <a:t>年移动互联网恶意程序捕获数量走势</a:t>
            </a:r>
            <a:endParaRPr lang="zh-CN" altLang="en-US" dirty="0">
              <a:solidFill>
                <a:schemeClr val="bg1"/>
              </a:solidFill>
            </a:endParaRPr>
          </a:p>
        </p:txBody>
      </p:sp>
      <p:pic>
        <p:nvPicPr>
          <p:cNvPr id="43010" name="Picture 2"/>
          <p:cNvPicPr>
            <a:picLocks noChangeAspect="1" noChangeArrowheads="1"/>
          </p:cNvPicPr>
          <p:nvPr/>
        </p:nvPicPr>
        <p:blipFill>
          <a:blip r:embed="rId2" cstate="print"/>
          <a:srcRect/>
          <a:stretch>
            <a:fillRect/>
          </a:stretch>
        </p:blipFill>
        <p:spPr bwMode="auto">
          <a:xfrm>
            <a:off x="6391275" y="1235791"/>
            <a:ext cx="5467350" cy="2540872"/>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650">
        <p:push dir="r"/>
      </p:transition>
    </mc:Choice>
    <mc:Fallback>
      <p:transition spd="med">
        <p:push dir="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smtClean="0">
                <a:solidFill>
                  <a:srgbClr val="00B187"/>
                </a:solidFill>
              </a:rPr>
              <a:t>Context</a:t>
            </a:r>
            <a:endParaRPr lang="zh-CN" altLang="en-US" sz="4400" b="1" dirty="0">
              <a:solidFill>
                <a:srgbClr val="00B187"/>
              </a:solidFill>
            </a:endParaRPr>
          </a:p>
        </p:txBody>
      </p:sp>
      <p:sp>
        <p:nvSpPr>
          <p:cNvPr id="320" name="矩形 319"/>
          <p:cNvSpPr/>
          <p:nvPr/>
        </p:nvSpPr>
        <p:spPr>
          <a:xfrm>
            <a:off x="318626" y="2421453"/>
            <a:ext cx="5424949" cy="2246769"/>
          </a:xfrm>
          <a:prstGeom prst="rect">
            <a:avLst/>
          </a:prstGeom>
        </p:spPr>
        <p:txBody>
          <a:bodyPr wrap="square">
            <a:spAutoFit/>
          </a:bodyPr>
          <a:lstStyle/>
          <a:p>
            <a:pPr latinLnBrk="1"/>
            <a:r>
              <a:rPr lang="zh-CN" altLang="en-US" sz="2800" dirty="0" smtClean="0">
                <a:solidFill>
                  <a:schemeClr val="tx1">
                    <a:lumMod val="65000"/>
                    <a:lumOff val="35000"/>
                  </a:schemeClr>
                </a:solidFill>
                <a:latin typeface="lucida grande"/>
              </a:rPr>
              <a:t>通过对恶意程序的恶意行为统计发现，排名前三的分别为</a:t>
            </a:r>
            <a:r>
              <a:rPr lang="zh-CN" altLang="en-US" sz="2800" dirty="0" smtClean="0">
                <a:solidFill>
                  <a:srgbClr val="FF0000"/>
                </a:solidFill>
                <a:latin typeface="lucida grande"/>
              </a:rPr>
              <a:t>流氓行为类、资费消耗类和信息窃取类</a:t>
            </a:r>
            <a:r>
              <a:rPr lang="zh-CN" altLang="en-US" sz="2800" dirty="0" smtClean="0">
                <a:solidFill>
                  <a:schemeClr val="tx1">
                    <a:lumMod val="65000"/>
                    <a:lumOff val="35000"/>
                  </a:schemeClr>
                </a:solidFill>
                <a:latin typeface="lucida grande"/>
              </a:rPr>
              <a:t>，占比分别为 </a:t>
            </a:r>
            <a:r>
              <a:rPr lang="en-US" altLang="zh-CN" sz="2800" dirty="0" smtClean="0">
                <a:solidFill>
                  <a:schemeClr val="tx1">
                    <a:lumMod val="65000"/>
                    <a:lumOff val="35000"/>
                  </a:schemeClr>
                </a:solidFill>
                <a:latin typeface="lucida grande"/>
              </a:rPr>
              <a:t>45.8%</a:t>
            </a:r>
            <a:r>
              <a:rPr lang="zh-CN" altLang="en-US" sz="2800" dirty="0" smtClean="0">
                <a:solidFill>
                  <a:schemeClr val="tx1">
                    <a:lumMod val="65000"/>
                    <a:lumOff val="35000"/>
                  </a:schemeClr>
                </a:solidFill>
                <a:latin typeface="lucida grande"/>
              </a:rPr>
              <a:t>、</a:t>
            </a:r>
            <a:r>
              <a:rPr lang="en-US" altLang="zh-CN" sz="2800" dirty="0" smtClean="0">
                <a:solidFill>
                  <a:schemeClr val="tx1">
                    <a:lumMod val="65000"/>
                    <a:lumOff val="35000"/>
                  </a:schemeClr>
                </a:solidFill>
                <a:latin typeface="lucida grande"/>
              </a:rPr>
              <a:t>24.3%</a:t>
            </a:r>
            <a:r>
              <a:rPr lang="zh-CN" altLang="en-US" sz="2800" dirty="0" smtClean="0">
                <a:solidFill>
                  <a:schemeClr val="tx1">
                    <a:lumMod val="65000"/>
                    <a:lumOff val="35000"/>
                  </a:schemeClr>
                </a:solidFill>
                <a:latin typeface="lucida grande"/>
              </a:rPr>
              <a:t>和 </a:t>
            </a:r>
            <a:r>
              <a:rPr lang="en-US" altLang="zh-CN" sz="2800" dirty="0" smtClean="0">
                <a:solidFill>
                  <a:schemeClr val="tx1">
                    <a:lumMod val="65000"/>
                    <a:lumOff val="35000"/>
                  </a:schemeClr>
                </a:solidFill>
                <a:latin typeface="lucida grande"/>
              </a:rPr>
              <a:t>14.9%</a:t>
            </a:r>
            <a:r>
              <a:rPr lang="zh-CN" altLang="en-US" sz="2800" dirty="0" smtClean="0">
                <a:solidFill>
                  <a:schemeClr val="tx1">
                    <a:lumMod val="65000"/>
                    <a:lumOff val="35000"/>
                  </a:schemeClr>
                </a:solidFill>
                <a:latin typeface="lucida grande"/>
              </a:rPr>
              <a:t>。</a:t>
            </a:r>
            <a:endParaRPr lang="zh-CN" altLang="en-US" sz="2800" i="0" dirty="0">
              <a:solidFill>
                <a:schemeClr val="tx1">
                  <a:lumMod val="65000"/>
                  <a:lumOff val="35000"/>
                </a:schemeClr>
              </a:solidFill>
              <a:effectLst/>
              <a:latin typeface="lucida grande"/>
            </a:endParaRPr>
          </a:p>
        </p:txBody>
      </p:sp>
      <p:sp>
        <p:nvSpPr>
          <p:cNvPr id="323" name="矩形 322"/>
          <p:cNvSpPr/>
          <p:nvPr/>
        </p:nvSpPr>
        <p:spPr>
          <a:xfrm>
            <a:off x="434196" y="1637427"/>
            <a:ext cx="4947188" cy="646331"/>
          </a:xfrm>
          <a:prstGeom prst="rect">
            <a:avLst/>
          </a:prstGeom>
        </p:spPr>
        <p:txBody>
          <a:bodyPr wrap="none">
            <a:spAutoFit/>
          </a:bodyPr>
          <a:lstStyle/>
          <a:p>
            <a:pPr lvl="0" latinLnBrk="1"/>
            <a:r>
              <a:rPr lang="en-US" altLang="zh-CN" sz="3600" dirty="0" smtClean="0">
                <a:solidFill>
                  <a:srgbClr val="00B187"/>
                </a:solidFill>
                <a:latin typeface="lucida grande"/>
              </a:rPr>
              <a:t>(</a:t>
            </a:r>
            <a:r>
              <a:rPr lang="zh-CN" altLang="en-US" sz="3600" dirty="0" smtClean="0">
                <a:solidFill>
                  <a:srgbClr val="00B187"/>
                </a:solidFill>
                <a:latin typeface="lucida grande"/>
              </a:rPr>
              <a:t>一）移动</a:t>
            </a:r>
            <a:r>
              <a:rPr lang="en-US" altLang="zh-CN" sz="3600" dirty="0" smtClean="0">
                <a:solidFill>
                  <a:srgbClr val="00B187"/>
                </a:solidFill>
                <a:latin typeface="lucida grande"/>
              </a:rPr>
              <a:t>App</a:t>
            </a:r>
            <a:r>
              <a:rPr lang="zh-CN" altLang="en-US" sz="3600" dirty="0" smtClean="0">
                <a:solidFill>
                  <a:srgbClr val="00B187"/>
                </a:solidFill>
                <a:latin typeface="lucida grande"/>
              </a:rPr>
              <a:t>恶意程序</a:t>
            </a:r>
            <a:endParaRPr lang="zh-CN" altLang="en-US" sz="3600" i="0" dirty="0" smtClean="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84" name="文本框 315"/>
          <p:cNvSpPr txBox="1"/>
          <p:nvPr/>
        </p:nvSpPr>
        <p:spPr>
          <a:xfrm>
            <a:off x="6457950" y="4116169"/>
            <a:ext cx="5600699" cy="369332"/>
          </a:xfrm>
          <a:prstGeom prst="rect">
            <a:avLst/>
          </a:prstGeom>
          <a:noFill/>
        </p:spPr>
        <p:txBody>
          <a:bodyPr wrap="square" rtlCol="0">
            <a:spAutoFit/>
          </a:bodyPr>
          <a:lstStyle/>
          <a:p>
            <a:pPr algn="ctr"/>
            <a:r>
              <a:rPr lang="en-US" altLang="zh-CN" dirty="0" smtClean="0">
                <a:solidFill>
                  <a:schemeClr val="bg1"/>
                </a:solidFill>
              </a:rPr>
              <a:t>2010 </a:t>
            </a:r>
            <a:r>
              <a:rPr lang="zh-CN" altLang="en-US" dirty="0" smtClean="0">
                <a:solidFill>
                  <a:schemeClr val="bg1"/>
                </a:solidFill>
              </a:rPr>
              <a:t>年至 </a:t>
            </a:r>
            <a:r>
              <a:rPr lang="en-US" altLang="zh-CN" dirty="0" smtClean="0">
                <a:solidFill>
                  <a:schemeClr val="bg1"/>
                </a:solidFill>
              </a:rPr>
              <a:t>2018 </a:t>
            </a:r>
            <a:r>
              <a:rPr lang="zh-CN" altLang="en-US" dirty="0" smtClean="0">
                <a:solidFill>
                  <a:schemeClr val="bg1"/>
                </a:solidFill>
              </a:rPr>
              <a:t>年移动互联网恶意程序捕获数量走势</a:t>
            </a:r>
            <a:endParaRPr lang="zh-CN" altLang="en-US" dirty="0">
              <a:solidFill>
                <a:schemeClr val="bg1"/>
              </a:solidFill>
            </a:endParaRPr>
          </a:p>
        </p:txBody>
      </p:sp>
      <p:pic>
        <p:nvPicPr>
          <p:cNvPr id="44035" name="Picture 3"/>
          <p:cNvPicPr>
            <a:picLocks noChangeAspect="1" noChangeArrowheads="1"/>
          </p:cNvPicPr>
          <p:nvPr/>
        </p:nvPicPr>
        <p:blipFill>
          <a:blip r:embed="rId2" cstate="print"/>
          <a:srcRect/>
          <a:stretch>
            <a:fillRect/>
          </a:stretch>
        </p:blipFill>
        <p:spPr bwMode="auto">
          <a:xfrm>
            <a:off x="6567489" y="638175"/>
            <a:ext cx="5254304" cy="318135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650">
        <p:push dir="r"/>
      </p:transition>
    </mc:Choice>
    <mc:Fallback>
      <p:transition spd="med">
        <p:push dir="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smtClean="0">
                <a:solidFill>
                  <a:srgbClr val="00B187"/>
                </a:solidFill>
              </a:rPr>
              <a:t>Context</a:t>
            </a:r>
            <a:endParaRPr lang="zh-CN" altLang="en-US" sz="4400" b="1" dirty="0">
              <a:solidFill>
                <a:srgbClr val="00B187"/>
              </a:solidFill>
            </a:endParaRPr>
          </a:p>
        </p:txBody>
      </p:sp>
      <p:sp>
        <p:nvSpPr>
          <p:cNvPr id="320" name="矩形 319"/>
          <p:cNvSpPr/>
          <p:nvPr/>
        </p:nvSpPr>
        <p:spPr>
          <a:xfrm>
            <a:off x="318626" y="2421453"/>
            <a:ext cx="5434474" cy="3539430"/>
          </a:xfrm>
          <a:prstGeom prst="rect">
            <a:avLst/>
          </a:prstGeom>
        </p:spPr>
        <p:txBody>
          <a:bodyPr wrap="square">
            <a:spAutoFit/>
          </a:bodyPr>
          <a:lstStyle/>
          <a:p>
            <a:pPr algn="just" latinLnBrk="1"/>
            <a:r>
              <a:rPr lang="en-US" altLang="zh-CN" sz="2800" dirty="0" smtClean="0">
                <a:solidFill>
                  <a:schemeClr val="tx1">
                    <a:lumMod val="65000"/>
                    <a:lumOff val="35000"/>
                  </a:schemeClr>
                </a:solidFill>
                <a:latin typeface="lucida grande"/>
              </a:rPr>
              <a:t>2018 </a:t>
            </a:r>
            <a:r>
              <a:rPr lang="zh-CN" altLang="en-US" sz="2800" dirty="0" smtClean="0">
                <a:solidFill>
                  <a:schemeClr val="tx1">
                    <a:lumMod val="65000"/>
                    <a:lumOff val="35000"/>
                  </a:schemeClr>
                </a:solidFill>
                <a:latin typeface="lucida grande"/>
              </a:rPr>
              <a:t>年，联网智能设备恶意程序控制服务器 </a:t>
            </a:r>
            <a:r>
              <a:rPr lang="en-US" altLang="zh-CN" sz="2800" dirty="0" smtClean="0">
                <a:solidFill>
                  <a:schemeClr val="tx1">
                    <a:lumMod val="65000"/>
                    <a:lumOff val="35000"/>
                  </a:schemeClr>
                </a:solidFill>
                <a:latin typeface="lucida grande"/>
              </a:rPr>
              <a:t>IP </a:t>
            </a:r>
            <a:r>
              <a:rPr lang="zh-CN" altLang="en-US" sz="2800" dirty="0" smtClean="0">
                <a:solidFill>
                  <a:schemeClr val="tx1">
                    <a:lumMod val="65000"/>
                    <a:lumOff val="35000"/>
                  </a:schemeClr>
                </a:solidFill>
                <a:latin typeface="lucida grande"/>
              </a:rPr>
              <a:t>地址约 </a:t>
            </a:r>
            <a:r>
              <a:rPr lang="en-US" altLang="zh-CN" sz="2800" dirty="0" smtClean="0">
                <a:solidFill>
                  <a:schemeClr val="tx1">
                    <a:lumMod val="65000"/>
                    <a:lumOff val="35000"/>
                  </a:schemeClr>
                </a:solidFill>
                <a:latin typeface="lucida grande"/>
              </a:rPr>
              <a:t>2.3 </a:t>
            </a:r>
            <a:r>
              <a:rPr lang="zh-CN" altLang="en-US" sz="2800" dirty="0" smtClean="0">
                <a:solidFill>
                  <a:schemeClr val="tx1">
                    <a:lumMod val="65000"/>
                    <a:lumOff val="35000"/>
                  </a:schemeClr>
                </a:solidFill>
                <a:latin typeface="lucida grande"/>
              </a:rPr>
              <a:t>万个，位于境外的 </a:t>
            </a:r>
            <a:r>
              <a:rPr lang="en-US" altLang="zh-CN" sz="2800" dirty="0" smtClean="0">
                <a:solidFill>
                  <a:schemeClr val="tx1">
                    <a:lumMod val="65000"/>
                    <a:lumOff val="35000"/>
                  </a:schemeClr>
                </a:solidFill>
                <a:latin typeface="lucida grande"/>
              </a:rPr>
              <a:t>IP </a:t>
            </a:r>
            <a:r>
              <a:rPr lang="zh-CN" altLang="en-US" sz="2800" dirty="0" smtClean="0">
                <a:solidFill>
                  <a:schemeClr val="tx1">
                    <a:lumMod val="65000"/>
                    <a:lumOff val="35000"/>
                  </a:schemeClr>
                </a:solidFill>
                <a:latin typeface="lucida grande"/>
              </a:rPr>
              <a:t>地址占比约 </a:t>
            </a:r>
            <a:r>
              <a:rPr lang="en-US" altLang="zh-CN" sz="2800" dirty="0" smtClean="0">
                <a:solidFill>
                  <a:schemeClr val="tx1">
                    <a:lumMod val="65000"/>
                    <a:lumOff val="35000"/>
                  </a:schemeClr>
                </a:solidFill>
                <a:latin typeface="lucida grande"/>
              </a:rPr>
              <a:t>87.5%</a:t>
            </a:r>
            <a:r>
              <a:rPr lang="zh-CN" altLang="en-US" sz="2800" dirty="0" smtClean="0">
                <a:solidFill>
                  <a:schemeClr val="tx1">
                    <a:lumMod val="65000"/>
                    <a:lumOff val="35000"/>
                  </a:schemeClr>
                </a:solidFill>
                <a:latin typeface="lucida grande"/>
              </a:rPr>
              <a:t>；控联网智能设备 </a:t>
            </a:r>
            <a:r>
              <a:rPr lang="en-US" altLang="zh-CN" sz="2800" dirty="0" smtClean="0">
                <a:solidFill>
                  <a:schemeClr val="tx1">
                    <a:lumMod val="65000"/>
                    <a:lumOff val="35000"/>
                  </a:schemeClr>
                </a:solidFill>
                <a:latin typeface="lucida grande"/>
              </a:rPr>
              <a:t>IP </a:t>
            </a:r>
            <a:r>
              <a:rPr lang="zh-CN" altLang="en-US" sz="2800" dirty="0" smtClean="0">
                <a:solidFill>
                  <a:schemeClr val="tx1">
                    <a:lumMod val="65000"/>
                    <a:lumOff val="35000"/>
                  </a:schemeClr>
                </a:solidFill>
                <a:latin typeface="lucida grande"/>
              </a:rPr>
              <a:t>地址约 </a:t>
            </a:r>
            <a:r>
              <a:rPr lang="en-US" altLang="zh-CN" sz="2800" dirty="0" smtClean="0">
                <a:solidFill>
                  <a:schemeClr val="tx1">
                    <a:lumMod val="65000"/>
                    <a:lumOff val="35000"/>
                  </a:schemeClr>
                </a:solidFill>
                <a:latin typeface="lucida grande"/>
              </a:rPr>
              <a:t>446.8 </a:t>
            </a:r>
            <a:r>
              <a:rPr lang="zh-CN" altLang="en-US" sz="2800" dirty="0" smtClean="0">
                <a:solidFill>
                  <a:schemeClr val="tx1">
                    <a:lumMod val="65000"/>
                    <a:lumOff val="35000"/>
                  </a:schemeClr>
                </a:solidFill>
                <a:latin typeface="lucida grande"/>
              </a:rPr>
              <a:t>万个，位于境内的 </a:t>
            </a:r>
            <a:r>
              <a:rPr lang="en-US" altLang="zh-CN" sz="2800" dirty="0" smtClean="0">
                <a:solidFill>
                  <a:schemeClr val="tx1">
                    <a:lumMod val="65000"/>
                    <a:lumOff val="35000"/>
                  </a:schemeClr>
                </a:solidFill>
                <a:latin typeface="lucida grande"/>
              </a:rPr>
              <a:t>IP </a:t>
            </a:r>
            <a:r>
              <a:rPr lang="zh-CN" altLang="en-US" sz="2800" dirty="0" smtClean="0">
                <a:solidFill>
                  <a:schemeClr val="tx1">
                    <a:lumMod val="65000"/>
                    <a:lumOff val="35000"/>
                  </a:schemeClr>
                </a:solidFill>
                <a:latin typeface="lucida grande"/>
              </a:rPr>
              <a:t>地址占比约</a:t>
            </a:r>
            <a:r>
              <a:rPr lang="en-US" altLang="zh-CN" sz="2800" dirty="0" smtClean="0">
                <a:solidFill>
                  <a:schemeClr val="tx1">
                    <a:lumMod val="65000"/>
                    <a:lumOff val="35000"/>
                  </a:schemeClr>
                </a:solidFill>
                <a:latin typeface="lucida grande"/>
              </a:rPr>
              <a:t>34.6%</a:t>
            </a:r>
            <a:r>
              <a:rPr lang="zh-CN" altLang="en-US" sz="2800" dirty="0" smtClean="0">
                <a:solidFill>
                  <a:schemeClr val="tx1">
                    <a:lumMod val="65000"/>
                    <a:lumOff val="35000"/>
                  </a:schemeClr>
                </a:solidFill>
                <a:latin typeface="lucida grande"/>
              </a:rPr>
              <a:t>，其中山东、浙江、河南、江苏等地被控联网智能设备</a:t>
            </a:r>
            <a:r>
              <a:rPr lang="en-US" altLang="zh-CN" sz="2800" dirty="0" smtClean="0">
                <a:solidFill>
                  <a:schemeClr val="tx1">
                    <a:lumMod val="65000"/>
                    <a:lumOff val="35000"/>
                  </a:schemeClr>
                </a:solidFill>
                <a:latin typeface="lucida grande"/>
              </a:rPr>
              <a:t>IP</a:t>
            </a:r>
            <a:r>
              <a:rPr lang="zh-CN" altLang="en-US" sz="2800" dirty="0" smtClean="0">
                <a:solidFill>
                  <a:schemeClr val="tx1">
                    <a:lumMod val="65000"/>
                    <a:lumOff val="35000"/>
                  </a:schemeClr>
                </a:solidFill>
                <a:latin typeface="lucida grande"/>
              </a:rPr>
              <a:t>地址数量均超过 </a:t>
            </a:r>
            <a:r>
              <a:rPr lang="en-US" altLang="zh-CN" sz="2800" dirty="0" smtClean="0">
                <a:solidFill>
                  <a:schemeClr val="tx1">
                    <a:lumMod val="65000"/>
                    <a:lumOff val="35000"/>
                  </a:schemeClr>
                </a:solidFill>
                <a:latin typeface="lucida grande"/>
              </a:rPr>
              <a:t>10 </a:t>
            </a:r>
            <a:r>
              <a:rPr lang="zh-CN" altLang="en-US" sz="2800" dirty="0" smtClean="0">
                <a:solidFill>
                  <a:schemeClr val="tx1">
                    <a:lumMod val="65000"/>
                    <a:lumOff val="35000"/>
                  </a:schemeClr>
                </a:solidFill>
                <a:latin typeface="lucida grande"/>
              </a:rPr>
              <a:t>万个。</a:t>
            </a:r>
            <a:endParaRPr lang="zh-CN" altLang="en-US" sz="2800" i="0" dirty="0">
              <a:solidFill>
                <a:schemeClr val="tx1">
                  <a:lumMod val="65000"/>
                  <a:lumOff val="35000"/>
                </a:schemeClr>
              </a:solidFill>
              <a:effectLst/>
              <a:latin typeface="lucida grande"/>
            </a:endParaRPr>
          </a:p>
        </p:txBody>
      </p:sp>
      <p:sp>
        <p:nvSpPr>
          <p:cNvPr id="323" name="矩形 322"/>
          <p:cNvSpPr/>
          <p:nvPr/>
        </p:nvSpPr>
        <p:spPr>
          <a:xfrm>
            <a:off x="434196" y="1637427"/>
            <a:ext cx="5566554" cy="646331"/>
          </a:xfrm>
          <a:prstGeom prst="rect">
            <a:avLst/>
          </a:prstGeom>
        </p:spPr>
        <p:txBody>
          <a:bodyPr wrap="square">
            <a:spAutoFit/>
          </a:bodyPr>
          <a:lstStyle/>
          <a:p>
            <a:pPr lvl="0" latinLnBrk="1"/>
            <a:r>
              <a:rPr lang="en-US" altLang="zh-CN" sz="3600" dirty="0" smtClean="0">
                <a:solidFill>
                  <a:srgbClr val="00B187"/>
                </a:solidFill>
                <a:latin typeface="lucida grande"/>
              </a:rPr>
              <a:t>(</a:t>
            </a:r>
            <a:r>
              <a:rPr lang="zh-CN" altLang="en-US" sz="3600" dirty="0" smtClean="0">
                <a:solidFill>
                  <a:srgbClr val="00B187"/>
                </a:solidFill>
                <a:latin typeface="lucida grande"/>
              </a:rPr>
              <a:t>一</a:t>
            </a:r>
            <a:r>
              <a:rPr lang="en-US" altLang="zh-CN" sz="3600" dirty="0" smtClean="0">
                <a:solidFill>
                  <a:srgbClr val="00B187"/>
                </a:solidFill>
                <a:latin typeface="lucida grande"/>
              </a:rPr>
              <a:t>)</a:t>
            </a:r>
            <a:r>
              <a:rPr lang="zh-CN" altLang="en-US" sz="3600" dirty="0" smtClean="0">
                <a:solidFill>
                  <a:srgbClr val="00B187"/>
                </a:solidFill>
                <a:latin typeface="lucida grande"/>
              </a:rPr>
              <a:t>联网智能设备恶意程序</a:t>
            </a:r>
            <a:endParaRPr lang="zh-CN" altLang="en-US" sz="3600" i="0" dirty="0" smtClean="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84" name="文本框 315"/>
          <p:cNvSpPr txBox="1"/>
          <p:nvPr/>
        </p:nvSpPr>
        <p:spPr>
          <a:xfrm>
            <a:off x="6429375" y="4030444"/>
            <a:ext cx="5600699" cy="369332"/>
          </a:xfrm>
          <a:prstGeom prst="rect">
            <a:avLst/>
          </a:prstGeom>
          <a:noFill/>
        </p:spPr>
        <p:txBody>
          <a:bodyPr wrap="square" rtlCol="0">
            <a:spAutoFit/>
          </a:bodyPr>
          <a:lstStyle/>
          <a:p>
            <a:pPr algn="ctr"/>
            <a:r>
              <a:rPr lang="en-US" altLang="zh-CN" dirty="0" smtClean="0">
                <a:solidFill>
                  <a:schemeClr val="bg1"/>
                </a:solidFill>
              </a:rPr>
              <a:t>2018 </a:t>
            </a:r>
            <a:r>
              <a:rPr lang="zh-CN" altLang="en-US" dirty="0" smtClean="0">
                <a:solidFill>
                  <a:schemeClr val="bg1"/>
                </a:solidFill>
              </a:rPr>
              <a:t>年联网智能设备僵尸网络控制规模统计情况</a:t>
            </a:r>
            <a:endParaRPr lang="zh-CN" altLang="en-US" dirty="0">
              <a:solidFill>
                <a:schemeClr val="bg1"/>
              </a:solidFill>
            </a:endParaRPr>
          </a:p>
        </p:txBody>
      </p:sp>
      <p:pic>
        <p:nvPicPr>
          <p:cNvPr id="45058" name="Picture 2"/>
          <p:cNvPicPr>
            <a:picLocks noChangeAspect="1" noChangeArrowheads="1"/>
          </p:cNvPicPr>
          <p:nvPr/>
        </p:nvPicPr>
        <p:blipFill>
          <a:blip r:embed="rId2" cstate="print"/>
          <a:srcRect/>
          <a:stretch>
            <a:fillRect/>
          </a:stretch>
        </p:blipFill>
        <p:spPr bwMode="auto">
          <a:xfrm>
            <a:off x="6100763" y="2074197"/>
            <a:ext cx="6091237" cy="1731041"/>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650">
        <p:push dir="r"/>
      </p:transition>
    </mc:Choice>
    <mc:Fallback>
      <p:transition spd="med">
        <p:push dir="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smtClean="0">
                <a:solidFill>
                  <a:srgbClr val="00B187"/>
                </a:solidFill>
              </a:rPr>
              <a:t>Context</a:t>
            </a:r>
            <a:endParaRPr lang="zh-CN" altLang="en-US" sz="4400" b="1" dirty="0">
              <a:solidFill>
                <a:srgbClr val="00B187"/>
              </a:solidFill>
            </a:endParaRPr>
          </a:p>
        </p:txBody>
      </p:sp>
      <p:sp>
        <p:nvSpPr>
          <p:cNvPr id="320" name="矩形 319"/>
          <p:cNvSpPr/>
          <p:nvPr/>
        </p:nvSpPr>
        <p:spPr>
          <a:xfrm>
            <a:off x="318626" y="2421453"/>
            <a:ext cx="5434474" cy="3970318"/>
          </a:xfrm>
          <a:prstGeom prst="rect">
            <a:avLst/>
          </a:prstGeom>
        </p:spPr>
        <p:txBody>
          <a:bodyPr wrap="square">
            <a:spAutoFit/>
          </a:bodyPr>
          <a:lstStyle/>
          <a:p>
            <a:pPr algn="just" latinLnBrk="1"/>
            <a:r>
              <a:rPr lang="en-US" altLang="zh-CN" sz="2800" dirty="0" smtClean="0">
                <a:solidFill>
                  <a:schemeClr val="tx1">
                    <a:lumMod val="65000"/>
                    <a:lumOff val="35000"/>
                  </a:schemeClr>
                </a:solidFill>
                <a:latin typeface="lucida grande"/>
              </a:rPr>
              <a:t>2018 </a:t>
            </a:r>
            <a:r>
              <a:rPr lang="zh-CN" altLang="en-US" sz="2800" dirty="0" smtClean="0">
                <a:solidFill>
                  <a:schemeClr val="tx1">
                    <a:lumMod val="65000"/>
                    <a:lumOff val="35000"/>
                  </a:schemeClr>
                </a:solidFill>
                <a:latin typeface="lucida grande"/>
              </a:rPr>
              <a:t>年，安全漏洞数量同比减少了</a:t>
            </a:r>
            <a:r>
              <a:rPr lang="en-US" altLang="zh-CN" sz="2800" dirty="0" smtClean="0">
                <a:solidFill>
                  <a:schemeClr val="tx1">
                    <a:lumMod val="65000"/>
                    <a:lumOff val="35000"/>
                  </a:schemeClr>
                </a:solidFill>
                <a:latin typeface="lucida grande"/>
              </a:rPr>
              <a:t>11.0%</a:t>
            </a:r>
            <a:r>
              <a:rPr lang="zh-CN" altLang="en-US" sz="2800" dirty="0" smtClean="0">
                <a:solidFill>
                  <a:schemeClr val="tx1">
                    <a:lumMod val="65000"/>
                    <a:lumOff val="35000"/>
                  </a:schemeClr>
                </a:solidFill>
                <a:latin typeface="lucida grande"/>
              </a:rPr>
              <a:t>，共计</a:t>
            </a:r>
            <a:r>
              <a:rPr lang="en-US" altLang="zh-CN" sz="2800" dirty="0" smtClean="0">
                <a:solidFill>
                  <a:schemeClr val="tx1">
                    <a:lumMod val="65000"/>
                    <a:lumOff val="35000"/>
                  </a:schemeClr>
                </a:solidFill>
                <a:latin typeface="lucida grande"/>
              </a:rPr>
              <a:t>14,201</a:t>
            </a:r>
            <a:r>
              <a:rPr lang="zh-CN" altLang="en-US" sz="2800" dirty="0" smtClean="0">
                <a:solidFill>
                  <a:schemeClr val="tx1">
                    <a:lumMod val="65000"/>
                    <a:lumOff val="35000"/>
                  </a:schemeClr>
                </a:solidFill>
                <a:latin typeface="lucida grande"/>
              </a:rPr>
              <a:t>个，高危漏洞收录数量为 </a:t>
            </a:r>
            <a:r>
              <a:rPr lang="en-US" altLang="zh-CN" sz="2800" dirty="0" smtClean="0">
                <a:solidFill>
                  <a:schemeClr val="tx1">
                    <a:lumMod val="65000"/>
                    <a:lumOff val="35000"/>
                  </a:schemeClr>
                </a:solidFill>
                <a:latin typeface="lucida grande"/>
              </a:rPr>
              <a:t>4,898 </a:t>
            </a:r>
            <a:r>
              <a:rPr lang="zh-CN" altLang="en-US" sz="2800" dirty="0" smtClean="0">
                <a:solidFill>
                  <a:schemeClr val="tx1">
                    <a:lumMod val="65000"/>
                    <a:lumOff val="35000"/>
                  </a:schemeClr>
                </a:solidFill>
                <a:latin typeface="lucida grande"/>
              </a:rPr>
              <a:t>个（占 </a:t>
            </a:r>
            <a:r>
              <a:rPr lang="en-US" altLang="zh-CN" sz="2800" dirty="0" smtClean="0">
                <a:solidFill>
                  <a:schemeClr val="tx1">
                    <a:lumMod val="65000"/>
                    <a:lumOff val="35000"/>
                  </a:schemeClr>
                </a:solidFill>
                <a:latin typeface="lucida grande"/>
              </a:rPr>
              <a:t>34.5%</a:t>
            </a:r>
            <a:r>
              <a:rPr lang="zh-CN" altLang="en-US" sz="2800" dirty="0" smtClean="0">
                <a:solidFill>
                  <a:schemeClr val="tx1">
                    <a:lumMod val="65000"/>
                    <a:lumOff val="35000"/>
                  </a:schemeClr>
                </a:solidFill>
                <a:latin typeface="lucida grande"/>
              </a:rPr>
              <a:t>），同比减少 </a:t>
            </a:r>
            <a:r>
              <a:rPr lang="en-US" altLang="zh-CN" sz="2800" dirty="0" smtClean="0">
                <a:solidFill>
                  <a:schemeClr val="tx1">
                    <a:lumMod val="65000"/>
                    <a:lumOff val="35000"/>
                  </a:schemeClr>
                </a:solidFill>
                <a:latin typeface="lucida grande"/>
              </a:rPr>
              <a:t>12.8%</a:t>
            </a:r>
            <a:r>
              <a:rPr lang="zh-CN" altLang="en-US" sz="2800" dirty="0" smtClean="0">
                <a:solidFill>
                  <a:schemeClr val="tx1">
                    <a:lumMod val="65000"/>
                    <a:lumOff val="35000"/>
                  </a:schemeClr>
                </a:solidFill>
                <a:latin typeface="lucida grande"/>
              </a:rPr>
              <a:t>，但近年来“</a:t>
            </a:r>
            <a:r>
              <a:rPr lang="en-US" altLang="zh-CN" sz="2800" dirty="0" smtClean="0">
                <a:solidFill>
                  <a:schemeClr val="tx1">
                    <a:lumMod val="65000"/>
                    <a:lumOff val="35000"/>
                  </a:schemeClr>
                </a:solidFill>
                <a:latin typeface="lucida grande"/>
              </a:rPr>
              <a:t>0day</a:t>
            </a:r>
            <a:r>
              <a:rPr lang="zh-CN" altLang="en-US" sz="2800" dirty="0" smtClean="0">
                <a:solidFill>
                  <a:schemeClr val="tx1">
                    <a:lumMod val="65000"/>
                    <a:lumOff val="35000"/>
                  </a:schemeClr>
                </a:solidFill>
                <a:latin typeface="lucida grande"/>
              </a:rPr>
              <a:t>”漏洞</a:t>
            </a:r>
            <a:r>
              <a:rPr lang="en-US" altLang="zh-CN" sz="2800" dirty="0" smtClean="0">
                <a:solidFill>
                  <a:schemeClr val="tx1">
                    <a:lumMod val="65000"/>
                    <a:lumOff val="35000"/>
                  </a:schemeClr>
                </a:solidFill>
                <a:latin typeface="lucida grande"/>
              </a:rPr>
              <a:t>12</a:t>
            </a:r>
            <a:r>
              <a:rPr lang="zh-CN" altLang="en-US" sz="2800" dirty="0" smtClean="0">
                <a:solidFill>
                  <a:schemeClr val="tx1">
                    <a:lumMod val="65000"/>
                    <a:lumOff val="35000"/>
                  </a:schemeClr>
                </a:solidFill>
                <a:latin typeface="lucida grande"/>
              </a:rPr>
              <a:t>收录数量持续走高，</a:t>
            </a:r>
            <a:r>
              <a:rPr lang="en-US" altLang="zh-CN" sz="2800" dirty="0" smtClean="0">
                <a:solidFill>
                  <a:srgbClr val="FF0000"/>
                </a:solidFill>
                <a:latin typeface="lucida grande"/>
              </a:rPr>
              <a:t>2018</a:t>
            </a:r>
            <a:r>
              <a:rPr lang="zh-CN" altLang="en-US" sz="2800" dirty="0" smtClean="0">
                <a:solidFill>
                  <a:srgbClr val="FF0000"/>
                </a:solidFill>
                <a:latin typeface="lucida grande"/>
              </a:rPr>
              <a:t>年收录的安全漏洞数量中</a:t>
            </a:r>
            <a:r>
              <a:rPr lang="en-US" altLang="zh-CN" sz="2800" dirty="0" smtClean="0">
                <a:solidFill>
                  <a:srgbClr val="FF0000"/>
                </a:solidFill>
                <a:latin typeface="lucida grande"/>
              </a:rPr>
              <a:t>”0day”</a:t>
            </a:r>
            <a:r>
              <a:rPr lang="zh-CN" altLang="en-US" sz="2800" dirty="0" smtClean="0">
                <a:solidFill>
                  <a:srgbClr val="FF0000"/>
                </a:solidFill>
                <a:latin typeface="lucida grande"/>
              </a:rPr>
              <a:t>漏洞收录数量占比 </a:t>
            </a:r>
            <a:r>
              <a:rPr lang="en-US" altLang="zh-CN" sz="2800" dirty="0" smtClean="0">
                <a:solidFill>
                  <a:srgbClr val="FF0000"/>
                </a:solidFill>
                <a:latin typeface="lucida grande"/>
              </a:rPr>
              <a:t>37.9%</a:t>
            </a:r>
            <a:r>
              <a:rPr lang="zh-CN" altLang="en-US" sz="2800" dirty="0" smtClean="0">
                <a:solidFill>
                  <a:srgbClr val="FF0000"/>
                </a:solidFill>
                <a:latin typeface="lucida grande"/>
              </a:rPr>
              <a:t>，高达</a:t>
            </a:r>
            <a:r>
              <a:rPr lang="en-US" altLang="zh-CN" sz="2800" dirty="0" smtClean="0">
                <a:solidFill>
                  <a:srgbClr val="FF0000"/>
                </a:solidFill>
                <a:latin typeface="lucida grande"/>
              </a:rPr>
              <a:t>5,381</a:t>
            </a:r>
            <a:r>
              <a:rPr lang="zh-CN" altLang="en-US" sz="2800" dirty="0" smtClean="0">
                <a:solidFill>
                  <a:srgbClr val="FF0000"/>
                </a:solidFill>
                <a:latin typeface="lucida grande"/>
              </a:rPr>
              <a:t>个，同比增长 </a:t>
            </a:r>
            <a:r>
              <a:rPr lang="en-US" altLang="zh-CN" sz="2800" dirty="0" smtClean="0">
                <a:solidFill>
                  <a:srgbClr val="FF0000"/>
                </a:solidFill>
                <a:latin typeface="lucida grande"/>
              </a:rPr>
              <a:t>39.6%</a:t>
            </a:r>
            <a:r>
              <a:rPr lang="zh-CN" altLang="en-US" sz="2800" dirty="0" smtClean="0">
                <a:solidFill>
                  <a:schemeClr val="tx1">
                    <a:lumMod val="65000"/>
                    <a:lumOff val="35000"/>
                  </a:schemeClr>
                </a:solidFill>
                <a:latin typeface="lucida grande"/>
              </a:rPr>
              <a:t>。</a:t>
            </a:r>
            <a:endParaRPr lang="zh-CN" altLang="en-US" sz="2800" i="0" dirty="0">
              <a:solidFill>
                <a:schemeClr val="tx1">
                  <a:lumMod val="65000"/>
                  <a:lumOff val="35000"/>
                </a:schemeClr>
              </a:solidFill>
              <a:effectLst/>
              <a:latin typeface="lucida grande"/>
            </a:endParaRPr>
          </a:p>
        </p:txBody>
      </p:sp>
      <p:sp>
        <p:nvSpPr>
          <p:cNvPr id="323" name="矩形 322"/>
          <p:cNvSpPr/>
          <p:nvPr/>
        </p:nvSpPr>
        <p:spPr>
          <a:xfrm>
            <a:off x="434196" y="1637427"/>
            <a:ext cx="5566554" cy="646331"/>
          </a:xfrm>
          <a:prstGeom prst="rect">
            <a:avLst/>
          </a:prstGeom>
        </p:spPr>
        <p:txBody>
          <a:bodyPr wrap="square">
            <a:spAutoFit/>
          </a:bodyPr>
          <a:lstStyle/>
          <a:p>
            <a:pPr lvl="0" latinLnBrk="1"/>
            <a:r>
              <a:rPr lang="en-US" altLang="zh-CN" sz="3600" dirty="0" smtClean="0">
                <a:solidFill>
                  <a:srgbClr val="00B187"/>
                </a:solidFill>
                <a:latin typeface="lucida grande"/>
              </a:rPr>
              <a:t>(</a:t>
            </a:r>
            <a:r>
              <a:rPr lang="zh-CN" altLang="en-US" sz="3600" dirty="0" smtClean="0">
                <a:solidFill>
                  <a:srgbClr val="00B187"/>
                </a:solidFill>
                <a:latin typeface="lucida grande"/>
              </a:rPr>
              <a:t>二</a:t>
            </a:r>
            <a:r>
              <a:rPr lang="en-US" altLang="zh-CN" sz="3600" dirty="0" smtClean="0">
                <a:solidFill>
                  <a:srgbClr val="00B187"/>
                </a:solidFill>
                <a:latin typeface="lucida grande"/>
              </a:rPr>
              <a:t>)</a:t>
            </a:r>
            <a:r>
              <a:rPr lang="zh-CN" altLang="en-US" sz="3600" dirty="0" smtClean="0">
                <a:solidFill>
                  <a:srgbClr val="00B187"/>
                </a:solidFill>
                <a:latin typeface="lucida grande"/>
              </a:rPr>
              <a:t>安全漏洞</a:t>
            </a:r>
            <a:endParaRPr lang="zh-CN" altLang="en-US" sz="3600" i="0" dirty="0" smtClean="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84" name="文本框 315"/>
          <p:cNvSpPr txBox="1"/>
          <p:nvPr/>
        </p:nvSpPr>
        <p:spPr>
          <a:xfrm>
            <a:off x="6591301" y="4849594"/>
            <a:ext cx="5600699" cy="369332"/>
          </a:xfrm>
          <a:prstGeom prst="rect">
            <a:avLst/>
          </a:prstGeom>
          <a:noFill/>
        </p:spPr>
        <p:txBody>
          <a:bodyPr wrap="square" rtlCol="0">
            <a:spAutoFit/>
          </a:bodyPr>
          <a:lstStyle/>
          <a:p>
            <a:pPr algn="ctr"/>
            <a:r>
              <a:rPr lang="en-US" altLang="zh-CN" dirty="0" smtClean="0">
                <a:solidFill>
                  <a:schemeClr val="bg1"/>
                </a:solidFill>
              </a:rPr>
              <a:t>2018 </a:t>
            </a:r>
            <a:r>
              <a:rPr lang="zh-CN" altLang="en-US" dirty="0" smtClean="0">
                <a:solidFill>
                  <a:schemeClr val="bg1"/>
                </a:solidFill>
              </a:rPr>
              <a:t>年联网智能设备僵尸网络控制规模统计情况</a:t>
            </a:r>
            <a:endParaRPr lang="zh-CN" altLang="en-US" dirty="0">
              <a:solidFill>
                <a:schemeClr val="bg1"/>
              </a:solidFill>
            </a:endParaRPr>
          </a:p>
        </p:txBody>
      </p:sp>
      <p:pic>
        <p:nvPicPr>
          <p:cNvPr id="46082" name="Picture 2"/>
          <p:cNvPicPr>
            <a:picLocks noChangeAspect="1" noChangeArrowheads="1"/>
          </p:cNvPicPr>
          <p:nvPr/>
        </p:nvPicPr>
        <p:blipFill>
          <a:blip r:embed="rId2" cstate="print"/>
          <a:srcRect/>
          <a:stretch>
            <a:fillRect/>
          </a:stretch>
        </p:blipFill>
        <p:spPr bwMode="auto">
          <a:xfrm>
            <a:off x="6515099" y="1155094"/>
            <a:ext cx="5505451" cy="3193069"/>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650">
        <p:push dir="r"/>
      </p:transition>
    </mc:Choice>
    <mc:Fallback>
      <p:transition spd="med">
        <p:push dir="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smtClean="0">
                <a:solidFill>
                  <a:srgbClr val="00B187"/>
                </a:solidFill>
              </a:rPr>
              <a:t>Context</a:t>
            </a:r>
            <a:endParaRPr lang="zh-CN" altLang="en-US" sz="4400" b="1" dirty="0">
              <a:solidFill>
                <a:srgbClr val="00B187"/>
              </a:solidFill>
            </a:endParaRPr>
          </a:p>
        </p:txBody>
      </p:sp>
      <p:sp>
        <p:nvSpPr>
          <p:cNvPr id="320" name="矩形 319"/>
          <p:cNvSpPr/>
          <p:nvPr/>
        </p:nvSpPr>
        <p:spPr>
          <a:xfrm>
            <a:off x="318625" y="2583378"/>
            <a:ext cx="5901199" cy="3416320"/>
          </a:xfrm>
          <a:prstGeom prst="rect">
            <a:avLst/>
          </a:prstGeom>
        </p:spPr>
        <p:txBody>
          <a:bodyPr wrap="square">
            <a:spAutoFit/>
          </a:bodyPr>
          <a:lstStyle/>
          <a:p>
            <a:pPr algn="just" latinLnBrk="1"/>
            <a:r>
              <a:rPr lang="en-US" altLang="zh-CN" sz="2400" dirty="0" smtClean="0">
                <a:solidFill>
                  <a:schemeClr val="tx1">
                    <a:lumMod val="65000"/>
                    <a:lumOff val="35000"/>
                  </a:schemeClr>
                </a:solidFill>
                <a:latin typeface="Times New Roman" pitchFamily="18" charset="0"/>
                <a:cs typeface="Times New Roman" pitchFamily="18" charset="0"/>
              </a:rPr>
              <a:t>2018</a:t>
            </a:r>
            <a:r>
              <a:rPr lang="zh-CN" altLang="en-US" sz="2400" dirty="0" smtClean="0">
                <a:solidFill>
                  <a:schemeClr val="tx1">
                    <a:lumMod val="65000"/>
                    <a:lumOff val="35000"/>
                  </a:schemeClr>
                </a:solidFill>
                <a:latin typeface="Times New Roman" pitchFamily="18" charset="0"/>
                <a:cs typeface="Times New Roman" pitchFamily="18" charset="0"/>
              </a:rPr>
              <a:t>年，安全漏洞主要涵盖</a:t>
            </a:r>
            <a:r>
              <a:rPr lang="en-US" altLang="zh-CN" sz="2400" dirty="0" smtClean="0">
                <a:solidFill>
                  <a:schemeClr val="tx1">
                    <a:lumMod val="65000"/>
                    <a:lumOff val="35000"/>
                  </a:schemeClr>
                </a:solidFill>
                <a:latin typeface="Times New Roman" pitchFamily="18" charset="0"/>
                <a:cs typeface="Times New Roman" pitchFamily="18" charset="0"/>
              </a:rPr>
              <a:t>Google</a:t>
            </a:r>
            <a:r>
              <a:rPr lang="zh-CN" altLang="en-US" sz="2400" dirty="0" smtClean="0">
                <a:solidFill>
                  <a:schemeClr val="tx1">
                    <a:lumMod val="65000"/>
                    <a:lumOff val="35000"/>
                  </a:schemeClr>
                </a:solidFill>
                <a:latin typeface="Times New Roman" pitchFamily="18" charset="0"/>
                <a:cs typeface="Times New Roman" pitchFamily="18" charset="0"/>
              </a:rPr>
              <a:t>、</a:t>
            </a:r>
            <a:r>
              <a:rPr lang="en-US" altLang="zh-CN" sz="2400" dirty="0" smtClean="0">
                <a:solidFill>
                  <a:schemeClr val="tx1">
                    <a:lumMod val="65000"/>
                    <a:lumOff val="35000"/>
                  </a:schemeClr>
                </a:solidFill>
                <a:latin typeface="Times New Roman" pitchFamily="18" charset="0"/>
                <a:cs typeface="Times New Roman" pitchFamily="18" charset="0"/>
              </a:rPr>
              <a:t>Microsoft</a:t>
            </a:r>
            <a:r>
              <a:rPr lang="zh-CN" altLang="en-US" sz="2400" dirty="0" smtClean="0">
                <a:solidFill>
                  <a:schemeClr val="tx1">
                    <a:lumMod val="65000"/>
                    <a:lumOff val="35000"/>
                  </a:schemeClr>
                </a:solidFill>
                <a:latin typeface="Times New Roman" pitchFamily="18" charset="0"/>
                <a:cs typeface="Times New Roman" pitchFamily="18" charset="0"/>
              </a:rPr>
              <a:t>、</a:t>
            </a:r>
            <a:r>
              <a:rPr lang="en-US" altLang="zh-CN" sz="2400" dirty="0" smtClean="0">
                <a:solidFill>
                  <a:schemeClr val="tx1">
                    <a:lumMod val="65000"/>
                    <a:lumOff val="35000"/>
                  </a:schemeClr>
                </a:solidFill>
                <a:latin typeface="Times New Roman" pitchFamily="18" charset="0"/>
                <a:cs typeface="Times New Roman" pitchFamily="18" charset="0"/>
              </a:rPr>
              <a:t>IBM</a:t>
            </a:r>
            <a:r>
              <a:rPr lang="zh-CN" altLang="en-US" sz="2400" dirty="0" smtClean="0">
                <a:solidFill>
                  <a:schemeClr val="tx1">
                    <a:lumMod val="65000"/>
                    <a:lumOff val="35000"/>
                  </a:schemeClr>
                </a:solidFill>
                <a:latin typeface="Times New Roman" pitchFamily="18" charset="0"/>
                <a:cs typeface="Times New Roman" pitchFamily="18" charset="0"/>
              </a:rPr>
              <a:t>、</a:t>
            </a:r>
            <a:r>
              <a:rPr lang="en-US" altLang="zh-CN" sz="2400" dirty="0" smtClean="0">
                <a:solidFill>
                  <a:schemeClr val="tx1">
                    <a:lumMod val="65000"/>
                    <a:lumOff val="35000"/>
                  </a:schemeClr>
                </a:solidFill>
                <a:latin typeface="Times New Roman" pitchFamily="18" charset="0"/>
                <a:cs typeface="Times New Roman" pitchFamily="18" charset="0"/>
              </a:rPr>
              <a:t>Oracle</a:t>
            </a:r>
            <a:r>
              <a:rPr lang="zh-CN" altLang="en-US" sz="2400" dirty="0" smtClean="0">
                <a:solidFill>
                  <a:schemeClr val="tx1">
                    <a:lumMod val="65000"/>
                    <a:lumOff val="35000"/>
                  </a:schemeClr>
                </a:solidFill>
                <a:latin typeface="Times New Roman" pitchFamily="18" charset="0"/>
                <a:cs typeface="Times New Roman" pitchFamily="18" charset="0"/>
              </a:rPr>
              <a:t>、</a:t>
            </a:r>
            <a:r>
              <a:rPr lang="en-US" altLang="zh-CN" sz="2400" dirty="0" smtClean="0">
                <a:solidFill>
                  <a:schemeClr val="tx1">
                    <a:lumMod val="65000"/>
                    <a:lumOff val="35000"/>
                  </a:schemeClr>
                </a:solidFill>
                <a:latin typeface="Times New Roman" pitchFamily="18" charset="0"/>
                <a:cs typeface="Times New Roman" pitchFamily="18" charset="0"/>
              </a:rPr>
              <a:t>Cisco</a:t>
            </a:r>
            <a:r>
              <a:rPr lang="zh-CN" altLang="en-US" sz="2400" dirty="0" smtClean="0">
                <a:solidFill>
                  <a:schemeClr val="tx1">
                    <a:lumMod val="65000"/>
                    <a:lumOff val="35000"/>
                  </a:schemeClr>
                </a:solidFill>
                <a:latin typeface="Times New Roman" pitchFamily="18" charset="0"/>
                <a:cs typeface="Times New Roman" pitchFamily="18" charset="0"/>
              </a:rPr>
              <a:t>、</a:t>
            </a:r>
            <a:r>
              <a:rPr lang="en-US" altLang="zh-CN" sz="2400" dirty="0" err="1" smtClean="0">
                <a:solidFill>
                  <a:schemeClr val="tx1">
                    <a:lumMod val="65000"/>
                    <a:lumOff val="35000"/>
                  </a:schemeClr>
                </a:solidFill>
                <a:latin typeface="Times New Roman" pitchFamily="18" charset="0"/>
                <a:cs typeface="Times New Roman" pitchFamily="18" charset="0"/>
              </a:rPr>
              <a:t>Foxit</a:t>
            </a:r>
            <a:r>
              <a:rPr lang="zh-CN" altLang="en-US" sz="2400" dirty="0" smtClean="0">
                <a:solidFill>
                  <a:schemeClr val="tx1">
                    <a:lumMod val="65000"/>
                    <a:lumOff val="35000"/>
                  </a:schemeClr>
                </a:solidFill>
                <a:latin typeface="Times New Roman" pitchFamily="18" charset="0"/>
                <a:cs typeface="Times New Roman" pitchFamily="18" charset="0"/>
              </a:rPr>
              <a:t>、</a:t>
            </a:r>
            <a:r>
              <a:rPr lang="en-US" altLang="zh-CN" sz="2400" dirty="0" smtClean="0">
                <a:solidFill>
                  <a:schemeClr val="tx1">
                    <a:lumMod val="65000"/>
                    <a:lumOff val="35000"/>
                  </a:schemeClr>
                </a:solidFill>
                <a:latin typeface="Times New Roman" pitchFamily="18" charset="0"/>
                <a:cs typeface="Times New Roman" pitchFamily="18" charset="0"/>
              </a:rPr>
              <a:t>Apple</a:t>
            </a:r>
            <a:r>
              <a:rPr lang="zh-CN" altLang="en-US" sz="2400" dirty="0" smtClean="0">
                <a:solidFill>
                  <a:schemeClr val="tx1">
                    <a:lumMod val="65000"/>
                    <a:lumOff val="35000"/>
                  </a:schemeClr>
                </a:solidFill>
                <a:latin typeface="Times New Roman" pitchFamily="18" charset="0"/>
                <a:cs typeface="Times New Roman" pitchFamily="18" charset="0"/>
              </a:rPr>
              <a:t>、</a:t>
            </a:r>
            <a:r>
              <a:rPr lang="en-US" altLang="zh-CN" sz="2400" dirty="0" smtClean="0">
                <a:solidFill>
                  <a:schemeClr val="tx1">
                    <a:lumMod val="65000"/>
                    <a:lumOff val="35000"/>
                  </a:schemeClr>
                </a:solidFill>
                <a:latin typeface="Times New Roman" pitchFamily="18" charset="0"/>
                <a:cs typeface="Times New Roman" pitchFamily="18" charset="0"/>
              </a:rPr>
              <a:t>Adobe </a:t>
            </a:r>
            <a:r>
              <a:rPr lang="zh-CN" altLang="en-US" sz="2400" dirty="0" smtClean="0">
                <a:solidFill>
                  <a:schemeClr val="tx1">
                    <a:lumMod val="65000"/>
                    <a:lumOff val="35000"/>
                  </a:schemeClr>
                </a:solidFill>
                <a:latin typeface="Times New Roman" pitchFamily="18" charset="0"/>
                <a:cs typeface="Times New Roman" pitchFamily="18" charset="0"/>
              </a:rPr>
              <a:t>等。</a:t>
            </a:r>
            <a:endParaRPr lang="en-US" altLang="zh-CN" sz="2400" dirty="0" smtClean="0">
              <a:solidFill>
                <a:schemeClr val="tx1">
                  <a:lumMod val="65000"/>
                  <a:lumOff val="35000"/>
                </a:schemeClr>
              </a:solidFill>
              <a:latin typeface="Times New Roman" pitchFamily="18" charset="0"/>
              <a:cs typeface="Times New Roman" pitchFamily="18" charset="0"/>
            </a:endParaRPr>
          </a:p>
          <a:p>
            <a:pPr algn="just" latinLnBrk="1"/>
            <a:r>
              <a:rPr lang="zh-CN" altLang="en-US" sz="2400" dirty="0" smtClean="0">
                <a:solidFill>
                  <a:schemeClr val="tx1">
                    <a:lumMod val="65000"/>
                    <a:lumOff val="35000"/>
                  </a:schemeClr>
                </a:solidFill>
                <a:latin typeface="Times New Roman" pitchFamily="18" charset="0"/>
                <a:cs typeface="Times New Roman" pitchFamily="18" charset="0"/>
              </a:rPr>
              <a:t>按影响对象分类统计，收录漏洞中应用程序漏洞占 </a:t>
            </a:r>
            <a:r>
              <a:rPr lang="en-US" altLang="zh-CN" sz="2400" dirty="0" smtClean="0">
                <a:solidFill>
                  <a:schemeClr val="tx1">
                    <a:lumMod val="65000"/>
                    <a:lumOff val="35000"/>
                  </a:schemeClr>
                </a:solidFill>
                <a:latin typeface="Times New Roman" pitchFamily="18" charset="0"/>
                <a:cs typeface="Times New Roman" pitchFamily="18" charset="0"/>
              </a:rPr>
              <a:t>57.8%</a:t>
            </a:r>
            <a:r>
              <a:rPr lang="zh-CN" altLang="en-US" sz="2400" dirty="0" smtClean="0">
                <a:solidFill>
                  <a:schemeClr val="tx1">
                    <a:lumMod val="65000"/>
                    <a:lumOff val="35000"/>
                  </a:schemeClr>
                </a:solidFill>
                <a:latin typeface="Times New Roman" pitchFamily="18" charset="0"/>
                <a:cs typeface="Times New Roman" pitchFamily="18" charset="0"/>
              </a:rPr>
              <a:t>，</a:t>
            </a:r>
            <a:r>
              <a:rPr lang="en-US" altLang="zh-CN" sz="2400" dirty="0" smtClean="0">
                <a:solidFill>
                  <a:schemeClr val="tx1">
                    <a:lumMod val="65000"/>
                    <a:lumOff val="35000"/>
                  </a:schemeClr>
                </a:solidFill>
                <a:latin typeface="Times New Roman" pitchFamily="18" charset="0"/>
                <a:cs typeface="Times New Roman" pitchFamily="18" charset="0"/>
              </a:rPr>
              <a:t>Web </a:t>
            </a:r>
            <a:r>
              <a:rPr lang="zh-CN" altLang="en-US" sz="2400" dirty="0" smtClean="0">
                <a:solidFill>
                  <a:schemeClr val="tx1">
                    <a:lumMod val="65000"/>
                    <a:lumOff val="35000"/>
                  </a:schemeClr>
                </a:solidFill>
                <a:latin typeface="Times New Roman" pitchFamily="18" charset="0"/>
                <a:cs typeface="Times New Roman" pitchFamily="18" charset="0"/>
              </a:rPr>
              <a:t>应用漏洞占 </a:t>
            </a:r>
            <a:r>
              <a:rPr lang="en-US" altLang="zh-CN" sz="2400" dirty="0" smtClean="0">
                <a:solidFill>
                  <a:schemeClr val="tx1">
                    <a:lumMod val="65000"/>
                    <a:lumOff val="35000"/>
                  </a:schemeClr>
                </a:solidFill>
                <a:latin typeface="Times New Roman" pitchFamily="18" charset="0"/>
                <a:cs typeface="Times New Roman" pitchFamily="18" charset="0"/>
              </a:rPr>
              <a:t>18.7%</a:t>
            </a:r>
            <a:r>
              <a:rPr lang="zh-CN" altLang="en-US" sz="2400" dirty="0" smtClean="0">
                <a:solidFill>
                  <a:schemeClr val="tx1">
                    <a:lumMod val="65000"/>
                    <a:lumOff val="35000"/>
                  </a:schemeClr>
                </a:solidFill>
                <a:latin typeface="Times New Roman" pitchFamily="18" charset="0"/>
                <a:cs typeface="Times New Roman" pitchFamily="18" charset="0"/>
              </a:rPr>
              <a:t>，操作系统漏洞占 </a:t>
            </a:r>
            <a:r>
              <a:rPr lang="en-US" altLang="zh-CN" sz="2400" dirty="0" smtClean="0">
                <a:solidFill>
                  <a:schemeClr val="tx1">
                    <a:lumMod val="65000"/>
                    <a:lumOff val="35000"/>
                  </a:schemeClr>
                </a:solidFill>
                <a:latin typeface="Times New Roman" pitchFamily="18" charset="0"/>
                <a:cs typeface="Times New Roman" pitchFamily="18" charset="0"/>
              </a:rPr>
              <a:t>10.6%</a:t>
            </a:r>
            <a:r>
              <a:rPr lang="zh-CN" altLang="en-US" sz="2400" dirty="0" smtClean="0">
                <a:solidFill>
                  <a:schemeClr val="tx1">
                    <a:lumMod val="65000"/>
                    <a:lumOff val="35000"/>
                  </a:schemeClr>
                </a:solidFill>
                <a:latin typeface="Times New Roman" pitchFamily="18" charset="0"/>
                <a:cs typeface="Times New Roman" pitchFamily="18" charset="0"/>
              </a:rPr>
              <a:t>，网络设备（如路由器、交换机等）漏洞占 </a:t>
            </a:r>
            <a:r>
              <a:rPr lang="en-US" altLang="zh-CN" sz="2400" dirty="0" smtClean="0">
                <a:solidFill>
                  <a:schemeClr val="tx1">
                    <a:lumMod val="65000"/>
                    <a:lumOff val="35000"/>
                  </a:schemeClr>
                </a:solidFill>
                <a:latin typeface="Times New Roman" pitchFamily="18" charset="0"/>
                <a:cs typeface="Times New Roman" pitchFamily="18" charset="0"/>
              </a:rPr>
              <a:t>9.5%</a:t>
            </a:r>
            <a:r>
              <a:rPr lang="zh-CN" altLang="en-US" sz="2400" dirty="0" smtClean="0">
                <a:solidFill>
                  <a:schemeClr val="tx1">
                    <a:lumMod val="65000"/>
                    <a:lumOff val="35000"/>
                  </a:schemeClr>
                </a:solidFill>
                <a:latin typeface="Times New Roman" pitchFamily="18" charset="0"/>
                <a:cs typeface="Times New Roman" pitchFamily="18" charset="0"/>
              </a:rPr>
              <a:t>，安全产品（如防火墙、入侵检测系统等）漏洞占 </a:t>
            </a:r>
            <a:r>
              <a:rPr lang="en-US" altLang="zh-CN" sz="2400" dirty="0" smtClean="0">
                <a:solidFill>
                  <a:schemeClr val="tx1">
                    <a:lumMod val="65000"/>
                    <a:lumOff val="35000"/>
                  </a:schemeClr>
                </a:solidFill>
                <a:latin typeface="Times New Roman" pitchFamily="18" charset="0"/>
                <a:cs typeface="Times New Roman" pitchFamily="18" charset="0"/>
              </a:rPr>
              <a:t>2.4%</a:t>
            </a:r>
            <a:r>
              <a:rPr lang="zh-CN" altLang="en-US" sz="2400" dirty="0" smtClean="0">
                <a:solidFill>
                  <a:schemeClr val="tx1">
                    <a:lumMod val="65000"/>
                    <a:lumOff val="35000"/>
                  </a:schemeClr>
                </a:solidFill>
                <a:latin typeface="Times New Roman" pitchFamily="18" charset="0"/>
                <a:cs typeface="Times New Roman" pitchFamily="18" charset="0"/>
              </a:rPr>
              <a:t>，数据漏洞占 </a:t>
            </a:r>
            <a:r>
              <a:rPr lang="en-US" altLang="zh-CN" sz="2400" dirty="0" smtClean="0">
                <a:solidFill>
                  <a:schemeClr val="tx1">
                    <a:lumMod val="65000"/>
                    <a:lumOff val="35000"/>
                  </a:schemeClr>
                </a:solidFill>
                <a:latin typeface="Times New Roman" pitchFamily="18" charset="0"/>
                <a:cs typeface="Times New Roman" pitchFamily="18" charset="0"/>
              </a:rPr>
              <a:t>1.0%</a:t>
            </a:r>
            <a:r>
              <a:rPr lang="zh-CN" altLang="en-US" sz="2400" dirty="0" smtClean="0">
                <a:solidFill>
                  <a:schemeClr val="tx1">
                    <a:lumMod val="65000"/>
                    <a:lumOff val="35000"/>
                  </a:schemeClr>
                </a:solidFill>
                <a:latin typeface="Times New Roman" pitchFamily="18" charset="0"/>
                <a:cs typeface="Times New Roman" pitchFamily="18" charset="0"/>
              </a:rPr>
              <a:t>。</a:t>
            </a:r>
            <a:endParaRPr lang="zh-CN" altLang="en-US" sz="2400" i="0" dirty="0">
              <a:solidFill>
                <a:schemeClr val="tx1">
                  <a:lumMod val="65000"/>
                  <a:lumOff val="35000"/>
                </a:schemeClr>
              </a:solidFill>
              <a:effectLst/>
              <a:latin typeface="Times New Roman" pitchFamily="18" charset="0"/>
              <a:cs typeface="Times New Roman" pitchFamily="18" charset="0"/>
            </a:endParaRPr>
          </a:p>
        </p:txBody>
      </p:sp>
      <p:sp>
        <p:nvSpPr>
          <p:cNvPr id="323" name="矩形 322"/>
          <p:cNvSpPr/>
          <p:nvPr/>
        </p:nvSpPr>
        <p:spPr>
          <a:xfrm>
            <a:off x="434196" y="1637427"/>
            <a:ext cx="5566554" cy="646331"/>
          </a:xfrm>
          <a:prstGeom prst="rect">
            <a:avLst/>
          </a:prstGeom>
        </p:spPr>
        <p:txBody>
          <a:bodyPr wrap="square">
            <a:spAutoFit/>
          </a:bodyPr>
          <a:lstStyle/>
          <a:p>
            <a:pPr lvl="0" latinLnBrk="1"/>
            <a:r>
              <a:rPr lang="en-US" altLang="zh-CN" sz="3600" dirty="0" smtClean="0">
                <a:solidFill>
                  <a:srgbClr val="00B187"/>
                </a:solidFill>
                <a:latin typeface="lucida grande"/>
              </a:rPr>
              <a:t>(</a:t>
            </a:r>
            <a:r>
              <a:rPr lang="zh-CN" altLang="en-US" sz="3600" dirty="0" smtClean="0">
                <a:solidFill>
                  <a:srgbClr val="00B187"/>
                </a:solidFill>
                <a:latin typeface="lucida grande"/>
              </a:rPr>
              <a:t>二</a:t>
            </a:r>
            <a:r>
              <a:rPr lang="en-US" altLang="zh-CN" sz="3600" dirty="0" smtClean="0">
                <a:solidFill>
                  <a:srgbClr val="00B187"/>
                </a:solidFill>
                <a:latin typeface="lucida grande"/>
              </a:rPr>
              <a:t>)</a:t>
            </a:r>
            <a:r>
              <a:rPr lang="zh-CN" altLang="en-US" sz="3600" dirty="0" smtClean="0">
                <a:solidFill>
                  <a:srgbClr val="00B187"/>
                </a:solidFill>
                <a:latin typeface="lucida grande"/>
              </a:rPr>
              <a:t>安全漏洞</a:t>
            </a:r>
            <a:endParaRPr lang="zh-CN" altLang="en-US" sz="3600" i="0" dirty="0" smtClean="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84" name="文本框 315"/>
          <p:cNvSpPr txBox="1"/>
          <p:nvPr/>
        </p:nvSpPr>
        <p:spPr>
          <a:xfrm>
            <a:off x="6657975" y="0"/>
            <a:ext cx="5162550" cy="369332"/>
          </a:xfrm>
          <a:prstGeom prst="rect">
            <a:avLst/>
          </a:prstGeom>
          <a:noFill/>
        </p:spPr>
        <p:txBody>
          <a:bodyPr wrap="square" rtlCol="0">
            <a:spAutoFit/>
          </a:bodyPr>
          <a:lstStyle/>
          <a:p>
            <a:pPr algn="ctr"/>
            <a:r>
              <a:rPr lang="en-US" altLang="zh-CN" dirty="0" smtClean="0">
                <a:solidFill>
                  <a:schemeClr val="bg1"/>
                </a:solidFill>
              </a:rPr>
              <a:t>2018 </a:t>
            </a:r>
            <a:r>
              <a:rPr lang="zh-CN" altLang="en-US" dirty="0" smtClean="0">
                <a:solidFill>
                  <a:schemeClr val="bg1"/>
                </a:solidFill>
              </a:rPr>
              <a:t>年 </a:t>
            </a:r>
            <a:r>
              <a:rPr lang="en-US" altLang="zh-CN" dirty="0" smtClean="0">
                <a:solidFill>
                  <a:schemeClr val="bg1"/>
                </a:solidFill>
              </a:rPr>
              <a:t>CNVD </a:t>
            </a:r>
            <a:r>
              <a:rPr lang="zh-CN" altLang="en-US" dirty="0" smtClean="0">
                <a:solidFill>
                  <a:schemeClr val="bg1"/>
                </a:solidFill>
              </a:rPr>
              <a:t>收录漏洞涉及厂商情况统计</a:t>
            </a:r>
            <a:endParaRPr lang="zh-CN" altLang="en-US" dirty="0">
              <a:solidFill>
                <a:schemeClr val="bg1"/>
              </a:solidFill>
            </a:endParaRPr>
          </a:p>
        </p:txBody>
      </p:sp>
      <p:pic>
        <p:nvPicPr>
          <p:cNvPr id="47106" name="Picture 2"/>
          <p:cNvPicPr>
            <a:picLocks noChangeAspect="1" noChangeArrowheads="1"/>
          </p:cNvPicPr>
          <p:nvPr/>
        </p:nvPicPr>
        <p:blipFill>
          <a:blip r:embed="rId2" cstate="print"/>
          <a:srcRect/>
          <a:stretch>
            <a:fillRect/>
          </a:stretch>
        </p:blipFill>
        <p:spPr bwMode="auto">
          <a:xfrm>
            <a:off x="6653213" y="342900"/>
            <a:ext cx="5114544" cy="2791968"/>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7415213" y="3557588"/>
            <a:ext cx="3980191" cy="2029715"/>
          </a:xfrm>
          <a:prstGeom prst="rect">
            <a:avLst/>
          </a:prstGeom>
          <a:noFill/>
          <a:ln w="9525">
            <a:noFill/>
            <a:miter lim="800000"/>
            <a:headEnd/>
            <a:tailEnd/>
          </a:ln>
        </p:spPr>
      </p:pic>
      <p:sp>
        <p:nvSpPr>
          <p:cNvPr id="11" name="矩形 10"/>
          <p:cNvSpPr/>
          <p:nvPr/>
        </p:nvSpPr>
        <p:spPr>
          <a:xfrm>
            <a:off x="6830643" y="5806559"/>
            <a:ext cx="5301451" cy="369332"/>
          </a:xfrm>
          <a:prstGeom prst="rect">
            <a:avLst/>
          </a:prstGeom>
        </p:spPr>
        <p:txBody>
          <a:bodyPr wrap="none">
            <a:spAutoFit/>
          </a:bodyPr>
          <a:lstStyle/>
          <a:p>
            <a:pPr algn="ctr"/>
            <a:r>
              <a:rPr lang="en-US" altLang="zh-CN" dirty="0" smtClean="0"/>
              <a:t>2018 </a:t>
            </a:r>
            <a:r>
              <a:rPr lang="zh-CN" altLang="en-US" dirty="0" smtClean="0"/>
              <a:t>年 </a:t>
            </a:r>
            <a:r>
              <a:rPr lang="en-US" altLang="zh-CN" dirty="0" smtClean="0"/>
              <a:t>CNVD </a:t>
            </a:r>
            <a:r>
              <a:rPr lang="zh-CN" altLang="en-US" dirty="0" smtClean="0"/>
              <a:t>收录漏洞按影响对象类型分类统计 </a:t>
            </a:r>
            <a:endParaRPr lang="zh-CN" altLang="en-US" dirty="0"/>
          </a:p>
        </p:txBody>
      </p:sp>
    </p:spTree>
  </p:cSld>
  <p:clrMapOvr>
    <a:masterClrMapping/>
  </p:clrMapOvr>
  <mc:AlternateContent xmlns:mc="http://schemas.openxmlformats.org/markup-compatibility/2006">
    <mc:Choice xmlns="" xmlns:p14="http://schemas.microsoft.com/office/powerpoint/2010/main" Requires="p14">
      <p:transition spd="med" p14:dur="650">
        <p:push dir="r"/>
      </p:transition>
    </mc:Choice>
    <mc:Fallback>
      <p:transition spd="med">
        <p:push dir="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smtClean="0">
                <a:solidFill>
                  <a:srgbClr val="00B187"/>
                </a:solidFill>
              </a:rPr>
              <a:t>Context</a:t>
            </a:r>
            <a:endParaRPr lang="zh-CN" altLang="en-US" sz="4400" b="1" dirty="0">
              <a:solidFill>
                <a:srgbClr val="00B187"/>
              </a:solidFill>
            </a:endParaRPr>
          </a:p>
        </p:txBody>
      </p:sp>
      <p:sp>
        <p:nvSpPr>
          <p:cNvPr id="320" name="矩形 319"/>
          <p:cNvSpPr/>
          <p:nvPr/>
        </p:nvSpPr>
        <p:spPr>
          <a:xfrm>
            <a:off x="442450" y="2392878"/>
            <a:ext cx="5320175" cy="3785652"/>
          </a:xfrm>
          <a:prstGeom prst="rect">
            <a:avLst/>
          </a:prstGeom>
        </p:spPr>
        <p:txBody>
          <a:bodyPr wrap="square">
            <a:spAutoFit/>
          </a:bodyPr>
          <a:lstStyle/>
          <a:p>
            <a:pPr algn="just" latinLnBrk="1"/>
            <a:r>
              <a:rPr lang="en-US" altLang="zh-CN" sz="2400" dirty="0" smtClean="0">
                <a:solidFill>
                  <a:schemeClr val="tx1">
                    <a:lumMod val="65000"/>
                    <a:lumOff val="35000"/>
                  </a:schemeClr>
                </a:solidFill>
                <a:latin typeface="Times New Roman" pitchFamily="18" charset="0"/>
                <a:cs typeface="Times New Roman" pitchFamily="18" charset="0"/>
              </a:rPr>
              <a:t>2018</a:t>
            </a:r>
            <a:r>
              <a:rPr lang="zh-CN" altLang="en-US" sz="2400" dirty="0" smtClean="0">
                <a:solidFill>
                  <a:schemeClr val="tx1">
                    <a:lumMod val="65000"/>
                    <a:lumOff val="35000"/>
                  </a:schemeClr>
                </a:solidFill>
                <a:latin typeface="Times New Roman" pitchFamily="18" charset="0"/>
                <a:cs typeface="Times New Roman" pitchFamily="18" charset="0"/>
              </a:rPr>
              <a:t>年，发现用于发起 </a:t>
            </a:r>
            <a:r>
              <a:rPr lang="en-US" altLang="zh-CN" sz="2400" dirty="0" err="1" smtClean="0">
                <a:solidFill>
                  <a:schemeClr val="tx1">
                    <a:lumMod val="65000"/>
                    <a:lumOff val="35000"/>
                  </a:schemeClr>
                </a:solidFill>
                <a:latin typeface="Times New Roman" pitchFamily="18" charset="0"/>
                <a:cs typeface="Times New Roman" pitchFamily="18" charset="0"/>
              </a:rPr>
              <a:t>DDoS</a:t>
            </a:r>
            <a:r>
              <a:rPr lang="en-US" altLang="zh-CN" sz="2400" dirty="0" smtClean="0">
                <a:solidFill>
                  <a:schemeClr val="tx1">
                    <a:lumMod val="65000"/>
                    <a:lumOff val="35000"/>
                  </a:schemeClr>
                </a:solidFill>
                <a:latin typeface="Times New Roman" pitchFamily="18" charset="0"/>
                <a:cs typeface="Times New Roman" pitchFamily="18" charset="0"/>
              </a:rPr>
              <a:t> </a:t>
            </a:r>
            <a:r>
              <a:rPr lang="zh-CN" altLang="en-US" sz="2400" dirty="0" smtClean="0">
                <a:solidFill>
                  <a:schemeClr val="tx1">
                    <a:lumMod val="65000"/>
                    <a:lumOff val="35000"/>
                  </a:schemeClr>
                </a:solidFill>
                <a:latin typeface="Times New Roman" pitchFamily="18" charset="0"/>
                <a:cs typeface="Times New Roman" pitchFamily="18" charset="0"/>
              </a:rPr>
              <a:t>攻击的 </a:t>
            </a:r>
            <a:r>
              <a:rPr lang="en-US" altLang="zh-CN" sz="2400" dirty="0" smtClean="0">
                <a:solidFill>
                  <a:schemeClr val="tx1">
                    <a:lumMod val="65000"/>
                    <a:lumOff val="35000"/>
                  </a:schemeClr>
                </a:solidFill>
                <a:latin typeface="Times New Roman" pitchFamily="18" charset="0"/>
                <a:cs typeface="Times New Roman" pitchFamily="18" charset="0"/>
              </a:rPr>
              <a:t>C&amp;C </a:t>
            </a:r>
            <a:r>
              <a:rPr lang="zh-CN" altLang="en-US" sz="2400" dirty="0" smtClean="0">
                <a:solidFill>
                  <a:schemeClr val="tx1">
                    <a:lumMod val="65000"/>
                    <a:lumOff val="35000"/>
                  </a:schemeClr>
                </a:solidFill>
                <a:latin typeface="Times New Roman" pitchFamily="18" charset="0"/>
                <a:cs typeface="Times New Roman" pitchFamily="18" charset="0"/>
              </a:rPr>
              <a:t>控制服务数量共</a:t>
            </a:r>
            <a:r>
              <a:rPr lang="en-US" altLang="zh-CN" sz="2400" dirty="0" smtClean="0">
                <a:solidFill>
                  <a:schemeClr val="tx1">
                    <a:lumMod val="65000"/>
                    <a:lumOff val="35000"/>
                  </a:schemeClr>
                </a:solidFill>
                <a:latin typeface="Times New Roman" pitchFamily="18" charset="0"/>
                <a:cs typeface="Times New Roman" pitchFamily="18" charset="0"/>
              </a:rPr>
              <a:t>2,108 </a:t>
            </a:r>
            <a:r>
              <a:rPr lang="zh-CN" altLang="en-US" sz="2400" dirty="0" smtClean="0">
                <a:solidFill>
                  <a:schemeClr val="tx1">
                    <a:lumMod val="65000"/>
                    <a:lumOff val="35000"/>
                  </a:schemeClr>
                </a:solidFill>
                <a:latin typeface="Times New Roman" pitchFamily="18" charset="0"/>
                <a:cs typeface="Times New Roman" pitchFamily="18" charset="0"/>
              </a:rPr>
              <a:t>台，总肉鸡数量约</a:t>
            </a:r>
            <a:r>
              <a:rPr lang="en-US" altLang="zh-CN" sz="2400" dirty="0" smtClean="0">
                <a:solidFill>
                  <a:schemeClr val="tx1">
                    <a:lumMod val="65000"/>
                    <a:lumOff val="35000"/>
                  </a:schemeClr>
                </a:solidFill>
                <a:latin typeface="Times New Roman" pitchFamily="18" charset="0"/>
                <a:cs typeface="Times New Roman" pitchFamily="18" charset="0"/>
              </a:rPr>
              <a:t>144 </a:t>
            </a:r>
            <a:r>
              <a:rPr lang="zh-CN" altLang="en-US" sz="2400" dirty="0" smtClean="0">
                <a:solidFill>
                  <a:schemeClr val="tx1">
                    <a:lumMod val="65000"/>
                    <a:lumOff val="35000"/>
                  </a:schemeClr>
                </a:solidFill>
                <a:latin typeface="Times New Roman" pitchFamily="18" charset="0"/>
                <a:cs typeface="Times New Roman" pitchFamily="18" charset="0"/>
              </a:rPr>
              <a:t>万台，受攻击目标 </a:t>
            </a:r>
            <a:r>
              <a:rPr lang="en-US" altLang="zh-CN" sz="2400" dirty="0" smtClean="0">
                <a:solidFill>
                  <a:schemeClr val="tx1">
                    <a:lumMod val="65000"/>
                    <a:lumOff val="35000"/>
                  </a:schemeClr>
                </a:solidFill>
                <a:latin typeface="Times New Roman" pitchFamily="18" charset="0"/>
                <a:cs typeface="Times New Roman" pitchFamily="18" charset="0"/>
              </a:rPr>
              <a:t>IP </a:t>
            </a:r>
            <a:r>
              <a:rPr lang="zh-CN" altLang="en-US" sz="2400" dirty="0" smtClean="0">
                <a:solidFill>
                  <a:schemeClr val="tx1">
                    <a:lumMod val="65000"/>
                    <a:lumOff val="35000"/>
                  </a:schemeClr>
                </a:solidFill>
                <a:latin typeface="Times New Roman" pitchFamily="18" charset="0"/>
                <a:cs typeface="Times New Roman" pitchFamily="18" charset="0"/>
              </a:rPr>
              <a:t>地址数量约 </a:t>
            </a:r>
            <a:r>
              <a:rPr lang="en-US" altLang="zh-CN" sz="2400" dirty="0" smtClean="0">
                <a:solidFill>
                  <a:schemeClr val="tx1">
                    <a:lumMod val="65000"/>
                    <a:lumOff val="35000"/>
                  </a:schemeClr>
                </a:solidFill>
                <a:latin typeface="Times New Roman" pitchFamily="18" charset="0"/>
                <a:cs typeface="Times New Roman" pitchFamily="18" charset="0"/>
              </a:rPr>
              <a:t>9 </a:t>
            </a:r>
            <a:r>
              <a:rPr lang="zh-CN" altLang="en-US" sz="2400" dirty="0" smtClean="0">
                <a:solidFill>
                  <a:schemeClr val="tx1">
                    <a:lumMod val="65000"/>
                    <a:lumOff val="35000"/>
                  </a:schemeClr>
                </a:solidFill>
                <a:latin typeface="Times New Roman" pitchFamily="18" charset="0"/>
                <a:cs typeface="Times New Roman" pitchFamily="18" charset="0"/>
              </a:rPr>
              <a:t>万个。攻击目标主要分布在色情、博彩等互联网地下黑产方面以及文化体育和娱乐领域，此外还包括运营商 </a:t>
            </a:r>
            <a:r>
              <a:rPr lang="en-US" altLang="zh-CN" sz="2400" dirty="0" smtClean="0">
                <a:solidFill>
                  <a:schemeClr val="tx1">
                    <a:lumMod val="65000"/>
                    <a:lumOff val="35000"/>
                  </a:schemeClr>
                </a:solidFill>
                <a:latin typeface="Times New Roman" pitchFamily="18" charset="0"/>
                <a:cs typeface="Times New Roman" pitchFamily="18" charset="0"/>
              </a:rPr>
              <a:t>IDC</a:t>
            </a:r>
            <a:r>
              <a:rPr lang="zh-CN" altLang="en-US" sz="2400" dirty="0" smtClean="0">
                <a:solidFill>
                  <a:schemeClr val="tx1">
                    <a:lumMod val="65000"/>
                    <a:lumOff val="35000"/>
                  </a:schemeClr>
                </a:solidFill>
                <a:latin typeface="Times New Roman" pitchFamily="18" charset="0"/>
                <a:cs typeface="Times New Roman" pitchFamily="18" charset="0"/>
              </a:rPr>
              <a:t>、金融、教育、政府机构等。控制肉鸡数量较大的较活跃攻击团伙有 </a:t>
            </a:r>
            <a:r>
              <a:rPr lang="en-US" altLang="zh-CN" sz="2400" dirty="0" smtClean="0">
                <a:solidFill>
                  <a:schemeClr val="tx1">
                    <a:lumMod val="65000"/>
                    <a:lumOff val="35000"/>
                  </a:schemeClr>
                </a:solidFill>
                <a:latin typeface="Times New Roman" pitchFamily="18" charset="0"/>
                <a:cs typeface="Times New Roman" pitchFamily="18" charset="0"/>
              </a:rPr>
              <a:t>16</a:t>
            </a:r>
            <a:r>
              <a:rPr lang="zh-CN" altLang="en-US" sz="2400" dirty="0" smtClean="0">
                <a:solidFill>
                  <a:schemeClr val="tx1">
                    <a:lumMod val="65000"/>
                    <a:lumOff val="35000"/>
                  </a:schemeClr>
                </a:solidFill>
                <a:latin typeface="Times New Roman" pitchFamily="18" charset="0"/>
                <a:cs typeface="Times New Roman" pitchFamily="18" charset="0"/>
              </a:rPr>
              <a:t>个，涉及</a:t>
            </a:r>
            <a:r>
              <a:rPr lang="en-US" altLang="zh-CN" sz="2400" dirty="0" smtClean="0">
                <a:solidFill>
                  <a:schemeClr val="tx1">
                    <a:lumMod val="65000"/>
                    <a:lumOff val="35000"/>
                  </a:schemeClr>
                </a:solidFill>
                <a:latin typeface="Times New Roman" pitchFamily="18" charset="0"/>
                <a:cs typeface="Times New Roman" pitchFamily="18" charset="0"/>
              </a:rPr>
              <a:t>C&amp;C</a:t>
            </a:r>
            <a:r>
              <a:rPr lang="zh-CN" altLang="en-US" sz="2400" dirty="0" smtClean="0">
                <a:solidFill>
                  <a:schemeClr val="tx1">
                    <a:lumMod val="65000"/>
                    <a:lumOff val="35000"/>
                  </a:schemeClr>
                </a:solidFill>
                <a:latin typeface="Times New Roman" pitchFamily="18" charset="0"/>
                <a:cs typeface="Times New Roman" pitchFamily="18" charset="0"/>
              </a:rPr>
              <a:t>控制服务器有 </a:t>
            </a:r>
            <a:r>
              <a:rPr lang="en-US" altLang="zh-CN" sz="2400" dirty="0" smtClean="0">
                <a:solidFill>
                  <a:schemeClr val="tx1">
                    <a:lumMod val="65000"/>
                    <a:lumOff val="35000"/>
                  </a:schemeClr>
                </a:solidFill>
                <a:latin typeface="Times New Roman" pitchFamily="18" charset="0"/>
                <a:cs typeface="Times New Roman" pitchFamily="18" charset="0"/>
              </a:rPr>
              <a:t>358 </a:t>
            </a:r>
            <a:r>
              <a:rPr lang="zh-CN" altLang="en-US" sz="2400" dirty="0" smtClean="0">
                <a:solidFill>
                  <a:schemeClr val="tx1">
                    <a:lumMod val="65000"/>
                    <a:lumOff val="35000"/>
                  </a:schemeClr>
                </a:solidFill>
                <a:latin typeface="Times New Roman" pitchFamily="18" charset="0"/>
                <a:cs typeface="Times New Roman" pitchFamily="18" charset="0"/>
              </a:rPr>
              <a:t>个，攻击目标有 </a:t>
            </a:r>
            <a:r>
              <a:rPr lang="en-US" altLang="zh-CN" sz="2400" dirty="0" smtClean="0">
                <a:solidFill>
                  <a:schemeClr val="tx1">
                    <a:lumMod val="65000"/>
                    <a:lumOff val="35000"/>
                  </a:schemeClr>
                </a:solidFill>
                <a:latin typeface="Times New Roman" pitchFamily="18" charset="0"/>
                <a:cs typeface="Times New Roman" pitchFamily="18" charset="0"/>
              </a:rPr>
              <a:t>2.8 </a:t>
            </a:r>
            <a:r>
              <a:rPr lang="zh-CN" altLang="en-US" sz="2400" dirty="0" smtClean="0">
                <a:solidFill>
                  <a:schemeClr val="tx1">
                    <a:lumMod val="65000"/>
                    <a:lumOff val="35000"/>
                  </a:schemeClr>
                </a:solidFill>
                <a:latin typeface="Times New Roman" pitchFamily="18" charset="0"/>
                <a:cs typeface="Times New Roman" pitchFamily="18" charset="0"/>
              </a:rPr>
              <a:t>万个。</a:t>
            </a:r>
            <a:endParaRPr lang="zh-CN" altLang="en-US" sz="2400" i="0" dirty="0">
              <a:solidFill>
                <a:schemeClr val="tx1">
                  <a:lumMod val="65000"/>
                  <a:lumOff val="35000"/>
                </a:schemeClr>
              </a:solidFill>
              <a:effectLst/>
              <a:latin typeface="Times New Roman" pitchFamily="18" charset="0"/>
              <a:cs typeface="Times New Roman" pitchFamily="18" charset="0"/>
            </a:endParaRPr>
          </a:p>
        </p:txBody>
      </p:sp>
      <p:sp>
        <p:nvSpPr>
          <p:cNvPr id="323" name="矩形 322"/>
          <p:cNvSpPr/>
          <p:nvPr/>
        </p:nvSpPr>
        <p:spPr>
          <a:xfrm>
            <a:off x="434196" y="1637427"/>
            <a:ext cx="5566554" cy="646331"/>
          </a:xfrm>
          <a:prstGeom prst="rect">
            <a:avLst/>
          </a:prstGeom>
        </p:spPr>
        <p:txBody>
          <a:bodyPr wrap="square">
            <a:spAutoFit/>
          </a:bodyPr>
          <a:lstStyle/>
          <a:p>
            <a:pPr lvl="0" latinLnBrk="1"/>
            <a:r>
              <a:rPr lang="en-US" altLang="zh-CN" sz="3600" dirty="0" smtClean="0">
                <a:solidFill>
                  <a:srgbClr val="00B187"/>
                </a:solidFill>
                <a:latin typeface="lucida grande"/>
              </a:rPr>
              <a:t>(</a:t>
            </a:r>
            <a:r>
              <a:rPr lang="zh-CN" altLang="en-US" sz="3600" dirty="0" smtClean="0">
                <a:solidFill>
                  <a:srgbClr val="00B187"/>
                </a:solidFill>
                <a:latin typeface="lucida grande"/>
              </a:rPr>
              <a:t>三</a:t>
            </a:r>
            <a:r>
              <a:rPr lang="en-US" altLang="zh-CN" sz="3600" dirty="0" smtClean="0">
                <a:solidFill>
                  <a:srgbClr val="00B187"/>
                </a:solidFill>
                <a:latin typeface="lucida grande"/>
              </a:rPr>
              <a:t>)</a:t>
            </a:r>
            <a:r>
              <a:rPr lang="zh-CN" altLang="en-US" sz="3600" dirty="0" smtClean="0">
                <a:solidFill>
                  <a:srgbClr val="00B187"/>
                </a:solidFill>
                <a:latin typeface="lucida grande"/>
              </a:rPr>
              <a:t>拒绝服务攻击（</a:t>
            </a:r>
            <a:r>
              <a:rPr lang="en-US" altLang="zh-CN" sz="3600" dirty="0" err="1" smtClean="0">
                <a:solidFill>
                  <a:srgbClr val="00B187"/>
                </a:solidFill>
                <a:latin typeface="lucida grande"/>
              </a:rPr>
              <a:t>DoS</a:t>
            </a:r>
            <a:r>
              <a:rPr lang="zh-CN" altLang="en-US" sz="3600" dirty="0" smtClean="0">
                <a:solidFill>
                  <a:srgbClr val="00B187"/>
                </a:solidFill>
                <a:latin typeface="lucida grande"/>
              </a:rPr>
              <a:t>）</a:t>
            </a:r>
            <a:endParaRPr lang="zh-CN" altLang="en-US" sz="3600" i="0" dirty="0" smtClean="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11" name="矩形 10"/>
          <p:cNvSpPr/>
          <p:nvPr/>
        </p:nvSpPr>
        <p:spPr>
          <a:xfrm>
            <a:off x="7667875" y="5063609"/>
            <a:ext cx="3531736" cy="369332"/>
          </a:xfrm>
          <a:prstGeom prst="rect">
            <a:avLst/>
          </a:prstGeom>
        </p:spPr>
        <p:txBody>
          <a:bodyPr wrap="none">
            <a:spAutoFit/>
          </a:bodyPr>
          <a:lstStyle/>
          <a:p>
            <a:pPr algn="ctr"/>
            <a:r>
              <a:rPr lang="en-US" altLang="zh-CN" dirty="0" smtClean="0"/>
              <a:t>2018 </a:t>
            </a:r>
            <a:r>
              <a:rPr lang="zh-CN" altLang="en-US" dirty="0" smtClean="0"/>
              <a:t>年活跃攻击团伙基本信息表</a:t>
            </a:r>
            <a:endParaRPr lang="zh-CN" altLang="en-US" dirty="0"/>
          </a:p>
        </p:txBody>
      </p:sp>
      <p:pic>
        <p:nvPicPr>
          <p:cNvPr id="48130" name="Picture 2"/>
          <p:cNvPicPr>
            <a:picLocks noChangeAspect="1" noChangeArrowheads="1"/>
          </p:cNvPicPr>
          <p:nvPr/>
        </p:nvPicPr>
        <p:blipFill>
          <a:blip r:embed="rId2" cstate="print"/>
          <a:srcRect/>
          <a:stretch>
            <a:fillRect/>
          </a:stretch>
        </p:blipFill>
        <p:spPr bwMode="auto">
          <a:xfrm>
            <a:off x="6333692" y="1352551"/>
            <a:ext cx="5686858" cy="3547429"/>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650">
        <p:push dir="r"/>
      </p:transition>
    </mc:Choice>
    <mc:Fallback>
      <p:transition spd="med">
        <p:push dir="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smtClean="0">
                <a:solidFill>
                  <a:srgbClr val="00B187"/>
                </a:solidFill>
              </a:rPr>
              <a:t>Context</a:t>
            </a:r>
            <a:endParaRPr lang="zh-CN" altLang="en-US" sz="4400" b="1" dirty="0">
              <a:solidFill>
                <a:srgbClr val="00B187"/>
              </a:solidFill>
            </a:endParaRPr>
          </a:p>
        </p:txBody>
      </p:sp>
      <p:sp>
        <p:nvSpPr>
          <p:cNvPr id="320" name="矩形 319"/>
          <p:cNvSpPr/>
          <p:nvPr/>
        </p:nvSpPr>
        <p:spPr>
          <a:xfrm>
            <a:off x="280525" y="2516703"/>
            <a:ext cx="5529725" cy="2677656"/>
          </a:xfrm>
          <a:prstGeom prst="rect">
            <a:avLst/>
          </a:prstGeom>
        </p:spPr>
        <p:txBody>
          <a:bodyPr wrap="square">
            <a:spAutoFit/>
          </a:bodyPr>
          <a:lstStyle/>
          <a:p>
            <a:pPr algn="just" latinLnBrk="1"/>
            <a:r>
              <a:rPr lang="en-US" altLang="zh-CN" sz="2400" dirty="0" smtClean="0">
                <a:solidFill>
                  <a:schemeClr val="tx1">
                    <a:lumMod val="65000"/>
                    <a:lumOff val="35000"/>
                  </a:schemeClr>
                </a:solidFill>
                <a:latin typeface="Times New Roman" pitchFamily="18" charset="0"/>
                <a:cs typeface="Times New Roman" pitchFamily="18" charset="0"/>
              </a:rPr>
              <a:t>2018 </a:t>
            </a:r>
            <a:r>
              <a:rPr lang="zh-CN" altLang="en-US" sz="2400" dirty="0" smtClean="0">
                <a:solidFill>
                  <a:schemeClr val="tx1">
                    <a:lumMod val="65000"/>
                    <a:lumOff val="35000"/>
                  </a:schemeClr>
                </a:solidFill>
                <a:latin typeface="Times New Roman" pitchFamily="18" charset="0"/>
                <a:cs typeface="Times New Roman" pitchFamily="18" charset="0"/>
              </a:rPr>
              <a:t>年，</a:t>
            </a:r>
            <a:r>
              <a:rPr lang="en-US" altLang="zh-CN" sz="2400" dirty="0" smtClean="0">
                <a:solidFill>
                  <a:schemeClr val="tx1">
                    <a:lumMod val="65000"/>
                    <a:lumOff val="35000"/>
                  </a:schemeClr>
                </a:solidFill>
                <a:latin typeface="Times New Roman" pitchFamily="18" charset="0"/>
                <a:cs typeface="Times New Roman" pitchFamily="18" charset="0"/>
              </a:rPr>
              <a:t>CNCERT </a:t>
            </a:r>
            <a:r>
              <a:rPr lang="zh-CN" altLang="en-US" sz="2400" dirty="0" smtClean="0">
                <a:solidFill>
                  <a:schemeClr val="tx1">
                    <a:lumMod val="65000"/>
                    <a:lumOff val="35000"/>
                  </a:schemeClr>
                </a:solidFill>
                <a:latin typeface="Times New Roman" pitchFamily="18" charset="0"/>
                <a:cs typeface="Times New Roman" pitchFamily="18" charset="0"/>
              </a:rPr>
              <a:t>自主监测发现约 </a:t>
            </a:r>
            <a:r>
              <a:rPr lang="en-US" altLang="zh-CN" sz="2400" dirty="0" smtClean="0">
                <a:solidFill>
                  <a:schemeClr val="tx1">
                    <a:lumMod val="65000"/>
                    <a:lumOff val="35000"/>
                  </a:schemeClr>
                </a:solidFill>
                <a:latin typeface="Times New Roman" pitchFamily="18" charset="0"/>
                <a:cs typeface="Times New Roman" pitchFamily="18" charset="0"/>
              </a:rPr>
              <a:t>5.3 </a:t>
            </a:r>
            <a:r>
              <a:rPr lang="zh-CN" altLang="en-US" sz="2400" dirty="0" smtClean="0">
                <a:solidFill>
                  <a:schemeClr val="tx1">
                    <a:lumMod val="65000"/>
                    <a:lumOff val="35000"/>
                  </a:schemeClr>
                </a:solidFill>
                <a:latin typeface="Times New Roman" pitchFamily="18" charset="0"/>
                <a:cs typeface="Times New Roman" pitchFamily="18" charset="0"/>
              </a:rPr>
              <a:t>万个针对我国境内网站的仿冒页面，页面数量较 </a:t>
            </a:r>
            <a:r>
              <a:rPr lang="en-US" altLang="zh-CN" sz="2400" dirty="0" smtClean="0">
                <a:solidFill>
                  <a:schemeClr val="tx1">
                    <a:lumMod val="65000"/>
                    <a:lumOff val="35000"/>
                  </a:schemeClr>
                </a:solidFill>
                <a:latin typeface="Times New Roman" pitchFamily="18" charset="0"/>
                <a:cs typeface="Times New Roman" pitchFamily="18" charset="0"/>
              </a:rPr>
              <a:t>2017 </a:t>
            </a:r>
            <a:r>
              <a:rPr lang="zh-CN" altLang="en-US" sz="2400" dirty="0" smtClean="0">
                <a:solidFill>
                  <a:schemeClr val="tx1">
                    <a:lumMod val="65000"/>
                    <a:lumOff val="35000"/>
                  </a:schemeClr>
                </a:solidFill>
                <a:latin typeface="Times New Roman" pitchFamily="18" charset="0"/>
                <a:cs typeface="Times New Roman" pitchFamily="18" charset="0"/>
              </a:rPr>
              <a:t>年增长了 </a:t>
            </a:r>
            <a:r>
              <a:rPr lang="en-US" altLang="zh-CN" sz="2400" dirty="0" smtClean="0">
                <a:solidFill>
                  <a:schemeClr val="tx1">
                    <a:lumMod val="65000"/>
                    <a:lumOff val="35000"/>
                  </a:schemeClr>
                </a:solidFill>
                <a:latin typeface="Times New Roman" pitchFamily="18" charset="0"/>
                <a:cs typeface="Times New Roman" pitchFamily="18" charset="0"/>
              </a:rPr>
              <a:t>7.2%</a:t>
            </a:r>
            <a:r>
              <a:rPr lang="zh-CN" altLang="en-US" sz="2400" dirty="0" smtClean="0">
                <a:solidFill>
                  <a:schemeClr val="tx1">
                    <a:lumMod val="65000"/>
                    <a:lumOff val="35000"/>
                  </a:schemeClr>
                </a:solidFill>
                <a:latin typeface="Times New Roman" pitchFamily="18" charset="0"/>
                <a:cs typeface="Times New Roman" pitchFamily="18" charset="0"/>
              </a:rPr>
              <a:t>。其中，</a:t>
            </a:r>
            <a:r>
              <a:rPr lang="zh-CN" altLang="en-US" sz="2400" dirty="0" smtClean="0">
                <a:solidFill>
                  <a:srgbClr val="FF0000"/>
                </a:solidFill>
                <a:latin typeface="Times New Roman" pitchFamily="18" charset="0"/>
                <a:cs typeface="Times New Roman" pitchFamily="18" charset="0"/>
              </a:rPr>
              <a:t>仿冒政务类网站数量明显上升</a:t>
            </a:r>
            <a:r>
              <a:rPr lang="zh-CN" altLang="en-US" sz="2400" dirty="0" smtClean="0">
                <a:solidFill>
                  <a:schemeClr val="tx1">
                    <a:lumMod val="65000"/>
                    <a:lumOff val="35000"/>
                  </a:schemeClr>
                </a:solidFill>
                <a:latin typeface="Times New Roman" pitchFamily="18" charset="0"/>
                <a:cs typeface="Times New Roman" pitchFamily="18" charset="0"/>
              </a:rPr>
              <a:t>，占比高达 </a:t>
            </a:r>
            <a:r>
              <a:rPr lang="en-US" altLang="zh-CN" sz="2400" dirty="0" smtClean="0">
                <a:solidFill>
                  <a:schemeClr val="tx1">
                    <a:lumMod val="65000"/>
                    <a:lumOff val="35000"/>
                  </a:schemeClr>
                </a:solidFill>
                <a:latin typeface="Times New Roman" pitchFamily="18" charset="0"/>
                <a:cs typeface="Times New Roman" pitchFamily="18" charset="0"/>
              </a:rPr>
              <a:t>25.2%</a:t>
            </a:r>
            <a:r>
              <a:rPr lang="zh-CN" altLang="en-US" sz="2400" dirty="0" smtClean="0">
                <a:solidFill>
                  <a:schemeClr val="tx1">
                    <a:lumMod val="65000"/>
                    <a:lumOff val="35000"/>
                  </a:schemeClr>
                </a:solidFill>
                <a:latin typeface="Times New Roman" pitchFamily="18" charset="0"/>
                <a:cs typeface="Times New Roman" pitchFamily="18" charset="0"/>
              </a:rPr>
              <a:t>，经分析，这些仿冒页面主要被用于短期内提高其域名的搜索引擎排名，从而快速转化为经济利益。</a:t>
            </a:r>
            <a:endParaRPr lang="zh-CN" altLang="en-US" sz="2400" i="0" dirty="0">
              <a:solidFill>
                <a:schemeClr val="tx1">
                  <a:lumMod val="65000"/>
                  <a:lumOff val="35000"/>
                </a:schemeClr>
              </a:solidFill>
              <a:effectLst/>
              <a:latin typeface="Times New Roman" pitchFamily="18" charset="0"/>
              <a:cs typeface="Times New Roman" pitchFamily="18" charset="0"/>
            </a:endParaRPr>
          </a:p>
        </p:txBody>
      </p:sp>
      <p:sp>
        <p:nvSpPr>
          <p:cNvPr id="323" name="矩形 322"/>
          <p:cNvSpPr/>
          <p:nvPr/>
        </p:nvSpPr>
        <p:spPr>
          <a:xfrm>
            <a:off x="434196" y="1637427"/>
            <a:ext cx="5566554" cy="646331"/>
          </a:xfrm>
          <a:prstGeom prst="rect">
            <a:avLst/>
          </a:prstGeom>
        </p:spPr>
        <p:txBody>
          <a:bodyPr wrap="square">
            <a:spAutoFit/>
          </a:bodyPr>
          <a:lstStyle/>
          <a:p>
            <a:pPr lvl="0" latinLnBrk="1"/>
            <a:r>
              <a:rPr lang="en-US" altLang="zh-CN" sz="3600" dirty="0" smtClean="0">
                <a:solidFill>
                  <a:srgbClr val="00B187"/>
                </a:solidFill>
                <a:latin typeface="lucida grande"/>
              </a:rPr>
              <a:t>(</a:t>
            </a:r>
            <a:r>
              <a:rPr lang="zh-CN" altLang="en-US" sz="3600" dirty="0" smtClean="0">
                <a:solidFill>
                  <a:srgbClr val="00B187"/>
                </a:solidFill>
                <a:latin typeface="lucida grande"/>
              </a:rPr>
              <a:t>四</a:t>
            </a:r>
            <a:r>
              <a:rPr lang="en-US" altLang="zh-CN" sz="3600" dirty="0" smtClean="0">
                <a:solidFill>
                  <a:srgbClr val="00B187"/>
                </a:solidFill>
                <a:latin typeface="lucida grande"/>
              </a:rPr>
              <a:t>)</a:t>
            </a:r>
            <a:r>
              <a:rPr lang="zh-CN" altLang="en-US" sz="3600" dirty="0" smtClean="0">
                <a:solidFill>
                  <a:srgbClr val="00B187"/>
                </a:solidFill>
                <a:latin typeface="lucida grande"/>
              </a:rPr>
              <a:t>网站安全</a:t>
            </a:r>
            <a:r>
              <a:rPr lang="en-US" altLang="zh-CN" sz="3600" dirty="0" smtClean="0">
                <a:solidFill>
                  <a:srgbClr val="00B187"/>
                </a:solidFill>
                <a:latin typeface="lucida grande"/>
              </a:rPr>
              <a:t>:</a:t>
            </a:r>
            <a:r>
              <a:rPr lang="zh-CN" altLang="en-US" sz="3600" dirty="0" smtClean="0">
                <a:solidFill>
                  <a:srgbClr val="00B187"/>
                </a:solidFill>
                <a:latin typeface="lucida grande"/>
              </a:rPr>
              <a:t>网页仿冒</a:t>
            </a:r>
            <a:endParaRPr lang="zh-CN" altLang="en-US" sz="3600" i="0" dirty="0" smtClean="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11" name="矩形 10"/>
          <p:cNvSpPr/>
          <p:nvPr/>
        </p:nvSpPr>
        <p:spPr>
          <a:xfrm>
            <a:off x="6616392" y="4311134"/>
            <a:ext cx="5387052" cy="369332"/>
          </a:xfrm>
          <a:prstGeom prst="rect">
            <a:avLst/>
          </a:prstGeom>
        </p:spPr>
        <p:txBody>
          <a:bodyPr wrap="none">
            <a:spAutoFit/>
          </a:bodyPr>
          <a:lstStyle/>
          <a:p>
            <a:pPr algn="ctr"/>
            <a:r>
              <a:rPr lang="en-US" altLang="zh-CN" dirty="0" smtClean="0"/>
              <a:t>2018 </a:t>
            </a:r>
            <a:r>
              <a:rPr lang="zh-CN" altLang="en-US" dirty="0" smtClean="0"/>
              <a:t>年承载仿冒页面 </a:t>
            </a:r>
            <a:r>
              <a:rPr lang="en-US" altLang="zh-CN" dirty="0" smtClean="0"/>
              <a:t>IP </a:t>
            </a:r>
            <a:r>
              <a:rPr lang="zh-CN" altLang="en-US" dirty="0" smtClean="0"/>
              <a:t>地址和仿冒页面数量分布 </a:t>
            </a:r>
            <a:endParaRPr lang="zh-CN" altLang="en-US" dirty="0"/>
          </a:p>
        </p:txBody>
      </p:sp>
      <p:pic>
        <p:nvPicPr>
          <p:cNvPr id="49154" name="Picture 2"/>
          <p:cNvPicPr>
            <a:picLocks noChangeAspect="1" noChangeArrowheads="1"/>
          </p:cNvPicPr>
          <p:nvPr/>
        </p:nvPicPr>
        <p:blipFill>
          <a:blip r:embed="rId2" cstate="print"/>
          <a:srcRect/>
          <a:stretch>
            <a:fillRect/>
          </a:stretch>
        </p:blipFill>
        <p:spPr bwMode="auto">
          <a:xfrm>
            <a:off x="6337912" y="1857375"/>
            <a:ext cx="5606438" cy="226119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650">
        <p:push dir="r"/>
      </p:transition>
    </mc:Choice>
    <mc:Fallback>
      <p:transition spd="med">
        <p:push dir="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smtClean="0">
                <a:solidFill>
                  <a:srgbClr val="00B187"/>
                </a:solidFill>
              </a:rPr>
              <a:t>Context</a:t>
            </a:r>
            <a:endParaRPr lang="zh-CN" altLang="en-US" sz="4400" b="1" dirty="0">
              <a:solidFill>
                <a:srgbClr val="00B187"/>
              </a:solidFill>
            </a:endParaRPr>
          </a:p>
        </p:txBody>
      </p:sp>
      <p:sp>
        <p:nvSpPr>
          <p:cNvPr id="320" name="矩形 319"/>
          <p:cNvSpPr/>
          <p:nvPr/>
        </p:nvSpPr>
        <p:spPr>
          <a:xfrm>
            <a:off x="280525" y="2516703"/>
            <a:ext cx="5529725" cy="2308324"/>
          </a:xfrm>
          <a:prstGeom prst="rect">
            <a:avLst/>
          </a:prstGeom>
        </p:spPr>
        <p:txBody>
          <a:bodyPr wrap="square">
            <a:spAutoFit/>
          </a:bodyPr>
          <a:lstStyle/>
          <a:p>
            <a:pPr algn="just" latinLnBrk="1"/>
            <a:r>
              <a:rPr lang="en-US" altLang="zh-CN" sz="2400" dirty="0" smtClean="0">
                <a:solidFill>
                  <a:schemeClr val="tx1">
                    <a:lumMod val="65000"/>
                    <a:lumOff val="35000"/>
                  </a:schemeClr>
                </a:solidFill>
                <a:latin typeface="Times New Roman" pitchFamily="18" charset="0"/>
                <a:cs typeface="Times New Roman" pitchFamily="18" charset="0"/>
              </a:rPr>
              <a:t>2018 </a:t>
            </a:r>
            <a:r>
              <a:rPr lang="zh-CN" altLang="en-US" sz="2400" dirty="0" smtClean="0">
                <a:solidFill>
                  <a:schemeClr val="tx1">
                    <a:lumMod val="65000"/>
                    <a:lumOff val="35000"/>
                  </a:schemeClr>
                </a:solidFill>
                <a:latin typeface="Times New Roman" pitchFamily="18" charset="0"/>
                <a:cs typeface="Times New Roman" pitchFamily="18" charset="0"/>
              </a:rPr>
              <a:t>年，境内外约 </a:t>
            </a:r>
            <a:r>
              <a:rPr lang="en-US" altLang="zh-CN" sz="2400" dirty="0" smtClean="0">
                <a:solidFill>
                  <a:schemeClr val="tx1">
                    <a:lumMod val="65000"/>
                    <a:lumOff val="35000"/>
                  </a:schemeClr>
                </a:solidFill>
                <a:latin typeface="Times New Roman" pitchFamily="18" charset="0"/>
                <a:cs typeface="Times New Roman" pitchFamily="18" charset="0"/>
              </a:rPr>
              <a:t>1.6 </a:t>
            </a:r>
            <a:r>
              <a:rPr lang="zh-CN" altLang="en-US" sz="2400" dirty="0" smtClean="0">
                <a:solidFill>
                  <a:schemeClr val="tx1">
                    <a:lumMod val="65000"/>
                    <a:lumOff val="35000"/>
                  </a:schemeClr>
                </a:solidFill>
                <a:latin typeface="Times New Roman" pitchFamily="18" charset="0"/>
                <a:cs typeface="Times New Roman" pitchFamily="18" charset="0"/>
              </a:rPr>
              <a:t>万个 </a:t>
            </a:r>
            <a:r>
              <a:rPr lang="en-US" altLang="zh-CN" sz="2400" dirty="0" smtClean="0">
                <a:solidFill>
                  <a:schemeClr val="tx1">
                    <a:lumMod val="65000"/>
                    <a:lumOff val="35000"/>
                  </a:schemeClr>
                </a:solidFill>
                <a:latin typeface="Times New Roman" pitchFamily="18" charset="0"/>
                <a:cs typeface="Times New Roman" pitchFamily="18" charset="0"/>
              </a:rPr>
              <a:t>IP </a:t>
            </a:r>
            <a:r>
              <a:rPr lang="zh-CN" altLang="en-US" sz="2400" dirty="0" smtClean="0">
                <a:solidFill>
                  <a:schemeClr val="tx1">
                    <a:lumMod val="65000"/>
                    <a:lumOff val="35000"/>
                  </a:schemeClr>
                </a:solidFill>
                <a:latin typeface="Times New Roman" pitchFamily="18" charset="0"/>
                <a:cs typeface="Times New Roman" pitchFamily="18" charset="0"/>
              </a:rPr>
              <a:t>地址对我国境内约 </a:t>
            </a:r>
            <a:r>
              <a:rPr lang="en-US" altLang="zh-CN" sz="2400" dirty="0" smtClean="0">
                <a:solidFill>
                  <a:schemeClr val="tx1">
                    <a:lumMod val="65000"/>
                    <a:lumOff val="35000"/>
                  </a:schemeClr>
                </a:solidFill>
                <a:latin typeface="Times New Roman" pitchFamily="18" charset="0"/>
                <a:cs typeface="Times New Roman" pitchFamily="18" charset="0"/>
              </a:rPr>
              <a:t>2.4 </a:t>
            </a:r>
            <a:r>
              <a:rPr lang="zh-CN" altLang="en-US" sz="2400" dirty="0" smtClean="0">
                <a:solidFill>
                  <a:schemeClr val="tx1">
                    <a:lumMod val="65000"/>
                    <a:lumOff val="35000"/>
                  </a:schemeClr>
                </a:solidFill>
                <a:latin typeface="Times New Roman" pitchFamily="18" charset="0"/>
                <a:cs typeface="Times New Roman" pitchFamily="18" charset="0"/>
              </a:rPr>
              <a:t>万个网站植入后门。</a:t>
            </a:r>
            <a:endParaRPr lang="en-US" altLang="zh-CN" sz="2400" dirty="0" smtClean="0">
              <a:solidFill>
                <a:schemeClr val="tx1">
                  <a:lumMod val="65000"/>
                  <a:lumOff val="35000"/>
                </a:schemeClr>
              </a:solidFill>
              <a:latin typeface="Times New Roman" pitchFamily="18" charset="0"/>
              <a:cs typeface="Times New Roman" pitchFamily="18" charset="0"/>
            </a:endParaRPr>
          </a:p>
          <a:p>
            <a:pPr algn="just" latinLnBrk="1"/>
            <a:r>
              <a:rPr lang="zh-CN" altLang="en-US" sz="2400" dirty="0" smtClean="0">
                <a:solidFill>
                  <a:schemeClr val="tx1">
                    <a:lumMod val="65000"/>
                    <a:lumOff val="35000"/>
                  </a:schemeClr>
                </a:solidFill>
                <a:latin typeface="Times New Roman" pitchFamily="18" charset="0"/>
                <a:cs typeface="Times New Roman" pitchFamily="18" charset="0"/>
              </a:rPr>
              <a:t>境外 </a:t>
            </a:r>
            <a:r>
              <a:rPr lang="en-US" altLang="zh-CN" sz="2400" dirty="0" smtClean="0">
                <a:solidFill>
                  <a:schemeClr val="tx1">
                    <a:lumMod val="65000"/>
                    <a:lumOff val="35000"/>
                  </a:schemeClr>
                </a:solidFill>
                <a:latin typeface="Times New Roman" pitchFamily="18" charset="0"/>
                <a:cs typeface="Times New Roman" pitchFamily="18" charset="0"/>
              </a:rPr>
              <a:t>IP </a:t>
            </a:r>
            <a:r>
              <a:rPr lang="zh-CN" altLang="en-US" sz="2400" dirty="0" smtClean="0">
                <a:solidFill>
                  <a:schemeClr val="tx1">
                    <a:lumMod val="65000"/>
                    <a:lumOff val="35000"/>
                  </a:schemeClr>
                </a:solidFill>
                <a:latin typeface="Times New Roman" pitchFamily="18" charset="0"/>
                <a:cs typeface="Times New Roman" pitchFamily="18" charset="0"/>
              </a:rPr>
              <a:t>地址对境内约 </a:t>
            </a:r>
            <a:r>
              <a:rPr lang="en-US" altLang="zh-CN" sz="2400" dirty="0" smtClean="0">
                <a:solidFill>
                  <a:schemeClr val="tx1">
                    <a:lumMod val="65000"/>
                    <a:lumOff val="35000"/>
                  </a:schemeClr>
                </a:solidFill>
                <a:latin typeface="Times New Roman" pitchFamily="18" charset="0"/>
                <a:cs typeface="Times New Roman" pitchFamily="18" charset="0"/>
              </a:rPr>
              <a:t>1.7 </a:t>
            </a:r>
            <a:r>
              <a:rPr lang="zh-CN" altLang="en-US" sz="2400" dirty="0" smtClean="0">
                <a:solidFill>
                  <a:schemeClr val="tx1">
                    <a:lumMod val="65000"/>
                    <a:lumOff val="35000"/>
                  </a:schemeClr>
                </a:solidFill>
                <a:latin typeface="Times New Roman" pitchFamily="18" charset="0"/>
                <a:cs typeface="Times New Roman" pitchFamily="18" charset="0"/>
              </a:rPr>
              <a:t>万个网站植入后门，位于美国的 </a:t>
            </a:r>
            <a:r>
              <a:rPr lang="en-US" altLang="zh-CN" sz="2400" dirty="0" smtClean="0">
                <a:solidFill>
                  <a:schemeClr val="tx1">
                    <a:lumMod val="65000"/>
                    <a:lumOff val="35000"/>
                  </a:schemeClr>
                </a:solidFill>
                <a:latin typeface="Times New Roman" pitchFamily="18" charset="0"/>
                <a:cs typeface="Times New Roman" pitchFamily="18" charset="0"/>
              </a:rPr>
              <a:t>IP </a:t>
            </a:r>
            <a:r>
              <a:rPr lang="zh-CN" altLang="en-US" sz="2400" dirty="0" smtClean="0">
                <a:solidFill>
                  <a:schemeClr val="tx1">
                    <a:lumMod val="65000"/>
                    <a:lumOff val="35000"/>
                  </a:schemeClr>
                </a:solidFill>
                <a:latin typeface="Times New Roman" pitchFamily="18" charset="0"/>
                <a:cs typeface="Times New Roman" pitchFamily="18" charset="0"/>
              </a:rPr>
              <a:t>地址最多，占境外 </a:t>
            </a:r>
            <a:r>
              <a:rPr lang="en-US" altLang="zh-CN" sz="2400" dirty="0" smtClean="0">
                <a:solidFill>
                  <a:schemeClr val="tx1">
                    <a:lumMod val="65000"/>
                    <a:lumOff val="35000"/>
                  </a:schemeClr>
                </a:solidFill>
                <a:latin typeface="Times New Roman" pitchFamily="18" charset="0"/>
                <a:cs typeface="Times New Roman" pitchFamily="18" charset="0"/>
              </a:rPr>
              <a:t>IP </a:t>
            </a:r>
            <a:r>
              <a:rPr lang="zh-CN" altLang="en-US" sz="2400" dirty="0" smtClean="0">
                <a:solidFill>
                  <a:schemeClr val="tx1">
                    <a:lumMod val="65000"/>
                    <a:lumOff val="35000"/>
                  </a:schemeClr>
                </a:solidFill>
                <a:latin typeface="Times New Roman" pitchFamily="18" charset="0"/>
                <a:cs typeface="Times New Roman" pitchFamily="18" charset="0"/>
              </a:rPr>
              <a:t>地址总数的 </a:t>
            </a:r>
            <a:r>
              <a:rPr lang="en-US" altLang="zh-CN" sz="2400" dirty="0" smtClean="0">
                <a:solidFill>
                  <a:schemeClr val="tx1">
                    <a:lumMod val="65000"/>
                    <a:lumOff val="35000"/>
                  </a:schemeClr>
                </a:solidFill>
                <a:latin typeface="Times New Roman" pitchFamily="18" charset="0"/>
                <a:cs typeface="Times New Roman" pitchFamily="18" charset="0"/>
              </a:rPr>
              <a:t>23.2%</a:t>
            </a:r>
            <a:r>
              <a:rPr lang="zh-CN" altLang="en-US" sz="2400" dirty="0" smtClean="0">
                <a:solidFill>
                  <a:schemeClr val="tx1">
                    <a:lumMod val="65000"/>
                    <a:lumOff val="35000"/>
                  </a:schemeClr>
                </a:solidFill>
                <a:latin typeface="Times New Roman" pitchFamily="18" charset="0"/>
                <a:cs typeface="Times New Roman" pitchFamily="18" charset="0"/>
              </a:rPr>
              <a:t>，其次是位于中国香港和俄罗斯的 </a:t>
            </a:r>
            <a:r>
              <a:rPr lang="en-US" altLang="zh-CN" sz="2400" dirty="0" smtClean="0">
                <a:solidFill>
                  <a:schemeClr val="tx1">
                    <a:lumMod val="65000"/>
                    <a:lumOff val="35000"/>
                  </a:schemeClr>
                </a:solidFill>
                <a:latin typeface="Times New Roman" pitchFamily="18" charset="0"/>
                <a:cs typeface="Times New Roman" pitchFamily="18" charset="0"/>
              </a:rPr>
              <a:t>IP </a:t>
            </a:r>
            <a:r>
              <a:rPr lang="zh-CN" altLang="en-US" sz="2400" dirty="0" smtClean="0">
                <a:solidFill>
                  <a:schemeClr val="tx1">
                    <a:lumMod val="65000"/>
                    <a:lumOff val="35000"/>
                  </a:schemeClr>
                </a:solidFill>
                <a:latin typeface="Times New Roman" pitchFamily="18" charset="0"/>
                <a:cs typeface="Times New Roman" pitchFamily="18" charset="0"/>
              </a:rPr>
              <a:t>地址。</a:t>
            </a:r>
            <a:endParaRPr lang="zh-CN" altLang="en-US" sz="2400" i="0" dirty="0">
              <a:solidFill>
                <a:schemeClr val="tx1">
                  <a:lumMod val="65000"/>
                  <a:lumOff val="35000"/>
                </a:schemeClr>
              </a:solidFill>
              <a:effectLst/>
              <a:latin typeface="Times New Roman" pitchFamily="18" charset="0"/>
              <a:cs typeface="Times New Roman" pitchFamily="18" charset="0"/>
            </a:endParaRPr>
          </a:p>
        </p:txBody>
      </p:sp>
      <p:sp>
        <p:nvSpPr>
          <p:cNvPr id="323" name="矩形 322"/>
          <p:cNvSpPr/>
          <p:nvPr/>
        </p:nvSpPr>
        <p:spPr>
          <a:xfrm>
            <a:off x="434196" y="1637427"/>
            <a:ext cx="5566554" cy="646331"/>
          </a:xfrm>
          <a:prstGeom prst="rect">
            <a:avLst/>
          </a:prstGeom>
        </p:spPr>
        <p:txBody>
          <a:bodyPr wrap="square">
            <a:spAutoFit/>
          </a:bodyPr>
          <a:lstStyle/>
          <a:p>
            <a:pPr lvl="0" latinLnBrk="1"/>
            <a:r>
              <a:rPr lang="en-US" altLang="zh-CN" sz="3600" dirty="0" smtClean="0">
                <a:solidFill>
                  <a:srgbClr val="00B187"/>
                </a:solidFill>
                <a:latin typeface="lucida grande"/>
              </a:rPr>
              <a:t>(</a:t>
            </a:r>
            <a:r>
              <a:rPr lang="zh-CN" altLang="en-US" sz="3600" dirty="0" smtClean="0">
                <a:solidFill>
                  <a:srgbClr val="00B187"/>
                </a:solidFill>
                <a:latin typeface="lucida grande"/>
              </a:rPr>
              <a:t>四</a:t>
            </a:r>
            <a:r>
              <a:rPr lang="en-US" altLang="zh-CN" sz="3600" dirty="0" smtClean="0">
                <a:solidFill>
                  <a:srgbClr val="00B187"/>
                </a:solidFill>
                <a:latin typeface="lucida grande"/>
              </a:rPr>
              <a:t>)</a:t>
            </a:r>
            <a:r>
              <a:rPr lang="zh-CN" altLang="en-US" sz="3600" dirty="0" smtClean="0">
                <a:solidFill>
                  <a:srgbClr val="00B187"/>
                </a:solidFill>
                <a:latin typeface="lucida grande"/>
              </a:rPr>
              <a:t>网站安全</a:t>
            </a:r>
            <a:r>
              <a:rPr lang="en-US" altLang="zh-CN" sz="3600" dirty="0" smtClean="0">
                <a:solidFill>
                  <a:srgbClr val="00B187"/>
                </a:solidFill>
                <a:latin typeface="lucida grande"/>
              </a:rPr>
              <a:t>:</a:t>
            </a:r>
            <a:r>
              <a:rPr lang="zh-CN" altLang="en-US" sz="3600" dirty="0" smtClean="0">
                <a:solidFill>
                  <a:srgbClr val="00B187"/>
                </a:solidFill>
                <a:latin typeface="lucida grande"/>
              </a:rPr>
              <a:t>网站后门</a:t>
            </a:r>
            <a:endParaRPr lang="zh-CN" altLang="en-US" sz="3600" i="0" dirty="0" smtClean="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11" name="矩形 10"/>
          <p:cNvSpPr/>
          <p:nvPr/>
        </p:nvSpPr>
        <p:spPr>
          <a:xfrm>
            <a:off x="6680512" y="4311134"/>
            <a:ext cx="5258812" cy="646331"/>
          </a:xfrm>
          <a:prstGeom prst="rect">
            <a:avLst/>
          </a:prstGeom>
        </p:spPr>
        <p:txBody>
          <a:bodyPr wrap="none">
            <a:spAutoFit/>
          </a:bodyPr>
          <a:lstStyle/>
          <a:p>
            <a:pPr algn="ctr"/>
            <a:r>
              <a:rPr lang="en-US" altLang="zh-CN" dirty="0" smtClean="0"/>
              <a:t>2018 </a:t>
            </a:r>
            <a:r>
              <a:rPr lang="zh-CN" altLang="en-US" dirty="0" smtClean="0"/>
              <a:t>年境外向我国境内网站植入后门 </a:t>
            </a:r>
            <a:r>
              <a:rPr lang="en-US" altLang="zh-CN" dirty="0" smtClean="0"/>
              <a:t>IP </a:t>
            </a:r>
            <a:r>
              <a:rPr lang="zh-CN" altLang="en-US" dirty="0" smtClean="0"/>
              <a:t>地址所属</a:t>
            </a:r>
            <a:endParaRPr lang="en-US" altLang="zh-CN" dirty="0" smtClean="0"/>
          </a:p>
          <a:p>
            <a:pPr algn="ctr"/>
            <a:r>
              <a:rPr lang="zh-CN" altLang="en-US" dirty="0" smtClean="0"/>
              <a:t>国家或地区 </a:t>
            </a:r>
            <a:r>
              <a:rPr lang="en-US" altLang="zh-CN" dirty="0" smtClean="0"/>
              <a:t>Top10 </a:t>
            </a:r>
            <a:endParaRPr lang="zh-CN" altLang="en-US" dirty="0"/>
          </a:p>
        </p:txBody>
      </p:sp>
      <p:pic>
        <p:nvPicPr>
          <p:cNvPr id="50178" name="Picture 2"/>
          <p:cNvPicPr>
            <a:picLocks noChangeAspect="1" noChangeArrowheads="1"/>
          </p:cNvPicPr>
          <p:nvPr/>
        </p:nvPicPr>
        <p:blipFill>
          <a:blip r:embed="rId2" cstate="print"/>
          <a:srcRect/>
          <a:stretch>
            <a:fillRect/>
          </a:stretch>
        </p:blipFill>
        <p:spPr bwMode="auto">
          <a:xfrm>
            <a:off x="6181726" y="798411"/>
            <a:ext cx="5829300" cy="319256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650">
        <p:push dir="r"/>
      </p:transition>
    </mc:Choice>
    <mc:Fallback>
      <p:transition spd="med">
        <p:push dir="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smtClean="0">
                <a:solidFill>
                  <a:srgbClr val="00B187"/>
                </a:solidFill>
              </a:rPr>
              <a:t>Context</a:t>
            </a:r>
            <a:endParaRPr lang="zh-CN" altLang="en-US" sz="4400" b="1" dirty="0">
              <a:solidFill>
                <a:srgbClr val="00B187"/>
              </a:solidFill>
            </a:endParaRPr>
          </a:p>
        </p:txBody>
      </p:sp>
      <p:sp>
        <p:nvSpPr>
          <p:cNvPr id="320" name="矩形 319"/>
          <p:cNvSpPr/>
          <p:nvPr/>
        </p:nvSpPr>
        <p:spPr>
          <a:xfrm>
            <a:off x="280525" y="2516703"/>
            <a:ext cx="5529725" cy="2677656"/>
          </a:xfrm>
          <a:prstGeom prst="rect">
            <a:avLst/>
          </a:prstGeom>
        </p:spPr>
        <p:txBody>
          <a:bodyPr wrap="square">
            <a:spAutoFit/>
          </a:bodyPr>
          <a:lstStyle/>
          <a:p>
            <a:pPr algn="just" latinLnBrk="1"/>
            <a:r>
              <a:rPr lang="en-US" altLang="zh-CN" sz="2400" dirty="0" smtClean="0">
                <a:solidFill>
                  <a:schemeClr val="tx1">
                    <a:lumMod val="65000"/>
                    <a:lumOff val="35000"/>
                  </a:schemeClr>
                </a:solidFill>
                <a:latin typeface="Times New Roman" pitchFamily="18" charset="0"/>
                <a:cs typeface="Times New Roman" pitchFamily="18" charset="0"/>
              </a:rPr>
              <a:t>2018 </a:t>
            </a:r>
            <a:r>
              <a:rPr lang="zh-CN" altLang="en-US" sz="2400" dirty="0" smtClean="0">
                <a:solidFill>
                  <a:schemeClr val="tx1">
                    <a:lumMod val="65000"/>
                    <a:lumOff val="35000"/>
                  </a:schemeClr>
                </a:solidFill>
                <a:latin typeface="Times New Roman" pitchFamily="18" charset="0"/>
                <a:cs typeface="Times New Roman" pitchFamily="18" charset="0"/>
              </a:rPr>
              <a:t>年，</a:t>
            </a:r>
            <a:r>
              <a:rPr lang="en-US" altLang="zh-CN" sz="2400" dirty="0" smtClean="0">
                <a:solidFill>
                  <a:schemeClr val="tx1">
                    <a:lumMod val="65000"/>
                    <a:lumOff val="35000"/>
                  </a:schemeClr>
                </a:solidFill>
                <a:latin typeface="Times New Roman" pitchFamily="18" charset="0"/>
                <a:cs typeface="Times New Roman" pitchFamily="18" charset="0"/>
              </a:rPr>
              <a:t>CNCERT </a:t>
            </a:r>
            <a:r>
              <a:rPr lang="zh-CN" altLang="en-US" sz="2400" dirty="0" smtClean="0">
                <a:solidFill>
                  <a:schemeClr val="tx1">
                    <a:lumMod val="65000"/>
                    <a:lumOff val="35000"/>
                  </a:schemeClr>
                </a:solidFill>
                <a:latin typeface="Times New Roman" pitchFamily="18" charset="0"/>
                <a:cs typeface="Times New Roman" pitchFamily="18" charset="0"/>
              </a:rPr>
              <a:t>监测发现我国境内遭篡改的网站有</a:t>
            </a:r>
            <a:r>
              <a:rPr lang="en-US" altLang="zh-CN" sz="2400" dirty="0" smtClean="0">
                <a:solidFill>
                  <a:schemeClr val="tx1">
                    <a:lumMod val="65000"/>
                    <a:lumOff val="35000"/>
                  </a:schemeClr>
                </a:solidFill>
                <a:latin typeface="Times New Roman" pitchFamily="18" charset="0"/>
                <a:cs typeface="Times New Roman" pitchFamily="18" charset="0"/>
              </a:rPr>
              <a:t>7,049 </a:t>
            </a:r>
            <a:r>
              <a:rPr lang="zh-CN" altLang="en-US" sz="2400" dirty="0" smtClean="0">
                <a:solidFill>
                  <a:schemeClr val="tx1">
                    <a:lumMod val="65000"/>
                    <a:lumOff val="35000"/>
                  </a:schemeClr>
                </a:solidFill>
                <a:latin typeface="Times New Roman" pitchFamily="18" charset="0"/>
                <a:cs typeface="Times New Roman" pitchFamily="18" charset="0"/>
              </a:rPr>
              <a:t>个，其中被篡改的政府网站有 </a:t>
            </a:r>
            <a:r>
              <a:rPr lang="en-US" altLang="zh-CN" sz="2400" dirty="0" smtClean="0">
                <a:solidFill>
                  <a:schemeClr val="tx1">
                    <a:lumMod val="65000"/>
                    <a:lumOff val="35000"/>
                  </a:schemeClr>
                </a:solidFill>
                <a:latin typeface="Times New Roman" pitchFamily="18" charset="0"/>
                <a:cs typeface="Times New Roman" pitchFamily="18" charset="0"/>
              </a:rPr>
              <a:t>216 </a:t>
            </a:r>
            <a:r>
              <a:rPr lang="zh-CN" altLang="en-US" sz="2400" dirty="0" smtClean="0">
                <a:solidFill>
                  <a:schemeClr val="tx1">
                    <a:lumMod val="65000"/>
                    <a:lumOff val="35000"/>
                  </a:schemeClr>
                </a:solidFill>
                <a:latin typeface="Times New Roman" pitchFamily="18" charset="0"/>
                <a:cs typeface="Times New Roman" pitchFamily="18" charset="0"/>
              </a:rPr>
              <a:t>个。从境内被篡改网页的顶级域名分布来看，“</a:t>
            </a:r>
            <a:r>
              <a:rPr lang="en-US" altLang="zh-CN" sz="2400" dirty="0" smtClean="0">
                <a:solidFill>
                  <a:schemeClr val="tx1">
                    <a:lumMod val="65000"/>
                    <a:lumOff val="35000"/>
                  </a:schemeClr>
                </a:solidFill>
                <a:latin typeface="Times New Roman" pitchFamily="18" charset="0"/>
                <a:cs typeface="Times New Roman" pitchFamily="18" charset="0"/>
              </a:rPr>
              <a:t>.com”</a:t>
            </a:r>
            <a:r>
              <a:rPr lang="zh-CN" altLang="en-US" sz="2400" dirty="0" smtClean="0">
                <a:solidFill>
                  <a:schemeClr val="tx1">
                    <a:lumMod val="65000"/>
                    <a:lumOff val="35000"/>
                  </a:schemeClr>
                </a:solidFill>
                <a:latin typeface="Times New Roman" pitchFamily="18" charset="0"/>
                <a:cs typeface="Times New Roman" pitchFamily="18" charset="0"/>
              </a:rPr>
              <a:t>、</a:t>
            </a:r>
            <a:r>
              <a:rPr lang="en-US" altLang="zh-CN" sz="2400" dirty="0" smtClean="0">
                <a:solidFill>
                  <a:schemeClr val="tx1">
                    <a:lumMod val="65000"/>
                    <a:lumOff val="35000"/>
                  </a:schemeClr>
                </a:solidFill>
                <a:latin typeface="Times New Roman" pitchFamily="18" charset="0"/>
                <a:cs typeface="Times New Roman" pitchFamily="18" charset="0"/>
              </a:rPr>
              <a:t>“.net”</a:t>
            </a:r>
            <a:r>
              <a:rPr lang="zh-CN" altLang="en-US" sz="2400" dirty="0" smtClean="0">
                <a:solidFill>
                  <a:schemeClr val="tx1">
                    <a:lumMod val="65000"/>
                    <a:lumOff val="35000"/>
                  </a:schemeClr>
                </a:solidFill>
                <a:latin typeface="Times New Roman" pitchFamily="18" charset="0"/>
                <a:cs typeface="Times New Roman" pitchFamily="18" charset="0"/>
              </a:rPr>
              <a:t>和“</a:t>
            </a:r>
            <a:r>
              <a:rPr lang="en-US" altLang="zh-CN" sz="2400" dirty="0" smtClean="0">
                <a:solidFill>
                  <a:schemeClr val="tx1">
                    <a:lumMod val="65000"/>
                    <a:lumOff val="35000"/>
                  </a:schemeClr>
                </a:solidFill>
                <a:latin typeface="Times New Roman" pitchFamily="18" charset="0"/>
                <a:cs typeface="Times New Roman" pitchFamily="18" charset="0"/>
              </a:rPr>
              <a:t>.</a:t>
            </a:r>
            <a:r>
              <a:rPr lang="en-US" altLang="zh-CN" sz="2400" dirty="0" err="1" smtClean="0">
                <a:solidFill>
                  <a:schemeClr val="tx1">
                    <a:lumMod val="65000"/>
                    <a:lumOff val="35000"/>
                  </a:schemeClr>
                </a:solidFill>
                <a:latin typeface="Times New Roman" pitchFamily="18" charset="0"/>
                <a:cs typeface="Times New Roman" pitchFamily="18" charset="0"/>
              </a:rPr>
              <a:t>gov.cn</a:t>
            </a:r>
            <a:r>
              <a:rPr lang="en-US" altLang="zh-CN" sz="2400" dirty="0" smtClean="0">
                <a:solidFill>
                  <a:schemeClr val="tx1">
                    <a:lumMod val="65000"/>
                    <a:lumOff val="35000"/>
                  </a:schemeClr>
                </a:solidFill>
                <a:latin typeface="Times New Roman" pitchFamily="18" charset="0"/>
                <a:cs typeface="Times New Roman" pitchFamily="18" charset="0"/>
              </a:rPr>
              <a:t>”</a:t>
            </a:r>
            <a:r>
              <a:rPr lang="zh-CN" altLang="en-US" sz="2400" dirty="0" smtClean="0">
                <a:solidFill>
                  <a:schemeClr val="tx1">
                    <a:lumMod val="65000"/>
                    <a:lumOff val="35000"/>
                  </a:schemeClr>
                </a:solidFill>
                <a:latin typeface="Times New Roman" pitchFamily="18" charset="0"/>
                <a:cs typeface="Times New Roman" pitchFamily="18" charset="0"/>
              </a:rPr>
              <a:t>占比分列前三位，分别占总数的 </a:t>
            </a:r>
            <a:r>
              <a:rPr lang="en-US" altLang="zh-CN" sz="2400" dirty="0" smtClean="0">
                <a:solidFill>
                  <a:schemeClr val="tx1">
                    <a:lumMod val="65000"/>
                    <a:lumOff val="35000"/>
                  </a:schemeClr>
                </a:solidFill>
                <a:latin typeface="Times New Roman" pitchFamily="18" charset="0"/>
                <a:cs typeface="Times New Roman" pitchFamily="18" charset="0"/>
              </a:rPr>
              <a:t>66.3%</a:t>
            </a:r>
            <a:r>
              <a:rPr lang="zh-CN" altLang="en-US" sz="2400" dirty="0" smtClean="0">
                <a:solidFill>
                  <a:schemeClr val="tx1">
                    <a:lumMod val="65000"/>
                    <a:lumOff val="35000"/>
                  </a:schemeClr>
                </a:solidFill>
                <a:latin typeface="Times New Roman" pitchFamily="18" charset="0"/>
                <a:cs typeface="Times New Roman" pitchFamily="18" charset="0"/>
              </a:rPr>
              <a:t>、</a:t>
            </a:r>
            <a:r>
              <a:rPr lang="en-US" altLang="zh-CN" sz="2400" dirty="0" smtClean="0">
                <a:solidFill>
                  <a:schemeClr val="tx1">
                    <a:lumMod val="65000"/>
                    <a:lumOff val="35000"/>
                  </a:schemeClr>
                </a:solidFill>
                <a:latin typeface="Times New Roman" pitchFamily="18" charset="0"/>
                <a:cs typeface="Times New Roman" pitchFamily="18" charset="0"/>
              </a:rPr>
              <a:t>7.7%</a:t>
            </a:r>
            <a:r>
              <a:rPr lang="zh-CN" altLang="en-US" sz="2400" dirty="0" smtClean="0">
                <a:solidFill>
                  <a:schemeClr val="tx1">
                    <a:lumMod val="65000"/>
                    <a:lumOff val="35000"/>
                  </a:schemeClr>
                </a:solidFill>
                <a:latin typeface="Times New Roman" pitchFamily="18" charset="0"/>
                <a:cs typeface="Times New Roman" pitchFamily="18" charset="0"/>
              </a:rPr>
              <a:t>和 </a:t>
            </a:r>
            <a:r>
              <a:rPr lang="en-US" altLang="zh-CN" sz="2400" dirty="0" smtClean="0">
                <a:solidFill>
                  <a:schemeClr val="tx1">
                    <a:lumMod val="65000"/>
                    <a:lumOff val="35000"/>
                  </a:schemeClr>
                </a:solidFill>
                <a:latin typeface="Times New Roman" pitchFamily="18" charset="0"/>
                <a:cs typeface="Times New Roman" pitchFamily="18" charset="0"/>
              </a:rPr>
              <a:t>3.1%</a:t>
            </a:r>
            <a:r>
              <a:rPr lang="zh-CN" altLang="en-US" sz="2400" dirty="0" smtClean="0">
                <a:solidFill>
                  <a:schemeClr val="tx1">
                    <a:lumMod val="65000"/>
                    <a:lumOff val="35000"/>
                  </a:schemeClr>
                </a:solidFill>
                <a:latin typeface="Times New Roman" pitchFamily="18" charset="0"/>
                <a:cs typeface="Times New Roman" pitchFamily="18" charset="0"/>
              </a:rPr>
              <a:t>，占比分布情况与 </a:t>
            </a:r>
            <a:r>
              <a:rPr lang="en-US" altLang="zh-CN" sz="2400" dirty="0" smtClean="0">
                <a:solidFill>
                  <a:schemeClr val="tx1">
                    <a:lumMod val="65000"/>
                    <a:lumOff val="35000"/>
                  </a:schemeClr>
                </a:solidFill>
                <a:latin typeface="Times New Roman" pitchFamily="18" charset="0"/>
                <a:cs typeface="Times New Roman" pitchFamily="18" charset="0"/>
              </a:rPr>
              <a:t>2017 </a:t>
            </a:r>
            <a:r>
              <a:rPr lang="zh-CN" altLang="en-US" sz="2400" dirty="0" smtClean="0">
                <a:solidFill>
                  <a:schemeClr val="tx1">
                    <a:lumMod val="65000"/>
                    <a:lumOff val="35000"/>
                  </a:schemeClr>
                </a:solidFill>
                <a:latin typeface="Times New Roman" pitchFamily="18" charset="0"/>
                <a:cs typeface="Times New Roman" pitchFamily="18" charset="0"/>
              </a:rPr>
              <a:t>年无明显变化。 </a:t>
            </a:r>
            <a:endParaRPr lang="zh-CN" altLang="en-US" sz="2400" i="0" dirty="0">
              <a:solidFill>
                <a:schemeClr val="tx1">
                  <a:lumMod val="65000"/>
                  <a:lumOff val="35000"/>
                </a:schemeClr>
              </a:solidFill>
              <a:effectLst/>
              <a:latin typeface="Times New Roman" pitchFamily="18" charset="0"/>
              <a:cs typeface="Times New Roman" pitchFamily="18" charset="0"/>
            </a:endParaRPr>
          </a:p>
        </p:txBody>
      </p:sp>
      <p:sp>
        <p:nvSpPr>
          <p:cNvPr id="323" name="矩形 322"/>
          <p:cNvSpPr/>
          <p:nvPr/>
        </p:nvSpPr>
        <p:spPr>
          <a:xfrm>
            <a:off x="434196" y="1637427"/>
            <a:ext cx="5566554" cy="646331"/>
          </a:xfrm>
          <a:prstGeom prst="rect">
            <a:avLst/>
          </a:prstGeom>
        </p:spPr>
        <p:txBody>
          <a:bodyPr wrap="square">
            <a:spAutoFit/>
          </a:bodyPr>
          <a:lstStyle/>
          <a:p>
            <a:pPr lvl="0" latinLnBrk="1"/>
            <a:r>
              <a:rPr lang="en-US" altLang="zh-CN" sz="3600" dirty="0" smtClean="0">
                <a:solidFill>
                  <a:srgbClr val="00B187"/>
                </a:solidFill>
                <a:latin typeface="lucida grande"/>
              </a:rPr>
              <a:t>(</a:t>
            </a:r>
            <a:r>
              <a:rPr lang="zh-CN" altLang="en-US" sz="3600" dirty="0" smtClean="0">
                <a:solidFill>
                  <a:srgbClr val="00B187"/>
                </a:solidFill>
                <a:latin typeface="lucida grande"/>
              </a:rPr>
              <a:t>四</a:t>
            </a:r>
            <a:r>
              <a:rPr lang="en-US" altLang="zh-CN" sz="3600" dirty="0" smtClean="0">
                <a:solidFill>
                  <a:srgbClr val="00B187"/>
                </a:solidFill>
                <a:latin typeface="lucida grande"/>
              </a:rPr>
              <a:t>)</a:t>
            </a:r>
            <a:r>
              <a:rPr lang="zh-CN" altLang="en-US" sz="3600" dirty="0" smtClean="0">
                <a:solidFill>
                  <a:srgbClr val="00B187"/>
                </a:solidFill>
                <a:latin typeface="lucida grande"/>
              </a:rPr>
              <a:t>网站安全</a:t>
            </a:r>
            <a:r>
              <a:rPr lang="en-US" altLang="zh-CN" sz="3600" dirty="0" smtClean="0">
                <a:solidFill>
                  <a:srgbClr val="00B187"/>
                </a:solidFill>
                <a:latin typeface="lucida grande"/>
              </a:rPr>
              <a:t>:</a:t>
            </a:r>
            <a:r>
              <a:rPr lang="zh-CN" altLang="en-US" sz="3600" dirty="0" smtClean="0">
                <a:solidFill>
                  <a:srgbClr val="00B187"/>
                </a:solidFill>
                <a:latin typeface="lucida grande"/>
              </a:rPr>
              <a:t>网页篡改</a:t>
            </a:r>
            <a:endParaRPr lang="zh-CN" altLang="en-US" sz="3600" i="0" dirty="0" smtClean="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11" name="矩形 10"/>
          <p:cNvSpPr/>
          <p:nvPr/>
        </p:nvSpPr>
        <p:spPr>
          <a:xfrm>
            <a:off x="6729724" y="4311134"/>
            <a:ext cx="5160387" cy="369332"/>
          </a:xfrm>
          <a:prstGeom prst="rect">
            <a:avLst/>
          </a:prstGeom>
        </p:spPr>
        <p:txBody>
          <a:bodyPr wrap="none">
            <a:spAutoFit/>
          </a:bodyPr>
          <a:lstStyle/>
          <a:p>
            <a:pPr algn="ctr"/>
            <a:r>
              <a:rPr lang="en-US" altLang="zh-CN" dirty="0" smtClean="0"/>
              <a:t>2013 </a:t>
            </a:r>
            <a:r>
              <a:rPr lang="zh-CN" altLang="en-US" dirty="0" smtClean="0"/>
              <a:t>年至 </a:t>
            </a:r>
            <a:r>
              <a:rPr lang="en-US" altLang="zh-CN" dirty="0" smtClean="0"/>
              <a:t>2018 </a:t>
            </a:r>
            <a:r>
              <a:rPr lang="zh-CN" altLang="en-US" dirty="0" smtClean="0"/>
              <a:t>年我国境内被篡改网站数量情况 </a:t>
            </a:r>
            <a:endParaRPr lang="zh-CN" altLang="en-US" dirty="0"/>
          </a:p>
        </p:txBody>
      </p:sp>
      <p:pic>
        <p:nvPicPr>
          <p:cNvPr id="51202" name="Picture 2"/>
          <p:cNvPicPr>
            <a:picLocks noChangeAspect="1" noChangeArrowheads="1"/>
          </p:cNvPicPr>
          <p:nvPr/>
        </p:nvPicPr>
        <p:blipFill>
          <a:blip r:embed="rId2" cstate="print"/>
          <a:srcRect/>
          <a:stretch>
            <a:fillRect/>
          </a:stretch>
        </p:blipFill>
        <p:spPr bwMode="auto">
          <a:xfrm>
            <a:off x="6529389" y="1412834"/>
            <a:ext cx="5243512" cy="2397166"/>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650">
        <p:push dir="r"/>
      </p:transition>
    </mc:Choice>
    <mc:Fallback>
      <p:transition spd="med">
        <p:push dir="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smtClean="0">
                <a:solidFill>
                  <a:srgbClr val="00B187"/>
                </a:solidFill>
              </a:rPr>
              <a:t>Context</a:t>
            </a:r>
            <a:endParaRPr lang="zh-CN" altLang="en-US" sz="4400" b="1" dirty="0">
              <a:solidFill>
                <a:srgbClr val="00B187"/>
              </a:solidFill>
            </a:endParaRPr>
          </a:p>
        </p:txBody>
      </p:sp>
      <p:sp>
        <p:nvSpPr>
          <p:cNvPr id="320" name="矩形 319"/>
          <p:cNvSpPr/>
          <p:nvPr/>
        </p:nvSpPr>
        <p:spPr>
          <a:xfrm>
            <a:off x="280525" y="2354778"/>
            <a:ext cx="5529725" cy="4154984"/>
          </a:xfrm>
          <a:prstGeom prst="rect">
            <a:avLst/>
          </a:prstGeom>
        </p:spPr>
        <p:txBody>
          <a:bodyPr wrap="square">
            <a:spAutoFit/>
          </a:bodyPr>
          <a:lstStyle/>
          <a:p>
            <a:pPr algn="just" latinLnBrk="1"/>
            <a:r>
              <a:rPr lang="en-US" altLang="zh-CN" sz="2400" dirty="0" smtClean="0">
                <a:solidFill>
                  <a:schemeClr val="tx1">
                    <a:lumMod val="65000"/>
                    <a:lumOff val="35000"/>
                  </a:schemeClr>
                </a:solidFill>
                <a:latin typeface="Times New Roman" pitchFamily="18" charset="0"/>
                <a:cs typeface="Times New Roman" pitchFamily="18" charset="0"/>
              </a:rPr>
              <a:t>2018 </a:t>
            </a:r>
            <a:r>
              <a:rPr lang="zh-CN" altLang="en-US" sz="2400" dirty="0" smtClean="0">
                <a:solidFill>
                  <a:schemeClr val="tx1">
                    <a:lumMod val="65000"/>
                    <a:lumOff val="35000"/>
                  </a:schemeClr>
                </a:solidFill>
                <a:latin typeface="Times New Roman" pitchFamily="18" charset="0"/>
                <a:cs typeface="Times New Roman" pitchFamily="18" charset="0"/>
              </a:rPr>
              <a:t>年，</a:t>
            </a:r>
            <a:r>
              <a:rPr lang="en-US" altLang="zh-CN" sz="2400" dirty="0" smtClean="0">
                <a:solidFill>
                  <a:schemeClr val="tx1">
                    <a:lumMod val="65000"/>
                    <a:lumOff val="35000"/>
                  </a:schemeClr>
                </a:solidFill>
                <a:latin typeface="Times New Roman" pitchFamily="18" charset="0"/>
                <a:cs typeface="Times New Roman" pitchFamily="18" charset="0"/>
              </a:rPr>
              <a:t>CNCERT</a:t>
            </a:r>
            <a:r>
              <a:rPr lang="zh-CN" altLang="en-US" sz="2400" dirty="0" smtClean="0">
                <a:solidFill>
                  <a:schemeClr val="tx1">
                    <a:lumMod val="65000"/>
                    <a:lumOff val="35000"/>
                  </a:schemeClr>
                </a:solidFill>
                <a:latin typeface="Times New Roman" pitchFamily="18" charset="0"/>
                <a:cs typeface="Times New Roman" pitchFamily="18" charset="0"/>
              </a:rPr>
              <a:t>使用自主研发的工业互联网安全测试平台</a:t>
            </a:r>
            <a:r>
              <a:rPr lang="en-US" altLang="zh-CN" sz="2400" dirty="0" smtClean="0">
                <a:solidFill>
                  <a:schemeClr val="tx1">
                    <a:lumMod val="65000"/>
                    <a:lumOff val="35000"/>
                  </a:schemeClr>
                </a:solidFill>
                <a:latin typeface="Times New Roman" pitchFamily="18" charset="0"/>
                <a:cs typeface="Times New Roman" pitchFamily="18" charset="0"/>
              </a:rPr>
              <a:t>Acheron</a:t>
            </a:r>
            <a:r>
              <a:rPr lang="zh-CN" altLang="en-US" sz="2400" dirty="0" smtClean="0">
                <a:solidFill>
                  <a:schemeClr val="tx1">
                    <a:lumMod val="65000"/>
                    <a:lumOff val="35000"/>
                  </a:schemeClr>
                </a:solidFill>
                <a:latin typeface="Times New Roman" pitchFamily="18" charset="0"/>
                <a:cs typeface="Times New Roman" pitchFamily="18" charset="0"/>
              </a:rPr>
              <a:t>对主流工控设备和网络安全专用产品进行了安全入网抽检，并对电力二次设备进行了专项安全测试。在所涉及 </a:t>
            </a:r>
            <a:r>
              <a:rPr lang="en-US" altLang="zh-CN" sz="2400" dirty="0" smtClean="0">
                <a:solidFill>
                  <a:schemeClr val="tx1">
                    <a:lumMod val="65000"/>
                    <a:lumOff val="35000"/>
                  </a:schemeClr>
                </a:solidFill>
                <a:latin typeface="Times New Roman" pitchFamily="18" charset="0"/>
                <a:cs typeface="Times New Roman" pitchFamily="18" charset="0"/>
              </a:rPr>
              <a:t>35 </a:t>
            </a:r>
            <a:r>
              <a:rPr lang="zh-CN" altLang="en-US" sz="2400" dirty="0" smtClean="0">
                <a:solidFill>
                  <a:schemeClr val="tx1">
                    <a:lumMod val="65000"/>
                    <a:lumOff val="35000"/>
                  </a:schemeClr>
                </a:solidFill>
                <a:latin typeface="Times New Roman" pitchFamily="18" charset="0"/>
                <a:cs typeface="Times New Roman" pitchFamily="18" charset="0"/>
              </a:rPr>
              <a:t>个国内外主流厂商的 </a:t>
            </a:r>
            <a:r>
              <a:rPr lang="en-US" altLang="zh-CN" sz="2400" dirty="0" smtClean="0">
                <a:solidFill>
                  <a:schemeClr val="tx1">
                    <a:lumMod val="65000"/>
                    <a:lumOff val="35000"/>
                  </a:schemeClr>
                </a:solidFill>
                <a:latin typeface="Times New Roman" pitchFamily="18" charset="0"/>
                <a:cs typeface="Times New Roman" pitchFamily="18" charset="0"/>
              </a:rPr>
              <a:t>87 </a:t>
            </a:r>
            <a:r>
              <a:rPr lang="zh-CN" altLang="en-US" sz="2400" dirty="0" smtClean="0">
                <a:solidFill>
                  <a:schemeClr val="tx1">
                    <a:lumMod val="65000"/>
                    <a:lumOff val="35000"/>
                  </a:schemeClr>
                </a:solidFill>
                <a:latin typeface="Times New Roman" pitchFamily="18" charset="0"/>
                <a:cs typeface="Times New Roman" pitchFamily="18" charset="0"/>
              </a:rPr>
              <a:t>个型号产品中共发现 </a:t>
            </a:r>
            <a:r>
              <a:rPr lang="en-US" altLang="zh-CN" sz="2400" dirty="0" smtClean="0">
                <a:solidFill>
                  <a:schemeClr val="tx1">
                    <a:lumMod val="65000"/>
                    <a:lumOff val="35000"/>
                  </a:schemeClr>
                </a:solidFill>
                <a:latin typeface="Times New Roman" pitchFamily="18" charset="0"/>
                <a:cs typeface="Times New Roman" pitchFamily="18" charset="0"/>
              </a:rPr>
              <a:t>232 </a:t>
            </a:r>
            <a:r>
              <a:rPr lang="zh-CN" altLang="en-US" sz="2400" dirty="0" smtClean="0">
                <a:solidFill>
                  <a:schemeClr val="tx1">
                    <a:lumMod val="65000"/>
                    <a:lumOff val="35000"/>
                  </a:schemeClr>
                </a:solidFill>
                <a:latin typeface="Times New Roman" pitchFamily="18" charset="0"/>
                <a:cs typeface="Times New Roman" pitchFamily="18" charset="0"/>
              </a:rPr>
              <a:t>个高危漏洞，可能产生的风险包括拒绝服务攻击、远程命令执行、信息泄露等。利用这些漏洞，攻击者可使工控设备宕机，甚至获取设备控制权限，可能对其他工业网络设备发起攻击。</a:t>
            </a:r>
            <a:endParaRPr lang="zh-CN" altLang="en-US" sz="2400" i="0" dirty="0">
              <a:solidFill>
                <a:schemeClr val="tx1">
                  <a:lumMod val="65000"/>
                  <a:lumOff val="35000"/>
                </a:schemeClr>
              </a:solidFill>
              <a:effectLst/>
              <a:latin typeface="Times New Roman" pitchFamily="18" charset="0"/>
              <a:cs typeface="Times New Roman" pitchFamily="18" charset="0"/>
            </a:endParaRPr>
          </a:p>
        </p:txBody>
      </p:sp>
      <p:sp>
        <p:nvSpPr>
          <p:cNvPr id="323" name="矩形 322"/>
          <p:cNvSpPr/>
          <p:nvPr/>
        </p:nvSpPr>
        <p:spPr>
          <a:xfrm>
            <a:off x="434196" y="1637427"/>
            <a:ext cx="5566554" cy="646331"/>
          </a:xfrm>
          <a:prstGeom prst="rect">
            <a:avLst/>
          </a:prstGeom>
        </p:spPr>
        <p:txBody>
          <a:bodyPr wrap="square">
            <a:spAutoFit/>
          </a:bodyPr>
          <a:lstStyle/>
          <a:p>
            <a:pPr lvl="0" latinLnBrk="1"/>
            <a:r>
              <a:rPr lang="en-US" altLang="zh-CN" sz="3600" dirty="0" smtClean="0">
                <a:solidFill>
                  <a:srgbClr val="00B187"/>
                </a:solidFill>
                <a:latin typeface="lucida grande"/>
              </a:rPr>
              <a:t>(</a:t>
            </a:r>
            <a:r>
              <a:rPr lang="zh-CN" altLang="en-US" sz="3600" dirty="0" smtClean="0">
                <a:solidFill>
                  <a:srgbClr val="00B187"/>
                </a:solidFill>
                <a:latin typeface="lucida grande"/>
              </a:rPr>
              <a:t>五</a:t>
            </a:r>
            <a:r>
              <a:rPr lang="en-US" altLang="zh-CN" sz="3600" dirty="0" smtClean="0">
                <a:solidFill>
                  <a:srgbClr val="00B187"/>
                </a:solidFill>
                <a:latin typeface="lucida grande"/>
              </a:rPr>
              <a:t>)</a:t>
            </a:r>
            <a:r>
              <a:rPr lang="zh-CN" altLang="en-US" sz="3600" dirty="0" smtClean="0">
                <a:solidFill>
                  <a:srgbClr val="00B187"/>
                </a:solidFill>
                <a:latin typeface="lucida grande"/>
              </a:rPr>
              <a:t>工业互联网安全</a:t>
            </a:r>
            <a:endParaRPr lang="zh-CN" altLang="en-US" sz="3600" i="0" dirty="0" smtClean="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11" name="矩形 10"/>
          <p:cNvSpPr/>
          <p:nvPr/>
        </p:nvSpPr>
        <p:spPr>
          <a:xfrm>
            <a:off x="6924675" y="4311134"/>
            <a:ext cx="5057775" cy="646331"/>
          </a:xfrm>
          <a:prstGeom prst="rect">
            <a:avLst/>
          </a:prstGeom>
        </p:spPr>
        <p:txBody>
          <a:bodyPr wrap="square">
            <a:spAutoFit/>
          </a:bodyPr>
          <a:lstStyle/>
          <a:p>
            <a:pPr algn="ctr"/>
            <a:r>
              <a:rPr lang="en-US" altLang="zh-CN" dirty="0" smtClean="0"/>
              <a:t>2018 </a:t>
            </a:r>
            <a:r>
              <a:rPr lang="zh-CN" altLang="en-US" dirty="0" smtClean="0"/>
              <a:t>年工业网络产品安全检测中发现的高危漏洞类型分布 </a:t>
            </a:r>
            <a:endParaRPr lang="zh-CN" altLang="en-US" dirty="0"/>
          </a:p>
        </p:txBody>
      </p:sp>
      <p:pic>
        <p:nvPicPr>
          <p:cNvPr id="52226" name="Picture 2"/>
          <p:cNvPicPr>
            <a:picLocks noChangeAspect="1" noChangeArrowheads="1"/>
          </p:cNvPicPr>
          <p:nvPr/>
        </p:nvPicPr>
        <p:blipFill>
          <a:blip r:embed="rId2" cstate="print"/>
          <a:srcRect/>
          <a:stretch>
            <a:fillRect/>
          </a:stretch>
        </p:blipFill>
        <p:spPr bwMode="auto">
          <a:xfrm>
            <a:off x="6729413" y="1338263"/>
            <a:ext cx="5057775" cy="271462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650">
        <p:push dir="r"/>
      </p:transition>
    </mc:Choice>
    <mc:Fallback>
      <p:transition spd="med">
        <p:push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椭圆 1"/>
          <p:cNvSpPr/>
          <p:nvPr/>
        </p:nvSpPr>
        <p:spPr>
          <a:xfrm>
            <a:off x="4552950" y="1838325"/>
            <a:ext cx="3067050" cy="2876551"/>
          </a:xfrm>
          <a:prstGeom prst="ellipse">
            <a:avLst/>
          </a:prstGeom>
          <a:solidFill>
            <a:srgbClr val="00B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smtClean="0"/>
              <a:t>课程简介</a:t>
            </a:r>
            <a:endParaRPr lang="zh-CN" altLang="en-US" sz="3600" dirty="0"/>
          </a:p>
        </p:txBody>
      </p:sp>
      <p:sp>
        <p:nvSpPr>
          <p:cNvPr id="3" name="六边形 2"/>
          <p:cNvSpPr/>
          <p:nvPr/>
        </p:nvSpPr>
        <p:spPr>
          <a:xfrm>
            <a:off x="2486025" y="809625"/>
            <a:ext cx="2114550" cy="1714500"/>
          </a:xfrm>
          <a:prstGeom prst="hexagon">
            <a:avLst/>
          </a:prstGeom>
          <a:solidFill>
            <a:srgbClr val="00B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利用计算机进行的特定犯罪</a:t>
            </a:r>
            <a:endParaRPr lang="zh-CN" altLang="en-US" dirty="0"/>
          </a:p>
        </p:txBody>
      </p:sp>
      <p:sp>
        <p:nvSpPr>
          <p:cNvPr id="4" name="六边形 3"/>
          <p:cNvSpPr/>
          <p:nvPr/>
        </p:nvSpPr>
        <p:spPr>
          <a:xfrm>
            <a:off x="7505700" y="657225"/>
            <a:ext cx="2114550" cy="1857375"/>
          </a:xfrm>
          <a:prstGeom prst="hexagon">
            <a:avLst/>
          </a:prstGeom>
          <a:solidFill>
            <a:srgbClr val="00B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信息安全领域的法律问题</a:t>
            </a:r>
            <a:endParaRPr lang="zh-CN" altLang="en-US" dirty="0"/>
          </a:p>
        </p:txBody>
      </p:sp>
      <p:sp>
        <p:nvSpPr>
          <p:cNvPr id="5" name="六边形 4"/>
          <p:cNvSpPr/>
          <p:nvPr/>
        </p:nvSpPr>
        <p:spPr>
          <a:xfrm>
            <a:off x="2466975" y="4057650"/>
            <a:ext cx="2114550" cy="1857375"/>
          </a:xfrm>
          <a:prstGeom prst="hexagon">
            <a:avLst/>
          </a:prstGeom>
          <a:solidFill>
            <a:srgbClr val="00B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电子取证及计算机取证</a:t>
            </a:r>
            <a:endParaRPr lang="zh-CN" altLang="en-US" dirty="0"/>
          </a:p>
        </p:txBody>
      </p:sp>
      <p:sp>
        <p:nvSpPr>
          <p:cNvPr id="6" name="六边形 5"/>
          <p:cNvSpPr/>
          <p:nvPr/>
        </p:nvSpPr>
        <p:spPr>
          <a:xfrm>
            <a:off x="7439025" y="4029075"/>
            <a:ext cx="2114550" cy="1857375"/>
          </a:xfrm>
          <a:prstGeom prst="hexagon">
            <a:avLst/>
          </a:prstGeom>
          <a:solidFill>
            <a:srgbClr val="00B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计算机安全等级保护</a:t>
            </a:r>
            <a:endParaRPr lang="zh-CN" altLang="en-US" dirty="0"/>
          </a:p>
        </p:txBody>
      </p:sp>
      <p:sp>
        <p:nvSpPr>
          <p:cNvPr id="7" name="六边形 6"/>
          <p:cNvSpPr/>
          <p:nvPr/>
        </p:nvSpPr>
        <p:spPr>
          <a:xfrm>
            <a:off x="723900" y="2438400"/>
            <a:ext cx="2114550" cy="1714500"/>
          </a:xfrm>
          <a:prstGeom prst="hexagon">
            <a:avLst/>
          </a:prstGeom>
          <a:solidFill>
            <a:srgbClr val="00B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利用计算机进行的其它犯罪</a:t>
            </a:r>
            <a:endParaRPr lang="zh-CN" altLang="en-US" dirty="0"/>
          </a:p>
        </p:txBody>
      </p:sp>
      <p:sp>
        <p:nvSpPr>
          <p:cNvPr id="8" name="六边形 7"/>
          <p:cNvSpPr/>
          <p:nvPr/>
        </p:nvSpPr>
        <p:spPr>
          <a:xfrm>
            <a:off x="9201150" y="2381250"/>
            <a:ext cx="2114550" cy="1857375"/>
          </a:xfrm>
          <a:prstGeom prst="hexagon">
            <a:avLst/>
          </a:prstGeom>
          <a:solidFill>
            <a:srgbClr val="00B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网络与信息安全相关标准</a:t>
            </a:r>
            <a:endParaRPr lang="zh-CN" altLang="en-US" dirty="0"/>
          </a:p>
        </p:txBody>
      </p:sp>
      <p:cxnSp>
        <p:nvCxnSpPr>
          <p:cNvPr id="10" name="直接连接符 9"/>
          <p:cNvCxnSpPr/>
          <p:nvPr/>
        </p:nvCxnSpPr>
        <p:spPr>
          <a:xfrm>
            <a:off x="4381500" y="2133600"/>
            <a:ext cx="53340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2" idx="2"/>
          </p:cNvCxnSpPr>
          <p:nvPr/>
        </p:nvCxnSpPr>
        <p:spPr>
          <a:xfrm flipH="1">
            <a:off x="2819400" y="3276601"/>
            <a:ext cx="1733550" cy="9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4362450" y="4219575"/>
            <a:ext cx="523875"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286625" y="2133600"/>
            <a:ext cx="485775" cy="257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2" idx="6"/>
            <a:endCxn id="8" idx="3"/>
          </p:cNvCxnSpPr>
          <p:nvPr/>
        </p:nvCxnSpPr>
        <p:spPr>
          <a:xfrm>
            <a:off x="7620000" y="3276601"/>
            <a:ext cx="1581150" cy="33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 idx="5"/>
          </p:cNvCxnSpPr>
          <p:nvPr/>
        </p:nvCxnSpPr>
        <p:spPr>
          <a:xfrm>
            <a:off x="7170841" y="4293615"/>
            <a:ext cx="468209" cy="2783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smtClean="0">
                <a:solidFill>
                  <a:srgbClr val="00B187"/>
                </a:solidFill>
              </a:rPr>
              <a:t>Context</a:t>
            </a:r>
            <a:endParaRPr lang="zh-CN" altLang="en-US" sz="4400" b="1" dirty="0">
              <a:solidFill>
                <a:srgbClr val="00B187"/>
              </a:solidFill>
            </a:endParaRPr>
          </a:p>
        </p:txBody>
      </p:sp>
      <p:sp>
        <p:nvSpPr>
          <p:cNvPr id="320" name="矩形 319"/>
          <p:cNvSpPr/>
          <p:nvPr/>
        </p:nvSpPr>
        <p:spPr>
          <a:xfrm>
            <a:off x="280525" y="2354778"/>
            <a:ext cx="5529725" cy="4093428"/>
          </a:xfrm>
          <a:prstGeom prst="rect">
            <a:avLst/>
          </a:prstGeom>
        </p:spPr>
        <p:txBody>
          <a:bodyPr wrap="square">
            <a:spAutoFit/>
          </a:bodyPr>
          <a:lstStyle/>
          <a:p>
            <a:pPr algn="just" latinLnBrk="1"/>
            <a:r>
              <a:rPr lang="en-US" altLang="zh-CN" sz="2000" dirty="0" smtClean="0">
                <a:solidFill>
                  <a:schemeClr val="tx1">
                    <a:lumMod val="65000"/>
                    <a:lumOff val="35000"/>
                  </a:schemeClr>
                </a:solidFill>
                <a:latin typeface="Times New Roman" pitchFamily="18" charset="0"/>
                <a:cs typeface="Times New Roman" pitchFamily="18" charset="0"/>
              </a:rPr>
              <a:t>2018</a:t>
            </a:r>
            <a:r>
              <a:rPr lang="zh-CN" altLang="en-US" sz="2000" dirty="0" smtClean="0">
                <a:solidFill>
                  <a:schemeClr val="tx1">
                    <a:lumMod val="65000"/>
                    <a:lumOff val="35000"/>
                  </a:schemeClr>
                </a:solidFill>
                <a:latin typeface="Times New Roman" pitchFamily="18" charset="0"/>
                <a:cs typeface="Times New Roman" pitchFamily="18" charset="0"/>
              </a:rPr>
              <a:t>年，全年累计发现境外对我国暴露工业资产的</a:t>
            </a:r>
            <a:r>
              <a:rPr lang="zh-CN" altLang="en-US" sz="2000" dirty="0" smtClean="0">
                <a:solidFill>
                  <a:srgbClr val="FF0000"/>
                </a:solidFill>
                <a:latin typeface="Times New Roman" pitchFamily="18" charset="0"/>
                <a:cs typeface="Times New Roman" pitchFamily="18" charset="0"/>
              </a:rPr>
              <a:t>恶意嗅探事件约</a:t>
            </a:r>
            <a:r>
              <a:rPr lang="en-US" altLang="zh-CN" sz="2000" dirty="0" smtClean="0">
                <a:solidFill>
                  <a:srgbClr val="FF0000"/>
                </a:solidFill>
                <a:latin typeface="Times New Roman" pitchFamily="18" charset="0"/>
                <a:cs typeface="Times New Roman" pitchFamily="18" charset="0"/>
              </a:rPr>
              <a:t>4,451 </a:t>
            </a:r>
            <a:r>
              <a:rPr lang="zh-CN" altLang="en-US" sz="2000" dirty="0" smtClean="0">
                <a:solidFill>
                  <a:srgbClr val="FF0000"/>
                </a:solidFill>
                <a:latin typeface="Times New Roman" pitchFamily="18" charset="0"/>
                <a:cs typeface="Times New Roman" pitchFamily="18" charset="0"/>
              </a:rPr>
              <a:t>万</a:t>
            </a:r>
            <a:r>
              <a:rPr lang="zh-CN" altLang="en-US" sz="2000" dirty="0" smtClean="0">
                <a:solidFill>
                  <a:schemeClr val="tx1">
                    <a:lumMod val="65000"/>
                    <a:lumOff val="35000"/>
                  </a:schemeClr>
                </a:solidFill>
                <a:latin typeface="Times New Roman" pitchFamily="18" charset="0"/>
                <a:cs typeface="Times New Roman" pitchFamily="18" charset="0"/>
              </a:rPr>
              <a:t>起，较 </a:t>
            </a:r>
            <a:r>
              <a:rPr lang="en-US" altLang="zh-CN" sz="2000" dirty="0" smtClean="0">
                <a:solidFill>
                  <a:schemeClr val="tx1">
                    <a:lumMod val="65000"/>
                    <a:lumOff val="35000"/>
                  </a:schemeClr>
                </a:solidFill>
                <a:latin typeface="Times New Roman" pitchFamily="18" charset="0"/>
                <a:cs typeface="Times New Roman" pitchFamily="18" charset="0"/>
              </a:rPr>
              <a:t>2017 </a:t>
            </a:r>
            <a:r>
              <a:rPr lang="zh-CN" altLang="en-US" sz="2000" dirty="0" smtClean="0">
                <a:solidFill>
                  <a:schemeClr val="tx1">
                    <a:lumMod val="65000"/>
                    <a:lumOff val="35000"/>
                  </a:schemeClr>
                </a:solidFill>
                <a:latin typeface="Times New Roman" pitchFamily="18" charset="0"/>
                <a:cs typeface="Times New Roman" pitchFamily="18" charset="0"/>
              </a:rPr>
              <a:t>年数量暴增约 </a:t>
            </a:r>
            <a:r>
              <a:rPr lang="en-US" altLang="zh-CN" sz="2000" dirty="0" smtClean="0">
                <a:solidFill>
                  <a:schemeClr val="tx1">
                    <a:lumMod val="65000"/>
                    <a:lumOff val="35000"/>
                  </a:schemeClr>
                </a:solidFill>
                <a:latin typeface="Times New Roman" pitchFamily="18" charset="0"/>
                <a:cs typeface="Times New Roman" pitchFamily="18" charset="0"/>
              </a:rPr>
              <a:t>17 </a:t>
            </a:r>
            <a:r>
              <a:rPr lang="zh-CN" altLang="en-US" sz="2000" dirty="0" smtClean="0">
                <a:solidFill>
                  <a:schemeClr val="tx1">
                    <a:lumMod val="65000"/>
                    <a:lumOff val="35000"/>
                  </a:schemeClr>
                </a:solidFill>
                <a:latin typeface="Times New Roman" pitchFamily="18" charset="0"/>
                <a:cs typeface="Times New Roman" pitchFamily="18" charset="0"/>
              </a:rPr>
              <a:t>倍；发现我国境内暴露的</a:t>
            </a:r>
            <a:r>
              <a:rPr lang="zh-CN" altLang="en-US" sz="2000" dirty="0" smtClean="0">
                <a:solidFill>
                  <a:srgbClr val="FF0000"/>
                </a:solidFill>
                <a:latin typeface="Times New Roman" pitchFamily="18" charset="0"/>
                <a:cs typeface="Times New Roman" pitchFamily="18" charset="0"/>
              </a:rPr>
              <a:t>联网工业设备</a:t>
            </a:r>
            <a:r>
              <a:rPr lang="zh-CN" altLang="en-US" sz="2000" dirty="0" smtClean="0">
                <a:solidFill>
                  <a:schemeClr val="tx1">
                    <a:lumMod val="65000"/>
                    <a:lumOff val="35000"/>
                  </a:schemeClr>
                </a:solidFill>
                <a:latin typeface="Times New Roman" pitchFamily="18" charset="0"/>
                <a:cs typeface="Times New Roman" pitchFamily="18" charset="0"/>
              </a:rPr>
              <a:t>数量共计 </a:t>
            </a:r>
            <a:r>
              <a:rPr lang="en-US" altLang="zh-CN" sz="2000" dirty="0" smtClean="0">
                <a:solidFill>
                  <a:schemeClr val="tx1">
                    <a:lumMod val="65000"/>
                    <a:lumOff val="35000"/>
                  </a:schemeClr>
                </a:solidFill>
                <a:latin typeface="Times New Roman" pitchFamily="18" charset="0"/>
                <a:cs typeface="Times New Roman" pitchFamily="18" charset="0"/>
              </a:rPr>
              <a:t>6,020 </a:t>
            </a:r>
            <a:r>
              <a:rPr lang="zh-CN" altLang="en-US" sz="2000" dirty="0" smtClean="0">
                <a:solidFill>
                  <a:schemeClr val="tx1">
                    <a:lumMod val="65000"/>
                    <a:lumOff val="35000"/>
                  </a:schemeClr>
                </a:solidFill>
                <a:latin typeface="Times New Roman" pitchFamily="18" charset="0"/>
                <a:cs typeface="Times New Roman" pitchFamily="18" charset="0"/>
              </a:rPr>
              <a:t>个，涉及西门子、韦益可自控、罗克韦尔等 </a:t>
            </a:r>
            <a:r>
              <a:rPr lang="en-US" altLang="zh-CN" sz="2000" dirty="0" smtClean="0">
                <a:solidFill>
                  <a:schemeClr val="tx1">
                    <a:lumMod val="65000"/>
                    <a:lumOff val="35000"/>
                  </a:schemeClr>
                </a:solidFill>
                <a:latin typeface="Times New Roman" pitchFamily="18" charset="0"/>
                <a:cs typeface="Times New Roman" pitchFamily="18" charset="0"/>
              </a:rPr>
              <a:t>37 </a:t>
            </a:r>
            <a:r>
              <a:rPr lang="zh-CN" altLang="en-US" sz="2000" dirty="0" smtClean="0">
                <a:solidFill>
                  <a:schemeClr val="tx1">
                    <a:lumMod val="65000"/>
                    <a:lumOff val="35000"/>
                  </a:schemeClr>
                </a:solidFill>
                <a:latin typeface="Times New Roman" pitchFamily="18" charset="0"/>
                <a:cs typeface="Times New Roman" pitchFamily="18" charset="0"/>
              </a:rPr>
              <a:t>家国内外知名厂商产品。这些联网设备的厂商、型号、版本、参数等信息遭恶意嗅探。另外，</a:t>
            </a:r>
            <a:r>
              <a:rPr lang="en-US" altLang="zh-CN" sz="2000" dirty="0" smtClean="0">
                <a:solidFill>
                  <a:schemeClr val="tx1">
                    <a:lumMod val="65000"/>
                    <a:lumOff val="35000"/>
                  </a:schemeClr>
                </a:solidFill>
                <a:latin typeface="Times New Roman" pitchFamily="18" charset="0"/>
                <a:cs typeface="Times New Roman" pitchFamily="18" charset="0"/>
              </a:rPr>
              <a:t>CNCERT </a:t>
            </a:r>
            <a:r>
              <a:rPr lang="zh-CN" altLang="en-US" sz="2000" dirty="0" smtClean="0">
                <a:solidFill>
                  <a:schemeClr val="tx1">
                    <a:lumMod val="65000"/>
                    <a:lumOff val="35000"/>
                  </a:schemeClr>
                </a:solidFill>
                <a:latin typeface="Times New Roman" pitchFamily="18" charset="0"/>
                <a:cs typeface="Times New Roman" pitchFamily="18" charset="0"/>
              </a:rPr>
              <a:t>发现具有一定规模的工业云平台</a:t>
            </a:r>
            <a:r>
              <a:rPr lang="en-US" altLang="zh-CN" sz="2000" dirty="0" smtClean="0">
                <a:solidFill>
                  <a:schemeClr val="tx1">
                    <a:lumMod val="65000"/>
                    <a:lumOff val="35000"/>
                  </a:schemeClr>
                </a:solidFill>
                <a:latin typeface="Times New Roman" pitchFamily="18" charset="0"/>
                <a:cs typeface="Times New Roman" pitchFamily="18" charset="0"/>
              </a:rPr>
              <a:t>30 </a:t>
            </a:r>
            <a:r>
              <a:rPr lang="zh-CN" altLang="en-US" sz="2000" dirty="0" smtClean="0">
                <a:solidFill>
                  <a:schemeClr val="tx1">
                    <a:lumMod val="65000"/>
                    <a:lumOff val="35000"/>
                  </a:schemeClr>
                </a:solidFill>
                <a:latin typeface="Times New Roman" pitchFamily="18" charset="0"/>
                <a:cs typeface="Times New Roman" pitchFamily="18" charset="0"/>
              </a:rPr>
              <a:t>多家，业务涉及能源、金融、物流、智能制造、智慧城市等方面，并监测发现根云、航天云网、</a:t>
            </a:r>
            <a:r>
              <a:rPr lang="en-US" altLang="zh-CN" sz="2000" dirty="0" err="1" smtClean="0">
                <a:solidFill>
                  <a:schemeClr val="tx1">
                    <a:lumMod val="65000"/>
                    <a:lumOff val="35000"/>
                  </a:schemeClr>
                </a:solidFill>
                <a:latin typeface="Times New Roman" pitchFamily="18" charset="0"/>
                <a:cs typeface="Times New Roman" pitchFamily="18" charset="0"/>
              </a:rPr>
              <a:t>COSMOPlat</a:t>
            </a:r>
            <a:r>
              <a:rPr lang="zh-CN" altLang="en-US" sz="2000" dirty="0" smtClean="0">
                <a:solidFill>
                  <a:schemeClr val="tx1">
                    <a:lumMod val="65000"/>
                    <a:lumOff val="35000"/>
                  </a:schemeClr>
                </a:solidFill>
                <a:latin typeface="Times New Roman" pitchFamily="18" charset="0"/>
                <a:cs typeface="Times New Roman" pitchFamily="18" charset="0"/>
              </a:rPr>
              <a:t>、</a:t>
            </a:r>
            <a:r>
              <a:rPr lang="en-US" altLang="zh-CN" sz="2000" dirty="0" err="1" smtClean="0">
                <a:solidFill>
                  <a:schemeClr val="tx1">
                    <a:lumMod val="65000"/>
                    <a:lumOff val="35000"/>
                  </a:schemeClr>
                </a:solidFill>
                <a:latin typeface="Times New Roman" pitchFamily="18" charset="0"/>
                <a:cs typeface="Times New Roman" pitchFamily="18" charset="0"/>
              </a:rPr>
              <a:t>OneNET</a:t>
            </a:r>
            <a:r>
              <a:rPr lang="zh-CN" altLang="en-US" sz="2000" dirty="0" smtClean="0">
                <a:solidFill>
                  <a:schemeClr val="tx1">
                    <a:lumMod val="65000"/>
                    <a:lumOff val="35000"/>
                  </a:schemeClr>
                </a:solidFill>
                <a:latin typeface="Times New Roman" pitchFamily="18" charset="0"/>
                <a:cs typeface="Times New Roman" pitchFamily="18" charset="0"/>
              </a:rPr>
              <a:t>、</a:t>
            </a:r>
            <a:r>
              <a:rPr lang="en-US" altLang="zh-CN" sz="2000" dirty="0" err="1" smtClean="0">
                <a:solidFill>
                  <a:schemeClr val="tx1">
                    <a:lumMod val="65000"/>
                    <a:lumOff val="35000"/>
                  </a:schemeClr>
                </a:solidFill>
                <a:latin typeface="Times New Roman" pitchFamily="18" charset="0"/>
                <a:cs typeface="Times New Roman" pitchFamily="18" charset="0"/>
              </a:rPr>
              <a:t>OceanConnect</a:t>
            </a:r>
            <a:r>
              <a:rPr lang="en-US" altLang="zh-CN" sz="2000" dirty="0" smtClean="0">
                <a:solidFill>
                  <a:schemeClr val="tx1">
                    <a:lumMod val="65000"/>
                    <a:lumOff val="35000"/>
                  </a:schemeClr>
                </a:solidFill>
                <a:latin typeface="Times New Roman" pitchFamily="18" charset="0"/>
                <a:cs typeface="Times New Roman" pitchFamily="18" charset="0"/>
              </a:rPr>
              <a:t> </a:t>
            </a:r>
            <a:r>
              <a:rPr lang="zh-CN" altLang="en-US" sz="2000" dirty="0" smtClean="0">
                <a:solidFill>
                  <a:schemeClr val="tx1">
                    <a:lumMod val="65000"/>
                    <a:lumOff val="35000"/>
                  </a:schemeClr>
                </a:solidFill>
                <a:latin typeface="Times New Roman" pitchFamily="18" charset="0"/>
                <a:cs typeface="Times New Roman" pitchFamily="18" charset="0"/>
              </a:rPr>
              <a:t>等大型工业云平台持续遭受漏洞利用、拒绝服务、暴力破解等网络攻击，</a:t>
            </a:r>
            <a:r>
              <a:rPr lang="zh-CN" altLang="en-US" sz="2000" dirty="0" smtClean="0">
                <a:solidFill>
                  <a:srgbClr val="FF0000"/>
                </a:solidFill>
                <a:latin typeface="Times New Roman" pitchFamily="18" charset="0"/>
                <a:cs typeface="Times New Roman" pitchFamily="18" charset="0"/>
              </a:rPr>
              <a:t>工业云平台</a:t>
            </a:r>
            <a:r>
              <a:rPr lang="zh-CN" altLang="en-US" sz="2000" dirty="0" smtClean="0">
                <a:solidFill>
                  <a:schemeClr val="tx1">
                    <a:lumMod val="65000"/>
                    <a:lumOff val="35000"/>
                  </a:schemeClr>
                </a:solidFill>
                <a:latin typeface="Times New Roman" pitchFamily="18" charset="0"/>
                <a:cs typeface="Times New Roman" pitchFamily="18" charset="0"/>
              </a:rPr>
              <a:t>正逐渐成为网络攻击重点目标。</a:t>
            </a:r>
            <a:endParaRPr lang="zh-CN" altLang="en-US" sz="2000" i="0" dirty="0">
              <a:solidFill>
                <a:schemeClr val="tx1">
                  <a:lumMod val="65000"/>
                  <a:lumOff val="35000"/>
                </a:schemeClr>
              </a:solidFill>
              <a:effectLst/>
              <a:latin typeface="Times New Roman" pitchFamily="18" charset="0"/>
              <a:cs typeface="Times New Roman" pitchFamily="18" charset="0"/>
            </a:endParaRPr>
          </a:p>
        </p:txBody>
      </p:sp>
      <p:sp>
        <p:nvSpPr>
          <p:cNvPr id="323" name="矩形 322"/>
          <p:cNvSpPr/>
          <p:nvPr/>
        </p:nvSpPr>
        <p:spPr>
          <a:xfrm>
            <a:off x="434196" y="1637427"/>
            <a:ext cx="5566554" cy="646331"/>
          </a:xfrm>
          <a:prstGeom prst="rect">
            <a:avLst/>
          </a:prstGeom>
        </p:spPr>
        <p:txBody>
          <a:bodyPr wrap="square">
            <a:spAutoFit/>
          </a:bodyPr>
          <a:lstStyle/>
          <a:p>
            <a:pPr lvl="0" latinLnBrk="1"/>
            <a:r>
              <a:rPr lang="en-US" altLang="zh-CN" sz="3600" dirty="0" smtClean="0">
                <a:solidFill>
                  <a:srgbClr val="00B187"/>
                </a:solidFill>
                <a:latin typeface="lucida grande"/>
              </a:rPr>
              <a:t>(</a:t>
            </a:r>
            <a:r>
              <a:rPr lang="zh-CN" altLang="en-US" sz="3600" dirty="0" smtClean="0">
                <a:solidFill>
                  <a:srgbClr val="00B187"/>
                </a:solidFill>
                <a:latin typeface="lucida grande"/>
              </a:rPr>
              <a:t>五</a:t>
            </a:r>
            <a:r>
              <a:rPr lang="en-US" altLang="zh-CN" sz="3600" dirty="0" smtClean="0">
                <a:solidFill>
                  <a:srgbClr val="00B187"/>
                </a:solidFill>
                <a:latin typeface="lucida grande"/>
              </a:rPr>
              <a:t>)</a:t>
            </a:r>
            <a:r>
              <a:rPr lang="zh-CN" altLang="en-US" sz="3600" dirty="0" smtClean="0">
                <a:solidFill>
                  <a:srgbClr val="00B187"/>
                </a:solidFill>
                <a:latin typeface="lucida grande"/>
              </a:rPr>
              <a:t>工业互联网安全</a:t>
            </a:r>
            <a:endParaRPr lang="zh-CN" altLang="en-US" sz="3600" i="0" dirty="0" smtClean="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11" name="矩形 10"/>
          <p:cNvSpPr/>
          <p:nvPr/>
        </p:nvSpPr>
        <p:spPr>
          <a:xfrm>
            <a:off x="6819900" y="4625459"/>
            <a:ext cx="5057775" cy="369332"/>
          </a:xfrm>
          <a:prstGeom prst="rect">
            <a:avLst/>
          </a:prstGeom>
        </p:spPr>
        <p:txBody>
          <a:bodyPr wrap="square">
            <a:spAutoFit/>
          </a:bodyPr>
          <a:lstStyle/>
          <a:p>
            <a:pPr algn="ctr"/>
            <a:r>
              <a:rPr lang="en-US" altLang="zh-CN" dirty="0" smtClean="0"/>
              <a:t>2018 </a:t>
            </a:r>
            <a:r>
              <a:rPr lang="zh-CN" altLang="en-US" dirty="0" smtClean="0"/>
              <a:t>年发现的联网工业设备厂商分布情况 </a:t>
            </a:r>
            <a:endParaRPr lang="zh-CN" altLang="en-US" dirty="0"/>
          </a:p>
        </p:txBody>
      </p:sp>
      <p:pic>
        <p:nvPicPr>
          <p:cNvPr id="53250" name="Picture 2"/>
          <p:cNvPicPr>
            <a:picLocks noChangeAspect="1" noChangeArrowheads="1"/>
          </p:cNvPicPr>
          <p:nvPr/>
        </p:nvPicPr>
        <p:blipFill>
          <a:blip r:embed="rId2" cstate="print"/>
          <a:srcRect/>
          <a:stretch>
            <a:fillRect/>
          </a:stretch>
        </p:blipFill>
        <p:spPr bwMode="auto">
          <a:xfrm>
            <a:off x="6483519" y="1085851"/>
            <a:ext cx="5556080" cy="34290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650">
        <p:push dir="r"/>
      </p:transition>
    </mc:Choice>
    <mc:Fallback>
      <p:transition spd="med">
        <p:push dir="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smtClean="0">
                <a:solidFill>
                  <a:srgbClr val="00B187"/>
                </a:solidFill>
              </a:rPr>
              <a:t>Context</a:t>
            </a:r>
            <a:endParaRPr lang="zh-CN" altLang="en-US" sz="4400" b="1" dirty="0">
              <a:solidFill>
                <a:srgbClr val="00B187"/>
              </a:solidFill>
            </a:endParaRPr>
          </a:p>
        </p:txBody>
      </p:sp>
      <p:sp>
        <p:nvSpPr>
          <p:cNvPr id="320" name="矩形 319"/>
          <p:cNvSpPr/>
          <p:nvPr/>
        </p:nvSpPr>
        <p:spPr>
          <a:xfrm>
            <a:off x="280525" y="2354778"/>
            <a:ext cx="5529725" cy="3785652"/>
          </a:xfrm>
          <a:prstGeom prst="rect">
            <a:avLst/>
          </a:prstGeom>
        </p:spPr>
        <p:txBody>
          <a:bodyPr wrap="square">
            <a:spAutoFit/>
          </a:bodyPr>
          <a:lstStyle/>
          <a:p>
            <a:pPr algn="just" latinLnBrk="1"/>
            <a:r>
              <a:rPr lang="en-US" altLang="zh-CN" sz="2000" dirty="0" smtClean="0">
                <a:solidFill>
                  <a:schemeClr val="tx1">
                    <a:lumMod val="65000"/>
                    <a:lumOff val="35000"/>
                  </a:schemeClr>
                </a:solidFill>
                <a:latin typeface="Times New Roman" pitchFamily="18" charset="0"/>
                <a:cs typeface="Times New Roman" pitchFamily="18" charset="0"/>
              </a:rPr>
              <a:t>2018</a:t>
            </a:r>
            <a:r>
              <a:rPr lang="zh-CN" altLang="en-US" sz="2000" dirty="0" smtClean="0">
                <a:solidFill>
                  <a:schemeClr val="tx1">
                    <a:lumMod val="65000"/>
                    <a:lumOff val="35000"/>
                  </a:schemeClr>
                </a:solidFill>
                <a:latin typeface="Times New Roman" pitchFamily="18" charset="0"/>
                <a:cs typeface="Times New Roman" pitchFamily="18" charset="0"/>
              </a:rPr>
              <a:t>年，发现电力行业暴露相关监控管理系统 </a:t>
            </a:r>
            <a:r>
              <a:rPr lang="en-US" altLang="zh-CN" sz="2000" dirty="0" smtClean="0">
                <a:solidFill>
                  <a:schemeClr val="tx1">
                    <a:lumMod val="65000"/>
                    <a:lumOff val="35000"/>
                  </a:schemeClr>
                </a:solidFill>
                <a:latin typeface="Times New Roman" pitchFamily="18" charset="0"/>
                <a:cs typeface="Times New Roman" pitchFamily="18" charset="0"/>
              </a:rPr>
              <a:t>532 </a:t>
            </a:r>
            <a:r>
              <a:rPr lang="zh-CN" altLang="en-US" sz="2000" dirty="0" smtClean="0">
                <a:solidFill>
                  <a:schemeClr val="tx1">
                    <a:lumMod val="65000"/>
                    <a:lumOff val="35000"/>
                  </a:schemeClr>
                </a:solidFill>
                <a:latin typeface="Times New Roman" pitchFamily="18" charset="0"/>
                <a:cs typeface="Times New Roman" pitchFamily="18" charset="0"/>
              </a:rPr>
              <a:t>个，涉及政府监管、电企管理、用电管理和云平台 </a:t>
            </a:r>
            <a:r>
              <a:rPr lang="en-US" altLang="zh-CN" sz="2000" dirty="0" smtClean="0">
                <a:solidFill>
                  <a:schemeClr val="tx1">
                    <a:lumMod val="65000"/>
                    <a:lumOff val="35000"/>
                  </a:schemeClr>
                </a:solidFill>
                <a:latin typeface="Times New Roman" pitchFamily="18" charset="0"/>
                <a:cs typeface="Times New Roman" pitchFamily="18" charset="0"/>
              </a:rPr>
              <a:t>4 </a:t>
            </a:r>
            <a:r>
              <a:rPr lang="zh-CN" altLang="en-US" sz="2000" dirty="0" smtClean="0">
                <a:solidFill>
                  <a:schemeClr val="tx1">
                    <a:lumMod val="65000"/>
                    <a:lumOff val="35000"/>
                  </a:schemeClr>
                </a:solidFill>
                <a:latin typeface="Times New Roman" pitchFamily="18" charset="0"/>
                <a:cs typeface="Times New Roman" pitchFamily="18" charset="0"/>
              </a:rPr>
              <a:t>大类；城市公用工程行业暴露相关监控管理系统 </a:t>
            </a:r>
            <a:r>
              <a:rPr lang="en-US" altLang="zh-CN" sz="2000" dirty="0" smtClean="0">
                <a:solidFill>
                  <a:schemeClr val="tx1">
                    <a:lumMod val="65000"/>
                    <a:lumOff val="35000"/>
                  </a:schemeClr>
                </a:solidFill>
                <a:latin typeface="Times New Roman" pitchFamily="18" charset="0"/>
                <a:cs typeface="Times New Roman" pitchFamily="18" charset="0"/>
              </a:rPr>
              <a:t>1,015 </a:t>
            </a:r>
            <a:r>
              <a:rPr lang="zh-CN" altLang="en-US" sz="2000" dirty="0" smtClean="0">
                <a:solidFill>
                  <a:schemeClr val="tx1">
                    <a:lumMod val="65000"/>
                    <a:lumOff val="35000"/>
                  </a:schemeClr>
                </a:solidFill>
                <a:latin typeface="Times New Roman" pitchFamily="18" charset="0"/>
                <a:cs typeface="Times New Roman" pitchFamily="18" charset="0"/>
              </a:rPr>
              <a:t>个，涉及供水、供暖和燃气 </a:t>
            </a:r>
            <a:r>
              <a:rPr lang="en-US" altLang="zh-CN" sz="2000" dirty="0" smtClean="0">
                <a:solidFill>
                  <a:schemeClr val="tx1">
                    <a:lumMod val="65000"/>
                    <a:lumOff val="35000"/>
                  </a:schemeClr>
                </a:solidFill>
                <a:latin typeface="Times New Roman" pitchFamily="18" charset="0"/>
                <a:cs typeface="Times New Roman" pitchFamily="18" charset="0"/>
              </a:rPr>
              <a:t>3 </a:t>
            </a:r>
            <a:r>
              <a:rPr lang="zh-CN" altLang="en-US" sz="2000" dirty="0" smtClean="0">
                <a:solidFill>
                  <a:schemeClr val="tx1">
                    <a:lumMod val="65000"/>
                    <a:lumOff val="35000"/>
                  </a:schemeClr>
                </a:solidFill>
                <a:latin typeface="Times New Roman" pitchFamily="18" charset="0"/>
                <a:cs typeface="Times New Roman" pitchFamily="18" charset="0"/>
              </a:rPr>
              <a:t>大类；石油天然气行业暴露相关监控管理系统 </a:t>
            </a:r>
            <a:r>
              <a:rPr lang="en-US" altLang="zh-CN" sz="2000" dirty="0" smtClean="0">
                <a:solidFill>
                  <a:schemeClr val="tx1">
                    <a:lumMod val="65000"/>
                    <a:lumOff val="35000"/>
                  </a:schemeClr>
                </a:solidFill>
                <a:latin typeface="Times New Roman" pitchFamily="18" charset="0"/>
                <a:cs typeface="Times New Roman" pitchFamily="18" charset="0"/>
              </a:rPr>
              <a:t>298 </a:t>
            </a:r>
            <a:r>
              <a:rPr lang="zh-CN" altLang="en-US" sz="2000" dirty="0" smtClean="0">
                <a:solidFill>
                  <a:schemeClr val="tx1">
                    <a:lumMod val="65000"/>
                    <a:lumOff val="35000"/>
                  </a:schemeClr>
                </a:solidFill>
                <a:latin typeface="Times New Roman" pitchFamily="18" charset="0"/>
                <a:cs typeface="Times New Roman" pitchFamily="18" charset="0"/>
              </a:rPr>
              <a:t>个，涉及油气开采、油气运输、油气存储、油品销售、化工生产和政府监管。</a:t>
            </a:r>
            <a:r>
              <a:rPr lang="zh-CN" altLang="en-US" sz="2000" dirty="0" smtClean="0">
                <a:solidFill>
                  <a:srgbClr val="FF0000"/>
                </a:solidFill>
                <a:latin typeface="Times New Roman" pitchFamily="18" charset="0"/>
                <a:cs typeface="Times New Roman" pitchFamily="18" charset="0"/>
              </a:rPr>
              <a:t>分析发现，电力、城市公用工程和石油天然气三个行业的联网监控管理系统均存在高危漏洞隐患，各自占监控管理系统的比例为 </a:t>
            </a:r>
            <a:r>
              <a:rPr lang="en-US" altLang="zh-CN" sz="2000" dirty="0" smtClean="0">
                <a:solidFill>
                  <a:srgbClr val="FF0000"/>
                </a:solidFill>
                <a:latin typeface="Times New Roman" pitchFamily="18" charset="0"/>
                <a:cs typeface="Times New Roman" pitchFamily="18" charset="0"/>
              </a:rPr>
              <a:t>10%</a:t>
            </a:r>
            <a:r>
              <a:rPr lang="zh-CN" altLang="en-US" sz="2000" dirty="0" smtClean="0">
                <a:solidFill>
                  <a:srgbClr val="FF0000"/>
                </a:solidFill>
                <a:latin typeface="Times New Roman" pitchFamily="18" charset="0"/>
                <a:cs typeface="Times New Roman" pitchFamily="18" charset="0"/>
              </a:rPr>
              <a:t>、</a:t>
            </a:r>
            <a:r>
              <a:rPr lang="en-US" altLang="zh-CN" sz="2000" dirty="0" smtClean="0">
                <a:solidFill>
                  <a:srgbClr val="FF0000"/>
                </a:solidFill>
                <a:latin typeface="Times New Roman" pitchFamily="18" charset="0"/>
                <a:cs typeface="Times New Roman" pitchFamily="18" charset="0"/>
              </a:rPr>
              <a:t>28%</a:t>
            </a:r>
            <a:r>
              <a:rPr lang="zh-CN" altLang="en-US" sz="2000" dirty="0" smtClean="0">
                <a:solidFill>
                  <a:srgbClr val="FF0000"/>
                </a:solidFill>
                <a:latin typeface="Times New Roman" pitchFamily="18" charset="0"/>
                <a:cs typeface="Times New Roman" pitchFamily="18" charset="0"/>
              </a:rPr>
              <a:t>和 </a:t>
            </a:r>
            <a:r>
              <a:rPr lang="en-US" altLang="zh-CN" sz="2000" dirty="0" smtClean="0">
                <a:solidFill>
                  <a:srgbClr val="FF0000"/>
                </a:solidFill>
                <a:latin typeface="Times New Roman" pitchFamily="18" charset="0"/>
                <a:cs typeface="Times New Roman" pitchFamily="18" charset="0"/>
              </a:rPr>
              <a:t>35%</a:t>
            </a:r>
            <a:r>
              <a:rPr lang="zh-CN" altLang="en-US" sz="2000" dirty="0" smtClean="0">
                <a:solidFill>
                  <a:srgbClr val="FF0000"/>
                </a:solidFill>
                <a:latin typeface="Times New Roman" pitchFamily="18" charset="0"/>
                <a:cs typeface="Times New Roman" pitchFamily="18" charset="0"/>
              </a:rPr>
              <a:t>，</a:t>
            </a:r>
            <a:r>
              <a:rPr lang="zh-CN" altLang="en-US" sz="2000" dirty="0" smtClean="0">
                <a:solidFill>
                  <a:schemeClr val="tx1">
                    <a:lumMod val="65000"/>
                    <a:lumOff val="35000"/>
                  </a:schemeClr>
                </a:solidFill>
                <a:latin typeface="Times New Roman" pitchFamily="18" charset="0"/>
                <a:cs typeface="Times New Roman" pitchFamily="18" charset="0"/>
              </a:rPr>
              <a:t>且部分暴露的监控管理系统存在遭境外恶意嗅探、网络攻击的情况。</a:t>
            </a:r>
            <a:endParaRPr lang="zh-CN" altLang="en-US" sz="2000" i="0" dirty="0">
              <a:solidFill>
                <a:schemeClr val="tx1">
                  <a:lumMod val="65000"/>
                  <a:lumOff val="35000"/>
                </a:schemeClr>
              </a:solidFill>
              <a:effectLst/>
              <a:latin typeface="Times New Roman" pitchFamily="18" charset="0"/>
              <a:cs typeface="Times New Roman" pitchFamily="18" charset="0"/>
            </a:endParaRPr>
          </a:p>
        </p:txBody>
      </p:sp>
      <p:sp>
        <p:nvSpPr>
          <p:cNvPr id="323" name="矩形 322"/>
          <p:cNvSpPr/>
          <p:nvPr/>
        </p:nvSpPr>
        <p:spPr>
          <a:xfrm>
            <a:off x="434196" y="1637427"/>
            <a:ext cx="5566554" cy="646331"/>
          </a:xfrm>
          <a:prstGeom prst="rect">
            <a:avLst/>
          </a:prstGeom>
        </p:spPr>
        <p:txBody>
          <a:bodyPr wrap="square">
            <a:spAutoFit/>
          </a:bodyPr>
          <a:lstStyle/>
          <a:p>
            <a:pPr lvl="0" latinLnBrk="1"/>
            <a:r>
              <a:rPr lang="en-US" altLang="zh-CN" sz="3600" dirty="0" smtClean="0">
                <a:solidFill>
                  <a:srgbClr val="00B187"/>
                </a:solidFill>
                <a:latin typeface="lucida grande"/>
              </a:rPr>
              <a:t>(</a:t>
            </a:r>
            <a:r>
              <a:rPr lang="zh-CN" altLang="en-US" sz="3600" dirty="0" smtClean="0">
                <a:solidFill>
                  <a:srgbClr val="00B187"/>
                </a:solidFill>
                <a:latin typeface="lucida grande"/>
              </a:rPr>
              <a:t>五</a:t>
            </a:r>
            <a:r>
              <a:rPr lang="en-US" altLang="zh-CN" sz="3600" dirty="0" smtClean="0">
                <a:solidFill>
                  <a:srgbClr val="00B187"/>
                </a:solidFill>
                <a:latin typeface="lucida grande"/>
              </a:rPr>
              <a:t>)</a:t>
            </a:r>
            <a:r>
              <a:rPr lang="zh-CN" altLang="en-US" sz="3600" dirty="0" smtClean="0">
                <a:solidFill>
                  <a:srgbClr val="00B187"/>
                </a:solidFill>
                <a:latin typeface="lucida grande"/>
              </a:rPr>
              <a:t>工业互联网安全</a:t>
            </a:r>
            <a:endParaRPr lang="zh-CN" altLang="en-US" sz="3600" i="0" dirty="0" smtClean="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11" name="矩形 10"/>
          <p:cNvSpPr/>
          <p:nvPr/>
        </p:nvSpPr>
        <p:spPr>
          <a:xfrm>
            <a:off x="6819900" y="4625459"/>
            <a:ext cx="5057775" cy="369332"/>
          </a:xfrm>
          <a:prstGeom prst="rect">
            <a:avLst/>
          </a:prstGeom>
        </p:spPr>
        <p:txBody>
          <a:bodyPr wrap="square">
            <a:spAutoFit/>
          </a:bodyPr>
          <a:lstStyle/>
          <a:p>
            <a:pPr algn="ctr"/>
            <a:r>
              <a:rPr lang="en-US" altLang="zh-CN" dirty="0" smtClean="0"/>
              <a:t>2018 </a:t>
            </a:r>
            <a:r>
              <a:rPr lang="zh-CN" altLang="en-US" dirty="0" smtClean="0"/>
              <a:t>年发现的重点行业联网监控管理系统分类 </a:t>
            </a:r>
            <a:endParaRPr lang="zh-CN" altLang="en-US" dirty="0"/>
          </a:p>
        </p:txBody>
      </p:sp>
      <p:pic>
        <p:nvPicPr>
          <p:cNvPr id="54274" name="Picture 2"/>
          <p:cNvPicPr>
            <a:picLocks noChangeAspect="1" noChangeArrowheads="1"/>
          </p:cNvPicPr>
          <p:nvPr/>
        </p:nvPicPr>
        <p:blipFill>
          <a:blip r:embed="rId2" cstate="print"/>
          <a:srcRect/>
          <a:stretch>
            <a:fillRect/>
          </a:stretch>
        </p:blipFill>
        <p:spPr bwMode="auto">
          <a:xfrm>
            <a:off x="6577013" y="1264651"/>
            <a:ext cx="5157787" cy="3069224"/>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650">
        <p:push dir="r"/>
      </p:transition>
    </mc:Choice>
    <mc:Fallback>
      <p:transition spd="med">
        <p:push dir="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smtClean="0">
                <a:solidFill>
                  <a:srgbClr val="00B187"/>
                </a:solidFill>
              </a:rPr>
              <a:t>Context</a:t>
            </a:r>
            <a:endParaRPr lang="zh-CN" altLang="en-US" sz="4400" b="1" dirty="0">
              <a:solidFill>
                <a:srgbClr val="00B187"/>
              </a:solidFill>
            </a:endParaRPr>
          </a:p>
        </p:txBody>
      </p:sp>
      <p:sp>
        <p:nvSpPr>
          <p:cNvPr id="320" name="矩形 319"/>
          <p:cNvSpPr/>
          <p:nvPr/>
        </p:nvSpPr>
        <p:spPr>
          <a:xfrm>
            <a:off x="280525" y="3067050"/>
            <a:ext cx="5529725" cy="2308324"/>
          </a:xfrm>
          <a:prstGeom prst="rect">
            <a:avLst/>
          </a:prstGeom>
        </p:spPr>
        <p:txBody>
          <a:bodyPr wrap="square">
            <a:spAutoFit/>
          </a:bodyPr>
          <a:lstStyle/>
          <a:p>
            <a:pPr algn="just" latinLnBrk="1"/>
            <a:r>
              <a:rPr lang="en-US" altLang="zh-CN" sz="2400" dirty="0" smtClean="0">
                <a:solidFill>
                  <a:schemeClr val="tx1">
                    <a:lumMod val="65000"/>
                    <a:lumOff val="35000"/>
                  </a:schemeClr>
                </a:solidFill>
                <a:latin typeface="Times New Roman" pitchFamily="18" charset="0"/>
                <a:cs typeface="Times New Roman" pitchFamily="18" charset="0"/>
              </a:rPr>
              <a:t>2018 </a:t>
            </a:r>
            <a:r>
              <a:rPr lang="zh-CN" altLang="en-US" sz="2400" dirty="0" smtClean="0">
                <a:solidFill>
                  <a:schemeClr val="tx1">
                    <a:lumMod val="65000"/>
                    <a:lumOff val="35000"/>
                  </a:schemeClr>
                </a:solidFill>
                <a:latin typeface="Times New Roman" pitchFamily="18" charset="0"/>
                <a:cs typeface="Times New Roman" pitchFamily="18" charset="0"/>
              </a:rPr>
              <a:t>年，</a:t>
            </a:r>
            <a:r>
              <a:rPr lang="en-US" altLang="zh-CN" sz="2400" dirty="0" smtClean="0">
                <a:solidFill>
                  <a:schemeClr val="tx1">
                    <a:lumMod val="65000"/>
                    <a:lumOff val="35000"/>
                  </a:schemeClr>
                </a:solidFill>
                <a:latin typeface="Times New Roman" pitchFamily="18" charset="0"/>
                <a:cs typeface="Times New Roman" pitchFamily="18" charset="0"/>
              </a:rPr>
              <a:t>CNCERT </a:t>
            </a:r>
            <a:r>
              <a:rPr lang="zh-CN" altLang="en-US" sz="2400" dirty="0" smtClean="0">
                <a:solidFill>
                  <a:schemeClr val="tx1">
                    <a:lumMod val="65000"/>
                    <a:lumOff val="35000"/>
                  </a:schemeClr>
                </a:solidFill>
                <a:latin typeface="Times New Roman" pitchFamily="18" charset="0"/>
                <a:cs typeface="Times New Roman" pitchFamily="18" charset="0"/>
              </a:rPr>
              <a:t>发现互联网金融网站的高危漏洞 </a:t>
            </a:r>
            <a:r>
              <a:rPr lang="en-US" altLang="zh-CN" sz="2400" dirty="0" smtClean="0">
                <a:solidFill>
                  <a:schemeClr val="tx1">
                    <a:lumMod val="65000"/>
                    <a:lumOff val="35000"/>
                  </a:schemeClr>
                </a:solidFill>
                <a:latin typeface="Times New Roman" pitchFamily="18" charset="0"/>
                <a:cs typeface="Times New Roman" pitchFamily="18" charset="0"/>
              </a:rPr>
              <a:t>1,700</a:t>
            </a:r>
            <a:r>
              <a:rPr lang="zh-CN" altLang="en-US" sz="2400" dirty="0" smtClean="0">
                <a:solidFill>
                  <a:schemeClr val="tx1">
                    <a:lumMod val="65000"/>
                    <a:lumOff val="35000"/>
                  </a:schemeClr>
                </a:solidFill>
                <a:latin typeface="Times New Roman" pitchFamily="18" charset="0"/>
                <a:cs typeface="Times New Roman" pitchFamily="18" charset="0"/>
              </a:rPr>
              <a:t>个，其中 </a:t>
            </a:r>
            <a:r>
              <a:rPr lang="en-US" altLang="zh-CN" sz="2400" dirty="0" smtClean="0">
                <a:solidFill>
                  <a:schemeClr val="tx1">
                    <a:lumMod val="65000"/>
                    <a:lumOff val="35000"/>
                  </a:schemeClr>
                </a:solidFill>
                <a:latin typeface="Times New Roman" pitchFamily="18" charset="0"/>
                <a:cs typeface="Times New Roman" pitchFamily="18" charset="0"/>
              </a:rPr>
              <a:t>XSS </a:t>
            </a:r>
            <a:r>
              <a:rPr lang="zh-CN" altLang="en-US" sz="2400" dirty="0" smtClean="0">
                <a:solidFill>
                  <a:schemeClr val="tx1">
                    <a:lumMod val="65000"/>
                    <a:lumOff val="35000"/>
                  </a:schemeClr>
                </a:solidFill>
                <a:latin typeface="Times New Roman" pitchFamily="18" charset="0"/>
                <a:cs typeface="Times New Roman" pitchFamily="18" charset="0"/>
              </a:rPr>
              <a:t>跨站脚本类型漏洞占比最多有 </a:t>
            </a:r>
            <a:r>
              <a:rPr lang="en-US" altLang="zh-CN" sz="2400" dirty="0" smtClean="0">
                <a:solidFill>
                  <a:schemeClr val="tx1">
                    <a:lumMod val="65000"/>
                    <a:lumOff val="35000"/>
                  </a:schemeClr>
                </a:solidFill>
                <a:latin typeface="Times New Roman" pitchFamily="18" charset="0"/>
                <a:cs typeface="Times New Roman" pitchFamily="18" charset="0"/>
              </a:rPr>
              <a:t>782 </a:t>
            </a:r>
            <a:r>
              <a:rPr lang="zh-CN" altLang="en-US" sz="2400" dirty="0" smtClean="0">
                <a:solidFill>
                  <a:schemeClr val="tx1">
                    <a:lumMod val="65000"/>
                    <a:lumOff val="35000"/>
                  </a:schemeClr>
                </a:solidFill>
                <a:latin typeface="Times New Roman" pitchFamily="18" charset="0"/>
                <a:cs typeface="Times New Roman" pitchFamily="18" charset="0"/>
              </a:rPr>
              <a:t>个（占比</a:t>
            </a:r>
            <a:r>
              <a:rPr lang="en-US" altLang="zh-CN" sz="2400" dirty="0" smtClean="0">
                <a:solidFill>
                  <a:schemeClr val="tx1">
                    <a:lumMod val="65000"/>
                    <a:lumOff val="35000"/>
                  </a:schemeClr>
                </a:solidFill>
                <a:latin typeface="Times New Roman" pitchFamily="18" charset="0"/>
                <a:cs typeface="Times New Roman" pitchFamily="18" charset="0"/>
              </a:rPr>
              <a:t>46.0%</a:t>
            </a:r>
            <a:r>
              <a:rPr lang="zh-CN" altLang="en-US" sz="2400" dirty="0" smtClean="0">
                <a:solidFill>
                  <a:schemeClr val="tx1">
                    <a:lumMod val="65000"/>
                    <a:lumOff val="35000"/>
                  </a:schemeClr>
                </a:solidFill>
                <a:latin typeface="Times New Roman" pitchFamily="18" charset="0"/>
                <a:cs typeface="Times New Roman" pitchFamily="18" charset="0"/>
              </a:rPr>
              <a:t>）；其次是 </a:t>
            </a:r>
            <a:r>
              <a:rPr lang="en-US" altLang="zh-CN" sz="2400" dirty="0" smtClean="0">
                <a:solidFill>
                  <a:schemeClr val="tx1">
                    <a:lumMod val="65000"/>
                    <a:lumOff val="35000"/>
                  </a:schemeClr>
                </a:solidFill>
                <a:latin typeface="Times New Roman" pitchFamily="18" charset="0"/>
                <a:cs typeface="Times New Roman" pitchFamily="18" charset="0"/>
              </a:rPr>
              <a:t>SQL </a:t>
            </a:r>
            <a:r>
              <a:rPr lang="zh-CN" altLang="en-US" sz="2400" dirty="0" smtClean="0">
                <a:solidFill>
                  <a:schemeClr val="tx1">
                    <a:lumMod val="65000"/>
                    <a:lumOff val="35000"/>
                  </a:schemeClr>
                </a:solidFill>
                <a:latin typeface="Times New Roman" pitchFamily="18" charset="0"/>
                <a:cs typeface="Times New Roman" pitchFamily="18" charset="0"/>
              </a:rPr>
              <a:t>注入漏洞 </a:t>
            </a:r>
            <a:r>
              <a:rPr lang="en-US" altLang="zh-CN" sz="2400" dirty="0" smtClean="0">
                <a:solidFill>
                  <a:schemeClr val="tx1">
                    <a:lumMod val="65000"/>
                    <a:lumOff val="35000"/>
                  </a:schemeClr>
                </a:solidFill>
                <a:latin typeface="Times New Roman" pitchFamily="18" charset="0"/>
                <a:cs typeface="Times New Roman" pitchFamily="18" charset="0"/>
              </a:rPr>
              <a:t>476 </a:t>
            </a:r>
            <a:r>
              <a:rPr lang="zh-CN" altLang="en-US" sz="2400" dirty="0" smtClean="0">
                <a:solidFill>
                  <a:schemeClr val="tx1">
                    <a:lumMod val="65000"/>
                    <a:lumOff val="35000"/>
                  </a:schemeClr>
                </a:solidFill>
                <a:latin typeface="Times New Roman" pitchFamily="18" charset="0"/>
                <a:cs typeface="Times New Roman" pitchFamily="18" charset="0"/>
              </a:rPr>
              <a:t>个（占比 </a:t>
            </a:r>
            <a:r>
              <a:rPr lang="en-US" altLang="zh-CN" sz="2400" dirty="0" smtClean="0">
                <a:solidFill>
                  <a:schemeClr val="tx1">
                    <a:lumMod val="65000"/>
                    <a:lumOff val="35000"/>
                  </a:schemeClr>
                </a:solidFill>
                <a:latin typeface="Times New Roman" pitchFamily="18" charset="0"/>
                <a:cs typeface="Times New Roman" pitchFamily="18" charset="0"/>
              </a:rPr>
              <a:t>28.0%</a:t>
            </a:r>
            <a:r>
              <a:rPr lang="zh-CN" altLang="en-US" sz="2400" dirty="0" smtClean="0">
                <a:solidFill>
                  <a:schemeClr val="tx1">
                    <a:lumMod val="65000"/>
                    <a:lumOff val="35000"/>
                  </a:schemeClr>
                </a:solidFill>
                <a:latin typeface="Times New Roman" pitchFamily="18" charset="0"/>
                <a:cs typeface="Times New Roman" pitchFamily="18" charset="0"/>
              </a:rPr>
              <a:t>）和远程代码执行漏洞 </a:t>
            </a:r>
            <a:r>
              <a:rPr lang="en-US" altLang="zh-CN" sz="2400" dirty="0" smtClean="0">
                <a:solidFill>
                  <a:schemeClr val="tx1">
                    <a:lumMod val="65000"/>
                    <a:lumOff val="35000"/>
                  </a:schemeClr>
                </a:solidFill>
                <a:latin typeface="Times New Roman" pitchFamily="18" charset="0"/>
                <a:cs typeface="Times New Roman" pitchFamily="18" charset="0"/>
              </a:rPr>
              <a:t>85 </a:t>
            </a:r>
            <a:r>
              <a:rPr lang="zh-CN" altLang="en-US" sz="2400" dirty="0" smtClean="0">
                <a:solidFill>
                  <a:schemeClr val="tx1">
                    <a:lumMod val="65000"/>
                    <a:lumOff val="35000"/>
                  </a:schemeClr>
                </a:solidFill>
                <a:latin typeface="Times New Roman" pitchFamily="18" charset="0"/>
                <a:cs typeface="Times New Roman" pitchFamily="18" charset="0"/>
              </a:rPr>
              <a:t>个（占比 </a:t>
            </a:r>
            <a:r>
              <a:rPr lang="en-US" altLang="zh-CN" sz="2400" dirty="0" smtClean="0">
                <a:solidFill>
                  <a:schemeClr val="tx1">
                    <a:lumMod val="65000"/>
                    <a:lumOff val="35000"/>
                  </a:schemeClr>
                </a:solidFill>
                <a:latin typeface="Times New Roman" pitchFamily="18" charset="0"/>
                <a:cs typeface="Times New Roman" pitchFamily="18" charset="0"/>
              </a:rPr>
              <a:t>5.0%</a:t>
            </a:r>
            <a:r>
              <a:rPr lang="zh-CN" altLang="en-US" sz="2400" dirty="0" smtClean="0">
                <a:solidFill>
                  <a:schemeClr val="tx1">
                    <a:lumMod val="65000"/>
                    <a:lumOff val="35000"/>
                  </a:schemeClr>
                </a:solidFill>
                <a:latin typeface="Times New Roman" pitchFamily="18" charset="0"/>
                <a:cs typeface="Times New Roman" pitchFamily="18" charset="0"/>
              </a:rPr>
              <a:t>）。</a:t>
            </a:r>
            <a:endParaRPr lang="zh-CN" altLang="en-US" sz="2400" i="0" dirty="0">
              <a:solidFill>
                <a:schemeClr val="tx1">
                  <a:lumMod val="65000"/>
                  <a:lumOff val="35000"/>
                </a:schemeClr>
              </a:solidFill>
              <a:effectLst/>
              <a:latin typeface="Times New Roman" pitchFamily="18" charset="0"/>
              <a:cs typeface="Times New Roman" pitchFamily="18" charset="0"/>
            </a:endParaRPr>
          </a:p>
        </p:txBody>
      </p:sp>
      <p:sp>
        <p:nvSpPr>
          <p:cNvPr id="323" name="矩形 322"/>
          <p:cNvSpPr/>
          <p:nvPr/>
        </p:nvSpPr>
        <p:spPr>
          <a:xfrm>
            <a:off x="434196" y="1637427"/>
            <a:ext cx="5566554" cy="1138773"/>
          </a:xfrm>
          <a:prstGeom prst="rect">
            <a:avLst/>
          </a:prstGeom>
        </p:spPr>
        <p:txBody>
          <a:bodyPr wrap="square">
            <a:spAutoFit/>
          </a:bodyPr>
          <a:lstStyle/>
          <a:p>
            <a:pPr lvl="0" latinLnBrk="1"/>
            <a:r>
              <a:rPr lang="en-US" altLang="zh-CN" sz="3600" dirty="0" smtClean="0">
                <a:solidFill>
                  <a:srgbClr val="00B187"/>
                </a:solidFill>
                <a:latin typeface="lucida grande"/>
              </a:rPr>
              <a:t>(</a:t>
            </a:r>
            <a:r>
              <a:rPr lang="zh-CN" altLang="en-US" sz="3600" dirty="0" smtClean="0">
                <a:solidFill>
                  <a:srgbClr val="00B187"/>
                </a:solidFill>
                <a:latin typeface="lucida grande"/>
              </a:rPr>
              <a:t>六</a:t>
            </a:r>
            <a:r>
              <a:rPr lang="en-US" altLang="zh-CN" sz="3600" dirty="0" smtClean="0">
                <a:solidFill>
                  <a:srgbClr val="00B187"/>
                </a:solidFill>
                <a:latin typeface="lucida grande"/>
              </a:rPr>
              <a:t>)</a:t>
            </a:r>
            <a:r>
              <a:rPr lang="zh-CN" altLang="en-US" sz="3600" dirty="0" smtClean="0">
                <a:solidFill>
                  <a:srgbClr val="00B187"/>
                </a:solidFill>
                <a:latin typeface="lucida grande"/>
              </a:rPr>
              <a:t>互联网金融安全</a:t>
            </a:r>
            <a:r>
              <a:rPr lang="en-US" altLang="zh-CN" sz="3600" dirty="0" smtClean="0">
                <a:solidFill>
                  <a:srgbClr val="00B187"/>
                </a:solidFill>
                <a:latin typeface="lucida grande"/>
              </a:rPr>
              <a:t>:</a:t>
            </a:r>
            <a:r>
              <a:rPr lang="zh-CN" altLang="en-US" sz="3200" dirty="0" smtClean="0">
                <a:solidFill>
                  <a:srgbClr val="FF0000"/>
                </a:solidFill>
                <a:latin typeface="lucida grande"/>
              </a:rPr>
              <a:t>金融网站</a:t>
            </a:r>
            <a:endParaRPr lang="zh-CN" altLang="en-US" sz="3200" i="0" dirty="0" smtClean="0">
              <a:solidFill>
                <a:srgbClr val="FF0000"/>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11" name="矩形 10"/>
          <p:cNvSpPr/>
          <p:nvPr/>
        </p:nvSpPr>
        <p:spPr>
          <a:xfrm>
            <a:off x="6753225" y="4177784"/>
            <a:ext cx="5057775" cy="369332"/>
          </a:xfrm>
          <a:prstGeom prst="rect">
            <a:avLst/>
          </a:prstGeom>
        </p:spPr>
        <p:txBody>
          <a:bodyPr wrap="square">
            <a:spAutoFit/>
          </a:bodyPr>
          <a:lstStyle/>
          <a:p>
            <a:pPr algn="ctr"/>
            <a:r>
              <a:rPr lang="en-US" altLang="zh-CN" dirty="0" smtClean="0"/>
              <a:t>2018</a:t>
            </a:r>
            <a:r>
              <a:rPr lang="zh-CN" altLang="en-US" dirty="0" smtClean="0"/>
              <a:t>年互联网金融网站高危漏洞分布情况 </a:t>
            </a:r>
            <a:endParaRPr lang="zh-CN" altLang="en-US" dirty="0"/>
          </a:p>
        </p:txBody>
      </p:sp>
      <p:pic>
        <p:nvPicPr>
          <p:cNvPr id="55298" name="Picture 2"/>
          <p:cNvPicPr>
            <a:picLocks noChangeAspect="1" noChangeArrowheads="1"/>
          </p:cNvPicPr>
          <p:nvPr/>
        </p:nvPicPr>
        <p:blipFill>
          <a:blip r:embed="rId2" cstate="print"/>
          <a:srcRect/>
          <a:stretch>
            <a:fillRect/>
          </a:stretch>
        </p:blipFill>
        <p:spPr bwMode="auto">
          <a:xfrm>
            <a:off x="6366291" y="1062039"/>
            <a:ext cx="5678071" cy="2957512"/>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650">
        <p:push dir="r"/>
      </p:transition>
    </mc:Choice>
    <mc:Fallback>
      <p:transition spd="med">
        <p:push dir="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smtClean="0">
                <a:solidFill>
                  <a:srgbClr val="00B187"/>
                </a:solidFill>
              </a:rPr>
              <a:t>Context</a:t>
            </a:r>
            <a:endParaRPr lang="zh-CN" altLang="en-US" sz="4400" b="1" dirty="0">
              <a:solidFill>
                <a:srgbClr val="00B187"/>
              </a:solidFill>
            </a:endParaRPr>
          </a:p>
        </p:txBody>
      </p:sp>
      <p:sp>
        <p:nvSpPr>
          <p:cNvPr id="320" name="矩形 319"/>
          <p:cNvSpPr/>
          <p:nvPr/>
        </p:nvSpPr>
        <p:spPr>
          <a:xfrm>
            <a:off x="356725" y="2333685"/>
            <a:ext cx="5739275" cy="4524315"/>
          </a:xfrm>
          <a:prstGeom prst="rect">
            <a:avLst/>
          </a:prstGeom>
        </p:spPr>
        <p:txBody>
          <a:bodyPr wrap="square">
            <a:spAutoFit/>
          </a:bodyPr>
          <a:lstStyle/>
          <a:p>
            <a:pPr algn="just" latinLnBrk="1"/>
            <a:r>
              <a:rPr lang="en-US" altLang="zh-CN" sz="2400" dirty="0" smtClean="0">
                <a:solidFill>
                  <a:schemeClr val="tx1">
                    <a:lumMod val="65000"/>
                    <a:lumOff val="35000"/>
                  </a:schemeClr>
                </a:solidFill>
                <a:latin typeface="Times New Roman" pitchFamily="18" charset="0"/>
                <a:cs typeface="Times New Roman" pitchFamily="18" charset="0"/>
              </a:rPr>
              <a:t>2018 </a:t>
            </a:r>
            <a:r>
              <a:rPr lang="zh-CN" altLang="en-US" sz="2400" dirty="0" smtClean="0">
                <a:solidFill>
                  <a:schemeClr val="tx1">
                    <a:lumMod val="65000"/>
                    <a:lumOff val="35000"/>
                  </a:schemeClr>
                </a:solidFill>
                <a:latin typeface="Times New Roman" pitchFamily="18" charset="0"/>
                <a:cs typeface="Times New Roman" pitchFamily="18" charset="0"/>
              </a:rPr>
              <a:t>年，</a:t>
            </a:r>
            <a:r>
              <a:rPr lang="en-US" altLang="zh-CN" sz="2400" dirty="0" smtClean="0">
                <a:solidFill>
                  <a:schemeClr val="tx1">
                    <a:lumMod val="65000"/>
                    <a:lumOff val="35000"/>
                  </a:schemeClr>
                </a:solidFill>
                <a:latin typeface="Times New Roman" pitchFamily="18" charset="0"/>
                <a:cs typeface="Times New Roman" pitchFamily="18" charset="0"/>
              </a:rPr>
              <a:t>CNCERT </a:t>
            </a:r>
            <a:r>
              <a:rPr lang="zh-CN" altLang="en-US" sz="2400" dirty="0" smtClean="0">
                <a:solidFill>
                  <a:schemeClr val="tx1">
                    <a:lumMod val="65000"/>
                    <a:lumOff val="35000"/>
                  </a:schemeClr>
                </a:solidFill>
                <a:latin typeface="Times New Roman" pitchFamily="18" charset="0"/>
                <a:cs typeface="Times New Roman" pitchFamily="18" charset="0"/>
              </a:rPr>
              <a:t>对 </a:t>
            </a:r>
            <a:r>
              <a:rPr lang="en-US" altLang="zh-CN" sz="2400" dirty="0" smtClean="0">
                <a:solidFill>
                  <a:schemeClr val="tx1">
                    <a:lumMod val="65000"/>
                    <a:lumOff val="35000"/>
                  </a:schemeClr>
                </a:solidFill>
                <a:latin typeface="Times New Roman" pitchFamily="18" charset="0"/>
                <a:cs typeface="Times New Roman" pitchFamily="18" charset="0"/>
              </a:rPr>
              <a:t>430 </a:t>
            </a:r>
            <a:r>
              <a:rPr lang="zh-CN" altLang="en-US" sz="2400" dirty="0" smtClean="0">
                <a:solidFill>
                  <a:schemeClr val="tx1">
                    <a:lumMod val="65000"/>
                    <a:lumOff val="35000"/>
                  </a:schemeClr>
                </a:solidFill>
                <a:latin typeface="Times New Roman" pitchFamily="18" charset="0"/>
                <a:cs typeface="Times New Roman" pitchFamily="18" charset="0"/>
              </a:rPr>
              <a:t>个互联网金融</a:t>
            </a:r>
            <a:r>
              <a:rPr lang="en-US" altLang="zh-CN" sz="2400" dirty="0" smtClean="0">
                <a:solidFill>
                  <a:schemeClr val="tx1">
                    <a:lumMod val="65000"/>
                    <a:lumOff val="35000"/>
                  </a:schemeClr>
                </a:solidFill>
                <a:latin typeface="Times New Roman" pitchFamily="18" charset="0"/>
                <a:cs typeface="Times New Roman" pitchFamily="18" charset="0"/>
              </a:rPr>
              <a:t>APP </a:t>
            </a:r>
            <a:r>
              <a:rPr lang="zh-CN" altLang="en-US" sz="2400" dirty="0" smtClean="0">
                <a:solidFill>
                  <a:schemeClr val="tx1">
                    <a:lumMod val="65000"/>
                    <a:lumOff val="35000"/>
                  </a:schemeClr>
                </a:solidFill>
                <a:latin typeface="Times New Roman" pitchFamily="18" charset="0"/>
                <a:cs typeface="Times New Roman" pitchFamily="18" charset="0"/>
              </a:rPr>
              <a:t>进行检测，发现安全漏洞 </a:t>
            </a:r>
            <a:r>
              <a:rPr lang="en-US" altLang="zh-CN" sz="2400" dirty="0" smtClean="0">
                <a:solidFill>
                  <a:schemeClr val="tx1">
                    <a:lumMod val="65000"/>
                    <a:lumOff val="35000"/>
                  </a:schemeClr>
                </a:solidFill>
                <a:latin typeface="Times New Roman" pitchFamily="18" charset="0"/>
                <a:cs typeface="Times New Roman" pitchFamily="18" charset="0"/>
              </a:rPr>
              <a:t>1,005 </a:t>
            </a:r>
            <a:r>
              <a:rPr lang="zh-CN" altLang="en-US" sz="2400" dirty="0" smtClean="0">
                <a:solidFill>
                  <a:schemeClr val="tx1">
                    <a:lumMod val="65000"/>
                    <a:lumOff val="35000"/>
                  </a:schemeClr>
                </a:solidFill>
                <a:latin typeface="Times New Roman" pitchFamily="18" charset="0"/>
                <a:cs typeface="Times New Roman" pitchFamily="18" charset="0"/>
              </a:rPr>
              <a:t>个，其中高危漏洞 </a:t>
            </a:r>
            <a:r>
              <a:rPr lang="en-US" altLang="zh-CN" sz="2400" dirty="0" smtClean="0">
                <a:solidFill>
                  <a:schemeClr val="tx1">
                    <a:lumMod val="65000"/>
                    <a:lumOff val="35000"/>
                  </a:schemeClr>
                </a:solidFill>
                <a:latin typeface="Times New Roman" pitchFamily="18" charset="0"/>
                <a:cs typeface="Times New Roman" pitchFamily="18" charset="0"/>
              </a:rPr>
              <a:t>240</a:t>
            </a:r>
            <a:r>
              <a:rPr lang="zh-CN" altLang="en-US" sz="2400" dirty="0" smtClean="0">
                <a:solidFill>
                  <a:schemeClr val="tx1">
                    <a:lumMod val="65000"/>
                    <a:lumOff val="35000"/>
                  </a:schemeClr>
                </a:solidFill>
                <a:latin typeface="Times New Roman" pitchFamily="18" charset="0"/>
                <a:cs typeface="Times New Roman" pitchFamily="18" charset="0"/>
              </a:rPr>
              <a:t>个，明文数据传输漏洞数量最多有 </a:t>
            </a:r>
            <a:r>
              <a:rPr lang="en-US" altLang="zh-CN" sz="2400" dirty="0" smtClean="0">
                <a:solidFill>
                  <a:schemeClr val="tx1">
                    <a:lumMod val="65000"/>
                    <a:lumOff val="35000"/>
                  </a:schemeClr>
                </a:solidFill>
                <a:latin typeface="Times New Roman" pitchFamily="18" charset="0"/>
                <a:cs typeface="Times New Roman" pitchFamily="18" charset="0"/>
              </a:rPr>
              <a:t>50 </a:t>
            </a:r>
            <a:r>
              <a:rPr lang="zh-CN" altLang="en-US" sz="2400" dirty="0" smtClean="0">
                <a:solidFill>
                  <a:schemeClr val="tx1">
                    <a:lumMod val="65000"/>
                    <a:lumOff val="35000"/>
                  </a:schemeClr>
                </a:solidFill>
                <a:latin typeface="Times New Roman" pitchFamily="18" charset="0"/>
                <a:cs typeface="Times New Roman" pitchFamily="18" charset="0"/>
              </a:rPr>
              <a:t>个</a:t>
            </a:r>
            <a:r>
              <a:rPr lang="en-US" altLang="zh-CN" sz="2400" dirty="0" smtClean="0">
                <a:solidFill>
                  <a:schemeClr val="tx1">
                    <a:lumMod val="65000"/>
                    <a:lumOff val="35000"/>
                  </a:schemeClr>
                </a:solidFill>
                <a:latin typeface="Times New Roman" pitchFamily="18" charset="0"/>
                <a:cs typeface="Times New Roman" pitchFamily="18" charset="0"/>
              </a:rPr>
              <a:t>(</a:t>
            </a:r>
            <a:r>
              <a:rPr lang="zh-CN" altLang="en-US" sz="2400" dirty="0" smtClean="0">
                <a:solidFill>
                  <a:schemeClr val="tx1">
                    <a:lumMod val="65000"/>
                    <a:lumOff val="35000"/>
                  </a:schemeClr>
                </a:solidFill>
                <a:latin typeface="Times New Roman" pitchFamily="18" charset="0"/>
                <a:cs typeface="Times New Roman" pitchFamily="18" charset="0"/>
              </a:rPr>
              <a:t>占高危漏洞数量的</a:t>
            </a:r>
            <a:r>
              <a:rPr lang="en-US" altLang="zh-CN" sz="2400" dirty="0" smtClean="0">
                <a:solidFill>
                  <a:schemeClr val="tx1">
                    <a:lumMod val="65000"/>
                    <a:lumOff val="35000"/>
                  </a:schemeClr>
                </a:solidFill>
                <a:latin typeface="Times New Roman" pitchFamily="18" charset="0"/>
                <a:cs typeface="Times New Roman" pitchFamily="18" charset="0"/>
              </a:rPr>
              <a:t>20.8%)</a:t>
            </a:r>
            <a:r>
              <a:rPr lang="zh-CN" altLang="en-US" sz="2400" dirty="0" smtClean="0">
                <a:solidFill>
                  <a:schemeClr val="tx1">
                    <a:lumMod val="65000"/>
                    <a:lumOff val="35000"/>
                  </a:schemeClr>
                </a:solidFill>
                <a:latin typeface="Times New Roman" pitchFamily="18" charset="0"/>
                <a:cs typeface="Times New Roman" pitchFamily="18" charset="0"/>
              </a:rPr>
              <a:t>，其次是网页视图（</a:t>
            </a:r>
            <a:r>
              <a:rPr lang="en-US" altLang="zh-CN" sz="2400" dirty="0" err="1" smtClean="0">
                <a:solidFill>
                  <a:schemeClr val="tx1">
                    <a:lumMod val="65000"/>
                    <a:lumOff val="35000"/>
                  </a:schemeClr>
                </a:solidFill>
                <a:latin typeface="Times New Roman" pitchFamily="18" charset="0"/>
                <a:cs typeface="Times New Roman" pitchFamily="18" charset="0"/>
              </a:rPr>
              <a:t>Webview</a:t>
            </a:r>
            <a:r>
              <a:rPr lang="zh-CN" altLang="en-US" sz="2400" dirty="0" smtClean="0">
                <a:solidFill>
                  <a:schemeClr val="tx1">
                    <a:lumMod val="65000"/>
                    <a:lumOff val="35000"/>
                  </a:schemeClr>
                </a:solidFill>
                <a:latin typeface="Times New Roman" pitchFamily="18" charset="0"/>
                <a:cs typeface="Times New Roman" pitchFamily="18" charset="0"/>
              </a:rPr>
              <a:t>）明文存储密码漏洞有</a:t>
            </a:r>
            <a:r>
              <a:rPr lang="en-US" altLang="zh-CN" sz="2400" dirty="0" smtClean="0">
                <a:solidFill>
                  <a:schemeClr val="tx1">
                    <a:lumMod val="65000"/>
                    <a:lumOff val="35000"/>
                  </a:schemeClr>
                </a:solidFill>
                <a:latin typeface="Times New Roman" pitchFamily="18" charset="0"/>
                <a:cs typeface="Times New Roman" pitchFamily="18" charset="0"/>
              </a:rPr>
              <a:t>48 </a:t>
            </a:r>
            <a:r>
              <a:rPr lang="zh-CN" altLang="en-US" sz="2400" dirty="0" smtClean="0">
                <a:solidFill>
                  <a:schemeClr val="tx1">
                    <a:lumMod val="65000"/>
                    <a:lumOff val="35000"/>
                  </a:schemeClr>
                </a:solidFill>
                <a:latin typeface="Times New Roman" pitchFamily="18" charset="0"/>
                <a:cs typeface="Times New Roman" pitchFamily="18" charset="0"/>
              </a:rPr>
              <a:t>个（占 </a:t>
            </a:r>
            <a:r>
              <a:rPr lang="en-US" altLang="zh-CN" sz="2400" dirty="0" smtClean="0">
                <a:solidFill>
                  <a:schemeClr val="tx1">
                    <a:lumMod val="65000"/>
                    <a:lumOff val="35000"/>
                  </a:schemeClr>
                </a:solidFill>
                <a:latin typeface="Times New Roman" pitchFamily="18" charset="0"/>
                <a:cs typeface="Times New Roman" pitchFamily="18" charset="0"/>
              </a:rPr>
              <a:t>20.0%</a:t>
            </a:r>
            <a:r>
              <a:rPr lang="zh-CN" altLang="en-US" sz="2400" dirty="0" smtClean="0">
                <a:solidFill>
                  <a:schemeClr val="tx1">
                    <a:lumMod val="65000"/>
                    <a:lumOff val="35000"/>
                  </a:schemeClr>
                </a:solidFill>
                <a:latin typeface="Times New Roman" pitchFamily="18" charset="0"/>
                <a:cs typeface="Times New Roman" pitchFamily="18" charset="0"/>
              </a:rPr>
              <a:t>）和源代码反编译漏洞有 </a:t>
            </a:r>
            <a:r>
              <a:rPr lang="en-US" altLang="zh-CN" sz="2400" dirty="0" smtClean="0">
                <a:solidFill>
                  <a:schemeClr val="tx1">
                    <a:lumMod val="65000"/>
                    <a:lumOff val="35000"/>
                  </a:schemeClr>
                </a:solidFill>
                <a:latin typeface="Times New Roman" pitchFamily="18" charset="0"/>
                <a:cs typeface="Times New Roman" pitchFamily="18" charset="0"/>
              </a:rPr>
              <a:t>31 </a:t>
            </a:r>
            <a:r>
              <a:rPr lang="zh-CN" altLang="en-US" sz="2400" dirty="0" smtClean="0">
                <a:solidFill>
                  <a:schemeClr val="tx1">
                    <a:lumMod val="65000"/>
                    <a:lumOff val="35000"/>
                  </a:schemeClr>
                </a:solidFill>
                <a:latin typeface="Times New Roman" pitchFamily="18" charset="0"/>
                <a:cs typeface="Times New Roman" pitchFamily="18" charset="0"/>
              </a:rPr>
              <a:t>个（占 </a:t>
            </a:r>
            <a:r>
              <a:rPr lang="en-US" altLang="zh-CN" sz="2400" dirty="0" smtClean="0">
                <a:solidFill>
                  <a:schemeClr val="tx1">
                    <a:lumMod val="65000"/>
                    <a:lumOff val="35000"/>
                  </a:schemeClr>
                </a:solidFill>
                <a:latin typeface="Times New Roman" pitchFamily="18" charset="0"/>
                <a:cs typeface="Times New Roman" pitchFamily="18" charset="0"/>
              </a:rPr>
              <a:t>12.9%</a:t>
            </a:r>
            <a:r>
              <a:rPr lang="zh-CN" altLang="en-US" sz="2400" dirty="0" smtClean="0">
                <a:solidFill>
                  <a:schemeClr val="tx1">
                    <a:lumMod val="65000"/>
                    <a:lumOff val="35000"/>
                  </a:schemeClr>
                </a:solidFill>
                <a:latin typeface="Times New Roman" pitchFamily="18" charset="0"/>
                <a:cs typeface="Times New Roman" pitchFamily="18" charset="0"/>
              </a:rPr>
              <a:t>）。如图 </a:t>
            </a:r>
            <a:r>
              <a:rPr lang="en-US" altLang="zh-CN" sz="2400" dirty="0" smtClean="0">
                <a:solidFill>
                  <a:schemeClr val="tx1">
                    <a:lumMod val="65000"/>
                    <a:lumOff val="35000"/>
                  </a:schemeClr>
                </a:solidFill>
                <a:latin typeface="Times New Roman" pitchFamily="18" charset="0"/>
                <a:cs typeface="Times New Roman" pitchFamily="18" charset="0"/>
              </a:rPr>
              <a:t>19 </a:t>
            </a:r>
            <a:r>
              <a:rPr lang="zh-CN" altLang="en-US" sz="2400" dirty="0" smtClean="0">
                <a:solidFill>
                  <a:schemeClr val="tx1">
                    <a:lumMod val="65000"/>
                    <a:lumOff val="35000"/>
                  </a:schemeClr>
                </a:solidFill>
                <a:latin typeface="Times New Roman" pitchFamily="18" charset="0"/>
                <a:cs typeface="Times New Roman" pitchFamily="18" charset="0"/>
              </a:rPr>
              <a:t>所示。这些安全漏洞可能威胁交易授权和数据保护，存在数据泄露风险，其中部分安全漏洞影响应用程序的文件保护，不能有效阻止应用程序被逆向或者反编译，进而使应用暴露出多种安全风险。 </a:t>
            </a:r>
            <a:endParaRPr lang="zh-CN" altLang="en-US" sz="2400" i="0" dirty="0">
              <a:solidFill>
                <a:schemeClr val="tx1">
                  <a:lumMod val="65000"/>
                  <a:lumOff val="35000"/>
                </a:schemeClr>
              </a:solidFill>
              <a:effectLst/>
              <a:latin typeface="Times New Roman" pitchFamily="18" charset="0"/>
              <a:cs typeface="Times New Roman" pitchFamily="18" charset="0"/>
            </a:endParaRPr>
          </a:p>
        </p:txBody>
      </p:sp>
      <p:sp>
        <p:nvSpPr>
          <p:cNvPr id="323" name="矩形 322"/>
          <p:cNvSpPr/>
          <p:nvPr/>
        </p:nvSpPr>
        <p:spPr>
          <a:xfrm>
            <a:off x="434196" y="1637427"/>
            <a:ext cx="5566554" cy="646331"/>
          </a:xfrm>
          <a:prstGeom prst="rect">
            <a:avLst/>
          </a:prstGeom>
        </p:spPr>
        <p:txBody>
          <a:bodyPr wrap="square">
            <a:spAutoFit/>
          </a:bodyPr>
          <a:lstStyle/>
          <a:p>
            <a:pPr lvl="0" latinLnBrk="1"/>
            <a:r>
              <a:rPr lang="en-US" altLang="zh-CN" sz="3600" dirty="0" smtClean="0">
                <a:solidFill>
                  <a:srgbClr val="00B187"/>
                </a:solidFill>
                <a:latin typeface="lucida grande"/>
              </a:rPr>
              <a:t>(</a:t>
            </a:r>
            <a:r>
              <a:rPr lang="zh-CN" altLang="en-US" sz="3600" dirty="0" smtClean="0">
                <a:solidFill>
                  <a:srgbClr val="00B187"/>
                </a:solidFill>
                <a:latin typeface="lucida grande"/>
              </a:rPr>
              <a:t>六</a:t>
            </a:r>
            <a:r>
              <a:rPr lang="en-US" altLang="zh-CN" sz="3600" dirty="0" smtClean="0">
                <a:solidFill>
                  <a:srgbClr val="00B187"/>
                </a:solidFill>
                <a:latin typeface="lucida grande"/>
              </a:rPr>
              <a:t>)</a:t>
            </a:r>
            <a:r>
              <a:rPr lang="zh-CN" altLang="en-US" sz="3600" dirty="0" smtClean="0">
                <a:solidFill>
                  <a:srgbClr val="00B187"/>
                </a:solidFill>
                <a:latin typeface="lucida grande"/>
              </a:rPr>
              <a:t>互联网金融安全</a:t>
            </a:r>
            <a:r>
              <a:rPr lang="en-US" altLang="zh-CN" sz="3600" dirty="0" smtClean="0">
                <a:solidFill>
                  <a:srgbClr val="00B187"/>
                </a:solidFill>
                <a:latin typeface="lucida grande"/>
              </a:rPr>
              <a:t>:</a:t>
            </a:r>
            <a:r>
              <a:rPr lang="zh-CN" altLang="en-US" sz="2400" dirty="0" smtClean="0">
                <a:solidFill>
                  <a:srgbClr val="FF0000"/>
                </a:solidFill>
                <a:latin typeface="lucida grande"/>
              </a:rPr>
              <a:t>金融</a:t>
            </a:r>
            <a:r>
              <a:rPr lang="en-US" altLang="zh-CN" sz="2400" dirty="0" smtClean="0">
                <a:solidFill>
                  <a:srgbClr val="FF0000"/>
                </a:solidFill>
                <a:latin typeface="lucida grande"/>
              </a:rPr>
              <a:t>App</a:t>
            </a:r>
            <a:endParaRPr lang="zh-CN" altLang="en-US" sz="2400" i="0" dirty="0" smtClean="0">
              <a:solidFill>
                <a:srgbClr val="FF0000"/>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11" name="矩形 10"/>
          <p:cNvSpPr/>
          <p:nvPr/>
        </p:nvSpPr>
        <p:spPr>
          <a:xfrm>
            <a:off x="6753225" y="4177784"/>
            <a:ext cx="5057775" cy="369332"/>
          </a:xfrm>
          <a:prstGeom prst="rect">
            <a:avLst/>
          </a:prstGeom>
        </p:spPr>
        <p:txBody>
          <a:bodyPr wrap="square">
            <a:spAutoFit/>
          </a:bodyPr>
          <a:lstStyle/>
          <a:p>
            <a:pPr algn="ctr"/>
            <a:r>
              <a:rPr lang="en-US" altLang="zh-CN" dirty="0" smtClean="0"/>
              <a:t>2018</a:t>
            </a:r>
            <a:r>
              <a:rPr lang="zh-CN" altLang="en-US" dirty="0" smtClean="0"/>
              <a:t>年互联网金融移动 </a:t>
            </a:r>
            <a:r>
              <a:rPr lang="en-US" altLang="zh-CN" dirty="0" smtClean="0"/>
              <a:t>APP </a:t>
            </a:r>
            <a:r>
              <a:rPr lang="zh-CN" altLang="en-US" dirty="0" smtClean="0"/>
              <a:t>高危漏洞分布情况 </a:t>
            </a:r>
            <a:endParaRPr lang="zh-CN" altLang="en-US" dirty="0"/>
          </a:p>
        </p:txBody>
      </p:sp>
      <p:pic>
        <p:nvPicPr>
          <p:cNvPr id="56322" name="Picture 2"/>
          <p:cNvPicPr>
            <a:picLocks noChangeAspect="1" noChangeArrowheads="1"/>
          </p:cNvPicPr>
          <p:nvPr/>
        </p:nvPicPr>
        <p:blipFill>
          <a:blip r:embed="rId2" cstate="print"/>
          <a:srcRect/>
          <a:stretch>
            <a:fillRect/>
          </a:stretch>
        </p:blipFill>
        <p:spPr bwMode="auto">
          <a:xfrm>
            <a:off x="6380408" y="971550"/>
            <a:ext cx="5602042" cy="294798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650">
        <p:push dir="r"/>
      </p:transition>
    </mc:Choice>
    <mc:Fallback>
      <p:transition spd="med">
        <p:push dir="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smtClean="0">
                <a:solidFill>
                  <a:srgbClr val="00B187"/>
                </a:solidFill>
              </a:rPr>
              <a:t>Context</a:t>
            </a:r>
            <a:endParaRPr lang="zh-CN" altLang="en-US" sz="4400" b="1" dirty="0">
              <a:solidFill>
                <a:srgbClr val="00B187"/>
              </a:solidFill>
            </a:endParaRPr>
          </a:p>
        </p:txBody>
      </p:sp>
      <p:sp>
        <p:nvSpPr>
          <p:cNvPr id="320" name="矩形 319"/>
          <p:cNvSpPr/>
          <p:nvPr/>
        </p:nvSpPr>
        <p:spPr>
          <a:xfrm>
            <a:off x="356725" y="2619435"/>
            <a:ext cx="5739275" cy="3416320"/>
          </a:xfrm>
          <a:prstGeom prst="rect">
            <a:avLst/>
          </a:prstGeom>
        </p:spPr>
        <p:txBody>
          <a:bodyPr wrap="square">
            <a:spAutoFit/>
          </a:bodyPr>
          <a:lstStyle/>
          <a:p>
            <a:pPr algn="just" latinLnBrk="1"/>
            <a:r>
              <a:rPr lang="zh-CN" altLang="en-US" sz="2400" dirty="0" smtClean="0">
                <a:solidFill>
                  <a:schemeClr val="tx1">
                    <a:lumMod val="65000"/>
                    <a:lumOff val="35000"/>
                  </a:schemeClr>
                </a:solidFill>
                <a:latin typeface="Times New Roman" pitchFamily="18" charset="0"/>
                <a:cs typeface="Times New Roman" pitchFamily="18" charset="0"/>
              </a:rPr>
              <a:t>首先，区块链系统往往自带金融属性，直接运行数字货币等资产；其次，区块链相关代码多为开源，容易暴露风险；第三，区块链系统在对等网络环境中运行，网络中的节点防护能力有限；第四，用户自行保管私钥，一旦丢失或盗取无法找回；第五，相关业务平台发展时间短，系统安全防护经验和手段不完善、全面性和强度不足。</a:t>
            </a:r>
            <a:endParaRPr lang="zh-CN" altLang="en-US" sz="2400" i="0" dirty="0">
              <a:solidFill>
                <a:schemeClr val="tx1">
                  <a:lumMod val="65000"/>
                  <a:lumOff val="35000"/>
                </a:schemeClr>
              </a:solidFill>
              <a:effectLst/>
              <a:latin typeface="Times New Roman" pitchFamily="18" charset="0"/>
              <a:cs typeface="Times New Roman" pitchFamily="18" charset="0"/>
            </a:endParaRPr>
          </a:p>
        </p:txBody>
      </p:sp>
      <p:sp>
        <p:nvSpPr>
          <p:cNvPr id="323" name="矩形 322"/>
          <p:cNvSpPr/>
          <p:nvPr/>
        </p:nvSpPr>
        <p:spPr>
          <a:xfrm>
            <a:off x="434196" y="1637427"/>
            <a:ext cx="5566554" cy="646331"/>
          </a:xfrm>
          <a:prstGeom prst="rect">
            <a:avLst/>
          </a:prstGeom>
        </p:spPr>
        <p:txBody>
          <a:bodyPr wrap="square">
            <a:spAutoFit/>
          </a:bodyPr>
          <a:lstStyle/>
          <a:p>
            <a:pPr lvl="0" latinLnBrk="1"/>
            <a:r>
              <a:rPr lang="en-US" altLang="zh-CN" sz="3600" dirty="0" smtClean="0">
                <a:solidFill>
                  <a:srgbClr val="00B187"/>
                </a:solidFill>
                <a:latin typeface="lucida grande"/>
              </a:rPr>
              <a:t>(</a:t>
            </a:r>
            <a:r>
              <a:rPr lang="zh-CN" altLang="en-US" sz="3600" dirty="0" smtClean="0">
                <a:solidFill>
                  <a:srgbClr val="00B187"/>
                </a:solidFill>
                <a:latin typeface="lucida grande"/>
              </a:rPr>
              <a:t>六</a:t>
            </a:r>
            <a:r>
              <a:rPr lang="en-US" altLang="zh-CN" sz="3600" dirty="0" smtClean="0">
                <a:solidFill>
                  <a:srgbClr val="00B187"/>
                </a:solidFill>
                <a:latin typeface="lucida grande"/>
              </a:rPr>
              <a:t>)</a:t>
            </a:r>
            <a:r>
              <a:rPr lang="zh-CN" altLang="en-US" sz="3600" dirty="0" smtClean="0">
                <a:solidFill>
                  <a:srgbClr val="00B187"/>
                </a:solidFill>
                <a:latin typeface="lucida grande"/>
              </a:rPr>
              <a:t>互联网金融安全</a:t>
            </a:r>
            <a:r>
              <a:rPr lang="en-US" altLang="zh-CN" sz="3600" dirty="0" smtClean="0">
                <a:solidFill>
                  <a:srgbClr val="00B187"/>
                </a:solidFill>
                <a:latin typeface="lucida grande"/>
              </a:rPr>
              <a:t>:</a:t>
            </a:r>
            <a:r>
              <a:rPr lang="zh-CN" altLang="en-US" sz="3200" dirty="0" smtClean="0">
                <a:solidFill>
                  <a:srgbClr val="FF0000"/>
                </a:solidFill>
                <a:latin typeface="lucida grande"/>
              </a:rPr>
              <a:t>区块链</a:t>
            </a:r>
            <a:endParaRPr lang="zh-CN" altLang="en-US" sz="3200" i="0" dirty="0" smtClean="0">
              <a:solidFill>
                <a:srgbClr val="FF0000"/>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11" name="矩形 10"/>
          <p:cNvSpPr/>
          <p:nvPr/>
        </p:nvSpPr>
        <p:spPr>
          <a:xfrm>
            <a:off x="6496050" y="1767959"/>
            <a:ext cx="5057775" cy="2677656"/>
          </a:xfrm>
          <a:prstGeom prst="rect">
            <a:avLst/>
          </a:prstGeom>
        </p:spPr>
        <p:txBody>
          <a:bodyPr wrap="square">
            <a:spAutoFit/>
          </a:bodyPr>
          <a:lstStyle/>
          <a:p>
            <a:r>
              <a:rPr lang="en-US" altLang="zh-CN" sz="2400" dirty="0" smtClean="0"/>
              <a:t>2018</a:t>
            </a:r>
            <a:r>
              <a:rPr lang="zh-CN" altLang="en-US" sz="2400" dirty="0" smtClean="0"/>
              <a:t>年月，虚拟数字货币交易平台“币安”遭攻击。攻击者盗取用户在该平台的交易接口密钥，通过自动化交易大幅拉升“维尔币（</a:t>
            </a:r>
            <a:r>
              <a:rPr lang="en-US" altLang="zh-CN" sz="2400" dirty="0" smtClean="0"/>
              <a:t>VIA</a:t>
            </a:r>
            <a:r>
              <a:rPr lang="zh-CN" altLang="en-US" sz="2400" dirty="0" smtClean="0"/>
              <a:t>）”的价格。攻击者提前在币安埋下 </a:t>
            </a:r>
            <a:r>
              <a:rPr lang="en-US" altLang="zh-CN" sz="2400" dirty="0" smtClean="0"/>
              <a:t>VIA </a:t>
            </a:r>
            <a:r>
              <a:rPr lang="zh-CN" altLang="en-US" sz="2400" dirty="0" smtClean="0"/>
              <a:t>的高价卖单，利用其巨额涨幅获取暴利。</a:t>
            </a:r>
            <a:endParaRPr lang="zh-CN" altLang="en-US" sz="2400" dirty="0"/>
          </a:p>
        </p:txBody>
      </p:sp>
    </p:spTree>
  </p:cSld>
  <p:clrMapOvr>
    <a:masterClrMapping/>
  </p:clrMapOvr>
  <mc:AlternateContent xmlns:mc="http://schemas.openxmlformats.org/markup-compatibility/2006">
    <mc:Choice xmlns="" xmlns:p14="http://schemas.microsoft.com/office/powerpoint/2010/main" Requires="p14">
      <p:transition spd="med" p14:dur="650">
        <p:push dir="r"/>
      </p:transition>
    </mc:Choice>
    <mc:Fallback>
      <p:transition spd="med">
        <p:push dir="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1B1C8"/>
        </a:solidFill>
        <a:effectLst/>
      </p:bgPr>
    </p:bg>
    <p:spTree>
      <p:nvGrpSpPr>
        <p:cNvPr id="1" name=""/>
        <p:cNvGrpSpPr/>
        <p:nvPr/>
      </p:nvGrpSpPr>
      <p:grpSpPr>
        <a:xfrm>
          <a:off x="0" y="0"/>
          <a:ext cx="0" cy="0"/>
          <a:chOff x="0" y="0"/>
          <a:chExt cx="0" cy="0"/>
        </a:xfrm>
      </p:grpSpPr>
      <p:sp>
        <p:nvSpPr>
          <p:cNvPr id="7" name="文本框 6"/>
          <p:cNvSpPr txBox="1"/>
          <p:nvPr/>
        </p:nvSpPr>
        <p:spPr>
          <a:xfrm>
            <a:off x="4220326" y="-464373"/>
            <a:ext cx="3751348" cy="7786747"/>
          </a:xfrm>
          <a:prstGeom prst="rect">
            <a:avLst/>
          </a:prstGeom>
          <a:noFill/>
        </p:spPr>
        <p:txBody>
          <a:bodyPr wrap="none" rtlCol="0">
            <a:spAutoFit/>
          </a:bodyPr>
          <a:lstStyle/>
          <a:p>
            <a:pPr algn="ctr"/>
            <a:r>
              <a:rPr lang="en-US" altLang="zh-CN" sz="50000" b="1" dirty="0" smtClean="0">
                <a:solidFill>
                  <a:schemeClr val="bg1">
                    <a:alpha val="24000"/>
                  </a:schemeClr>
                </a:solidFill>
              </a:rPr>
              <a:t>2</a:t>
            </a:r>
            <a:endParaRPr lang="zh-CN" altLang="en-US" sz="50000" b="1" dirty="0">
              <a:solidFill>
                <a:schemeClr val="bg1">
                  <a:alpha val="24000"/>
                </a:schemeClr>
              </a:solidFill>
            </a:endParaRPr>
          </a:p>
        </p:txBody>
      </p:sp>
      <p:sp>
        <p:nvSpPr>
          <p:cNvPr id="38" name="文本框 37"/>
          <p:cNvSpPr txBox="1"/>
          <p:nvPr/>
        </p:nvSpPr>
        <p:spPr>
          <a:xfrm>
            <a:off x="3233679" y="2551837"/>
            <a:ext cx="5724645" cy="1754326"/>
          </a:xfrm>
          <a:prstGeom prst="rect">
            <a:avLst/>
          </a:prstGeom>
          <a:noFill/>
          <a:effectLst>
            <a:outerShdw dist="152400" dir="2700000" algn="tl" rotWithShape="0">
              <a:prstClr val="black">
                <a:alpha val="20000"/>
              </a:prstClr>
            </a:outerShdw>
          </a:effectLst>
        </p:spPr>
        <p:txBody>
          <a:bodyPr wrap="none" rtlCol="0">
            <a:spAutoFit/>
          </a:bodyPr>
          <a:lstStyle/>
          <a:p>
            <a:pPr algn="ctr"/>
            <a:r>
              <a:rPr lang="zh-CN" altLang="en-US" sz="10800" b="1" dirty="0" smtClean="0">
                <a:solidFill>
                  <a:schemeClr val="bg1"/>
                </a:solidFill>
              </a:rPr>
              <a:t>相关术语</a:t>
            </a:r>
          </a:p>
        </p:txBody>
      </p:sp>
    </p:spTree>
  </p:cSld>
  <p:clrMapOvr>
    <a:masterClrMapping/>
  </p:clrMapOvr>
  <mc:AlternateContent xmlns:mc="http://schemas.openxmlformats.org/markup-compatibility/2006">
    <mc:Choice xmlns="" xmlns:p14="http://schemas.microsoft.com/office/powerpoint/2010/main" Requires="p14">
      <p:transition spd="med">
        <p14:prism/>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6"/>
          <p:cNvGrpSpPr/>
          <p:nvPr/>
        </p:nvGrpSpPr>
        <p:grpSpPr>
          <a:xfrm>
            <a:off x="3493346" y="543782"/>
            <a:ext cx="3006532" cy="4909905"/>
            <a:chOff x="3493346" y="543782"/>
            <a:chExt cx="3006532" cy="4909905"/>
          </a:xfrm>
        </p:grpSpPr>
        <p:sp>
          <p:nvSpPr>
            <p:cNvPr id="98" name="Freeform 19"/>
            <p:cNvSpPr/>
            <p:nvPr/>
          </p:nvSpPr>
          <p:spPr bwMode="auto">
            <a:xfrm rot="2700000">
              <a:off x="3493477" y="544674"/>
              <a:ext cx="2765594" cy="2763810"/>
            </a:xfrm>
            <a:custGeom>
              <a:avLst/>
              <a:gdLst>
                <a:gd name="T0" fmla="*/ 3100 w 3100"/>
                <a:gd name="T1" fmla="*/ 584 h 3098"/>
                <a:gd name="T2" fmla="*/ 586 w 3100"/>
                <a:gd name="T3" fmla="*/ 3098 h 3098"/>
                <a:gd name="T4" fmla="*/ 0 w 3100"/>
                <a:gd name="T5" fmla="*/ 2512 h 3098"/>
                <a:gd name="T6" fmla="*/ 2514 w 3100"/>
                <a:gd name="T7" fmla="*/ 0 h 3098"/>
                <a:gd name="T8" fmla="*/ 3024 w 3100"/>
                <a:gd name="T9" fmla="*/ 76 h 3098"/>
                <a:gd name="T10" fmla="*/ 3100 w 3100"/>
                <a:gd name="T11" fmla="*/ 584 h 3098"/>
              </a:gdLst>
              <a:ahLst/>
              <a:cxnLst>
                <a:cxn ang="0">
                  <a:pos x="T0" y="T1"/>
                </a:cxn>
                <a:cxn ang="0">
                  <a:pos x="T2" y="T3"/>
                </a:cxn>
                <a:cxn ang="0">
                  <a:pos x="T4" y="T5"/>
                </a:cxn>
                <a:cxn ang="0">
                  <a:pos x="T6" y="T7"/>
                </a:cxn>
                <a:cxn ang="0">
                  <a:pos x="T8" y="T9"/>
                </a:cxn>
                <a:cxn ang="0">
                  <a:pos x="T10" y="T11"/>
                </a:cxn>
              </a:cxnLst>
              <a:rect l="0" t="0" r="r" b="b"/>
              <a:pathLst>
                <a:path w="3100" h="3098">
                  <a:moveTo>
                    <a:pt x="3100" y="584"/>
                  </a:moveTo>
                  <a:lnTo>
                    <a:pt x="586" y="3098"/>
                  </a:lnTo>
                  <a:lnTo>
                    <a:pt x="0" y="2512"/>
                  </a:lnTo>
                  <a:lnTo>
                    <a:pt x="2514" y="0"/>
                  </a:lnTo>
                  <a:lnTo>
                    <a:pt x="3024" y="76"/>
                  </a:lnTo>
                  <a:lnTo>
                    <a:pt x="3100" y="584"/>
                  </a:lnTo>
                  <a:close/>
                </a:path>
              </a:pathLst>
            </a:custGeom>
            <a:solidFill>
              <a:srgbClr val="F270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1" name="Freeform 22"/>
            <p:cNvSpPr/>
            <p:nvPr/>
          </p:nvSpPr>
          <p:spPr bwMode="auto">
            <a:xfrm rot="2700000">
              <a:off x="3494684" y="2688540"/>
              <a:ext cx="2763809" cy="2766486"/>
            </a:xfrm>
            <a:custGeom>
              <a:avLst/>
              <a:gdLst>
                <a:gd name="T0" fmla="*/ 3098 w 3098"/>
                <a:gd name="T1" fmla="*/ 586 h 3101"/>
                <a:gd name="T2" fmla="*/ 586 w 3098"/>
                <a:gd name="T3" fmla="*/ 3101 h 3101"/>
                <a:gd name="T4" fmla="*/ 0 w 3098"/>
                <a:gd name="T5" fmla="*/ 2514 h 3101"/>
                <a:gd name="T6" fmla="*/ 2513 w 3098"/>
                <a:gd name="T7" fmla="*/ 0 h 3101"/>
                <a:gd name="T8" fmla="*/ 3022 w 3098"/>
                <a:gd name="T9" fmla="*/ 75 h 3101"/>
                <a:gd name="T10" fmla="*/ 3098 w 3098"/>
                <a:gd name="T11" fmla="*/ 586 h 3101"/>
              </a:gdLst>
              <a:ahLst/>
              <a:cxnLst>
                <a:cxn ang="0">
                  <a:pos x="T0" y="T1"/>
                </a:cxn>
                <a:cxn ang="0">
                  <a:pos x="T2" y="T3"/>
                </a:cxn>
                <a:cxn ang="0">
                  <a:pos x="T4" y="T5"/>
                </a:cxn>
                <a:cxn ang="0">
                  <a:pos x="T6" y="T7"/>
                </a:cxn>
                <a:cxn ang="0">
                  <a:pos x="T8" y="T9"/>
                </a:cxn>
                <a:cxn ang="0">
                  <a:pos x="T10" y="T11"/>
                </a:cxn>
              </a:cxnLst>
              <a:rect l="0" t="0" r="r" b="b"/>
              <a:pathLst>
                <a:path w="3098" h="3101">
                  <a:moveTo>
                    <a:pt x="3098" y="586"/>
                  </a:moveTo>
                  <a:lnTo>
                    <a:pt x="586" y="3101"/>
                  </a:lnTo>
                  <a:lnTo>
                    <a:pt x="0" y="2514"/>
                  </a:lnTo>
                  <a:lnTo>
                    <a:pt x="2513" y="0"/>
                  </a:lnTo>
                  <a:lnTo>
                    <a:pt x="3022" y="75"/>
                  </a:lnTo>
                  <a:lnTo>
                    <a:pt x="3098" y="586"/>
                  </a:lnTo>
                  <a:close/>
                </a:path>
              </a:pathLst>
            </a:custGeom>
            <a:solidFill>
              <a:srgbClr val="01B1C8"/>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2" name="椭圆 111"/>
            <p:cNvSpPr/>
            <p:nvPr/>
          </p:nvSpPr>
          <p:spPr>
            <a:xfrm>
              <a:off x="5923878" y="1637770"/>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smtClean="0">
                  <a:solidFill>
                    <a:schemeClr val="tx1">
                      <a:lumMod val="65000"/>
                      <a:lumOff val="35000"/>
                    </a:schemeClr>
                  </a:solidFill>
                </a:rPr>
                <a:t>1</a:t>
              </a:r>
              <a:endParaRPr lang="zh-CN" altLang="en-US" sz="2400" dirty="0">
                <a:solidFill>
                  <a:schemeClr val="tx1">
                    <a:lumMod val="65000"/>
                    <a:lumOff val="35000"/>
                  </a:schemeClr>
                </a:solidFill>
              </a:endParaRPr>
            </a:p>
          </p:txBody>
        </p:sp>
        <p:sp>
          <p:nvSpPr>
            <p:cNvPr id="114" name="椭圆 113"/>
            <p:cNvSpPr/>
            <p:nvPr/>
          </p:nvSpPr>
          <p:spPr>
            <a:xfrm>
              <a:off x="5923878" y="3787626"/>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400" dirty="0" smtClean="0">
                  <a:solidFill>
                    <a:schemeClr val="tx1">
                      <a:lumMod val="65000"/>
                      <a:lumOff val="35000"/>
                    </a:schemeClr>
                  </a:solidFill>
                </a:rPr>
                <a:t>2</a:t>
              </a:r>
              <a:endParaRPr lang="zh-CN" altLang="en-US" sz="2400" dirty="0">
                <a:solidFill>
                  <a:schemeClr val="tx1">
                    <a:lumMod val="65000"/>
                    <a:lumOff val="35000"/>
                  </a:schemeClr>
                </a:solidFill>
              </a:endParaRPr>
            </a:p>
          </p:txBody>
        </p:sp>
      </p:grpSp>
      <p:sp>
        <p:nvSpPr>
          <p:cNvPr id="107" name="矩形 106"/>
          <p:cNvSpPr/>
          <p:nvPr/>
        </p:nvSpPr>
        <p:spPr>
          <a:xfrm>
            <a:off x="0" y="0"/>
            <a:ext cx="3164378" cy="6858000"/>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107"/>
          <p:cNvGrpSpPr/>
          <p:nvPr/>
        </p:nvGrpSpPr>
        <p:grpSpPr>
          <a:xfrm>
            <a:off x="1406196" y="600888"/>
            <a:ext cx="3521404" cy="5780768"/>
            <a:chOff x="1582543" y="890381"/>
            <a:chExt cx="3168710" cy="5201782"/>
          </a:xfrm>
          <a:effectLst>
            <a:outerShdw dist="101600" dir="10800000" algn="r" rotWithShape="0">
              <a:prstClr val="black">
                <a:alpha val="20000"/>
              </a:prstClr>
            </a:outerShdw>
          </a:effectLst>
        </p:grpSpPr>
        <p:sp>
          <p:nvSpPr>
            <p:cNvPr id="10" name="Freeform 8"/>
            <p:cNvSpPr/>
            <p:nvPr/>
          </p:nvSpPr>
          <p:spPr bwMode="auto">
            <a:xfrm rot="13500000">
              <a:off x="177753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1"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rot="13500000">
              <a:off x="196836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2"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EB9B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rot="13500000">
              <a:off x="1582543" y="2108549"/>
              <a:ext cx="2784475" cy="2784475"/>
            </a:xfrm>
            <a:custGeom>
              <a:avLst/>
              <a:gdLst>
                <a:gd name="T0" fmla="*/ 1478 w 1496"/>
                <a:gd name="T1" fmla="*/ 1405 h 1497"/>
                <a:gd name="T2" fmla="*/ 1478 w 1496"/>
                <a:gd name="T3" fmla="*/ 1471 h 1497"/>
                <a:gd name="T4" fmla="*/ 1470 w 1496"/>
                <a:gd name="T5" fmla="*/ 1478 h 1497"/>
                <a:gd name="T6" fmla="*/ 1404 w 1496"/>
                <a:gd name="T7" fmla="*/ 1478 h 1497"/>
                <a:gd name="T8" fmla="*/ 19 w 1496"/>
                <a:gd name="T9" fmla="*/ 92 h 1497"/>
                <a:gd name="T10" fmla="*/ 19 w 1496"/>
                <a:gd name="T11" fmla="*/ 26 h 1497"/>
                <a:gd name="T12" fmla="*/ 26 w 1496"/>
                <a:gd name="T13" fmla="*/ 18 h 1497"/>
                <a:gd name="T14" fmla="*/ 92 w 1496"/>
                <a:gd name="T15" fmla="*/ 18 h 1497"/>
                <a:gd name="T16" fmla="*/ 1478 w 1496"/>
                <a:gd name="T17" fmla="*/ 1405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6" h="1497">
                  <a:moveTo>
                    <a:pt x="1478" y="1405"/>
                  </a:moveTo>
                  <a:cubicBezTo>
                    <a:pt x="1496" y="1423"/>
                    <a:pt x="1496" y="1452"/>
                    <a:pt x="1478" y="1471"/>
                  </a:cubicBezTo>
                  <a:cubicBezTo>
                    <a:pt x="1470" y="1478"/>
                    <a:pt x="1470" y="1478"/>
                    <a:pt x="1470" y="1478"/>
                  </a:cubicBezTo>
                  <a:cubicBezTo>
                    <a:pt x="1452" y="1497"/>
                    <a:pt x="1422" y="1496"/>
                    <a:pt x="1404" y="1478"/>
                  </a:cubicBezTo>
                  <a:cubicBezTo>
                    <a:pt x="19" y="92"/>
                    <a:pt x="19" y="92"/>
                    <a:pt x="19" y="92"/>
                  </a:cubicBezTo>
                  <a:cubicBezTo>
                    <a:pt x="0" y="74"/>
                    <a:pt x="0" y="44"/>
                    <a:pt x="19" y="26"/>
                  </a:cubicBezTo>
                  <a:cubicBezTo>
                    <a:pt x="26" y="18"/>
                    <a:pt x="26" y="18"/>
                    <a:pt x="26" y="18"/>
                  </a:cubicBezTo>
                  <a:cubicBezTo>
                    <a:pt x="45" y="0"/>
                    <a:pt x="74" y="0"/>
                    <a:pt x="92" y="18"/>
                  </a:cubicBezTo>
                  <a:lnTo>
                    <a:pt x="1478" y="1405"/>
                  </a:lnTo>
                  <a:close/>
                </a:path>
              </a:pathLst>
            </a:custGeom>
            <a:solidFill>
              <a:srgbClr val="EB9B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
            <p:cNvSpPr/>
            <p:nvPr/>
          </p:nvSpPr>
          <p:spPr bwMode="auto">
            <a:xfrm rot="13500000">
              <a:off x="2792412" y="890381"/>
              <a:ext cx="750888" cy="750888"/>
            </a:xfrm>
            <a:custGeom>
              <a:avLst/>
              <a:gdLst>
                <a:gd name="T0" fmla="*/ 385 w 403"/>
                <a:gd name="T1" fmla="*/ 165 h 404"/>
                <a:gd name="T2" fmla="*/ 385 w 403"/>
                <a:gd name="T3" fmla="*/ 231 h 404"/>
                <a:gd name="T4" fmla="*/ 231 w 403"/>
                <a:gd name="T5" fmla="*/ 386 h 404"/>
                <a:gd name="T6" fmla="*/ 165 w 403"/>
                <a:gd name="T7" fmla="*/ 385 h 404"/>
                <a:gd name="T8" fmla="*/ 18 w 403"/>
                <a:gd name="T9" fmla="*/ 239 h 404"/>
                <a:gd name="T10" fmla="*/ 18 w 403"/>
                <a:gd name="T11" fmla="*/ 173 h 404"/>
                <a:gd name="T12" fmla="*/ 173 w 403"/>
                <a:gd name="T13" fmla="*/ 18 h 404"/>
                <a:gd name="T14" fmla="*/ 239 w 403"/>
                <a:gd name="T15" fmla="*/ 18 h 404"/>
                <a:gd name="T16" fmla="*/ 385 w 403"/>
                <a:gd name="T17" fmla="*/ 16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385" y="165"/>
                  </a:moveTo>
                  <a:cubicBezTo>
                    <a:pt x="403" y="183"/>
                    <a:pt x="403" y="213"/>
                    <a:pt x="385" y="231"/>
                  </a:cubicBezTo>
                  <a:cubicBezTo>
                    <a:pt x="231" y="386"/>
                    <a:pt x="231" y="386"/>
                    <a:pt x="231" y="386"/>
                  </a:cubicBezTo>
                  <a:cubicBezTo>
                    <a:pt x="212" y="404"/>
                    <a:pt x="183" y="404"/>
                    <a:pt x="165" y="385"/>
                  </a:cubicBezTo>
                  <a:cubicBezTo>
                    <a:pt x="18" y="239"/>
                    <a:pt x="18" y="239"/>
                    <a:pt x="18" y="239"/>
                  </a:cubicBezTo>
                  <a:cubicBezTo>
                    <a:pt x="0" y="221"/>
                    <a:pt x="0" y="191"/>
                    <a:pt x="18" y="173"/>
                  </a:cubicBezTo>
                  <a:cubicBezTo>
                    <a:pt x="173" y="18"/>
                    <a:pt x="173" y="18"/>
                    <a:pt x="173" y="18"/>
                  </a:cubicBezTo>
                  <a:cubicBezTo>
                    <a:pt x="191" y="0"/>
                    <a:pt x="220" y="0"/>
                    <a:pt x="239" y="18"/>
                  </a:cubicBezTo>
                  <a:lnTo>
                    <a:pt x="385" y="165"/>
                  </a:lnTo>
                  <a:close/>
                </a:path>
              </a:pathLst>
            </a:custGeom>
            <a:solidFill>
              <a:srgbClr val="45B2DD"/>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Lst>
              <a:ahLst/>
              <a:cxnLst>
                <a:cxn ang="0">
                  <a:pos x="T0" y="T1"/>
                </a:cxn>
                <a:cxn ang="0">
                  <a:pos x="T2" y="T3"/>
                </a:cxn>
                <a:cxn ang="0">
                  <a:pos x="T4" y="T5"/>
                </a:cxn>
                <a:cxn ang="0">
                  <a:pos x="T6" y="T7"/>
                </a:cxn>
                <a:cxn ang="0">
                  <a:pos x="T8" y="T9"/>
                </a:cxn>
              </a:cxnLst>
              <a:rect l="0" t="0" r="r" b="b"/>
              <a:pathLst>
                <a:path w="481" h="490">
                  <a:moveTo>
                    <a:pt x="224" y="479"/>
                  </a:moveTo>
                  <a:lnTo>
                    <a:pt x="0" y="0"/>
                  </a:lnTo>
                  <a:lnTo>
                    <a:pt x="481" y="224"/>
                  </a:lnTo>
                  <a:lnTo>
                    <a:pt x="478" y="314"/>
                  </a:lnTo>
                  <a:lnTo>
                    <a:pt x="232" y="49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rot="13500000">
              <a:off x="2868845" y="1246652"/>
              <a:ext cx="596900" cy="598488"/>
            </a:xfrm>
            <a:custGeom>
              <a:avLst/>
              <a:gdLst>
                <a:gd name="T0" fmla="*/ 376 w 376"/>
                <a:gd name="T1" fmla="*/ 118 h 377"/>
                <a:gd name="T2" fmla="*/ 117 w 376"/>
                <a:gd name="T3" fmla="*/ 377 h 377"/>
                <a:gd name="T4" fmla="*/ 0 w 376"/>
                <a:gd name="T5" fmla="*/ 259 h 377"/>
                <a:gd name="T6" fmla="*/ 259 w 376"/>
                <a:gd name="T7" fmla="*/ 0 h 377"/>
                <a:gd name="T8" fmla="*/ 376 w 376"/>
                <a:gd name="T9" fmla="*/ 118 h 377"/>
              </a:gdLst>
              <a:ahLst/>
              <a:cxnLst>
                <a:cxn ang="0">
                  <a:pos x="T0" y="T1"/>
                </a:cxn>
                <a:cxn ang="0">
                  <a:pos x="T2" y="T3"/>
                </a:cxn>
                <a:cxn ang="0">
                  <a:pos x="T4" y="T5"/>
                </a:cxn>
                <a:cxn ang="0">
                  <a:pos x="T6" y="T7"/>
                </a:cxn>
                <a:cxn ang="0">
                  <a:pos x="T8" y="T9"/>
                </a:cxn>
              </a:cxnLst>
              <a:rect l="0" t="0" r="r" b="b"/>
              <a:pathLst>
                <a:path w="376" h="377">
                  <a:moveTo>
                    <a:pt x="376" y="118"/>
                  </a:moveTo>
                  <a:lnTo>
                    <a:pt x="117" y="377"/>
                  </a:lnTo>
                  <a:lnTo>
                    <a:pt x="0" y="259"/>
                  </a:lnTo>
                  <a:lnTo>
                    <a:pt x="259" y="0"/>
                  </a:lnTo>
                  <a:lnTo>
                    <a:pt x="376" y="118"/>
                  </a:lnTo>
                  <a:close/>
                </a:path>
              </a:pathLst>
            </a:custGeom>
            <a:solidFill>
              <a:srgbClr val="58595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p:nvPr/>
          </p:nvSpPr>
          <p:spPr bwMode="auto">
            <a:xfrm rot="13500000">
              <a:off x="2927021" y="1196737"/>
              <a:ext cx="479425" cy="479425"/>
            </a:xfrm>
            <a:custGeom>
              <a:avLst/>
              <a:gdLst>
                <a:gd name="T0" fmla="*/ 231 w 258"/>
                <a:gd name="T1" fmla="*/ 11 h 258"/>
                <a:gd name="T2" fmla="*/ 11 w 258"/>
                <a:gd name="T3" fmla="*/ 231 h 258"/>
                <a:gd name="T4" fmla="*/ 28 w 258"/>
                <a:gd name="T5" fmla="*/ 247 h 258"/>
                <a:gd name="T6" fmla="*/ 247 w 258"/>
                <a:gd name="T7" fmla="*/ 28 h 258"/>
                <a:gd name="T8" fmla="*/ 231 w 258"/>
                <a:gd name="T9" fmla="*/ 11 h 258"/>
              </a:gdLst>
              <a:ahLst/>
              <a:cxnLst>
                <a:cxn ang="0">
                  <a:pos x="T0" y="T1"/>
                </a:cxn>
                <a:cxn ang="0">
                  <a:pos x="T2" y="T3"/>
                </a:cxn>
                <a:cxn ang="0">
                  <a:pos x="T4" y="T5"/>
                </a:cxn>
                <a:cxn ang="0">
                  <a:pos x="T6" y="T7"/>
                </a:cxn>
                <a:cxn ang="0">
                  <a:pos x="T8" y="T9"/>
                </a:cxn>
              </a:cxnLst>
              <a:rect l="0" t="0" r="r" b="b"/>
              <a:pathLst>
                <a:path w="258" h="258">
                  <a:moveTo>
                    <a:pt x="231" y="11"/>
                  </a:moveTo>
                  <a:cubicBezTo>
                    <a:pt x="157" y="84"/>
                    <a:pt x="84" y="157"/>
                    <a:pt x="11" y="231"/>
                  </a:cubicBezTo>
                  <a:cubicBezTo>
                    <a:pt x="0" y="241"/>
                    <a:pt x="17" y="258"/>
                    <a:pt x="28" y="247"/>
                  </a:cubicBezTo>
                  <a:cubicBezTo>
                    <a:pt x="101" y="174"/>
                    <a:pt x="174" y="101"/>
                    <a:pt x="247" y="28"/>
                  </a:cubicBezTo>
                  <a:cubicBezTo>
                    <a:pt x="258" y="17"/>
                    <a:pt x="241" y="0"/>
                    <a:pt x="231" y="11"/>
                  </a:cubicBezTo>
                  <a:close/>
                </a:path>
              </a:pathLst>
            </a:custGeom>
            <a:solidFill>
              <a:srgbClr val="403F4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rot="13500000">
              <a:off x="2927350" y="1307538"/>
              <a:ext cx="481013" cy="477838"/>
            </a:xfrm>
            <a:custGeom>
              <a:avLst/>
              <a:gdLst>
                <a:gd name="T0" fmla="*/ 231 w 258"/>
                <a:gd name="T1" fmla="*/ 10 h 257"/>
                <a:gd name="T2" fmla="*/ 11 w 258"/>
                <a:gd name="T3" fmla="*/ 230 h 257"/>
                <a:gd name="T4" fmla="*/ 28 w 258"/>
                <a:gd name="T5" fmla="*/ 246 h 257"/>
                <a:gd name="T6" fmla="*/ 247 w 258"/>
                <a:gd name="T7" fmla="*/ 27 h 257"/>
                <a:gd name="T8" fmla="*/ 231 w 258"/>
                <a:gd name="T9" fmla="*/ 10 h 257"/>
              </a:gdLst>
              <a:ahLst/>
              <a:cxnLst>
                <a:cxn ang="0">
                  <a:pos x="T0" y="T1"/>
                </a:cxn>
                <a:cxn ang="0">
                  <a:pos x="T2" y="T3"/>
                </a:cxn>
                <a:cxn ang="0">
                  <a:pos x="T4" y="T5"/>
                </a:cxn>
                <a:cxn ang="0">
                  <a:pos x="T6" y="T7"/>
                </a:cxn>
                <a:cxn ang="0">
                  <a:pos x="T8" y="T9"/>
                </a:cxn>
              </a:cxnLst>
              <a:rect l="0" t="0" r="r" b="b"/>
              <a:pathLst>
                <a:path w="258" h="257">
                  <a:moveTo>
                    <a:pt x="231" y="10"/>
                  </a:moveTo>
                  <a:cubicBezTo>
                    <a:pt x="157" y="83"/>
                    <a:pt x="84" y="157"/>
                    <a:pt x="11" y="230"/>
                  </a:cubicBezTo>
                  <a:cubicBezTo>
                    <a:pt x="0" y="240"/>
                    <a:pt x="17" y="257"/>
                    <a:pt x="28" y="246"/>
                  </a:cubicBezTo>
                  <a:cubicBezTo>
                    <a:pt x="101" y="173"/>
                    <a:pt x="174" y="100"/>
                    <a:pt x="247" y="27"/>
                  </a:cubicBezTo>
                  <a:cubicBezTo>
                    <a:pt x="258" y="16"/>
                    <a:pt x="241" y="0"/>
                    <a:pt x="231" y="10"/>
                  </a:cubicBezTo>
                  <a:close/>
                </a:path>
              </a:pathLst>
            </a:custGeom>
            <a:solidFill>
              <a:srgbClr val="403F4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rot="13500000">
              <a:off x="2926788" y="1415070"/>
              <a:ext cx="481013" cy="479425"/>
            </a:xfrm>
            <a:custGeom>
              <a:avLst/>
              <a:gdLst>
                <a:gd name="T0" fmla="*/ 230 w 258"/>
                <a:gd name="T1" fmla="*/ 11 h 258"/>
                <a:gd name="T2" fmla="*/ 11 w 258"/>
                <a:gd name="T3" fmla="*/ 230 h 258"/>
                <a:gd name="T4" fmla="*/ 27 w 258"/>
                <a:gd name="T5" fmla="*/ 247 h 258"/>
                <a:gd name="T6" fmla="*/ 247 w 258"/>
                <a:gd name="T7" fmla="*/ 28 h 258"/>
                <a:gd name="T8" fmla="*/ 230 w 258"/>
                <a:gd name="T9" fmla="*/ 11 h 258"/>
              </a:gdLst>
              <a:ahLst/>
              <a:cxnLst>
                <a:cxn ang="0">
                  <a:pos x="T0" y="T1"/>
                </a:cxn>
                <a:cxn ang="0">
                  <a:pos x="T2" y="T3"/>
                </a:cxn>
                <a:cxn ang="0">
                  <a:pos x="T4" y="T5"/>
                </a:cxn>
                <a:cxn ang="0">
                  <a:pos x="T6" y="T7"/>
                </a:cxn>
                <a:cxn ang="0">
                  <a:pos x="T8" y="T9"/>
                </a:cxn>
              </a:cxnLst>
              <a:rect l="0" t="0" r="r" b="b"/>
              <a:pathLst>
                <a:path w="258" h="258">
                  <a:moveTo>
                    <a:pt x="230" y="11"/>
                  </a:moveTo>
                  <a:cubicBezTo>
                    <a:pt x="157" y="84"/>
                    <a:pt x="84" y="157"/>
                    <a:pt x="11" y="230"/>
                  </a:cubicBezTo>
                  <a:cubicBezTo>
                    <a:pt x="0" y="241"/>
                    <a:pt x="17" y="258"/>
                    <a:pt x="27" y="247"/>
                  </a:cubicBezTo>
                  <a:cubicBezTo>
                    <a:pt x="101" y="174"/>
                    <a:pt x="174" y="101"/>
                    <a:pt x="247" y="28"/>
                  </a:cubicBezTo>
                  <a:cubicBezTo>
                    <a:pt x="258" y="17"/>
                    <a:pt x="241" y="0"/>
                    <a:pt x="230" y="11"/>
                  </a:cubicBezTo>
                  <a:close/>
                </a:path>
              </a:pathLst>
            </a:custGeom>
            <a:solidFill>
              <a:srgbClr val="403F4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 name="T10" fmla="*/ 224 w 481"/>
                <a:gd name="T11" fmla="*/ 479 h 490"/>
              </a:gdLst>
              <a:ahLst/>
              <a:cxnLst>
                <a:cxn ang="0">
                  <a:pos x="T0" y="T1"/>
                </a:cxn>
                <a:cxn ang="0">
                  <a:pos x="T2" y="T3"/>
                </a:cxn>
                <a:cxn ang="0">
                  <a:pos x="T4" y="T5"/>
                </a:cxn>
                <a:cxn ang="0">
                  <a:pos x="T6" y="T7"/>
                </a:cxn>
                <a:cxn ang="0">
                  <a:pos x="T8" y="T9"/>
                </a:cxn>
                <a:cxn ang="0">
                  <a:pos x="T10" y="T11"/>
                </a:cxn>
              </a:cxnLst>
              <a:rect l="0" t="0" r="r" b="b"/>
              <a:pathLst>
                <a:path w="481" h="490">
                  <a:moveTo>
                    <a:pt x="224" y="479"/>
                  </a:moveTo>
                  <a:lnTo>
                    <a:pt x="0" y="0"/>
                  </a:lnTo>
                  <a:lnTo>
                    <a:pt x="481" y="224"/>
                  </a:lnTo>
                  <a:lnTo>
                    <a:pt x="478" y="314"/>
                  </a:lnTo>
                  <a:lnTo>
                    <a:pt x="232" y="490"/>
                  </a:lnTo>
                  <a:lnTo>
                    <a:pt x="224" y="479"/>
                  </a:lnTo>
                  <a:close/>
                </a:path>
              </a:pathLst>
            </a:custGeom>
            <a:solidFill>
              <a:srgbClr val="FFD09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rot="13500000">
              <a:off x="3066257" y="5888963"/>
              <a:ext cx="203200" cy="203200"/>
            </a:xfrm>
            <a:custGeom>
              <a:avLst/>
              <a:gdLst>
                <a:gd name="T0" fmla="*/ 0 w 109"/>
                <a:gd name="T1" fmla="*/ 0 h 109"/>
                <a:gd name="T2" fmla="*/ 50 w 109"/>
                <a:gd name="T3" fmla="*/ 106 h 109"/>
                <a:gd name="T4" fmla="*/ 89 w 109"/>
                <a:gd name="T5" fmla="*/ 89 h 109"/>
                <a:gd name="T6" fmla="*/ 107 w 109"/>
                <a:gd name="T7" fmla="*/ 49 h 109"/>
                <a:gd name="T8" fmla="*/ 0 w 109"/>
                <a:gd name="T9" fmla="*/ 0 h 109"/>
              </a:gdLst>
              <a:ahLst/>
              <a:cxnLst>
                <a:cxn ang="0">
                  <a:pos x="T0" y="T1"/>
                </a:cxn>
                <a:cxn ang="0">
                  <a:pos x="T2" y="T3"/>
                </a:cxn>
                <a:cxn ang="0">
                  <a:pos x="T4" y="T5"/>
                </a:cxn>
                <a:cxn ang="0">
                  <a:pos x="T6" y="T7"/>
                </a:cxn>
                <a:cxn ang="0">
                  <a:pos x="T8" y="T9"/>
                </a:cxn>
              </a:cxnLst>
              <a:rect l="0" t="0" r="r" b="b"/>
              <a:pathLst>
                <a:path w="109" h="109">
                  <a:moveTo>
                    <a:pt x="0" y="0"/>
                  </a:moveTo>
                  <a:cubicBezTo>
                    <a:pt x="50" y="106"/>
                    <a:pt x="50" y="106"/>
                    <a:pt x="50" y="106"/>
                  </a:cubicBezTo>
                  <a:cubicBezTo>
                    <a:pt x="50" y="106"/>
                    <a:pt x="69" y="109"/>
                    <a:pt x="89" y="89"/>
                  </a:cubicBezTo>
                  <a:cubicBezTo>
                    <a:pt x="109" y="69"/>
                    <a:pt x="107" y="49"/>
                    <a:pt x="107" y="49"/>
                  </a:cubicBez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8" name="矩形 117"/>
          <p:cNvSpPr/>
          <p:nvPr/>
        </p:nvSpPr>
        <p:spPr>
          <a:xfrm>
            <a:off x="4012304" y="1703977"/>
            <a:ext cx="1329210" cy="830997"/>
          </a:xfrm>
          <a:prstGeom prst="rect">
            <a:avLst/>
          </a:prstGeom>
        </p:spPr>
        <p:txBody>
          <a:bodyPr wrap="none">
            <a:spAutoFit/>
          </a:bodyPr>
          <a:lstStyle/>
          <a:p>
            <a:pPr algn="ctr"/>
            <a:r>
              <a:rPr lang="en-US" altLang="zh-CN" sz="2400" dirty="0" smtClean="0">
                <a:solidFill>
                  <a:schemeClr val="bg1"/>
                </a:solidFill>
                <a:sym typeface="+mn-ea"/>
              </a:rPr>
              <a:t>ISO</a:t>
            </a:r>
            <a:r>
              <a:rPr lang="zh-CN" altLang="en-US" sz="2400" dirty="0" smtClean="0">
                <a:solidFill>
                  <a:schemeClr val="bg1"/>
                </a:solidFill>
                <a:sym typeface="+mn-ea"/>
              </a:rPr>
              <a:t>定义</a:t>
            </a:r>
            <a:endParaRPr lang="en-US" altLang="zh-CN" sz="2400" b="1" kern="0" dirty="0">
              <a:solidFill>
                <a:srgbClr val="FFC000"/>
              </a:solidFill>
              <a:latin typeface="微软雅黑" panose="020B0503020204020204" pitchFamily="34" charset="-122"/>
              <a:ea typeface="微软雅黑" panose="020B0503020204020204" pitchFamily="34" charset="-122"/>
              <a:sym typeface="+mn-ea"/>
            </a:endParaRPr>
          </a:p>
          <a:p>
            <a:pPr algn="ctr"/>
            <a:endParaRPr lang="zh-CN" altLang="en-US" sz="2400" dirty="0">
              <a:solidFill>
                <a:schemeClr val="bg1"/>
              </a:solidFill>
            </a:endParaRPr>
          </a:p>
        </p:txBody>
      </p:sp>
      <p:sp>
        <p:nvSpPr>
          <p:cNvPr id="119" name="矩形 118"/>
          <p:cNvSpPr/>
          <p:nvPr/>
        </p:nvSpPr>
        <p:spPr>
          <a:xfrm>
            <a:off x="3665353" y="2770821"/>
            <a:ext cx="2023110" cy="483235"/>
          </a:xfrm>
          <a:prstGeom prst="rect">
            <a:avLst/>
          </a:prstGeom>
        </p:spPr>
        <p:txBody>
          <a:bodyPr wrap="none">
            <a:spAutoFit/>
          </a:bodyPr>
          <a:lstStyle/>
          <a:p>
            <a:pPr algn="ctr"/>
            <a:r>
              <a:rPr lang="zh-CN" altLang="en-US" sz="2400" dirty="0">
                <a:solidFill>
                  <a:schemeClr val="bg1"/>
                </a:solidFill>
                <a:sym typeface="+mn-ea"/>
              </a:rPr>
              <a:t>多样性Variety</a:t>
            </a:r>
            <a:endParaRPr lang="zh-CN" altLang="en-US" sz="2400" dirty="0">
              <a:solidFill>
                <a:schemeClr val="bg1"/>
              </a:solidFill>
            </a:endParaRPr>
          </a:p>
        </p:txBody>
      </p:sp>
      <p:sp>
        <p:nvSpPr>
          <p:cNvPr id="120" name="矩形 119"/>
          <p:cNvSpPr/>
          <p:nvPr/>
        </p:nvSpPr>
        <p:spPr>
          <a:xfrm>
            <a:off x="3815133" y="3837665"/>
            <a:ext cx="1723550" cy="461665"/>
          </a:xfrm>
          <a:prstGeom prst="rect">
            <a:avLst/>
          </a:prstGeom>
        </p:spPr>
        <p:txBody>
          <a:bodyPr wrap="none">
            <a:spAutoFit/>
          </a:bodyPr>
          <a:lstStyle/>
          <a:p>
            <a:pPr algn="ctr"/>
            <a:r>
              <a:rPr lang="zh-CN" altLang="en-US" sz="2400" dirty="0" smtClean="0">
                <a:solidFill>
                  <a:schemeClr val="bg1"/>
                </a:solidFill>
              </a:rPr>
              <a:t>公安部定义</a:t>
            </a:r>
            <a:endParaRPr lang="zh-CN" altLang="en-US" sz="2400" dirty="0">
              <a:solidFill>
                <a:schemeClr val="bg1"/>
              </a:solidFill>
            </a:endParaRPr>
          </a:p>
        </p:txBody>
      </p:sp>
      <p:sp>
        <p:nvSpPr>
          <p:cNvPr id="121" name="矩形 120"/>
          <p:cNvSpPr/>
          <p:nvPr/>
        </p:nvSpPr>
        <p:spPr>
          <a:xfrm>
            <a:off x="3755523" y="4904508"/>
            <a:ext cx="1842770" cy="483235"/>
          </a:xfrm>
          <a:prstGeom prst="rect">
            <a:avLst/>
          </a:prstGeom>
        </p:spPr>
        <p:txBody>
          <a:bodyPr wrap="none">
            <a:spAutoFit/>
          </a:bodyPr>
          <a:lstStyle/>
          <a:p>
            <a:pPr algn="ctr"/>
            <a:r>
              <a:rPr lang="zh-CN" altLang="en-US" sz="2400" dirty="0">
                <a:solidFill>
                  <a:schemeClr val="bg1"/>
                </a:solidFill>
                <a:sym typeface="+mn-ea"/>
              </a:rPr>
              <a:t>速度Velocity</a:t>
            </a:r>
            <a:endParaRPr lang="zh-CN" altLang="en-US" sz="2400" dirty="0">
              <a:solidFill>
                <a:schemeClr val="bg1"/>
              </a:solidFill>
            </a:endParaRPr>
          </a:p>
        </p:txBody>
      </p:sp>
      <p:sp>
        <p:nvSpPr>
          <p:cNvPr id="122" name="文本框 121"/>
          <p:cNvSpPr txBox="1"/>
          <p:nvPr/>
        </p:nvSpPr>
        <p:spPr>
          <a:xfrm>
            <a:off x="782617" y="772275"/>
            <a:ext cx="1415772" cy="5221942"/>
          </a:xfrm>
          <a:prstGeom prst="rect">
            <a:avLst/>
          </a:prstGeom>
          <a:noFill/>
        </p:spPr>
        <p:txBody>
          <a:bodyPr vert="eaVert" wrap="none" rtlCol="0">
            <a:spAutoFit/>
          </a:bodyPr>
          <a:lstStyle/>
          <a:p>
            <a:r>
              <a:rPr lang="zh-CN" altLang="en-US" sz="8000" b="1" dirty="0" smtClean="0">
                <a:solidFill>
                  <a:schemeClr val="bg1"/>
                </a:solidFill>
                <a:effectLst>
                  <a:outerShdw dist="101600" dir="10800000" algn="r" rotWithShape="0">
                    <a:prstClr val="black">
                      <a:alpha val="20000"/>
                    </a:prstClr>
                  </a:outerShdw>
                </a:effectLst>
              </a:rPr>
              <a:t>计算机安全</a:t>
            </a:r>
            <a:endParaRPr lang="zh-CN" altLang="en-US" sz="8000" b="1" dirty="0">
              <a:solidFill>
                <a:schemeClr val="bg1"/>
              </a:solidFill>
              <a:effectLst>
                <a:outerShdw dist="101600" dir="10800000" algn="r" rotWithShape="0">
                  <a:prstClr val="black">
                    <a:alpha val="20000"/>
                  </a:prstClr>
                </a:outerShdw>
              </a:effectLst>
            </a:endParaRPr>
          </a:p>
        </p:txBody>
      </p:sp>
      <p:sp>
        <p:nvSpPr>
          <p:cNvPr id="124" name="文本框 123"/>
          <p:cNvSpPr txBox="1"/>
          <p:nvPr/>
        </p:nvSpPr>
        <p:spPr>
          <a:xfrm>
            <a:off x="6894638" y="1450731"/>
            <a:ext cx="4986044" cy="933450"/>
          </a:xfrm>
          <a:prstGeom prst="rect">
            <a:avLst/>
          </a:prstGeom>
          <a:noFill/>
        </p:spPr>
        <p:txBody>
          <a:bodyPr wrap="square" rtlCol="0">
            <a:spAutoFit/>
          </a:bodyPr>
          <a:lstStyle/>
          <a:p>
            <a:r>
              <a:rPr lang="zh-CN" altLang="en-US" b="1" dirty="0" smtClean="0"/>
              <a:t>“为数据处理系统和采取的技术的和管理的安全保护，保护计算机硬件、软件、数据不因偶然的或恶意的原因而遭到破坏、更改、泄露。” </a:t>
            </a:r>
          </a:p>
        </p:txBody>
      </p:sp>
      <p:sp>
        <p:nvSpPr>
          <p:cNvPr id="128" name="文本框 127"/>
          <p:cNvSpPr txBox="1"/>
          <p:nvPr/>
        </p:nvSpPr>
        <p:spPr>
          <a:xfrm>
            <a:off x="6894638" y="3506110"/>
            <a:ext cx="4986044" cy="1445267"/>
          </a:xfrm>
          <a:prstGeom prst="rect">
            <a:avLst/>
          </a:prstGeom>
          <a:noFill/>
        </p:spPr>
        <p:txBody>
          <a:bodyPr wrap="square" rtlCol="0">
            <a:spAutoFit/>
          </a:bodyPr>
          <a:lstStyle/>
          <a:p>
            <a:pPr>
              <a:lnSpc>
                <a:spcPct val="125000"/>
              </a:lnSpc>
            </a:pPr>
            <a:r>
              <a:rPr lang="zh-CN" altLang="en-US" b="1" dirty="0" smtClean="0">
                <a:sym typeface="+mn-ea"/>
              </a:rPr>
              <a:t>我国公安部计算机管理监察司的定义是“计算机安全是指计算机资产安全，即计算机信息系统资源和信息资源不受自然和人为有害因素的威胁和危害。”</a:t>
            </a:r>
          </a:p>
        </p:txBody>
      </p:sp>
      <p:sp>
        <p:nvSpPr>
          <p:cNvPr id="33" name="文本框 121"/>
          <p:cNvSpPr txBox="1"/>
          <p:nvPr/>
        </p:nvSpPr>
        <p:spPr>
          <a:xfrm>
            <a:off x="5440342" y="305550"/>
            <a:ext cx="3852337" cy="584775"/>
          </a:xfrm>
          <a:prstGeom prst="rect">
            <a:avLst/>
          </a:prstGeom>
          <a:noFill/>
        </p:spPr>
        <p:txBody>
          <a:bodyPr vert="horz" wrap="none" rtlCol="0">
            <a:spAutoFit/>
          </a:bodyPr>
          <a:lstStyle/>
          <a:p>
            <a:r>
              <a:rPr lang="en-US" altLang="zh-CN" sz="3200" b="1" dirty="0" smtClean="0">
                <a:solidFill>
                  <a:schemeClr val="accent5"/>
                </a:solidFill>
                <a:effectLst>
                  <a:outerShdw dist="101600" dir="10800000" algn="r" rotWithShape="0">
                    <a:prstClr val="black">
                      <a:alpha val="20000"/>
                    </a:prstClr>
                  </a:outerShdw>
                </a:effectLst>
              </a:rPr>
              <a:t>Computer Security</a:t>
            </a:r>
            <a:endParaRPr lang="zh-CN" altLang="en-US" sz="3200" b="1" dirty="0">
              <a:solidFill>
                <a:schemeClr val="accent5"/>
              </a:solidFill>
              <a:effectLst>
                <a:outerShdw dist="101600" dir="10800000" algn="r" rotWithShape="0">
                  <a:prstClr val="black">
                    <a:alpha val="20000"/>
                  </a:prstClr>
                </a:outerShdw>
              </a:effectLst>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106"/>
          <p:cNvSpPr/>
          <p:nvPr/>
        </p:nvSpPr>
        <p:spPr>
          <a:xfrm>
            <a:off x="0" y="0"/>
            <a:ext cx="3164378" cy="6858000"/>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107"/>
          <p:cNvGrpSpPr/>
          <p:nvPr/>
        </p:nvGrpSpPr>
        <p:grpSpPr>
          <a:xfrm>
            <a:off x="1406196" y="600888"/>
            <a:ext cx="3521404" cy="5780768"/>
            <a:chOff x="1582543" y="890381"/>
            <a:chExt cx="3168710" cy="5201782"/>
          </a:xfrm>
          <a:effectLst>
            <a:outerShdw dist="101600" dir="10800000" algn="r" rotWithShape="0">
              <a:prstClr val="black">
                <a:alpha val="20000"/>
              </a:prstClr>
            </a:outerShdw>
          </a:effectLst>
        </p:grpSpPr>
        <p:sp>
          <p:nvSpPr>
            <p:cNvPr id="10" name="Freeform 8"/>
            <p:cNvSpPr/>
            <p:nvPr/>
          </p:nvSpPr>
          <p:spPr bwMode="auto">
            <a:xfrm rot="13500000">
              <a:off x="177753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1"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rot="13500000">
              <a:off x="196836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2"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EB9B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rot="13500000">
              <a:off x="1582543" y="2108549"/>
              <a:ext cx="2784475" cy="2784475"/>
            </a:xfrm>
            <a:custGeom>
              <a:avLst/>
              <a:gdLst>
                <a:gd name="T0" fmla="*/ 1478 w 1496"/>
                <a:gd name="T1" fmla="*/ 1405 h 1497"/>
                <a:gd name="T2" fmla="*/ 1478 w 1496"/>
                <a:gd name="T3" fmla="*/ 1471 h 1497"/>
                <a:gd name="T4" fmla="*/ 1470 w 1496"/>
                <a:gd name="T5" fmla="*/ 1478 h 1497"/>
                <a:gd name="T6" fmla="*/ 1404 w 1496"/>
                <a:gd name="T7" fmla="*/ 1478 h 1497"/>
                <a:gd name="T8" fmla="*/ 19 w 1496"/>
                <a:gd name="T9" fmla="*/ 92 h 1497"/>
                <a:gd name="T10" fmla="*/ 19 w 1496"/>
                <a:gd name="T11" fmla="*/ 26 h 1497"/>
                <a:gd name="T12" fmla="*/ 26 w 1496"/>
                <a:gd name="T13" fmla="*/ 18 h 1497"/>
                <a:gd name="T14" fmla="*/ 92 w 1496"/>
                <a:gd name="T15" fmla="*/ 18 h 1497"/>
                <a:gd name="T16" fmla="*/ 1478 w 1496"/>
                <a:gd name="T17" fmla="*/ 1405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6" h="1497">
                  <a:moveTo>
                    <a:pt x="1478" y="1405"/>
                  </a:moveTo>
                  <a:cubicBezTo>
                    <a:pt x="1496" y="1423"/>
                    <a:pt x="1496" y="1452"/>
                    <a:pt x="1478" y="1471"/>
                  </a:cubicBezTo>
                  <a:cubicBezTo>
                    <a:pt x="1470" y="1478"/>
                    <a:pt x="1470" y="1478"/>
                    <a:pt x="1470" y="1478"/>
                  </a:cubicBezTo>
                  <a:cubicBezTo>
                    <a:pt x="1452" y="1497"/>
                    <a:pt x="1422" y="1496"/>
                    <a:pt x="1404" y="1478"/>
                  </a:cubicBezTo>
                  <a:cubicBezTo>
                    <a:pt x="19" y="92"/>
                    <a:pt x="19" y="92"/>
                    <a:pt x="19" y="92"/>
                  </a:cubicBezTo>
                  <a:cubicBezTo>
                    <a:pt x="0" y="74"/>
                    <a:pt x="0" y="44"/>
                    <a:pt x="19" y="26"/>
                  </a:cubicBezTo>
                  <a:cubicBezTo>
                    <a:pt x="26" y="18"/>
                    <a:pt x="26" y="18"/>
                    <a:pt x="26" y="18"/>
                  </a:cubicBezTo>
                  <a:cubicBezTo>
                    <a:pt x="45" y="0"/>
                    <a:pt x="74" y="0"/>
                    <a:pt x="92" y="18"/>
                  </a:cubicBezTo>
                  <a:lnTo>
                    <a:pt x="1478" y="1405"/>
                  </a:lnTo>
                  <a:close/>
                </a:path>
              </a:pathLst>
            </a:custGeom>
            <a:solidFill>
              <a:srgbClr val="EB9B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
            <p:cNvSpPr/>
            <p:nvPr/>
          </p:nvSpPr>
          <p:spPr bwMode="auto">
            <a:xfrm rot="13500000">
              <a:off x="2792412" y="890381"/>
              <a:ext cx="750888" cy="750888"/>
            </a:xfrm>
            <a:custGeom>
              <a:avLst/>
              <a:gdLst>
                <a:gd name="T0" fmla="*/ 385 w 403"/>
                <a:gd name="T1" fmla="*/ 165 h 404"/>
                <a:gd name="T2" fmla="*/ 385 w 403"/>
                <a:gd name="T3" fmla="*/ 231 h 404"/>
                <a:gd name="T4" fmla="*/ 231 w 403"/>
                <a:gd name="T5" fmla="*/ 386 h 404"/>
                <a:gd name="T6" fmla="*/ 165 w 403"/>
                <a:gd name="T7" fmla="*/ 385 h 404"/>
                <a:gd name="T8" fmla="*/ 18 w 403"/>
                <a:gd name="T9" fmla="*/ 239 h 404"/>
                <a:gd name="T10" fmla="*/ 18 w 403"/>
                <a:gd name="T11" fmla="*/ 173 h 404"/>
                <a:gd name="T12" fmla="*/ 173 w 403"/>
                <a:gd name="T13" fmla="*/ 18 h 404"/>
                <a:gd name="T14" fmla="*/ 239 w 403"/>
                <a:gd name="T15" fmla="*/ 18 h 404"/>
                <a:gd name="T16" fmla="*/ 385 w 403"/>
                <a:gd name="T17" fmla="*/ 16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385" y="165"/>
                  </a:moveTo>
                  <a:cubicBezTo>
                    <a:pt x="403" y="183"/>
                    <a:pt x="403" y="213"/>
                    <a:pt x="385" y="231"/>
                  </a:cubicBezTo>
                  <a:cubicBezTo>
                    <a:pt x="231" y="386"/>
                    <a:pt x="231" y="386"/>
                    <a:pt x="231" y="386"/>
                  </a:cubicBezTo>
                  <a:cubicBezTo>
                    <a:pt x="212" y="404"/>
                    <a:pt x="183" y="404"/>
                    <a:pt x="165" y="385"/>
                  </a:cubicBezTo>
                  <a:cubicBezTo>
                    <a:pt x="18" y="239"/>
                    <a:pt x="18" y="239"/>
                    <a:pt x="18" y="239"/>
                  </a:cubicBezTo>
                  <a:cubicBezTo>
                    <a:pt x="0" y="221"/>
                    <a:pt x="0" y="191"/>
                    <a:pt x="18" y="173"/>
                  </a:cubicBezTo>
                  <a:cubicBezTo>
                    <a:pt x="173" y="18"/>
                    <a:pt x="173" y="18"/>
                    <a:pt x="173" y="18"/>
                  </a:cubicBezTo>
                  <a:cubicBezTo>
                    <a:pt x="191" y="0"/>
                    <a:pt x="220" y="0"/>
                    <a:pt x="239" y="18"/>
                  </a:cubicBezTo>
                  <a:lnTo>
                    <a:pt x="385" y="165"/>
                  </a:lnTo>
                  <a:close/>
                </a:path>
              </a:pathLst>
            </a:custGeom>
            <a:solidFill>
              <a:srgbClr val="45B2DD"/>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Lst>
              <a:ahLst/>
              <a:cxnLst>
                <a:cxn ang="0">
                  <a:pos x="T0" y="T1"/>
                </a:cxn>
                <a:cxn ang="0">
                  <a:pos x="T2" y="T3"/>
                </a:cxn>
                <a:cxn ang="0">
                  <a:pos x="T4" y="T5"/>
                </a:cxn>
                <a:cxn ang="0">
                  <a:pos x="T6" y="T7"/>
                </a:cxn>
                <a:cxn ang="0">
                  <a:pos x="T8" y="T9"/>
                </a:cxn>
              </a:cxnLst>
              <a:rect l="0" t="0" r="r" b="b"/>
              <a:pathLst>
                <a:path w="481" h="490">
                  <a:moveTo>
                    <a:pt x="224" y="479"/>
                  </a:moveTo>
                  <a:lnTo>
                    <a:pt x="0" y="0"/>
                  </a:lnTo>
                  <a:lnTo>
                    <a:pt x="481" y="224"/>
                  </a:lnTo>
                  <a:lnTo>
                    <a:pt x="478" y="314"/>
                  </a:lnTo>
                  <a:lnTo>
                    <a:pt x="232" y="49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rot="13500000">
              <a:off x="2868845" y="1246652"/>
              <a:ext cx="596900" cy="598488"/>
            </a:xfrm>
            <a:custGeom>
              <a:avLst/>
              <a:gdLst>
                <a:gd name="T0" fmla="*/ 376 w 376"/>
                <a:gd name="T1" fmla="*/ 118 h 377"/>
                <a:gd name="T2" fmla="*/ 117 w 376"/>
                <a:gd name="T3" fmla="*/ 377 h 377"/>
                <a:gd name="T4" fmla="*/ 0 w 376"/>
                <a:gd name="T5" fmla="*/ 259 h 377"/>
                <a:gd name="T6" fmla="*/ 259 w 376"/>
                <a:gd name="T7" fmla="*/ 0 h 377"/>
                <a:gd name="T8" fmla="*/ 376 w 376"/>
                <a:gd name="T9" fmla="*/ 118 h 377"/>
              </a:gdLst>
              <a:ahLst/>
              <a:cxnLst>
                <a:cxn ang="0">
                  <a:pos x="T0" y="T1"/>
                </a:cxn>
                <a:cxn ang="0">
                  <a:pos x="T2" y="T3"/>
                </a:cxn>
                <a:cxn ang="0">
                  <a:pos x="T4" y="T5"/>
                </a:cxn>
                <a:cxn ang="0">
                  <a:pos x="T6" y="T7"/>
                </a:cxn>
                <a:cxn ang="0">
                  <a:pos x="T8" y="T9"/>
                </a:cxn>
              </a:cxnLst>
              <a:rect l="0" t="0" r="r" b="b"/>
              <a:pathLst>
                <a:path w="376" h="377">
                  <a:moveTo>
                    <a:pt x="376" y="118"/>
                  </a:moveTo>
                  <a:lnTo>
                    <a:pt x="117" y="377"/>
                  </a:lnTo>
                  <a:lnTo>
                    <a:pt x="0" y="259"/>
                  </a:lnTo>
                  <a:lnTo>
                    <a:pt x="259" y="0"/>
                  </a:lnTo>
                  <a:lnTo>
                    <a:pt x="376" y="118"/>
                  </a:lnTo>
                  <a:close/>
                </a:path>
              </a:pathLst>
            </a:custGeom>
            <a:solidFill>
              <a:srgbClr val="58595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p:nvPr/>
          </p:nvSpPr>
          <p:spPr bwMode="auto">
            <a:xfrm rot="13500000">
              <a:off x="2927021" y="1196737"/>
              <a:ext cx="479425" cy="479425"/>
            </a:xfrm>
            <a:custGeom>
              <a:avLst/>
              <a:gdLst>
                <a:gd name="T0" fmla="*/ 231 w 258"/>
                <a:gd name="T1" fmla="*/ 11 h 258"/>
                <a:gd name="T2" fmla="*/ 11 w 258"/>
                <a:gd name="T3" fmla="*/ 231 h 258"/>
                <a:gd name="T4" fmla="*/ 28 w 258"/>
                <a:gd name="T5" fmla="*/ 247 h 258"/>
                <a:gd name="T6" fmla="*/ 247 w 258"/>
                <a:gd name="T7" fmla="*/ 28 h 258"/>
                <a:gd name="T8" fmla="*/ 231 w 258"/>
                <a:gd name="T9" fmla="*/ 11 h 258"/>
              </a:gdLst>
              <a:ahLst/>
              <a:cxnLst>
                <a:cxn ang="0">
                  <a:pos x="T0" y="T1"/>
                </a:cxn>
                <a:cxn ang="0">
                  <a:pos x="T2" y="T3"/>
                </a:cxn>
                <a:cxn ang="0">
                  <a:pos x="T4" y="T5"/>
                </a:cxn>
                <a:cxn ang="0">
                  <a:pos x="T6" y="T7"/>
                </a:cxn>
                <a:cxn ang="0">
                  <a:pos x="T8" y="T9"/>
                </a:cxn>
              </a:cxnLst>
              <a:rect l="0" t="0" r="r" b="b"/>
              <a:pathLst>
                <a:path w="258" h="258">
                  <a:moveTo>
                    <a:pt x="231" y="11"/>
                  </a:moveTo>
                  <a:cubicBezTo>
                    <a:pt x="157" y="84"/>
                    <a:pt x="84" y="157"/>
                    <a:pt x="11" y="231"/>
                  </a:cubicBezTo>
                  <a:cubicBezTo>
                    <a:pt x="0" y="241"/>
                    <a:pt x="17" y="258"/>
                    <a:pt x="28" y="247"/>
                  </a:cubicBezTo>
                  <a:cubicBezTo>
                    <a:pt x="101" y="174"/>
                    <a:pt x="174" y="101"/>
                    <a:pt x="247" y="28"/>
                  </a:cubicBezTo>
                  <a:cubicBezTo>
                    <a:pt x="258" y="17"/>
                    <a:pt x="241" y="0"/>
                    <a:pt x="231" y="11"/>
                  </a:cubicBezTo>
                  <a:close/>
                </a:path>
              </a:pathLst>
            </a:custGeom>
            <a:solidFill>
              <a:srgbClr val="403F4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rot="13500000">
              <a:off x="2927350" y="1307538"/>
              <a:ext cx="481013" cy="477838"/>
            </a:xfrm>
            <a:custGeom>
              <a:avLst/>
              <a:gdLst>
                <a:gd name="T0" fmla="*/ 231 w 258"/>
                <a:gd name="T1" fmla="*/ 10 h 257"/>
                <a:gd name="T2" fmla="*/ 11 w 258"/>
                <a:gd name="T3" fmla="*/ 230 h 257"/>
                <a:gd name="T4" fmla="*/ 28 w 258"/>
                <a:gd name="T5" fmla="*/ 246 h 257"/>
                <a:gd name="T6" fmla="*/ 247 w 258"/>
                <a:gd name="T7" fmla="*/ 27 h 257"/>
                <a:gd name="T8" fmla="*/ 231 w 258"/>
                <a:gd name="T9" fmla="*/ 10 h 257"/>
              </a:gdLst>
              <a:ahLst/>
              <a:cxnLst>
                <a:cxn ang="0">
                  <a:pos x="T0" y="T1"/>
                </a:cxn>
                <a:cxn ang="0">
                  <a:pos x="T2" y="T3"/>
                </a:cxn>
                <a:cxn ang="0">
                  <a:pos x="T4" y="T5"/>
                </a:cxn>
                <a:cxn ang="0">
                  <a:pos x="T6" y="T7"/>
                </a:cxn>
                <a:cxn ang="0">
                  <a:pos x="T8" y="T9"/>
                </a:cxn>
              </a:cxnLst>
              <a:rect l="0" t="0" r="r" b="b"/>
              <a:pathLst>
                <a:path w="258" h="257">
                  <a:moveTo>
                    <a:pt x="231" y="10"/>
                  </a:moveTo>
                  <a:cubicBezTo>
                    <a:pt x="157" y="83"/>
                    <a:pt x="84" y="157"/>
                    <a:pt x="11" y="230"/>
                  </a:cubicBezTo>
                  <a:cubicBezTo>
                    <a:pt x="0" y="240"/>
                    <a:pt x="17" y="257"/>
                    <a:pt x="28" y="246"/>
                  </a:cubicBezTo>
                  <a:cubicBezTo>
                    <a:pt x="101" y="173"/>
                    <a:pt x="174" y="100"/>
                    <a:pt x="247" y="27"/>
                  </a:cubicBezTo>
                  <a:cubicBezTo>
                    <a:pt x="258" y="16"/>
                    <a:pt x="241" y="0"/>
                    <a:pt x="231" y="10"/>
                  </a:cubicBezTo>
                  <a:close/>
                </a:path>
              </a:pathLst>
            </a:custGeom>
            <a:solidFill>
              <a:srgbClr val="403F4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rot="13500000">
              <a:off x="2926788" y="1415070"/>
              <a:ext cx="481013" cy="479425"/>
            </a:xfrm>
            <a:custGeom>
              <a:avLst/>
              <a:gdLst>
                <a:gd name="T0" fmla="*/ 230 w 258"/>
                <a:gd name="T1" fmla="*/ 11 h 258"/>
                <a:gd name="T2" fmla="*/ 11 w 258"/>
                <a:gd name="T3" fmla="*/ 230 h 258"/>
                <a:gd name="T4" fmla="*/ 27 w 258"/>
                <a:gd name="T5" fmla="*/ 247 h 258"/>
                <a:gd name="T6" fmla="*/ 247 w 258"/>
                <a:gd name="T7" fmla="*/ 28 h 258"/>
                <a:gd name="T8" fmla="*/ 230 w 258"/>
                <a:gd name="T9" fmla="*/ 11 h 258"/>
              </a:gdLst>
              <a:ahLst/>
              <a:cxnLst>
                <a:cxn ang="0">
                  <a:pos x="T0" y="T1"/>
                </a:cxn>
                <a:cxn ang="0">
                  <a:pos x="T2" y="T3"/>
                </a:cxn>
                <a:cxn ang="0">
                  <a:pos x="T4" y="T5"/>
                </a:cxn>
                <a:cxn ang="0">
                  <a:pos x="T6" y="T7"/>
                </a:cxn>
                <a:cxn ang="0">
                  <a:pos x="T8" y="T9"/>
                </a:cxn>
              </a:cxnLst>
              <a:rect l="0" t="0" r="r" b="b"/>
              <a:pathLst>
                <a:path w="258" h="258">
                  <a:moveTo>
                    <a:pt x="230" y="11"/>
                  </a:moveTo>
                  <a:cubicBezTo>
                    <a:pt x="157" y="84"/>
                    <a:pt x="84" y="157"/>
                    <a:pt x="11" y="230"/>
                  </a:cubicBezTo>
                  <a:cubicBezTo>
                    <a:pt x="0" y="241"/>
                    <a:pt x="17" y="258"/>
                    <a:pt x="27" y="247"/>
                  </a:cubicBezTo>
                  <a:cubicBezTo>
                    <a:pt x="101" y="174"/>
                    <a:pt x="174" y="101"/>
                    <a:pt x="247" y="28"/>
                  </a:cubicBezTo>
                  <a:cubicBezTo>
                    <a:pt x="258" y="17"/>
                    <a:pt x="241" y="0"/>
                    <a:pt x="230" y="11"/>
                  </a:cubicBezTo>
                  <a:close/>
                </a:path>
              </a:pathLst>
            </a:custGeom>
            <a:solidFill>
              <a:srgbClr val="403F4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 name="T10" fmla="*/ 224 w 481"/>
                <a:gd name="T11" fmla="*/ 479 h 490"/>
              </a:gdLst>
              <a:ahLst/>
              <a:cxnLst>
                <a:cxn ang="0">
                  <a:pos x="T0" y="T1"/>
                </a:cxn>
                <a:cxn ang="0">
                  <a:pos x="T2" y="T3"/>
                </a:cxn>
                <a:cxn ang="0">
                  <a:pos x="T4" y="T5"/>
                </a:cxn>
                <a:cxn ang="0">
                  <a:pos x="T6" y="T7"/>
                </a:cxn>
                <a:cxn ang="0">
                  <a:pos x="T8" y="T9"/>
                </a:cxn>
                <a:cxn ang="0">
                  <a:pos x="T10" y="T11"/>
                </a:cxn>
              </a:cxnLst>
              <a:rect l="0" t="0" r="r" b="b"/>
              <a:pathLst>
                <a:path w="481" h="490">
                  <a:moveTo>
                    <a:pt x="224" y="479"/>
                  </a:moveTo>
                  <a:lnTo>
                    <a:pt x="0" y="0"/>
                  </a:lnTo>
                  <a:lnTo>
                    <a:pt x="481" y="224"/>
                  </a:lnTo>
                  <a:lnTo>
                    <a:pt x="478" y="314"/>
                  </a:lnTo>
                  <a:lnTo>
                    <a:pt x="232" y="490"/>
                  </a:lnTo>
                  <a:lnTo>
                    <a:pt x="224" y="479"/>
                  </a:lnTo>
                  <a:close/>
                </a:path>
              </a:pathLst>
            </a:custGeom>
            <a:solidFill>
              <a:srgbClr val="FFD09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rot="13500000">
              <a:off x="3066257" y="5888963"/>
              <a:ext cx="203200" cy="203200"/>
            </a:xfrm>
            <a:custGeom>
              <a:avLst/>
              <a:gdLst>
                <a:gd name="T0" fmla="*/ 0 w 109"/>
                <a:gd name="T1" fmla="*/ 0 h 109"/>
                <a:gd name="T2" fmla="*/ 50 w 109"/>
                <a:gd name="T3" fmla="*/ 106 h 109"/>
                <a:gd name="T4" fmla="*/ 89 w 109"/>
                <a:gd name="T5" fmla="*/ 89 h 109"/>
                <a:gd name="T6" fmla="*/ 107 w 109"/>
                <a:gd name="T7" fmla="*/ 49 h 109"/>
                <a:gd name="T8" fmla="*/ 0 w 109"/>
                <a:gd name="T9" fmla="*/ 0 h 109"/>
              </a:gdLst>
              <a:ahLst/>
              <a:cxnLst>
                <a:cxn ang="0">
                  <a:pos x="T0" y="T1"/>
                </a:cxn>
                <a:cxn ang="0">
                  <a:pos x="T2" y="T3"/>
                </a:cxn>
                <a:cxn ang="0">
                  <a:pos x="T4" y="T5"/>
                </a:cxn>
                <a:cxn ang="0">
                  <a:pos x="T6" y="T7"/>
                </a:cxn>
                <a:cxn ang="0">
                  <a:pos x="T8" y="T9"/>
                </a:cxn>
              </a:cxnLst>
              <a:rect l="0" t="0" r="r" b="b"/>
              <a:pathLst>
                <a:path w="109" h="109">
                  <a:moveTo>
                    <a:pt x="0" y="0"/>
                  </a:moveTo>
                  <a:cubicBezTo>
                    <a:pt x="50" y="106"/>
                    <a:pt x="50" y="106"/>
                    <a:pt x="50" y="106"/>
                  </a:cubicBezTo>
                  <a:cubicBezTo>
                    <a:pt x="50" y="106"/>
                    <a:pt x="69" y="109"/>
                    <a:pt x="89" y="89"/>
                  </a:cubicBezTo>
                  <a:cubicBezTo>
                    <a:pt x="109" y="69"/>
                    <a:pt x="107" y="49"/>
                    <a:pt x="107" y="49"/>
                  </a:cubicBez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9" name="矩形 118"/>
          <p:cNvSpPr/>
          <p:nvPr/>
        </p:nvSpPr>
        <p:spPr>
          <a:xfrm>
            <a:off x="3665353" y="2770821"/>
            <a:ext cx="2023110" cy="483235"/>
          </a:xfrm>
          <a:prstGeom prst="rect">
            <a:avLst/>
          </a:prstGeom>
        </p:spPr>
        <p:txBody>
          <a:bodyPr wrap="none">
            <a:spAutoFit/>
          </a:bodyPr>
          <a:lstStyle/>
          <a:p>
            <a:pPr algn="ctr"/>
            <a:r>
              <a:rPr lang="zh-CN" altLang="en-US" sz="2400" dirty="0">
                <a:solidFill>
                  <a:schemeClr val="bg1"/>
                </a:solidFill>
                <a:sym typeface="+mn-ea"/>
              </a:rPr>
              <a:t>多样性Variety</a:t>
            </a:r>
            <a:endParaRPr lang="zh-CN" altLang="en-US" sz="2400" dirty="0">
              <a:solidFill>
                <a:schemeClr val="bg1"/>
              </a:solidFill>
            </a:endParaRPr>
          </a:p>
        </p:txBody>
      </p:sp>
      <p:sp>
        <p:nvSpPr>
          <p:cNvPr id="120" name="矩形 119"/>
          <p:cNvSpPr/>
          <p:nvPr/>
        </p:nvSpPr>
        <p:spPr>
          <a:xfrm>
            <a:off x="3815133" y="3837665"/>
            <a:ext cx="1723550" cy="461665"/>
          </a:xfrm>
          <a:prstGeom prst="rect">
            <a:avLst/>
          </a:prstGeom>
        </p:spPr>
        <p:txBody>
          <a:bodyPr wrap="none">
            <a:spAutoFit/>
          </a:bodyPr>
          <a:lstStyle/>
          <a:p>
            <a:pPr algn="ctr"/>
            <a:r>
              <a:rPr lang="zh-CN" altLang="en-US" sz="2400" dirty="0" smtClean="0">
                <a:solidFill>
                  <a:schemeClr val="bg1"/>
                </a:solidFill>
              </a:rPr>
              <a:t>公安部定义</a:t>
            </a:r>
            <a:endParaRPr lang="zh-CN" altLang="en-US" sz="2400" dirty="0">
              <a:solidFill>
                <a:schemeClr val="bg1"/>
              </a:solidFill>
            </a:endParaRPr>
          </a:p>
        </p:txBody>
      </p:sp>
      <p:sp>
        <p:nvSpPr>
          <p:cNvPr id="121" name="矩形 120"/>
          <p:cNvSpPr/>
          <p:nvPr/>
        </p:nvSpPr>
        <p:spPr>
          <a:xfrm>
            <a:off x="3755523" y="4904508"/>
            <a:ext cx="1842770" cy="483235"/>
          </a:xfrm>
          <a:prstGeom prst="rect">
            <a:avLst/>
          </a:prstGeom>
        </p:spPr>
        <p:txBody>
          <a:bodyPr wrap="none">
            <a:spAutoFit/>
          </a:bodyPr>
          <a:lstStyle/>
          <a:p>
            <a:pPr algn="ctr"/>
            <a:r>
              <a:rPr lang="zh-CN" altLang="en-US" sz="2400" dirty="0">
                <a:solidFill>
                  <a:schemeClr val="bg1"/>
                </a:solidFill>
                <a:sym typeface="+mn-ea"/>
              </a:rPr>
              <a:t>速度Velocity</a:t>
            </a:r>
            <a:endParaRPr lang="zh-CN" altLang="en-US" sz="2400" dirty="0">
              <a:solidFill>
                <a:schemeClr val="bg1"/>
              </a:solidFill>
            </a:endParaRPr>
          </a:p>
        </p:txBody>
      </p:sp>
      <p:sp>
        <p:nvSpPr>
          <p:cNvPr id="122" name="文本框 121"/>
          <p:cNvSpPr txBox="1"/>
          <p:nvPr/>
        </p:nvSpPr>
        <p:spPr>
          <a:xfrm>
            <a:off x="782617" y="772275"/>
            <a:ext cx="1415772" cy="4196020"/>
          </a:xfrm>
          <a:prstGeom prst="rect">
            <a:avLst/>
          </a:prstGeom>
          <a:noFill/>
        </p:spPr>
        <p:txBody>
          <a:bodyPr vert="eaVert" wrap="none" rtlCol="0">
            <a:spAutoFit/>
          </a:bodyPr>
          <a:lstStyle/>
          <a:p>
            <a:r>
              <a:rPr lang="zh-CN" altLang="en-US" sz="8000" b="1" dirty="0" smtClean="0">
                <a:solidFill>
                  <a:schemeClr val="bg1"/>
                </a:solidFill>
                <a:effectLst>
                  <a:outerShdw dist="101600" dir="10800000" algn="r" rotWithShape="0">
                    <a:prstClr val="black">
                      <a:alpha val="20000"/>
                    </a:prstClr>
                  </a:outerShdw>
                </a:effectLst>
              </a:rPr>
              <a:t>信息安全</a:t>
            </a:r>
            <a:endParaRPr lang="zh-CN" altLang="en-US" sz="8000" b="1" dirty="0">
              <a:solidFill>
                <a:schemeClr val="bg1"/>
              </a:solidFill>
              <a:effectLst>
                <a:outerShdw dist="101600" dir="10800000" algn="r" rotWithShape="0">
                  <a:prstClr val="black">
                    <a:alpha val="20000"/>
                  </a:prstClr>
                </a:outerShdw>
              </a:effectLst>
            </a:endParaRPr>
          </a:p>
        </p:txBody>
      </p:sp>
      <p:sp>
        <p:nvSpPr>
          <p:cNvPr id="124" name="文本框 123"/>
          <p:cNvSpPr txBox="1"/>
          <p:nvPr/>
        </p:nvSpPr>
        <p:spPr>
          <a:xfrm>
            <a:off x="4541963" y="1460256"/>
            <a:ext cx="6649912" cy="4031873"/>
          </a:xfrm>
          <a:prstGeom prst="rect">
            <a:avLst/>
          </a:prstGeom>
          <a:noFill/>
        </p:spPr>
        <p:txBody>
          <a:bodyPr wrap="square" rtlCol="0">
            <a:spAutoFit/>
          </a:bodyPr>
          <a:lstStyle/>
          <a:p>
            <a:pPr algn="just"/>
            <a:r>
              <a:rPr lang="en-US" altLang="zh-CN" sz="3200" dirty="0" smtClean="0"/>
              <a:t>ISO17799</a:t>
            </a:r>
            <a:r>
              <a:rPr lang="zh-CN" altLang="en-US" sz="3200" dirty="0" smtClean="0"/>
              <a:t>定义：“信息安全是使信息避免一系列威胁，保障商务的连续性，最大限度地减少商务的损失，最大限度地获取投资和商务的回报，涉及的是机密性</a:t>
            </a:r>
            <a:r>
              <a:rPr lang="en-US" altLang="zh-CN" sz="3200" dirty="0" smtClean="0"/>
              <a:t>(Confidentiality)</a:t>
            </a:r>
            <a:r>
              <a:rPr lang="zh-CN" altLang="en-US" sz="3200" dirty="0" smtClean="0"/>
              <a:t>、完整性</a:t>
            </a:r>
            <a:r>
              <a:rPr lang="en-US" altLang="zh-CN" sz="3200" dirty="0" smtClean="0"/>
              <a:t>(Integrity)</a:t>
            </a:r>
            <a:r>
              <a:rPr lang="zh-CN" altLang="en-US" sz="3200" dirty="0" smtClean="0"/>
              <a:t>、可用性</a:t>
            </a:r>
            <a:r>
              <a:rPr lang="en-US" altLang="zh-CN" sz="3200" dirty="0" smtClean="0"/>
              <a:t>(Availability)</a:t>
            </a:r>
            <a:r>
              <a:rPr lang="zh-CN" altLang="en-US" sz="3200" dirty="0" smtClean="0"/>
              <a:t>、抗否认性</a:t>
            </a:r>
            <a:r>
              <a:rPr lang="en-US" altLang="zh-CN" sz="3200" dirty="0" smtClean="0"/>
              <a:t>(Non-repudiation)</a:t>
            </a:r>
            <a:r>
              <a:rPr lang="zh-CN" altLang="en-US" sz="3200" dirty="0" smtClean="0"/>
              <a:t>”（</a:t>
            </a:r>
            <a:r>
              <a:rPr lang="en-US" altLang="zh-CN" sz="3200" dirty="0" smtClean="0">
                <a:solidFill>
                  <a:srgbClr val="FF0000"/>
                </a:solidFill>
              </a:rPr>
              <a:t>4</a:t>
            </a:r>
            <a:r>
              <a:rPr lang="zh-CN" altLang="en-US" sz="3200" dirty="0" smtClean="0">
                <a:solidFill>
                  <a:srgbClr val="FF0000"/>
                </a:solidFill>
              </a:rPr>
              <a:t>要素</a:t>
            </a:r>
            <a:r>
              <a:rPr lang="zh-CN" altLang="en-US" sz="3200" dirty="0" smtClean="0"/>
              <a:t>）</a:t>
            </a:r>
          </a:p>
        </p:txBody>
      </p:sp>
      <p:sp>
        <p:nvSpPr>
          <p:cNvPr id="33" name="文本框 121"/>
          <p:cNvSpPr txBox="1"/>
          <p:nvPr/>
        </p:nvSpPr>
        <p:spPr>
          <a:xfrm>
            <a:off x="5440342" y="305550"/>
            <a:ext cx="4169731" cy="584775"/>
          </a:xfrm>
          <a:prstGeom prst="rect">
            <a:avLst/>
          </a:prstGeom>
          <a:noFill/>
        </p:spPr>
        <p:txBody>
          <a:bodyPr vert="horz" wrap="none" rtlCol="0">
            <a:spAutoFit/>
          </a:bodyPr>
          <a:lstStyle/>
          <a:p>
            <a:r>
              <a:rPr lang="en-US" altLang="zh-CN" sz="3200" b="1" dirty="0" smtClean="0">
                <a:solidFill>
                  <a:schemeClr val="accent5"/>
                </a:solidFill>
                <a:effectLst>
                  <a:outerShdw dist="101600" dir="10800000" algn="r" rotWithShape="0">
                    <a:prstClr val="black">
                      <a:alpha val="20000"/>
                    </a:prstClr>
                  </a:outerShdw>
                </a:effectLst>
              </a:rPr>
              <a:t>Information Security</a:t>
            </a:r>
            <a:endParaRPr lang="zh-CN" altLang="en-US" sz="3200" b="1" dirty="0">
              <a:solidFill>
                <a:schemeClr val="accent5"/>
              </a:solidFill>
              <a:effectLst>
                <a:outerShdw dist="101600" dir="10800000" algn="r" rotWithShape="0">
                  <a:prstClr val="black">
                    <a:alpha val="20000"/>
                  </a:prstClr>
                </a:outerShdw>
              </a:effectLst>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106"/>
          <p:cNvSpPr/>
          <p:nvPr/>
        </p:nvSpPr>
        <p:spPr>
          <a:xfrm>
            <a:off x="0" y="0"/>
            <a:ext cx="3164378" cy="6858000"/>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07"/>
          <p:cNvGrpSpPr/>
          <p:nvPr/>
        </p:nvGrpSpPr>
        <p:grpSpPr>
          <a:xfrm>
            <a:off x="1406196" y="600888"/>
            <a:ext cx="3521404" cy="5780768"/>
            <a:chOff x="1582543" y="890381"/>
            <a:chExt cx="3168710" cy="5201782"/>
          </a:xfrm>
          <a:effectLst>
            <a:outerShdw dist="101600" dir="10800000" algn="r" rotWithShape="0">
              <a:prstClr val="black">
                <a:alpha val="20000"/>
              </a:prstClr>
            </a:outerShdw>
          </a:effectLst>
        </p:grpSpPr>
        <p:sp>
          <p:nvSpPr>
            <p:cNvPr id="10" name="Freeform 8"/>
            <p:cNvSpPr/>
            <p:nvPr/>
          </p:nvSpPr>
          <p:spPr bwMode="auto">
            <a:xfrm rot="13500000">
              <a:off x="177753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1"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rot="13500000">
              <a:off x="196836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2"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EB9B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rot="13500000">
              <a:off x="1582543" y="2108549"/>
              <a:ext cx="2784475" cy="2784475"/>
            </a:xfrm>
            <a:custGeom>
              <a:avLst/>
              <a:gdLst>
                <a:gd name="T0" fmla="*/ 1478 w 1496"/>
                <a:gd name="T1" fmla="*/ 1405 h 1497"/>
                <a:gd name="T2" fmla="*/ 1478 w 1496"/>
                <a:gd name="T3" fmla="*/ 1471 h 1497"/>
                <a:gd name="T4" fmla="*/ 1470 w 1496"/>
                <a:gd name="T5" fmla="*/ 1478 h 1497"/>
                <a:gd name="T6" fmla="*/ 1404 w 1496"/>
                <a:gd name="T7" fmla="*/ 1478 h 1497"/>
                <a:gd name="T8" fmla="*/ 19 w 1496"/>
                <a:gd name="T9" fmla="*/ 92 h 1497"/>
                <a:gd name="T10" fmla="*/ 19 w 1496"/>
                <a:gd name="T11" fmla="*/ 26 h 1497"/>
                <a:gd name="T12" fmla="*/ 26 w 1496"/>
                <a:gd name="T13" fmla="*/ 18 h 1497"/>
                <a:gd name="T14" fmla="*/ 92 w 1496"/>
                <a:gd name="T15" fmla="*/ 18 h 1497"/>
                <a:gd name="T16" fmla="*/ 1478 w 1496"/>
                <a:gd name="T17" fmla="*/ 1405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6" h="1497">
                  <a:moveTo>
                    <a:pt x="1478" y="1405"/>
                  </a:moveTo>
                  <a:cubicBezTo>
                    <a:pt x="1496" y="1423"/>
                    <a:pt x="1496" y="1452"/>
                    <a:pt x="1478" y="1471"/>
                  </a:cubicBezTo>
                  <a:cubicBezTo>
                    <a:pt x="1470" y="1478"/>
                    <a:pt x="1470" y="1478"/>
                    <a:pt x="1470" y="1478"/>
                  </a:cubicBezTo>
                  <a:cubicBezTo>
                    <a:pt x="1452" y="1497"/>
                    <a:pt x="1422" y="1496"/>
                    <a:pt x="1404" y="1478"/>
                  </a:cubicBezTo>
                  <a:cubicBezTo>
                    <a:pt x="19" y="92"/>
                    <a:pt x="19" y="92"/>
                    <a:pt x="19" y="92"/>
                  </a:cubicBezTo>
                  <a:cubicBezTo>
                    <a:pt x="0" y="74"/>
                    <a:pt x="0" y="44"/>
                    <a:pt x="19" y="26"/>
                  </a:cubicBezTo>
                  <a:cubicBezTo>
                    <a:pt x="26" y="18"/>
                    <a:pt x="26" y="18"/>
                    <a:pt x="26" y="18"/>
                  </a:cubicBezTo>
                  <a:cubicBezTo>
                    <a:pt x="45" y="0"/>
                    <a:pt x="74" y="0"/>
                    <a:pt x="92" y="18"/>
                  </a:cubicBezTo>
                  <a:lnTo>
                    <a:pt x="1478" y="1405"/>
                  </a:lnTo>
                  <a:close/>
                </a:path>
              </a:pathLst>
            </a:custGeom>
            <a:solidFill>
              <a:srgbClr val="EB9B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
            <p:cNvSpPr/>
            <p:nvPr/>
          </p:nvSpPr>
          <p:spPr bwMode="auto">
            <a:xfrm rot="13500000">
              <a:off x="2792412" y="890381"/>
              <a:ext cx="750888" cy="750888"/>
            </a:xfrm>
            <a:custGeom>
              <a:avLst/>
              <a:gdLst>
                <a:gd name="T0" fmla="*/ 385 w 403"/>
                <a:gd name="T1" fmla="*/ 165 h 404"/>
                <a:gd name="T2" fmla="*/ 385 w 403"/>
                <a:gd name="T3" fmla="*/ 231 h 404"/>
                <a:gd name="T4" fmla="*/ 231 w 403"/>
                <a:gd name="T5" fmla="*/ 386 h 404"/>
                <a:gd name="T6" fmla="*/ 165 w 403"/>
                <a:gd name="T7" fmla="*/ 385 h 404"/>
                <a:gd name="T8" fmla="*/ 18 w 403"/>
                <a:gd name="T9" fmla="*/ 239 h 404"/>
                <a:gd name="T10" fmla="*/ 18 w 403"/>
                <a:gd name="T11" fmla="*/ 173 h 404"/>
                <a:gd name="T12" fmla="*/ 173 w 403"/>
                <a:gd name="T13" fmla="*/ 18 h 404"/>
                <a:gd name="T14" fmla="*/ 239 w 403"/>
                <a:gd name="T15" fmla="*/ 18 h 404"/>
                <a:gd name="T16" fmla="*/ 385 w 403"/>
                <a:gd name="T17" fmla="*/ 16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385" y="165"/>
                  </a:moveTo>
                  <a:cubicBezTo>
                    <a:pt x="403" y="183"/>
                    <a:pt x="403" y="213"/>
                    <a:pt x="385" y="231"/>
                  </a:cubicBezTo>
                  <a:cubicBezTo>
                    <a:pt x="231" y="386"/>
                    <a:pt x="231" y="386"/>
                    <a:pt x="231" y="386"/>
                  </a:cubicBezTo>
                  <a:cubicBezTo>
                    <a:pt x="212" y="404"/>
                    <a:pt x="183" y="404"/>
                    <a:pt x="165" y="385"/>
                  </a:cubicBezTo>
                  <a:cubicBezTo>
                    <a:pt x="18" y="239"/>
                    <a:pt x="18" y="239"/>
                    <a:pt x="18" y="239"/>
                  </a:cubicBezTo>
                  <a:cubicBezTo>
                    <a:pt x="0" y="221"/>
                    <a:pt x="0" y="191"/>
                    <a:pt x="18" y="173"/>
                  </a:cubicBezTo>
                  <a:cubicBezTo>
                    <a:pt x="173" y="18"/>
                    <a:pt x="173" y="18"/>
                    <a:pt x="173" y="18"/>
                  </a:cubicBezTo>
                  <a:cubicBezTo>
                    <a:pt x="191" y="0"/>
                    <a:pt x="220" y="0"/>
                    <a:pt x="239" y="18"/>
                  </a:cubicBezTo>
                  <a:lnTo>
                    <a:pt x="385" y="165"/>
                  </a:lnTo>
                  <a:close/>
                </a:path>
              </a:pathLst>
            </a:custGeom>
            <a:solidFill>
              <a:srgbClr val="45B2DD"/>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Lst>
              <a:ahLst/>
              <a:cxnLst>
                <a:cxn ang="0">
                  <a:pos x="T0" y="T1"/>
                </a:cxn>
                <a:cxn ang="0">
                  <a:pos x="T2" y="T3"/>
                </a:cxn>
                <a:cxn ang="0">
                  <a:pos x="T4" y="T5"/>
                </a:cxn>
                <a:cxn ang="0">
                  <a:pos x="T6" y="T7"/>
                </a:cxn>
                <a:cxn ang="0">
                  <a:pos x="T8" y="T9"/>
                </a:cxn>
              </a:cxnLst>
              <a:rect l="0" t="0" r="r" b="b"/>
              <a:pathLst>
                <a:path w="481" h="490">
                  <a:moveTo>
                    <a:pt x="224" y="479"/>
                  </a:moveTo>
                  <a:lnTo>
                    <a:pt x="0" y="0"/>
                  </a:lnTo>
                  <a:lnTo>
                    <a:pt x="481" y="224"/>
                  </a:lnTo>
                  <a:lnTo>
                    <a:pt x="478" y="314"/>
                  </a:lnTo>
                  <a:lnTo>
                    <a:pt x="232" y="49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rot="13500000">
              <a:off x="2868845" y="1246652"/>
              <a:ext cx="596900" cy="598488"/>
            </a:xfrm>
            <a:custGeom>
              <a:avLst/>
              <a:gdLst>
                <a:gd name="T0" fmla="*/ 376 w 376"/>
                <a:gd name="T1" fmla="*/ 118 h 377"/>
                <a:gd name="T2" fmla="*/ 117 w 376"/>
                <a:gd name="T3" fmla="*/ 377 h 377"/>
                <a:gd name="T4" fmla="*/ 0 w 376"/>
                <a:gd name="T5" fmla="*/ 259 h 377"/>
                <a:gd name="T6" fmla="*/ 259 w 376"/>
                <a:gd name="T7" fmla="*/ 0 h 377"/>
                <a:gd name="T8" fmla="*/ 376 w 376"/>
                <a:gd name="T9" fmla="*/ 118 h 377"/>
              </a:gdLst>
              <a:ahLst/>
              <a:cxnLst>
                <a:cxn ang="0">
                  <a:pos x="T0" y="T1"/>
                </a:cxn>
                <a:cxn ang="0">
                  <a:pos x="T2" y="T3"/>
                </a:cxn>
                <a:cxn ang="0">
                  <a:pos x="T4" y="T5"/>
                </a:cxn>
                <a:cxn ang="0">
                  <a:pos x="T6" y="T7"/>
                </a:cxn>
                <a:cxn ang="0">
                  <a:pos x="T8" y="T9"/>
                </a:cxn>
              </a:cxnLst>
              <a:rect l="0" t="0" r="r" b="b"/>
              <a:pathLst>
                <a:path w="376" h="377">
                  <a:moveTo>
                    <a:pt x="376" y="118"/>
                  </a:moveTo>
                  <a:lnTo>
                    <a:pt x="117" y="377"/>
                  </a:lnTo>
                  <a:lnTo>
                    <a:pt x="0" y="259"/>
                  </a:lnTo>
                  <a:lnTo>
                    <a:pt x="259" y="0"/>
                  </a:lnTo>
                  <a:lnTo>
                    <a:pt x="376" y="118"/>
                  </a:lnTo>
                  <a:close/>
                </a:path>
              </a:pathLst>
            </a:custGeom>
            <a:solidFill>
              <a:srgbClr val="58595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p:nvPr/>
          </p:nvSpPr>
          <p:spPr bwMode="auto">
            <a:xfrm rot="13500000">
              <a:off x="2927021" y="1196737"/>
              <a:ext cx="479425" cy="479425"/>
            </a:xfrm>
            <a:custGeom>
              <a:avLst/>
              <a:gdLst>
                <a:gd name="T0" fmla="*/ 231 w 258"/>
                <a:gd name="T1" fmla="*/ 11 h 258"/>
                <a:gd name="T2" fmla="*/ 11 w 258"/>
                <a:gd name="T3" fmla="*/ 231 h 258"/>
                <a:gd name="T4" fmla="*/ 28 w 258"/>
                <a:gd name="T5" fmla="*/ 247 h 258"/>
                <a:gd name="T6" fmla="*/ 247 w 258"/>
                <a:gd name="T7" fmla="*/ 28 h 258"/>
                <a:gd name="T8" fmla="*/ 231 w 258"/>
                <a:gd name="T9" fmla="*/ 11 h 258"/>
              </a:gdLst>
              <a:ahLst/>
              <a:cxnLst>
                <a:cxn ang="0">
                  <a:pos x="T0" y="T1"/>
                </a:cxn>
                <a:cxn ang="0">
                  <a:pos x="T2" y="T3"/>
                </a:cxn>
                <a:cxn ang="0">
                  <a:pos x="T4" y="T5"/>
                </a:cxn>
                <a:cxn ang="0">
                  <a:pos x="T6" y="T7"/>
                </a:cxn>
                <a:cxn ang="0">
                  <a:pos x="T8" y="T9"/>
                </a:cxn>
              </a:cxnLst>
              <a:rect l="0" t="0" r="r" b="b"/>
              <a:pathLst>
                <a:path w="258" h="258">
                  <a:moveTo>
                    <a:pt x="231" y="11"/>
                  </a:moveTo>
                  <a:cubicBezTo>
                    <a:pt x="157" y="84"/>
                    <a:pt x="84" y="157"/>
                    <a:pt x="11" y="231"/>
                  </a:cubicBezTo>
                  <a:cubicBezTo>
                    <a:pt x="0" y="241"/>
                    <a:pt x="17" y="258"/>
                    <a:pt x="28" y="247"/>
                  </a:cubicBezTo>
                  <a:cubicBezTo>
                    <a:pt x="101" y="174"/>
                    <a:pt x="174" y="101"/>
                    <a:pt x="247" y="28"/>
                  </a:cubicBezTo>
                  <a:cubicBezTo>
                    <a:pt x="258" y="17"/>
                    <a:pt x="241" y="0"/>
                    <a:pt x="231" y="11"/>
                  </a:cubicBezTo>
                  <a:close/>
                </a:path>
              </a:pathLst>
            </a:custGeom>
            <a:solidFill>
              <a:srgbClr val="403F4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rot="13500000">
              <a:off x="2927350" y="1307538"/>
              <a:ext cx="481013" cy="477838"/>
            </a:xfrm>
            <a:custGeom>
              <a:avLst/>
              <a:gdLst>
                <a:gd name="T0" fmla="*/ 231 w 258"/>
                <a:gd name="T1" fmla="*/ 10 h 257"/>
                <a:gd name="T2" fmla="*/ 11 w 258"/>
                <a:gd name="T3" fmla="*/ 230 h 257"/>
                <a:gd name="T4" fmla="*/ 28 w 258"/>
                <a:gd name="T5" fmla="*/ 246 h 257"/>
                <a:gd name="T6" fmla="*/ 247 w 258"/>
                <a:gd name="T7" fmla="*/ 27 h 257"/>
                <a:gd name="T8" fmla="*/ 231 w 258"/>
                <a:gd name="T9" fmla="*/ 10 h 257"/>
              </a:gdLst>
              <a:ahLst/>
              <a:cxnLst>
                <a:cxn ang="0">
                  <a:pos x="T0" y="T1"/>
                </a:cxn>
                <a:cxn ang="0">
                  <a:pos x="T2" y="T3"/>
                </a:cxn>
                <a:cxn ang="0">
                  <a:pos x="T4" y="T5"/>
                </a:cxn>
                <a:cxn ang="0">
                  <a:pos x="T6" y="T7"/>
                </a:cxn>
                <a:cxn ang="0">
                  <a:pos x="T8" y="T9"/>
                </a:cxn>
              </a:cxnLst>
              <a:rect l="0" t="0" r="r" b="b"/>
              <a:pathLst>
                <a:path w="258" h="257">
                  <a:moveTo>
                    <a:pt x="231" y="10"/>
                  </a:moveTo>
                  <a:cubicBezTo>
                    <a:pt x="157" y="83"/>
                    <a:pt x="84" y="157"/>
                    <a:pt x="11" y="230"/>
                  </a:cubicBezTo>
                  <a:cubicBezTo>
                    <a:pt x="0" y="240"/>
                    <a:pt x="17" y="257"/>
                    <a:pt x="28" y="246"/>
                  </a:cubicBezTo>
                  <a:cubicBezTo>
                    <a:pt x="101" y="173"/>
                    <a:pt x="174" y="100"/>
                    <a:pt x="247" y="27"/>
                  </a:cubicBezTo>
                  <a:cubicBezTo>
                    <a:pt x="258" y="16"/>
                    <a:pt x="241" y="0"/>
                    <a:pt x="231" y="10"/>
                  </a:cubicBezTo>
                  <a:close/>
                </a:path>
              </a:pathLst>
            </a:custGeom>
            <a:solidFill>
              <a:srgbClr val="403F4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rot="13500000">
              <a:off x="2926788" y="1415070"/>
              <a:ext cx="481013" cy="479425"/>
            </a:xfrm>
            <a:custGeom>
              <a:avLst/>
              <a:gdLst>
                <a:gd name="T0" fmla="*/ 230 w 258"/>
                <a:gd name="T1" fmla="*/ 11 h 258"/>
                <a:gd name="T2" fmla="*/ 11 w 258"/>
                <a:gd name="T3" fmla="*/ 230 h 258"/>
                <a:gd name="T4" fmla="*/ 27 w 258"/>
                <a:gd name="T5" fmla="*/ 247 h 258"/>
                <a:gd name="T6" fmla="*/ 247 w 258"/>
                <a:gd name="T7" fmla="*/ 28 h 258"/>
                <a:gd name="T8" fmla="*/ 230 w 258"/>
                <a:gd name="T9" fmla="*/ 11 h 258"/>
              </a:gdLst>
              <a:ahLst/>
              <a:cxnLst>
                <a:cxn ang="0">
                  <a:pos x="T0" y="T1"/>
                </a:cxn>
                <a:cxn ang="0">
                  <a:pos x="T2" y="T3"/>
                </a:cxn>
                <a:cxn ang="0">
                  <a:pos x="T4" y="T5"/>
                </a:cxn>
                <a:cxn ang="0">
                  <a:pos x="T6" y="T7"/>
                </a:cxn>
                <a:cxn ang="0">
                  <a:pos x="T8" y="T9"/>
                </a:cxn>
              </a:cxnLst>
              <a:rect l="0" t="0" r="r" b="b"/>
              <a:pathLst>
                <a:path w="258" h="258">
                  <a:moveTo>
                    <a:pt x="230" y="11"/>
                  </a:moveTo>
                  <a:cubicBezTo>
                    <a:pt x="157" y="84"/>
                    <a:pt x="84" y="157"/>
                    <a:pt x="11" y="230"/>
                  </a:cubicBezTo>
                  <a:cubicBezTo>
                    <a:pt x="0" y="241"/>
                    <a:pt x="17" y="258"/>
                    <a:pt x="27" y="247"/>
                  </a:cubicBezTo>
                  <a:cubicBezTo>
                    <a:pt x="101" y="174"/>
                    <a:pt x="174" y="101"/>
                    <a:pt x="247" y="28"/>
                  </a:cubicBezTo>
                  <a:cubicBezTo>
                    <a:pt x="258" y="17"/>
                    <a:pt x="241" y="0"/>
                    <a:pt x="230" y="11"/>
                  </a:cubicBezTo>
                  <a:close/>
                </a:path>
              </a:pathLst>
            </a:custGeom>
            <a:solidFill>
              <a:srgbClr val="403F4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 name="T10" fmla="*/ 224 w 481"/>
                <a:gd name="T11" fmla="*/ 479 h 490"/>
              </a:gdLst>
              <a:ahLst/>
              <a:cxnLst>
                <a:cxn ang="0">
                  <a:pos x="T0" y="T1"/>
                </a:cxn>
                <a:cxn ang="0">
                  <a:pos x="T2" y="T3"/>
                </a:cxn>
                <a:cxn ang="0">
                  <a:pos x="T4" y="T5"/>
                </a:cxn>
                <a:cxn ang="0">
                  <a:pos x="T6" y="T7"/>
                </a:cxn>
                <a:cxn ang="0">
                  <a:pos x="T8" y="T9"/>
                </a:cxn>
                <a:cxn ang="0">
                  <a:pos x="T10" y="T11"/>
                </a:cxn>
              </a:cxnLst>
              <a:rect l="0" t="0" r="r" b="b"/>
              <a:pathLst>
                <a:path w="481" h="490">
                  <a:moveTo>
                    <a:pt x="224" y="479"/>
                  </a:moveTo>
                  <a:lnTo>
                    <a:pt x="0" y="0"/>
                  </a:lnTo>
                  <a:lnTo>
                    <a:pt x="481" y="224"/>
                  </a:lnTo>
                  <a:lnTo>
                    <a:pt x="478" y="314"/>
                  </a:lnTo>
                  <a:lnTo>
                    <a:pt x="232" y="490"/>
                  </a:lnTo>
                  <a:lnTo>
                    <a:pt x="224" y="479"/>
                  </a:lnTo>
                  <a:close/>
                </a:path>
              </a:pathLst>
            </a:custGeom>
            <a:solidFill>
              <a:srgbClr val="FFD09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rot="13500000">
              <a:off x="3066257" y="5888963"/>
              <a:ext cx="203200" cy="203200"/>
            </a:xfrm>
            <a:custGeom>
              <a:avLst/>
              <a:gdLst>
                <a:gd name="T0" fmla="*/ 0 w 109"/>
                <a:gd name="T1" fmla="*/ 0 h 109"/>
                <a:gd name="T2" fmla="*/ 50 w 109"/>
                <a:gd name="T3" fmla="*/ 106 h 109"/>
                <a:gd name="T4" fmla="*/ 89 w 109"/>
                <a:gd name="T5" fmla="*/ 89 h 109"/>
                <a:gd name="T6" fmla="*/ 107 w 109"/>
                <a:gd name="T7" fmla="*/ 49 h 109"/>
                <a:gd name="T8" fmla="*/ 0 w 109"/>
                <a:gd name="T9" fmla="*/ 0 h 109"/>
              </a:gdLst>
              <a:ahLst/>
              <a:cxnLst>
                <a:cxn ang="0">
                  <a:pos x="T0" y="T1"/>
                </a:cxn>
                <a:cxn ang="0">
                  <a:pos x="T2" y="T3"/>
                </a:cxn>
                <a:cxn ang="0">
                  <a:pos x="T4" y="T5"/>
                </a:cxn>
                <a:cxn ang="0">
                  <a:pos x="T6" y="T7"/>
                </a:cxn>
                <a:cxn ang="0">
                  <a:pos x="T8" y="T9"/>
                </a:cxn>
              </a:cxnLst>
              <a:rect l="0" t="0" r="r" b="b"/>
              <a:pathLst>
                <a:path w="109" h="109">
                  <a:moveTo>
                    <a:pt x="0" y="0"/>
                  </a:moveTo>
                  <a:cubicBezTo>
                    <a:pt x="50" y="106"/>
                    <a:pt x="50" y="106"/>
                    <a:pt x="50" y="106"/>
                  </a:cubicBezTo>
                  <a:cubicBezTo>
                    <a:pt x="50" y="106"/>
                    <a:pt x="69" y="109"/>
                    <a:pt x="89" y="89"/>
                  </a:cubicBezTo>
                  <a:cubicBezTo>
                    <a:pt x="109" y="69"/>
                    <a:pt x="107" y="49"/>
                    <a:pt x="107" y="49"/>
                  </a:cubicBez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9" name="矩形 118"/>
          <p:cNvSpPr/>
          <p:nvPr/>
        </p:nvSpPr>
        <p:spPr>
          <a:xfrm>
            <a:off x="3665353" y="2770821"/>
            <a:ext cx="2023110" cy="483235"/>
          </a:xfrm>
          <a:prstGeom prst="rect">
            <a:avLst/>
          </a:prstGeom>
        </p:spPr>
        <p:txBody>
          <a:bodyPr wrap="none">
            <a:spAutoFit/>
          </a:bodyPr>
          <a:lstStyle/>
          <a:p>
            <a:pPr algn="ctr"/>
            <a:r>
              <a:rPr lang="zh-CN" altLang="en-US" sz="2400" dirty="0">
                <a:solidFill>
                  <a:schemeClr val="bg1"/>
                </a:solidFill>
                <a:sym typeface="+mn-ea"/>
              </a:rPr>
              <a:t>多样性Variety</a:t>
            </a:r>
            <a:endParaRPr lang="zh-CN" altLang="en-US" sz="2400" dirty="0">
              <a:solidFill>
                <a:schemeClr val="bg1"/>
              </a:solidFill>
            </a:endParaRPr>
          </a:p>
        </p:txBody>
      </p:sp>
      <p:sp>
        <p:nvSpPr>
          <p:cNvPr id="120" name="矩形 119"/>
          <p:cNvSpPr/>
          <p:nvPr/>
        </p:nvSpPr>
        <p:spPr>
          <a:xfrm>
            <a:off x="3815133" y="3837665"/>
            <a:ext cx="1723550" cy="461665"/>
          </a:xfrm>
          <a:prstGeom prst="rect">
            <a:avLst/>
          </a:prstGeom>
        </p:spPr>
        <p:txBody>
          <a:bodyPr wrap="none">
            <a:spAutoFit/>
          </a:bodyPr>
          <a:lstStyle/>
          <a:p>
            <a:pPr algn="ctr"/>
            <a:r>
              <a:rPr lang="zh-CN" altLang="en-US" sz="2400" dirty="0" smtClean="0">
                <a:solidFill>
                  <a:schemeClr val="bg1"/>
                </a:solidFill>
              </a:rPr>
              <a:t>公安部定义</a:t>
            </a:r>
            <a:endParaRPr lang="zh-CN" altLang="en-US" sz="2400" dirty="0">
              <a:solidFill>
                <a:schemeClr val="bg1"/>
              </a:solidFill>
            </a:endParaRPr>
          </a:p>
        </p:txBody>
      </p:sp>
      <p:sp>
        <p:nvSpPr>
          <p:cNvPr id="121" name="矩形 120"/>
          <p:cNvSpPr/>
          <p:nvPr/>
        </p:nvSpPr>
        <p:spPr>
          <a:xfrm>
            <a:off x="3755523" y="4904508"/>
            <a:ext cx="1842770" cy="483235"/>
          </a:xfrm>
          <a:prstGeom prst="rect">
            <a:avLst/>
          </a:prstGeom>
        </p:spPr>
        <p:txBody>
          <a:bodyPr wrap="none">
            <a:spAutoFit/>
          </a:bodyPr>
          <a:lstStyle/>
          <a:p>
            <a:pPr algn="ctr"/>
            <a:r>
              <a:rPr lang="zh-CN" altLang="en-US" sz="2400" dirty="0">
                <a:solidFill>
                  <a:schemeClr val="bg1"/>
                </a:solidFill>
                <a:sym typeface="+mn-ea"/>
              </a:rPr>
              <a:t>速度Velocity</a:t>
            </a:r>
            <a:endParaRPr lang="zh-CN" altLang="en-US" sz="2400" dirty="0">
              <a:solidFill>
                <a:schemeClr val="bg1"/>
              </a:solidFill>
            </a:endParaRPr>
          </a:p>
        </p:txBody>
      </p:sp>
      <p:sp>
        <p:nvSpPr>
          <p:cNvPr id="122" name="文本框 121"/>
          <p:cNvSpPr txBox="1"/>
          <p:nvPr/>
        </p:nvSpPr>
        <p:spPr>
          <a:xfrm>
            <a:off x="782617" y="772275"/>
            <a:ext cx="1415772" cy="4196020"/>
          </a:xfrm>
          <a:prstGeom prst="rect">
            <a:avLst/>
          </a:prstGeom>
          <a:noFill/>
        </p:spPr>
        <p:txBody>
          <a:bodyPr vert="eaVert" wrap="none" rtlCol="0">
            <a:spAutoFit/>
          </a:bodyPr>
          <a:lstStyle/>
          <a:p>
            <a:r>
              <a:rPr lang="zh-CN" altLang="en-US" sz="8000" b="1" dirty="0" smtClean="0">
                <a:solidFill>
                  <a:schemeClr val="bg1"/>
                </a:solidFill>
                <a:effectLst>
                  <a:outerShdw dist="101600" dir="10800000" algn="r" rotWithShape="0">
                    <a:prstClr val="black">
                      <a:alpha val="20000"/>
                    </a:prstClr>
                  </a:outerShdw>
                </a:effectLst>
              </a:rPr>
              <a:t>网络安全</a:t>
            </a:r>
            <a:endParaRPr lang="zh-CN" altLang="en-US" sz="8000" b="1" dirty="0">
              <a:solidFill>
                <a:schemeClr val="bg1"/>
              </a:solidFill>
              <a:effectLst>
                <a:outerShdw dist="101600" dir="10800000" algn="r" rotWithShape="0">
                  <a:prstClr val="black">
                    <a:alpha val="20000"/>
                  </a:prstClr>
                </a:outerShdw>
              </a:effectLst>
            </a:endParaRPr>
          </a:p>
        </p:txBody>
      </p:sp>
      <p:sp>
        <p:nvSpPr>
          <p:cNvPr id="124" name="文本框 123"/>
          <p:cNvSpPr txBox="1"/>
          <p:nvPr/>
        </p:nvSpPr>
        <p:spPr>
          <a:xfrm>
            <a:off x="4522913" y="1164981"/>
            <a:ext cx="6649912" cy="5016758"/>
          </a:xfrm>
          <a:prstGeom prst="rect">
            <a:avLst/>
          </a:prstGeom>
          <a:noFill/>
        </p:spPr>
        <p:txBody>
          <a:bodyPr wrap="square" rtlCol="0">
            <a:spAutoFit/>
          </a:bodyPr>
          <a:lstStyle/>
          <a:p>
            <a:pPr algn="just"/>
            <a:r>
              <a:rPr lang="zh-CN" altLang="en-US" sz="3200" dirty="0" smtClean="0"/>
              <a:t>网络安全是指网络系统的硬件、软件及其系统中的数据受到保护，不因偶然的或者恶意的原因而遭受到破坏、更改、泄露，系统连续可靠正常地运行，网络服务不中断。</a:t>
            </a:r>
            <a:r>
              <a:rPr lang="zh-CN" altLang="en-US" sz="3200" dirty="0" smtClean="0">
                <a:solidFill>
                  <a:srgbClr val="FF0000"/>
                </a:solidFill>
              </a:rPr>
              <a:t>网络安全从其本质上来讲就是网络上的信息安全</a:t>
            </a:r>
            <a:r>
              <a:rPr lang="zh-CN" altLang="en-US" sz="3200" dirty="0" smtClean="0"/>
              <a:t>。从广义来说，凡是涉及到网络上信息的保密性、完整性、可用性、真实性和可控性的相关技术和理论都是网络安全的研究领域。</a:t>
            </a:r>
          </a:p>
        </p:txBody>
      </p:sp>
      <p:sp>
        <p:nvSpPr>
          <p:cNvPr id="33" name="文本框 121"/>
          <p:cNvSpPr txBox="1"/>
          <p:nvPr/>
        </p:nvSpPr>
        <p:spPr>
          <a:xfrm>
            <a:off x="5440342" y="305550"/>
            <a:ext cx="3647152" cy="584775"/>
          </a:xfrm>
          <a:prstGeom prst="rect">
            <a:avLst/>
          </a:prstGeom>
          <a:noFill/>
        </p:spPr>
        <p:txBody>
          <a:bodyPr vert="horz" wrap="none" rtlCol="0">
            <a:spAutoFit/>
          </a:bodyPr>
          <a:lstStyle/>
          <a:p>
            <a:r>
              <a:rPr lang="en-US" altLang="zh-CN" sz="3200" b="1" dirty="0" smtClean="0">
                <a:solidFill>
                  <a:schemeClr val="accent5"/>
                </a:solidFill>
                <a:effectLst>
                  <a:outerShdw dist="101600" dir="10800000" algn="r" rotWithShape="0">
                    <a:prstClr val="black">
                      <a:alpha val="20000"/>
                    </a:prstClr>
                  </a:outerShdw>
                </a:effectLst>
              </a:rPr>
              <a:t>Network  Security</a:t>
            </a:r>
            <a:endParaRPr lang="zh-CN" altLang="en-US" sz="3200" b="1" dirty="0">
              <a:solidFill>
                <a:schemeClr val="accent5"/>
              </a:solidFill>
              <a:effectLst>
                <a:outerShdw dist="101600" dir="10800000" algn="r" rotWithShape="0">
                  <a:prstClr val="black">
                    <a:alpha val="20000"/>
                  </a:prstClr>
                </a:outerShdw>
              </a:effectLst>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106"/>
          <p:cNvSpPr/>
          <p:nvPr/>
        </p:nvSpPr>
        <p:spPr>
          <a:xfrm>
            <a:off x="0" y="0"/>
            <a:ext cx="3164378" cy="6858000"/>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07"/>
          <p:cNvGrpSpPr/>
          <p:nvPr/>
        </p:nvGrpSpPr>
        <p:grpSpPr>
          <a:xfrm>
            <a:off x="1406196" y="600888"/>
            <a:ext cx="3521404" cy="5780768"/>
            <a:chOff x="1582543" y="890381"/>
            <a:chExt cx="3168710" cy="5201782"/>
          </a:xfrm>
          <a:effectLst>
            <a:outerShdw dist="101600" dir="10800000" algn="r" rotWithShape="0">
              <a:prstClr val="black">
                <a:alpha val="20000"/>
              </a:prstClr>
            </a:outerShdw>
          </a:effectLst>
        </p:grpSpPr>
        <p:sp>
          <p:nvSpPr>
            <p:cNvPr id="10" name="Freeform 8"/>
            <p:cNvSpPr/>
            <p:nvPr/>
          </p:nvSpPr>
          <p:spPr bwMode="auto">
            <a:xfrm rot="13500000">
              <a:off x="177753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1"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rot="13500000">
              <a:off x="196836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2"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EB9B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rot="13500000">
              <a:off x="1582543" y="2108549"/>
              <a:ext cx="2784475" cy="2784475"/>
            </a:xfrm>
            <a:custGeom>
              <a:avLst/>
              <a:gdLst>
                <a:gd name="T0" fmla="*/ 1478 w 1496"/>
                <a:gd name="T1" fmla="*/ 1405 h 1497"/>
                <a:gd name="T2" fmla="*/ 1478 w 1496"/>
                <a:gd name="T3" fmla="*/ 1471 h 1497"/>
                <a:gd name="T4" fmla="*/ 1470 w 1496"/>
                <a:gd name="T5" fmla="*/ 1478 h 1497"/>
                <a:gd name="T6" fmla="*/ 1404 w 1496"/>
                <a:gd name="T7" fmla="*/ 1478 h 1497"/>
                <a:gd name="T8" fmla="*/ 19 w 1496"/>
                <a:gd name="T9" fmla="*/ 92 h 1497"/>
                <a:gd name="T10" fmla="*/ 19 w 1496"/>
                <a:gd name="T11" fmla="*/ 26 h 1497"/>
                <a:gd name="T12" fmla="*/ 26 w 1496"/>
                <a:gd name="T13" fmla="*/ 18 h 1497"/>
                <a:gd name="T14" fmla="*/ 92 w 1496"/>
                <a:gd name="T15" fmla="*/ 18 h 1497"/>
                <a:gd name="T16" fmla="*/ 1478 w 1496"/>
                <a:gd name="T17" fmla="*/ 1405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6" h="1497">
                  <a:moveTo>
                    <a:pt x="1478" y="1405"/>
                  </a:moveTo>
                  <a:cubicBezTo>
                    <a:pt x="1496" y="1423"/>
                    <a:pt x="1496" y="1452"/>
                    <a:pt x="1478" y="1471"/>
                  </a:cubicBezTo>
                  <a:cubicBezTo>
                    <a:pt x="1470" y="1478"/>
                    <a:pt x="1470" y="1478"/>
                    <a:pt x="1470" y="1478"/>
                  </a:cubicBezTo>
                  <a:cubicBezTo>
                    <a:pt x="1452" y="1497"/>
                    <a:pt x="1422" y="1496"/>
                    <a:pt x="1404" y="1478"/>
                  </a:cubicBezTo>
                  <a:cubicBezTo>
                    <a:pt x="19" y="92"/>
                    <a:pt x="19" y="92"/>
                    <a:pt x="19" y="92"/>
                  </a:cubicBezTo>
                  <a:cubicBezTo>
                    <a:pt x="0" y="74"/>
                    <a:pt x="0" y="44"/>
                    <a:pt x="19" y="26"/>
                  </a:cubicBezTo>
                  <a:cubicBezTo>
                    <a:pt x="26" y="18"/>
                    <a:pt x="26" y="18"/>
                    <a:pt x="26" y="18"/>
                  </a:cubicBezTo>
                  <a:cubicBezTo>
                    <a:pt x="45" y="0"/>
                    <a:pt x="74" y="0"/>
                    <a:pt x="92" y="18"/>
                  </a:cubicBezTo>
                  <a:lnTo>
                    <a:pt x="1478" y="1405"/>
                  </a:lnTo>
                  <a:close/>
                </a:path>
              </a:pathLst>
            </a:custGeom>
            <a:solidFill>
              <a:srgbClr val="EB9B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
            <p:cNvSpPr/>
            <p:nvPr/>
          </p:nvSpPr>
          <p:spPr bwMode="auto">
            <a:xfrm rot="13500000">
              <a:off x="2792412" y="890381"/>
              <a:ext cx="750888" cy="750888"/>
            </a:xfrm>
            <a:custGeom>
              <a:avLst/>
              <a:gdLst>
                <a:gd name="T0" fmla="*/ 385 w 403"/>
                <a:gd name="T1" fmla="*/ 165 h 404"/>
                <a:gd name="T2" fmla="*/ 385 w 403"/>
                <a:gd name="T3" fmla="*/ 231 h 404"/>
                <a:gd name="T4" fmla="*/ 231 w 403"/>
                <a:gd name="T5" fmla="*/ 386 h 404"/>
                <a:gd name="T6" fmla="*/ 165 w 403"/>
                <a:gd name="T7" fmla="*/ 385 h 404"/>
                <a:gd name="T8" fmla="*/ 18 w 403"/>
                <a:gd name="T9" fmla="*/ 239 h 404"/>
                <a:gd name="T10" fmla="*/ 18 w 403"/>
                <a:gd name="T11" fmla="*/ 173 h 404"/>
                <a:gd name="T12" fmla="*/ 173 w 403"/>
                <a:gd name="T13" fmla="*/ 18 h 404"/>
                <a:gd name="T14" fmla="*/ 239 w 403"/>
                <a:gd name="T15" fmla="*/ 18 h 404"/>
                <a:gd name="T16" fmla="*/ 385 w 403"/>
                <a:gd name="T17" fmla="*/ 16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385" y="165"/>
                  </a:moveTo>
                  <a:cubicBezTo>
                    <a:pt x="403" y="183"/>
                    <a:pt x="403" y="213"/>
                    <a:pt x="385" y="231"/>
                  </a:cubicBezTo>
                  <a:cubicBezTo>
                    <a:pt x="231" y="386"/>
                    <a:pt x="231" y="386"/>
                    <a:pt x="231" y="386"/>
                  </a:cubicBezTo>
                  <a:cubicBezTo>
                    <a:pt x="212" y="404"/>
                    <a:pt x="183" y="404"/>
                    <a:pt x="165" y="385"/>
                  </a:cubicBezTo>
                  <a:cubicBezTo>
                    <a:pt x="18" y="239"/>
                    <a:pt x="18" y="239"/>
                    <a:pt x="18" y="239"/>
                  </a:cubicBezTo>
                  <a:cubicBezTo>
                    <a:pt x="0" y="221"/>
                    <a:pt x="0" y="191"/>
                    <a:pt x="18" y="173"/>
                  </a:cubicBezTo>
                  <a:cubicBezTo>
                    <a:pt x="173" y="18"/>
                    <a:pt x="173" y="18"/>
                    <a:pt x="173" y="18"/>
                  </a:cubicBezTo>
                  <a:cubicBezTo>
                    <a:pt x="191" y="0"/>
                    <a:pt x="220" y="0"/>
                    <a:pt x="239" y="18"/>
                  </a:cubicBezTo>
                  <a:lnTo>
                    <a:pt x="385" y="165"/>
                  </a:lnTo>
                  <a:close/>
                </a:path>
              </a:pathLst>
            </a:custGeom>
            <a:solidFill>
              <a:srgbClr val="45B2DD"/>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Lst>
              <a:ahLst/>
              <a:cxnLst>
                <a:cxn ang="0">
                  <a:pos x="T0" y="T1"/>
                </a:cxn>
                <a:cxn ang="0">
                  <a:pos x="T2" y="T3"/>
                </a:cxn>
                <a:cxn ang="0">
                  <a:pos x="T4" y="T5"/>
                </a:cxn>
                <a:cxn ang="0">
                  <a:pos x="T6" y="T7"/>
                </a:cxn>
                <a:cxn ang="0">
                  <a:pos x="T8" y="T9"/>
                </a:cxn>
              </a:cxnLst>
              <a:rect l="0" t="0" r="r" b="b"/>
              <a:pathLst>
                <a:path w="481" h="490">
                  <a:moveTo>
                    <a:pt x="224" y="479"/>
                  </a:moveTo>
                  <a:lnTo>
                    <a:pt x="0" y="0"/>
                  </a:lnTo>
                  <a:lnTo>
                    <a:pt x="481" y="224"/>
                  </a:lnTo>
                  <a:lnTo>
                    <a:pt x="478" y="314"/>
                  </a:lnTo>
                  <a:lnTo>
                    <a:pt x="232" y="49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rot="13500000">
              <a:off x="2868845" y="1246652"/>
              <a:ext cx="596900" cy="598488"/>
            </a:xfrm>
            <a:custGeom>
              <a:avLst/>
              <a:gdLst>
                <a:gd name="T0" fmla="*/ 376 w 376"/>
                <a:gd name="T1" fmla="*/ 118 h 377"/>
                <a:gd name="T2" fmla="*/ 117 w 376"/>
                <a:gd name="T3" fmla="*/ 377 h 377"/>
                <a:gd name="T4" fmla="*/ 0 w 376"/>
                <a:gd name="T5" fmla="*/ 259 h 377"/>
                <a:gd name="T6" fmla="*/ 259 w 376"/>
                <a:gd name="T7" fmla="*/ 0 h 377"/>
                <a:gd name="T8" fmla="*/ 376 w 376"/>
                <a:gd name="T9" fmla="*/ 118 h 377"/>
              </a:gdLst>
              <a:ahLst/>
              <a:cxnLst>
                <a:cxn ang="0">
                  <a:pos x="T0" y="T1"/>
                </a:cxn>
                <a:cxn ang="0">
                  <a:pos x="T2" y="T3"/>
                </a:cxn>
                <a:cxn ang="0">
                  <a:pos x="T4" y="T5"/>
                </a:cxn>
                <a:cxn ang="0">
                  <a:pos x="T6" y="T7"/>
                </a:cxn>
                <a:cxn ang="0">
                  <a:pos x="T8" y="T9"/>
                </a:cxn>
              </a:cxnLst>
              <a:rect l="0" t="0" r="r" b="b"/>
              <a:pathLst>
                <a:path w="376" h="377">
                  <a:moveTo>
                    <a:pt x="376" y="118"/>
                  </a:moveTo>
                  <a:lnTo>
                    <a:pt x="117" y="377"/>
                  </a:lnTo>
                  <a:lnTo>
                    <a:pt x="0" y="259"/>
                  </a:lnTo>
                  <a:lnTo>
                    <a:pt x="259" y="0"/>
                  </a:lnTo>
                  <a:lnTo>
                    <a:pt x="376" y="118"/>
                  </a:lnTo>
                  <a:close/>
                </a:path>
              </a:pathLst>
            </a:custGeom>
            <a:solidFill>
              <a:srgbClr val="58595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p:nvPr/>
          </p:nvSpPr>
          <p:spPr bwMode="auto">
            <a:xfrm rot="13500000">
              <a:off x="2927021" y="1196737"/>
              <a:ext cx="479425" cy="479425"/>
            </a:xfrm>
            <a:custGeom>
              <a:avLst/>
              <a:gdLst>
                <a:gd name="T0" fmla="*/ 231 w 258"/>
                <a:gd name="T1" fmla="*/ 11 h 258"/>
                <a:gd name="T2" fmla="*/ 11 w 258"/>
                <a:gd name="T3" fmla="*/ 231 h 258"/>
                <a:gd name="T4" fmla="*/ 28 w 258"/>
                <a:gd name="T5" fmla="*/ 247 h 258"/>
                <a:gd name="T6" fmla="*/ 247 w 258"/>
                <a:gd name="T7" fmla="*/ 28 h 258"/>
                <a:gd name="T8" fmla="*/ 231 w 258"/>
                <a:gd name="T9" fmla="*/ 11 h 258"/>
              </a:gdLst>
              <a:ahLst/>
              <a:cxnLst>
                <a:cxn ang="0">
                  <a:pos x="T0" y="T1"/>
                </a:cxn>
                <a:cxn ang="0">
                  <a:pos x="T2" y="T3"/>
                </a:cxn>
                <a:cxn ang="0">
                  <a:pos x="T4" y="T5"/>
                </a:cxn>
                <a:cxn ang="0">
                  <a:pos x="T6" y="T7"/>
                </a:cxn>
                <a:cxn ang="0">
                  <a:pos x="T8" y="T9"/>
                </a:cxn>
              </a:cxnLst>
              <a:rect l="0" t="0" r="r" b="b"/>
              <a:pathLst>
                <a:path w="258" h="258">
                  <a:moveTo>
                    <a:pt x="231" y="11"/>
                  </a:moveTo>
                  <a:cubicBezTo>
                    <a:pt x="157" y="84"/>
                    <a:pt x="84" y="157"/>
                    <a:pt x="11" y="231"/>
                  </a:cubicBezTo>
                  <a:cubicBezTo>
                    <a:pt x="0" y="241"/>
                    <a:pt x="17" y="258"/>
                    <a:pt x="28" y="247"/>
                  </a:cubicBezTo>
                  <a:cubicBezTo>
                    <a:pt x="101" y="174"/>
                    <a:pt x="174" y="101"/>
                    <a:pt x="247" y="28"/>
                  </a:cubicBezTo>
                  <a:cubicBezTo>
                    <a:pt x="258" y="17"/>
                    <a:pt x="241" y="0"/>
                    <a:pt x="231" y="11"/>
                  </a:cubicBezTo>
                  <a:close/>
                </a:path>
              </a:pathLst>
            </a:custGeom>
            <a:solidFill>
              <a:srgbClr val="403F4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rot="13500000">
              <a:off x="2927350" y="1307538"/>
              <a:ext cx="481013" cy="477838"/>
            </a:xfrm>
            <a:custGeom>
              <a:avLst/>
              <a:gdLst>
                <a:gd name="T0" fmla="*/ 231 w 258"/>
                <a:gd name="T1" fmla="*/ 10 h 257"/>
                <a:gd name="T2" fmla="*/ 11 w 258"/>
                <a:gd name="T3" fmla="*/ 230 h 257"/>
                <a:gd name="T4" fmla="*/ 28 w 258"/>
                <a:gd name="T5" fmla="*/ 246 h 257"/>
                <a:gd name="T6" fmla="*/ 247 w 258"/>
                <a:gd name="T7" fmla="*/ 27 h 257"/>
                <a:gd name="T8" fmla="*/ 231 w 258"/>
                <a:gd name="T9" fmla="*/ 10 h 257"/>
              </a:gdLst>
              <a:ahLst/>
              <a:cxnLst>
                <a:cxn ang="0">
                  <a:pos x="T0" y="T1"/>
                </a:cxn>
                <a:cxn ang="0">
                  <a:pos x="T2" y="T3"/>
                </a:cxn>
                <a:cxn ang="0">
                  <a:pos x="T4" y="T5"/>
                </a:cxn>
                <a:cxn ang="0">
                  <a:pos x="T6" y="T7"/>
                </a:cxn>
                <a:cxn ang="0">
                  <a:pos x="T8" y="T9"/>
                </a:cxn>
              </a:cxnLst>
              <a:rect l="0" t="0" r="r" b="b"/>
              <a:pathLst>
                <a:path w="258" h="257">
                  <a:moveTo>
                    <a:pt x="231" y="10"/>
                  </a:moveTo>
                  <a:cubicBezTo>
                    <a:pt x="157" y="83"/>
                    <a:pt x="84" y="157"/>
                    <a:pt x="11" y="230"/>
                  </a:cubicBezTo>
                  <a:cubicBezTo>
                    <a:pt x="0" y="240"/>
                    <a:pt x="17" y="257"/>
                    <a:pt x="28" y="246"/>
                  </a:cubicBezTo>
                  <a:cubicBezTo>
                    <a:pt x="101" y="173"/>
                    <a:pt x="174" y="100"/>
                    <a:pt x="247" y="27"/>
                  </a:cubicBezTo>
                  <a:cubicBezTo>
                    <a:pt x="258" y="16"/>
                    <a:pt x="241" y="0"/>
                    <a:pt x="231" y="10"/>
                  </a:cubicBezTo>
                  <a:close/>
                </a:path>
              </a:pathLst>
            </a:custGeom>
            <a:solidFill>
              <a:srgbClr val="403F4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rot="13500000">
              <a:off x="2926788" y="1415070"/>
              <a:ext cx="481013" cy="479425"/>
            </a:xfrm>
            <a:custGeom>
              <a:avLst/>
              <a:gdLst>
                <a:gd name="T0" fmla="*/ 230 w 258"/>
                <a:gd name="T1" fmla="*/ 11 h 258"/>
                <a:gd name="T2" fmla="*/ 11 w 258"/>
                <a:gd name="T3" fmla="*/ 230 h 258"/>
                <a:gd name="T4" fmla="*/ 27 w 258"/>
                <a:gd name="T5" fmla="*/ 247 h 258"/>
                <a:gd name="T6" fmla="*/ 247 w 258"/>
                <a:gd name="T7" fmla="*/ 28 h 258"/>
                <a:gd name="T8" fmla="*/ 230 w 258"/>
                <a:gd name="T9" fmla="*/ 11 h 258"/>
              </a:gdLst>
              <a:ahLst/>
              <a:cxnLst>
                <a:cxn ang="0">
                  <a:pos x="T0" y="T1"/>
                </a:cxn>
                <a:cxn ang="0">
                  <a:pos x="T2" y="T3"/>
                </a:cxn>
                <a:cxn ang="0">
                  <a:pos x="T4" y="T5"/>
                </a:cxn>
                <a:cxn ang="0">
                  <a:pos x="T6" y="T7"/>
                </a:cxn>
                <a:cxn ang="0">
                  <a:pos x="T8" y="T9"/>
                </a:cxn>
              </a:cxnLst>
              <a:rect l="0" t="0" r="r" b="b"/>
              <a:pathLst>
                <a:path w="258" h="258">
                  <a:moveTo>
                    <a:pt x="230" y="11"/>
                  </a:moveTo>
                  <a:cubicBezTo>
                    <a:pt x="157" y="84"/>
                    <a:pt x="84" y="157"/>
                    <a:pt x="11" y="230"/>
                  </a:cubicBezTo>
                  <a:cubicBezTo>
                    <a:pt x="0" y="241"/>
                    <a:pt x="17" y="258"/>
                    <a:pt x="27" y="247"/>
                  </a:cubicBezTo>
                  <a:cubicBezTo>
                    <a:pt x="101" y="174"/>
                    <a:pt x="174" y="101"/>
                    <a:pt x="247" y="28"/>
                  </a:cubicBezTo>
                  <a:cubicBezTo>
                    <a:pt x="258" y="17"/>
                    <a:pt x="241" y="0"/>
                    <a:pt x="230" y="11"/>
                  </a:cubicBezTo>
                  <a:close/>
                </a:path>
              </a:pathLst>
            </a:custGeom>
            <a:solidFill>
              <a:srgbClr val="403F4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 name="T10" fmla="*/ 224 w 481"/>
                <a:gd name="T11" fmla="*/ 479 h 490"/>
              </a:gdLst>
              <a:ahLst/>
              <a:cxnLst>
                <a:cxn ang="0">
                  <a:pos x="T0" y="T1"/>
                </a:cxn>
                <a:cxn ang="0">
                  <a:pos x="T2" y="T3"/>
                </a:cxn>
                <a:cxn ang="0">
                  <a:pos x="T4" y="T5"/>
                </a:cxn>
                <a:cxn ang="0">
                  <a:pos x="T6" y="T7"/>
                </a:cxn>
                <a:cxn ang="0">
                  <a:pos x="T8" y="T9"/>
                </a:cxn>
                <a:cxn ang="0">
                  <a:pos x="T10" y="T11"/>
                </a:cxn>
              </a:cxnLst>
              <a:rect l="0" t="0" r="r" b="b"/>
              <a:pathLst>
                <a:path w="481" h="490">
                  <a:moveTo>
                    <a:pt x="224" y="479"/>
                  </a:moveTo>
                  <a:lnTo>
                    <a:pt x="0" y="0"/>
                  </a:lnTo>
                  <a:lnTo>
                    <a:pt x="481" y="224"/>
                  </a:lnTo>
                  <a:lnTo>
                    <a:pt x="478" y="314"/>
                  </a:lnTo>
                  <a:lnTo>
                    <a:pt x="232" y="490"/>
                  </a:lnTo>
                  <a:lnTo>
                    <a:pt x="224" y="479"/>
                  </a:lnTo>
                  <a:close/>
                </a:path>
              </a:pathLst>
            </a:custGeom>
            <a:solidFill>
              <a:srgbClr val="FFD09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rot="13500000">
              <a:off x="3066257" y="5888963"/>
              <a:ext cx="203200" cy="203200"/>
            </a:xfrm>
            <a:custGeom>
              <a:avLst/>
              <a:gdLst>
                <a:gd name="T0" fmla="*/ 0 w 109"/>
                <a:gd name="T1" fmla="*/ 0 h 109"/>
                <a:gd name="T2" fmla="*/ 50 w 109"/>
                <a:gd name="T3" fmla="*/ 106 h 109"/>
                <a:gd name="T4" fmla="*/ 89 w 109"/>
                <a:gd name="T5" fmla="*/ 89 h 109"/>
                <a:gd name="T6" fmla="*/ 107 w 109"/>
                <a:gd name="T7" fmla="*/ 49 h 109"/>
                <a:gd name="T8" fmla="*/ 0 w 109"/>
                <a:gd name="T9" fmla="*/ 0 h 109"/>
              </a:gdLst>
              <a:ahLst/>
              <a:cxnLst>
                <a:cxn ang="0">
                  <a:pos x="T0" y="T1"/>
                </a:cxn>
                <a:cxn ang="0">
                  <a:pos x="T2" y="T3"/>
                </a:cxn>
                <a:cxn ang="0">
                  <a:pos x="T4" y="T5"/>
                </a:cxn>
                <a:cxn ang="0">
                  <a:pos x="T6" y="T7"/>
                </a:cxn>
                <a:cxn ang="0">
                  <a:pos x="T8" y="T9"/>
                </a:cxn>
              </a:cxnLst>
              <a:rect l="0" t="0" r="r" b="b"/>
              <a:pathLst>
                <a:path w="109" h="109">
                  <a:moveTo>
                    <a:pt x="0" y="0"/>
                  </a:moveTo>
                  <a:cubicBezTo>
                    <a:pt x="50" y="106"/>
                    <a:pt x="50" y="106"/>
                    <a:pt x="50" y="106"/>
                  </a:cubicBezTo>
                  <a:cubicBezTo>
                    <a:pt x="50" y="106"/>
                    <a:pt x="69" y="109"/>
                    <a:pt x="89" y="89"/>
                  </a:cubicBezTo>
                  <a:cubicBezTo>
                    <a:pt x="109" y="69"/>
                    <a:pt x="107" y="49"/>
                    <a:pt x="107" y="49"/>
                  </a:cubicBez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9" name="矩形 118"/>
          <p:cNvSpPr/>
          <p:nvPr/>
        </p:nvSpPr>
        <p:spPr>
          <a:xfrm>
            <a:off x="3665353" y="2770821"/>
            <a:ext cx="2023110" cy="483235"/>
          </a:xfrm>
          <a:prstGeom prst="rect">
            <a:avLst/>
          </a:prstGeom>
        </p:spPr>
        <p:txBody>
          <a:bodyPr wrap="none">
            <a:spAutoFit/>
          </a:bodyPr>
          <a:lstStyle/>
          <a:p>
            <a:pPr algn="ctr"/>
            <a:r>
              <a:rPr lang="zh-CN" altLang="en-US" sz="2400" dirty="0">
                <a:solidFill>
                  <a:schemeClr val="bg1"/>
                </a:solidFill>
                <a:sym typeface="+mn-ea"/>
              </a:rPr>
              <a:t>多样性Variety</a:t>
            </a:r>
            <a:endParaRPr lang="zh-CN" altLang="en-US" sz="2400" dirty="0">
              <a:solidFill>
                <a:schemeClr val="bg1"/>
              </a:solidFill>
            </a:endParaRPr>
          </a:p>
        </p:txBody>
      </p:sp>
      <p:sp>
        <p:nvSpPr>
          <p:cNvPr id="120" name="矩形 119"/>
          <p:cNvSpPr/>
          <p:nvPr/>
        </p:nvSpPr>
        <p:spPr>
          <a:xfrm>
            <a:off x="3815133" y="3837665"/>
            <a:ext cx="1723550" cy="461665"/>
          </a:xfrm>
          <a:prstGeom prst="rect">
            <a:avLst/>
          </a:prstGeom>
        </p:spPr>
        <p:txBody>
          <a:bodyPr wrap="none">
            <a:spAutoFit/>
          </a:bodyPr>
          <a:lstStyle/>
          <a:p>
            <a:pPr algn="ctr"/>
            <a:r>
              <a:rPr lang="zh-CN" altLang="en-US" sz="2400" dirty="0" smtClean="0">
                <a:solidFill>
                  <a:schemeClr val="bg1"/>
                </a:solidFill>
              </a:rPr>
              <a:t>公安部定义</a:t>
            </a:r>
            <a:endParaRPr lang="zh-CN" altLang="en-US" sz="2400" dirty="0">
              <a:solidFill>
                <a:schemeClr val="bg1"/>
              </a:solidFill>
            </a:endParaRPr>
          </a:p>
        </p:txBody>
      </p:sp>
      <p:sp>
        <p:nvSpPr>
          <p:cNvPr id="121" name="矩形 120"/>
          <p:cNvSpPr/>
          <p:nvPr/>
        </p:nvSpPr>
        <p:spPr>
          <a:xfrm>
            <a:off x="3755523" y="4904508"/>
            <a:ext cx="1842770" cy="483235"/>
          </a:xfrm>
          <a:prstGeom prst="rect">
            <a:avLst/>
          </a:prstGeom>
        </p:spPr>
        <p:txBody>
          <a:bodyPr wrap="none">
            <a:spAutoFit/>
          </a:bodyPr>
          <a:lstStyle/>
          <a:p>
            <a:pPr algn="ctr"/>
            <a:r>
              <a:rPr lang="zh-CN" altLang="en-US" sz="2400" dirty="0">
                <a:solidFill>
                  <a:schemeClr val="bg1"/>
                </a:solidFill>
                <a:sym typeface="+mn-ea"/>
              </a:rPr>
              <a:t>速度Velocity</a:t>
            </a:r>
            <a:endParaRPr lang="zh-CN" altLang="en-US" sz="2400" dirty="0">
              <a:solidFill>
                <a:schemeClr val="bg1"/>
              </a:solidFill>
            </a:endParaRPr>
          </a:p>
        </p:txBody>
      </p:sp>
      <p:sp>
        <p:nvSpPr>
          <p:cNvPr id="122" name="文本框 121"/>
          <p:cNvSpPr txBox="1"/>
          <p:nvPr/>
        </p:nvSpPr>
        <p:spPr>
          <a:xfrm>
            <a:off x="782617" y="343650"/>
            <a:ext cx="1415772" cy="6247864"/>
          </a:xfrm>
          <a:prstGeom prst="rect">
            <a:avLst/>
          </a:prstGeom>
          <a:noFill/>
        </p:spPr>
        <p:txBody>
          <a:bodyPr vert="eaVert" wrap="none" rtlCol="0">
            <a:spAutoFit/>
          </a:bodyPr>
          <a:lstStyle/>
          <a:p>
            <a:r>
              <a:rPr lang="zh-CN" altLang="en-US" sz="8000" b="1" dirty="0" smtClean="0">
                <a:solidFill>
                  <a:schemeClr val="bg1"/>
                </a:solidFill>
                <a:effectLst>
                  <a:outerShdw dist="101600" dir="10800000" algn="r" rotWithShape="0">
                    <a:prstClr val="black">
                      <a:alpha val="20000"/>
                    </a:prstClr>
                  </a:outerShdw>
                </a:effectLst>
              </a:rPr>
              <a:t>网络空间安全</a:t>
            </a:r>
            <a:endParaRPr lang="zh-CN" altLang="en-US" sz="8000" b="1" dirty="0">
              <a:solidFill>
                <a:schemeClr val="bg1"/>
              </a:solidFill>
              <a:effectLst>
                <a:outerShdw dist="101600" dir="10800000" algn="r" rotWithShape="0">
                  <a:prstClr val="black">
                    <a:alpha val="20000"/>
                  </a:prstClr>
                </a:outerShdw>
              </a:effectLst>
            </a:endParaRPr>
          </a:p>
        </p:txBody>
      </p:sp>
      <p:sp>
        <p:nvSpPr>
          <p:cNvPr id="124" name="文本框 123"/>
          <p:cNvSpPr txBox="1"/>
          <p:nvPr/>
        </p:nvSpPr>
        <p:spPr>
          <a:xfrm>
            <a:off x="4522913" y="1164981"/>
            <a:ext cx="6649912" cy="5016758"/>
          </a:xfrm>
          <a:prstGeom prst="rect">
            <a:avLst/>
          </a:prstGeom>
          <a:noFill/>
        </p:spPr>
        <p:txBody>
          <a:bodyPr wrap="square" rtlCol="0">
            <a:spAutoFit/>
          </a:bodyPr>
          <a:lstStyle/>
          <a:p>
            <a:pPr algn="just"/>
            <a:r>
              <a:rPr lang="zh-CN" altLang="en-US" sz="2000" dirty="0" smtClean="0">
                <a:latin typeface="微软雅黑" pitchFamily="34" charset="-122"/>
                <a:ea typeface="微软雅黑" pitchFamily="34" charset="-122"/>
              </a:rPr>
              <a:t>网络空间（</a:t>
            </a:r>
            <a:r>
              <a:rPr lang="en-US" altLang="zh-CN" sz="2000" dirty="0" smtClean="0">
                <a:latin typeface="微软雅黑" pitchFamily="34" charset="-122"/>
                <a:ea typeface="微软雅黑" pitchFamily="34" charset="-122"/>
              </a:rPr>
              <a:t>Cyberspace</a:t>
            </a:r>
            <a:r>
              <a:rPr lang="zh-CN" altLang="en-US" sz="2000" dirty="0" smtClean="0">
                <a:latin typeface="微软雅黑" pitchFamily="34" charset="-122"/>
                <a:ea typeface="微软雅黑" pitchFamily="34" charset="-122"/>
              </a:rPr>
              <a:t>）是通过全球互联网和计算系统进行</a:t>
            </a:r>
            <a:r>
              <a:rPr lang="zh-CN" altLang="en-US" sz="2000" dirty="0" smtClean="0">
                <a:solidFill>
                  <a:srgbClr val="FF0000"/>
                </a:solidFill>
                <a:latin typeface="微软雅黑" pitchFamily="34" charset="-122"/>
                <a:ea typeface="微软雅黑" pitchFamily="34" charset="-122"/>
              </a:rPr>
              <a:t>通信、控制和信息共享的动态（不断变化）虚拟空间</a:t>
            </a:r>
            <a:r>
              <a:rPr lang="zh-CN" altLang="en-US" sz="2000" dirty="0" smtClean="0">
                <a:latin typeface="微软雅黑" pitchFamily="34" charset="-122"/>
                <a:ea typeface="微软雅黑" pitchFamily="34" charset="-122"/>
              </a:rPr>
              <a:t>，目前已经成为与陆、海、空、太空之后的第五空间。在网络空间里不仅包括通过网络互联而成的各种计算系统（包括各种智能终端）、连接端系统的网络、连接网络的互联网和受控系统，也包括其中的硬件、软件乃至产生、处理、传输、存储的各种数据或信息。</a:t>
            </a:r>
            <a:endParaRPr lang="en-US" altLang="zh-CN" sz="2000" dirty="0" smtClean="0">
              <a:latin typeface="微软雅黑" pitchFamily="34" charset="-122"/>
              <a:ea typeface="微软雅黑" pitchFamily="34" charset="-122"/>
            </a:endParaRPr>
          </a:p>
          <a:p>
            <a:pPr algn="just"/>
            <a:r>
              <a:rPr lang="zh-CN" altLang="en-US" sz="2000" dirty="0" smtClean="0">
                <a:latin typeface="微软雅黑" pitchFamily="34" charset="-122"/>
                <a:ea typeface="微软雅黑" pitchFamily="34" charset="-122"/>
              </a:rPr>
              <a:t>与其他空间不同的特点是，</a:t>
            </a:r>
            <a:r>
              <a:rPr lang="zh-CN" altLang="en-US" sz="2000" dirty="0" smtClean="0">
                <a:solidFill>
                  <a:srgbClr val="FF0000"/>
                </a:solidFill>
                <a:latin typeface="微软雅黑" pitchFamily="34" charset="-122"/>
                <a:ea typeface="微软雅黑" pitchFamily="34" charset="-122"/>
              </a:rPr>
              <a:t>网络空间没有明确的、固定的边界，也没有集中的控制权威</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Cyberspace Security</a:t>
            </a:r>
            <a:r>
              <a:rPr lang="zh-CN" altLang="en-US" sz="2000" dirty="0" smtClean="0">
                <a:latin typeface="微软雅黑" pitchFamily="34" charset="-122"/>
                <a:ea typeface="微软雅黑" pitchFamily="34" charset="-122"/>
              </a:rPr>
              <a:t>或简称</a:t>
            </a:r>
            <a:r>
              <a:rPr lang="en-US" altLang="zh-CN" sz="2000" dirty="0" smtClean="0">
                <a:latin typeface="微软雅黑" pitchFamily="34" charset="-122"/>
                <a:ea typeface="微软雅黑" pitchFamily="34" charset="-122"/>
              </a:rPr>
              <a:t>Cyber Security</a:t>
            </a:r>
            <a:r>
              <a:rPr lang="zh-CN" altLang="en-US" sz="2000" dirty="0" smtClean="0">
                <a:latin typeface="微软雅黑" pitchFamily="34" charset="-122"/>
                <a:ea typeface="微软雅黑" pitchFamily="34" charset="-122"/>
              </a:rPr>
              <a:t>研究网络空间中的安全威胁和防护问题，即在有敌手的对抗环境下，研究信息在产生、传输、存储、处理的各个环节中所面临的威胁和防御措施、以及网络和系统本身的威胁和防护机制。</a:t>
            </a:r>
            <a:r>
              <a:rPr lang="zh-CN" altLang="en-US" sz="2000" dirty="0" smtClean="0">
                <a:solidFill>
                  <a:srgbClr val="FF0000"/>
                </a:solidFill>
                <a:latin typeface="微软雅黑" pitchFamily="34" charset="-122"/>
                <a:ea typeface="微软雅黑" pitchFamily="34" charset="-122"/>
              </a:rPr>
              <a:t>网络空间安全不仅仅包括传统信息安全所研究的信息的保密性、完整性和可用性，同时还包括构成网络空间基础设施的基础设施的安全和可信。</a:t>
            </a:r>
          </a:p>
        </p:txBody>
      </p:sp>
      <p:sp>
        <p:nvSpPr>
          <p:cNvPr id="33" name="文本框 121"/>
          <p:cNvSpPr txBox="1"/>
          <p:nvPr/>
        </p:nvSpPr>
        <p:spPr>
          <a:xfrm>
            <a:off x="5440342" y="305550"/>
            <a:ext cx="4285147" cy="584775"/>
          </a:xfrm>
          <a:prstGeom prst="rect">
            <a:avLst/>
          </a:prstGeom>
          <a:noFill/>
        </p:spPr>
        <p:txBody>
          <a:bodyPr vert="horz" wrap="none" rtlCol="0">
            <a:spAutoFit/>
          </a:bodyPr>
          <a:lstStyle/>
          <a:p>
            <a:r>
              <a:rPr lang="en-US" altLang="zh-CN" sz="3200" b="1" dirty="0" err="1" smtClean="0">
                <a:solidFill>
                  <a:schemeClr val="accent5"/>
                </a:solidFill>
                <a:effectLst>
                  <a:outerShdw dist="101600" dir="10800000" algn="r" rotWithShape="0">
                    <a:prstClr val="black">
                      <a:alpha val="20000"/>
                    </a:prstClr>
                  </a:outerShdw>
                </a:effectLst>
              </a:rPr>
              <a:t>CyberSpace</a:t>
            </a:r>
            <a:r>
              <a:rPr lang="en-US" altLang="zh-CN" sz="3200" b="1" dirty="0" smtClean="0">
                <a:solidFill>
                  <a:schemeClr val="accent5"/>
                </a:solidFill>
                <a:effectLst>
                  <a:outerShdw dist="101600" dir="10800000" algn="r" rotWithShape="0">
                    <a:prstClr val="black">
                      <a:alpha val="20000"/>
                    </a:prstClr>
                  </a:outerShdw>
                </a:effectLst>
              </a:rPr>
              <a:t> Security</a:t>
            </a:r>
            <a:endParaRPr lang="zh-CN" altLang="en-US" sz="3200" b="1" dirty="0">
              <a:solidFill>
                <a:schemeClr val="accent5"/>
              </a:solidFill>
              <a:effectLst>
                <a:outerShdw dist="101600" dir="10800000" algn="r" rotWithShape="0">
                  <a:prstClr val="black">
                    <a:alpha val="20000"/>
                  </a:prstClr>
                </a:outerShdw>
              </a:effectLs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685165" y="469265"/>
            <a:ext cx="3783330" cy="584775"/>
          </a:xfrm>
          <a:prstGeom prst="rect">
            <a:avLst/>
          </a:prstGeom>
          <a:solidFill>
            <a:srgbClr val="FF9300"/>
          </a:solidFill>
        </p:spPr>
        <p:txBody>
          <a:bodyPr wrap="square">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sym typeface="+mn-ea"/>
              </a:rPr>
              <a:t>教学方法</a:t>
            </a:r>
          </a:p>
        </p:txBody>
      </p:sp>
      <p:sp>
        <p:nvSpPr>
          <p:cNvPr id="16" name="流程图: 手动输入 15"/>
          <p:cNvSpPr/>
          <p:nvPr/>
        </p:nvSpPr>
        <p:spPr>
          <a:xfrm>
            <a:off x="1533525" y="2238375"/>
            <a:ext cx="3248025" cy="1533525"/>
          </a:xfrm>
          <a:prstGeom prst="flowChartManualInput">
            <a:avLst/>
          </a:prstGeom>
          <a:solidFill>
            <a:srgbClr val="00B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t>课堂讲解</a:t>
            </a:r>
            <a:endParaRPr lang="zh-CN" altLang="en-US" sz="3200" dirty="0"/>
          </a:p>
        </p:txBody>
      </p:sp>
      <p:sp>
        <p:nvSpPr>
          <p:cNvPr id="25" name="流程图: 手动输入 24"/>
          <p:cNvSpPr/>
          <p:nvPr/>
        </p:nvSpPr>
        <p:spPr>
          <a:xfrm flipH="1">
            <a:off x="7391400" y="2276475"/>
            <a:ext cx="3248025" cy="1533525"/>
          </a:xfrm>
          <a:prstGeom prst="flowChartManualInpu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t>翻转式课堂</a:t>
            </a:r>
            <a:endParaRPr lang="zh-CN" altLang="en-US" sz="32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106"/>
          <p:cNvSpPr/>
          <p:nvPr/>
        </p:nvSpPr>
        <p:spPr>
          <a:xfrm>
            <a:off x="0" y="0"/>
            <a:ext cx="3164378" cy="6858000"/>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07"/>
          <p:cNvGrpSpPr/>
          <p:nvPr/>
        </p:nvGrpSpPr>
        <p:grpSpPr>
          <a:xfrm>
            <a:off x="1406196" y="600888"/>
            <a:ext cx="3521404" cy="5780768"/>
            <a:chOff x="1582543" y="890381"/>
            <a:chExt cx="3168710" cy="5201782"/>
          </a:xfrm>
          <a:effectLst>
            <a:outerShdw dist="101600" dir="10800000" algn="r" rotWithShape="0">
              <a:prstClr val="black">
                <a:alpha val="20000"/>
              </a:prstClr>
            </a:outerShdw>
          </a:effectLst>
        </p:grpSpPr>
        <p:sp>
          <p:nvSpPr>
            <p:cNvPr id="10" name="Freeform 8"/>
            <p:cNvSpPr/>
            <p:nvPr/>
          </p:nvSpPr>
          <p:spPr bwMode="auto">
            <a:xfrm rot="13500000">
              <a:off x="177753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1"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rot="13500000">
              <a:off x="196836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2"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EB9B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rot="13500000">
              <a:off x="1582543" y="2108549"/>
              <a:ext cx="2784475" cy="2784475"/>
            </a:xfrm>
            <a:custGeom>
              <a:avLst/>
              <a:gdLst>
                <a:gd name="T0" fmla="*/ 1478 w 1496"/>
                <a:gd name="T1" fmla="*/ 1405 h 1497"/>
                <a:gd name="T2" fmla="*/ 1478 w 1496"/>
                <a:gd name="T3" fmla="*/ 1471 h 1497"/>
                <a:gd name="T4" fmla="*/ 1470 w 1496"/>
                <a:gd name="T5" fmla="*/ 1478 h 1497"/>
                <a:gd name="T6" fmla="*/ 1404 w 1496"/>
                <a:gd name="T7" fmla="*/ 1478 h 1497"/>
                <a:gd name="T8" fmla="*/ 19 w 1496"/>
                <a:gd name="T9" fmla="*/ 92 h 1497"/>
                <a:gd name="T10" fmla="*/ 19 w 1496"/>
                <a:gd name="T11" fmla="*/ 26 h 1497"/>
                <a:gd name="T12" fmla="*/ 26 w 1496"/>
                <a:gd name="T13" fmla="*/ 18 h 1497"/>
                <a:gd name="T14" fmla="*/ 92 w 1496"/>
                <a:gd name="T15" fmla="*/ 18 h 1497"/>
                <a:gd name="T16" fmla="*/ 1478 w 1496"/>
                <a:gd name="T17" fmla="*/ 1405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6" h="1497">
                  <a:moveTo>
                    <a:pt x="1478" y="1405"/>
                  </a:moveTo>
                  <a:cubicBezTo>
                    <a:pt x="1496" y="1423"/>
                    <a:pt x="1496" y="1452"/>
                    <a:pt x="1478" y="1471"/>
                  </a:cubicBezTo>
                  <a:cubicBezTo>
                    <a:pt x="1470" y="1478"/>
                    <a:pt x="1470" y="1478"/>
                    <a:pt x="1470" y="1478"/>
                  </a:cubicBezTo>
                  <a:cubicBezTo>
                    <a:pt x="1452" y="1497"/>
                    <a:pt x="1422" y="1496"/>
                    <a:pt x="1404" y="1478"/>
                  </a:cubicBezTo>
                  <a:cubicBezTo>
                    <a:pt x="19" y="92"/>
                    <a:pt x="19" y="92"/>
                    <a:pt x="19" y="92"/>
                  </a:cubicBezTo>
                  <a:cubicBezTo>
                    <a:pt x="0" y="74"/>
                    <a:pt x="0" y="44"/>
                    <a:pt x="19" y="26"/>
                  </a:cubicBezTo>
                  <a:cubicBezTo>
                    <a:pt x="26" y="18"/>
                    <a:pt x="26" y="18"/>
                    <a:pt x="26" y="18"/>
                  </a:cubicBezTo>
                  <a:cubicBezTo>
                    <a:pt x="45" y="0"/>
                    <a:pt x="74" y="0"/>
                    <a:pt x="92" y="18"/>
                  </a:cubicBezTo>
                  <a:lnTo>
                    <a:pt x="1478" y="1405"/>
                  </a:lnTo>
                  <a:close/>
                </a:path>
              </a:pathLst>
            </a:custGeom>
            <a:solidFill>
              <a:srgbClr val="EB9B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
            <p:cNvSpPr/>
            <p:nvPr/>
          </p:nvSpPr>
          <p:spPr bwMode="auto">
            <a:xfrm rot="13500000">
              <a:off x="2792412" y="890381"/>
              <a:ext cx="750888" cy="750888"/>
            </a:xfrm>
            <a:custGeom>
              <a:avLst/>
              <a:gdLst>
                <a:gd name="T0" fmla="*/ 385 w 403"/>
                <a:gd name="T1" fmla="*/ 165 h 404"/>
                <a:gd name="T2" fmla="*/ 385 w 403"/>
                <a:gd name="T3" fmla="*/ 231 h 404"/>
                <a:gd name="T4" fmla="*/ 231 w 403"/>
                <a:gd name="T5" fmla="*/ 386 h 404"/>
                <a:gd name="T6" fmla="*/ 165 w 403"/>
                <a:gd name="T7" fmla="*/ 385 h 404"/>
                <a:gd name="T8" fmla="*/ 18 w 403"/>
                <a:gd name="T9" fmla="*/ 239 h 404"/>
                <a:gd name="T10" fmla="*/ 18 w 403"/>
                <a:gd name="T11" fmla="*/ 173 h 404"/>
                <a:gd name="T12" fmla="*/ 173 w 403"/>
                <a:gd name="T13" fmla="*/ 18 h 404"/>
                <a:gd name="T14" fmla="*/ 239 w 403"/>
                <a:gd name="T15" fmla="*/ 18 h 404"/>
                <a:gd name="T16" fmla="*/ 385 w 403"/>
                <a:gd name="T17" fmla="*/ 16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385" y="165"/>
                  </a:moveTo>
                  <a:cubicBezTo>
                    <a:pt x="403" y="183"/>
                    <a:pt x="403" y="213"/>
                    <a:pt x="385" y="231"/>
                  </a:cubicBezTo>
                  <a:cubicBezTo>
                    <a:pt x="231" y="386"/>
                    <a:pt x="231" y="386"/>
                    <a:pt x="231" y="386"/>
                  </a:cubicBezTo>
                  <a:cubicBezTo>
                    <a:pt x="212" y="404"/>
                    <a:pt x="183" y="404"/>
                    <a:pt x="165" y="385"/>
                  </a:cubicBezTo>
                  <a:cubicBezTo>
                    <a:pt x="18" y="239"/>
                    <a:pt x="18" y="239"/>
                    <a:pt x="18" y="239"/>
                  </a:cubicBezTo>
                  <a:cubicBezTo>
                    <a:pt x="0" y="221"/>
                    <a:pt x="0" y="191"/>
                    <a:pt x="18" y="173"/>
                  </a:cubicBezTo>
                  <a:cubicBezTo>
                    <a:pt x="173" y="18"/>
                    <a:pt x="173" y="18"/>
                    <a:pt x="173" y="18"/>
                  </a:cubicBezTo>
                  <a:cubicBezTo>
                    <a:pt x="191" y="0"/>
                    <a:pt x="220" y="0"/>
                    <a:pt x="239" y="18"/>
                  </a:cubicBezTo>
                  <a:lnTo>
                    <a:pt x="385" y="165"/>
                  </a:lnTo>
                  <a:close/>
                </a:path>
              </a:pathLst>
            </a:custGeom>
            <a:solidFill>
              <a:srgbClr val="45B2DD"/>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Lst>
              <a:ahLst/>
              <a:cxnLst>
                <a:cxn ang="0">
                  <a:pos x="T0" y="T1"/>
                </a:cxn>
                <a:cxn ang="0">
                  <a:pos x="T2" y="T3"/>
                </a:cxn>
                <a:cxn ang="0">
                  <a:pos x="T4" y="T5"/>
                </a:cxn>
                <a:cxn ang="0">
                  <a:pos x="T6" y="T7"/>
                </a:cxn>
                <a:cxn ang="0">
                  <a:pos x="T8" y="T9"/>
                </a:cxn>
              </a:cxnLst>
              <a:rect l="0" t="0" r="r" b="b"/>
              <a:pathLst>
                <a:path w="481" h="490">
                  <a:moveTo>
                    <a:pt x="224" y="479"/>
                  </a:moveTo>
                  <a:lnTo>
                    <a:pt x="0" y="0"/>
                  </a:lnTo>
                  <a:lnTo>
                    <a:pt x="481" y="224"/>
                  </a:lnTo>
                  <a:lnTo>
                    <a:pt x="478" y="314"/>
                  </a:lnTo>
                  <a:lnTo>
                    <a:pt x="232" y="49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rot="13500000">
              <a:off x="2868845" y="1246652"/>
              <a:ext cx="596900" cy="598488"/>
            </a:xfrm>
            <a:custGeom>
              <a:avLst/>
              <a:gdLst>
                <a:gd name="T0" fmla="*/ 376 w 376"/>
                <a:gd name="T1" fmla="*/ 118 h 377"/>
                <a:gd name="T2" fmla="*/ 117 w 376"/>
                <a:gd name="T3" fmla="*/ 377 h 377"/>
                <a:gd name="T4" fmla="*/ 0 w 376"/>
                <a:gd name="T5" fmla="*/ 259 h 377"/>
                <a:gd name="T6" fmla="*/ 259 w 376"/>
                <a:gd name="T7" fmla="*/ 0 h 377"/>
                <a:gd name="T8" fmla="*/ 376 w 376"/>
                <a:gd name="T9" fmla="*/ 118 h 377"/>
              </a:gdLst>
              <a:ahLst/>
              <a:cxnLst>
                <a:cxn ang="0">
                  <a:pos x="T0" y="T1"/>
                </a:cxn>
                <a:cxn ang="0">
                  <a:pos x="T2" y="T3"/>
                </a:cxn>
                <a:cxn ang="0">
                  <a:pos x="T4" y="T5"/>
                </a:cxn>
                <a:cxn ang="0">
                  <a:pos x="T6" y="T7"/>
                </a:cxn>
                <a:cxn ang="0">
                  <a:pos x="T8" y="T9"/>
                </a:cxn>
              </a:cxnLst>
              <a:rect l="0" t="0" r="r" b="b"/>
              <a:pathLst>
                <a:path w="376" h="377">
                  <a:moveTo>
                    <a:pt x="376" y="118"/>
                  </a:moveTo>
                  <a:lnTo>
                    <a:pt x="117" y="377"/>
                  </a:lnTo>
                  <a:lnTo>
                    <a:pt x="0" y="259"/>
                  </a:lnTo>
                  <a:lnTo>
                    <a:pt x="259" y="0"/>
                  </a:lnTo>
                  <a:lnTo>
                    <a:pt x="376" y="118"/>
                  </a:lnTo>
                  <a:close/>
                </a:path>
              </a:pathLst>
            </a:custGeom>
            <a:solidFill>
              <a:srgbClr val="58595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p:nvPr/>
          </p:nvSpPr>
          <p:spPr bwMode="auto">
            <a:xfrm rot="13500000">
              <a:off x="2927021" y="1196737"/>
              <a:ext cx="479425" cy="479425"/>
            </a:xfrm>
            <a:custGeom>
              <a:avLst/>
              <a:gdLst>
                <a:gd name="T0" fmla="*/ 231 w 258"/>
                <a:gd name="T1" fmla="*/ 11 h 258"/>
                <a:gd name="T2" fmla="*/ 11 w 258"/>
                <a:gd name="T3" fmla="*/ 231 h 258"/>
                <a:gd name="T4" fmla="*/ 28 w 258"/>
                <a:gd name="T5" fmla="*/ 247 h 258"/>
                <a:gd name="T6" fmla="*/ 247 w 258"/>
                <a:gd name="T7" fmla="*/ 28 h 258"/>
                <a:gd name="T8" fmla="*/ 231 w 258"/>
                <a:gd name="T9" fmla="*/ 11 h 258"/>
              </a:gdLst>
              <a:ahLst/>
              <a:cxnLst>
                <a:cxn ang="0">
                  <a:pos x="T0" y="T1"/>
                </a:cxn>
                <a:cxn ang="0">
                  <a:pos x="T2" y="T3"/>
                </a:cxn>
                <a:cxn ang="0">
                  <a:pos x="T4" y="T5"/>
                </a:cxn>
                <a:cxn ang="0">
                  <a:pos x="T6" y="T7"/>
                </a:cxn>
                <a:cxn ang="0">
                  <a:pos x="T8" y="T9"/>
                </a:cxn>
              </a:cxnLst>
              <a:rect l="0" t="0" r="r" b="b"/>
              <a:pathLst>
                <a:path w="258" h="258">
                  <a:moveTo>
                    <a:pt x="231" y="11"/>
                  </a:moveTo>
                  <a:cubicBezTo>
                    <a:pt x="157" y="84"/>
                    <a:pt x="84" y="157"/>
                    <a:pt x="11" y="231"/>
                  </a:cubicBezTo>
                  <a:cubicBezTo>
                    <a:pt x="0" y="241"/>
                    <a:pt x="17" y="258"/>
                    <a:pt x="28" y="247"/>
                  </a:cubicBezTo>
                  <a:cubicBezTo>
                    <a:pt x="101" y="174"/>
                    <a:pt x="174" y="101"/>
                    <a:pt x="247" y="28"/>
                  </a:cubicBezTo>
                  <a:cubicBezTo>
                    <a:pt x="258" y="17"/>
                    <a:pt x="241" y="0"/>
                    <a:pt x="231" y="11"/>
                  </a:cubicBezTo>
                  <a:close/>
                </a:path>
              </a:pathLst>
            </a:custGeom>
            <a:solidFill>
              <a:srgbClr val="403F4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rot="13500000">
              <a:off x="2927350" y="1307538"/>
              <a:ext cx="481013" cy="477838"/>
            </a:xfrm>
            <a:custGeom>
              <a:avLst/>
              <a:gdLst>
                <a:gd name="T0" fmla="*/ 231 w 258"/>
                <a:gd name="T1" fmla="*/ 10 h 257"/>
                <a:gd name="T2" fmla="*/ 11 w 258"/>
                <a:gd name="T3" fmla="*/ 230 h 257"/>
                <a:gd name="T4" fmla="*/ 28 w 258"/>
                <a:gd name="T5" fmla="*/ 246 h 257"/>
                <a:gd name="T6" fmla="*/ 247 w 258"/>
                <a:gd name="T7" fmla="*/ 27 h 257"/>
                <a:gd name="T8" fmla="*/ 231 w 258"/>
                <a:gd name="T9" fmla="*/ 10 h 257"/>
              </a:gdLst>
              <a:ahLst/>
              <a:cxnLst>
                <a:cxn ang="0">
                  <a:pos x="T0" y="T1"/>
                </a:cxn>
                <a:cxn ang="0">
                  <a:pos x="T2" y="T3"/>
                </a:cxn>
                <a:cxn ang="0">
                  <a:pos x="T4" y="T5"/>
                </a:cxn>
                <a:cxn ang="0">
                  <a:pos x="T6" y="T7"/>
                </a:cxn>
                <a:cxn ang="0">
                  <a:pos x="T8" y="T9"/>
                </a:cxn>
              </a:cxnLst>
              <a:rect l="0" t="0" r="r" b="b"/>
              <a:pathLst>
                <a:path w="258" h="257">
                  <a:moveTo>
                    <a:pt x="231" y="10"/>
                  </a:moveTo>
                  <a:cubicBezTo>
                    <a:pt x="157" y="83"/>
                    <a:pt x="84" y="157"/>
                    <a:pt x="11" y="230"/>
                  </a:cubicBezTo>
                  <a:cubicBezTo>
                    <a:pt x="0" y="240"/>
                    <a:pt x="17" y="257"/>
                    <a:pt x="28" y="246"/>
                  </a:cubicBezTo>
                  <a:cubicBezTo>
                    <a:pt x="101" y="173"/>
                    <a:pt x="174" y="100"/>
                    <a:pt x="247" y="27"/>
                  </a:cubicBezTo>
                  <a:cubicBezTo>
                    <a:pt x="258" y="16"/>
                    <a:pt x="241" y="0"/>
                    <a:pt x="231" y="10"/>
                  </a:cubicBezTo>
                  <a:close/>
                </a:path>
              </a:pathLst>
            </a:custGeom>
            <a:solidFill>
              <a:srgbClr val="403F4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rot="13500000">
              <a:off x="2926788" y="1415070"/>
              <a:ext cx="481013" cy="479425"/>
            </a:xfrm>
            <a:custGeom>
              <a:avLst/>
              <a:gdLst>
                <a:gd name="T0" fmla="*/ 230 w 258"/>
                <a:gd name="T1" fmla="*/ 11 h 258"/>
                <a:gd name="T2" fmla="*/ 11 w 258"/>
                <a:gd name="T3" fmla="*/ 230 h 258"/>
                <a:gd name="T4" fmla="*/ 27 w 258"/>
                <a:gd name="T5" fmla="*/ 247 h 258"/>
                <a:gd name="T6" fmla="*/ 247 w 258"/>
                <a:gd name="T7" fmla="*/ 28 h 258"/>
                <a:gd name="T8" fmla="*/ 230 w 258"/>
                <a:gd name="T9" fmla="*/ 11 h 258"/>
              </a:gdLst>
              <a:ahLst/>
              <a:cxnLst>
                <a:cxn ang="0">
                  <a:pos x="T0" y="T1"/>
                </a:cxn>
                <a:cxn ang="0">
                  <a:pos x="T2" y="T3"/>
                </a:cxn>
                <a:cxn ang="0">
                  <a:pos x="T4" y="T5"/>
                </a:cxn>
                <a:cxn ang="0">
                  <a:pos x="T6" y="T7"/>
                </a:cxn>
                <a:cxn ang="0">
                  <a:pos x="T8" y="T9"/>
                </a:cxn>
              </a:cxnLst>
              <a:rect l="0" t="0" r="r" b="b"/>
              <a:pathLst>
                <a:path w="258" h="258">
                  <a:moveTo>
                    <a:pt x="230" y="11"/>
                  </a:moveTo>
                  <a:cubicBezTo>
                    <a:pt x="157" y="84"/>
                    <a:pt x="84" y="157"/>
                    <a:pt x="11" y="230"/>
                  </a:cubicBezTo>
                  <a:cubicBezTo>
                    <a:pt x="0" y="241"/>
                    <a:pt x="17" y="258"/>
                    <a:pt x="27" y="247"/>
                  </a:cubicBezTo>
                  <a:cubicBezTo>
                    <a:pt x="101" y="174"/>
                    <a:pt x="174" y="101"/>
                    <a:pt x="247" y="28"/>
                  </a:cubicBezTo>
                  <a:cubicBezTo>
                    <a:pt x="258" y="17"/>
                    <a:pt x="241" y="0"/>
                    <a:pt x="230" y="11"/>
                  </a:cubicBezTo>
                  <a:close/>
                </a:path>
              </a:pathLst>
            </a:custGeom>
            <a:solidFill>
              <a:srgbClr val="403F4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 name="T10" fmla="*/ 224 w 481"/>
                <a:gd name="T11" fmla="*/ 479 h 490"/>
              </a:gdLst>
              <a:ahLst/>
              <a:cxnLst>
                <a:cxn ang="0">
                  <a:pos x="T0" y="T1"/>
                </a:cxn>
                <a:cxn ang="0">
                  <a:pos x="T2" y="T3"/>
                </a:cxn>
                <a:cxn ang="0">
                  <a:pos x="T4" y="T5"/>
                </a:cxn>
                <a:cxn ang="0">
                  <a:pos x="T6" y="T7"/>
                </a:cxn>
                <a:cxn ang="0">
                  <a:pos x="T8" y="T9"/>
                </a:cxn>
                <a:cxn ang="0">
                  <a:pos x="T10" y="T11"/>
                </a:cxn>
              </a:cxnLst>
              <a:rect l="0" t="0" r="r" b="b"/>
              <a:pathLst>
                <a:path w="481" h="490">
                  <a:moveTo>
                    <a:pt x="224" y="479"/>
                  </a:moveTo>
                  <a:lnTo>
                    <a:pt x="0" y="0"/>
                  </a:lnTo>
                  <a:lnTo>
                    <a:pt x="481" y="224"/>
                  </a:lnTo>
                  <a:lnTo>
                    <a:pt x="478" y="314"/>
                  </a:lnTo>
                  <a:lnTo>
                    <a:pt x="232" y="490"/>
                  </a:lnTo>
                  <a:lnTo>
                    <a:pt x="224" y="479"/>
                  </a:lnTo>
                  <a:close/>
                </a:path>
              </a:pathLst>
            </a:custGeom>
            <a:solidFill>
              <a:srgbClr val="FFD09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rot="13500000">
              <a:off x="3066257" y="5888963"/>
              <a:ext cx="203200" cy="203200"/>
            </a:xfrm>
            <a:custGeom>
              <a:avLst/>
              <a:gdLst>
                <a:gd name="T0" fmla="*/ 0 w 109"/>
                <a:gd name="T1" fmla="*/ 0 h 109"/>
                <a:gd name="T2" fmla="*/ 50 w 109"/>
                <a:gd name="T3" fmla="*/ 106 h 109"/>
                <a:gd name="T4" fmla="*/ 89 w 109"/>
                <a:gd name="T5" fmla="*/ 89 h 109"/>
                <a:gd name="T6" fmla="*/ 107 w 109"/>
                <a:gd name="T7" fmla="*/ 49 h 109"/>
                <a:gd name="T8" fmla="*/ 0 w 109"/>
                <a:gd name="T9" fmla="*/ 0 h 109"/>
              </a:gdLst>
              <a:ahLst/>
              <a:cxnLst>
                <a:cxn ang="0">
                  <a:pos x="T0" y="T1"/>
                </a:cxn>
                <a:cxn ang="0">
                  <a:pos x="T2" y="T3"/>
                </a:cxn>
                <a:cxn ang="0">
                  <a:pos x="T4" y="T5"/>
                </a:cxn>
                <a:cxn ang="0">
                  <a:pos x="T6" y="T7"/>
                </a:cxn>
                <a:cxn ang="0">
                  <a:pos x="T8" y="T9"/>
                </a:cxn>
              </a:cxnLst>
              <a:rect l="0" t="0" r="r" b="b"/>
              <a:pathLst>
                <a:path w="109" h="109">
                  <a:moveTo>
                    <a:pt x="0" y="0"/>
                  </a:moveTo>
                  <a:cubicBezTo>
                    <a:pt x="50" y="106"/>
                    <a:pt x="50" y="106"/>
                    <a:pt x="50" y="106"/>
                  </a:cubicBezTo>
                  <a:cubicBezTo>
                    <a:pt x="50" y="106"/>
                    <a:pt x="69" y="109"/>
                    <a:pt x="89" y="89"/>
                  </a:cubicBezTo>
                  <a:cubicBezTo>
                    <a:pt x="109" y="69"/>
                    <a:pt x="107" y="49"/>
                    <a:pt x="107" y="49"/>
                  </a:cubicBez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9" name="矩形 118"/>
          <p:cNvSpPr/>
          <p:nvPr/>
        </p:nvSpPr>
        <p:spPr>
          <a:xfrm>
            <a:off x="3665353" y="2770821"/>
            <a:ext cx="2023110" cy="483235"/>
          </a:xfrm>
          <a:prstGeom prst="rect">
            <a:avLst/>
          </a:prstGeom>
        </p:spPr>
        <p:txBody>
          <a:bodyPr wrap="none">
            <a:spAutoFit/>
          </a:bodyPr>
          <a:lstStyle/>
          <a:p>
            <a:pPr algn="ctr"/>
            <a:r>
              <a:rPr lang="zh-CN" altLang="en-US" sz="2400" dirty="0">
                <a:solidFill>
                  <a:schemeClr val="bg1"/>
                </a:solidFill>
                <a:sym typeface="+mn-ea"/>
              </a:rPr>
              <a:t>多样性Variety</a:t>
            </a:r>
            <a:endParaRPr lang="zh-CN" altLang="en-US" sz="2400" dirty="0">
              <a:solidFill>
                <a:schemeClr val="bg1"/>
              </a:solidFill>
            </a:endParaRPr>
          </a:p>
        </p:txBody>
      </p:sp>
      <p:sp>
        <p:nvSpPr>
          <p:cNvPr id="120" name="矩形 119"/>
          <p:cNvSpPr/>
          <p:nvPr/>
        </p:nvSpPr>
        <p:spPr>
          <a:xfrm>
            <a:off x="3815133" y="3837665"/>
            <a:ext cx="1723550" cy="461665"/>
          </a:xfrm>
          <a:prstGeom prst="rect">
            <a:avLst/>
          </a:prstGeom>
        </p:spPr>
        <p:txBody>
          <a:bodyPr wrap="none">
            <a:spAutoFit/>
          </a:bodyPr>
          <a:lstStyle/>
          <a:p>
            <a:pPr algn="ctr"/>
            <a:r>
              <a:rPr lang="zh-CN" altLang="en-US" sz="2400" dirty="0" smtClean="0">
                <a:solidFill>
                  <a:schemeClr val="bg1"/>
                </a:solidFill>
              </a:rPr>
              <a:t>公安部定义</a:t>
            </a:r>
            <a:endParaRPr lang="zh-CN" altLang="en-US" sz="2400" dirty="0">
              <a:solidFill>
                <a:schemeClr val="bg1"/>
              </a:solidFill>
            </a:endParaRPr>
          </a:p>
        </p:txBody>
      </p:sp>
      <p:sp>
        <p:nvSpPr>
          <p:cNvPr id="121" name="矩形 120"/>
          <p:cNvSpPr/>
          <p:nvPr/>
        </p:nvSpPr>
        <p:spPr>
          <a:xfrm>
            <a:off x="3755523" y="4904508"/>
            <a:ext cx="1842770" cy="483235"/>
          </a:xfrm>
          <a:prstGeom prst="rect">
            <a:avLst/>
          </a:prstGeom>
        </p:spPr>
        <p:txBody>
          <a:bodyPr wrap="none">
            <a:spAutoFit/>
          </a:bodyPr>
          <a:lstStyle/>
          <a:p>
            <a:pPr algn="ctr"/>
            <a:r>
              <a:rPr lang="zh-CN" altLang="en-US" sz="2400" dirty="0">
                <a:solidFill>
                  <a:schemeClr val="bg1"/>
                </a:solidFill>
                <a:sym typeface="+mn-ea"/>
              </a:rPr>
              <a:t>速度Velocity</a:t>
            </a:r>
            <a:endParaRPr lang="zh-CN" altLang="en-US" sz="2400" dirty="0">
              <a:solidFill>
                <a:schemeClr val="bg1"/>
              </a:solidFill>
            </a:endParaRPr>
          </a:p>
        </p:txBody>
      </p:sp>
      <p:sp>
        <p:nvSpPr>
          <p:cNvPr id="122" name="文本框 121"/>
          <p:cNvSpPr txBox="1"/>
          <p:nvPr/>
        </p:nvSpPr>
        <p:spPr>
          <a:xfrm>
            <a:off x="782617" y="343650"/>
            <a:ext cx="1415772" cy="6247864"/>
          </a:xfrm>
          <a:prstGeom prst="rect">
            <a:avLst/>
          </a:prstGeom>
          <a:noFill/>
        </p:spPr>
        <p:txBody>
          <a:bodyPr vert="eaVert" wrap="none" rtlCol="0">
            <a:spAutoFit/>
          </a:bodyPr>
          <a:lstStyle/>
          <a:p>
            <a:r>
              <a:rPr lang="zh-CN" altLang="en-US" sz="8000" b="1" dirty="0" smtClean="0">
                <a:solidFill>
                  <a:schemeClr val="bg1"/>
                </a:solidFill>
                <a:effectLst>
                  <a:outerShdw dist="101600" dir="10800000" algn="r" rotWithShape="0">
                    <a:prstClr val="black">
                      <a:alpha val="20000"/>
                    </a:prstClr>
                  </a:outerShdw>
                </a:effectLst>
              </a:rPr>
              <a:t>网络空间安全</a:t>
            </a:r>
            <a:endParaRPr lang="zh-CN" altLang="en-US" sz="8000" b="1" dirty="0">
              <a:solidFill>
                <a:schemeClr val="bg1"/>
              </a:solidFill>
              <a:effectLst>
                <a:outerShdw dist="101600" dir="10800000" algn="r" rotWithShape="0">
                  <a:prstClr val="black">
                    <a:alpha val="20000"/>
                  </a:prstClr>
                </a:outerShdw>
              </a:effectLst>
            </a:endParaRPr>
          </a:p>
        </p:txBody>
      </p:sp>
      <p:sp>
        <p:nvSpPr>
          <p:cNvPr id="124" name="文本框 123"/>
          <p:cNvSpPr txBox="1"/>
          <p:nvPr/>
        </p:nvSpPr>
        <p:spPr>
          <a:xfrm>
            <a:off x="4522913" y="1164981"/>
            <a:ext cx="6649912" cy="4154984"/>
          </a:xfrm>
          <a:prstGeom prst="rect">
            <a:avLst/>
          </a:prstGeom>
          <a:noFill/>
        </p:spPr>
        <p:txBody>
          <a:bodyPr wrap="square" rtlCol="0">
            <a:spAutoFit/>
          </a:bodyPr>
          <a:lstStyle/>
          <a:p>
            <a:pPr algn="just"/>
            <a:r>
              <a:rPr lang="en-US" altLang="zh-CN" sz="2400" dirty="0" smtClean="0">
                <a:latin typeface="微软雅黑" pitchFamily="34" charset="-122"/>
                <a:ea typeface="微软雅黑" pitchFamily="34" charset="-122"/>
              </a:rPr>
              <a:t>2014</a:t>
            </a:r>
            <a:r>
              <a:rPr lang="zh-CN" altLang="en-US" sz="2400" dirty="0" smtClean="0">
                <a:latin typeface="微软雅黑" pitchFamily="34" charset="-122"/>
                <a:ea typeface="微软雅黑" pitchFamily="34" charset="-122"/>
              </a:rPr>
              <a:t>年</a:t>
            </a:r>
            <a:r>
              <a:rPr lang="en-US" altLang="zh-CN" sz="2400" dirty="0" smtClean="0">
                <a:latin typeface="微软雅黑" pitchFamily="34" charset="-122"/>
                <a:ea typeface="微软雅黑" pitchFamily="34" charset="-122"/>
              </a:rPr>
              <a:t>2</a:t>
            </a:r>
            <a:r>
              <a:rPr lang="zh-CN" altLang="en-US" sz="2400" dirty="0" smtClean="0">
                <a:latin typeface="微软雅黑" pitchFamily="34" charset="-122"/>
                <a:ea typeface="微软雅黑" pitchFamily="34" charset="-122"/>
              </a:rPr>
              <a:t>月</a:t>
            </a:r>
            <a:r>
              <a:rPr lang="en-US" altLang="zh-CN" sz="2400" dirty="0" smtClean="0">
                <a:latin typeface="微软雅黑" pitchFamily="34" charset="-122"/>
                <a:ea typeface="微软雅黑" pitchFamily="34" charset="-122"/>
              </a:rPr>
              <a:t>27</a:t>
            </a:r>
            <a:r>
              <a:rPr lang="zh-CN" altLang="en-US" sz="2400" dirty="0" smtClean="0">
                <a:latin typeface="微软雅黑" pitchFamily="34" charset="-122"/>
                <a:ea typeface="微软雅黑" pitchFamily="34" charset="-122"/>
              </a:rPr>
              <a:t>日，中央成立</a:t>
            </a:r>
            <a:r>
              <a:rPr lang="zh-CN" altLang="en-US" sz="2400" dirty="0" smtClean="0">
                <a:solidFill>
                  <a:srgbClr val="FF0000"/>
                </a:solidFill>
                <a:latin typeface="微软雅黑" pitchFamily="34" charset="-122"/>
                <a:ea typeface="微软雅黑" pitchFamily="34" charset="-122"/>
              </a:rPr>
              <a:t>网络安全与信息化领导小组</a:t>
            </a:r>
            <a:r>
              <a:rPr lang="zh-CN" altLang="en-US" sz="2400" dirty="0" smtClean="0">
                <a:latin typeface="微软雅黑" pitchFamily="34" charset="-122"/>
                <a:ea typeface="微软雅黑" pitchFamily="34" charset="-122"/>
              </a:rPr>
              <a:t>，</a:t>
            </a:r>
            <a:r>
              <a:rPr lang="zh-CN" altLang="en-US" sz="2400" dirty="0" smtClean="0">
                <a:solidFill>
                  <a:srgbClr val="FF0000"/>
                </a:solidFill>
                <a:latin typeface="微软雅黑" pitchFamily="34" charset="-122"/>
                <a:ea typeface="微软雅黑" pitchFamily="34" charset="-122"/>
              </a:rPr>
              <a:t>习近平总书记亲自担任组长</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并指出“网络安全和信息化是事关国家安全和国家发展、事关广大人民群众生活的重大战略问题，要从国际国内大势出发，总体布局，统筹各方，创新发”“</a:t>
            </a:r>
            <a:r>
              <a:rPr lang="zh-CN" altLang="en-US" sz="2400" dirty="0" smtClean="0">
                <a:solidFill>
                  <a:srgbClr val="FF0000"/>
                </a:solidFill>
                <a:latin typeface="微软雅黑" pitchFamily="34" charset="-122"/>
                <a:ea typeface="微软雅黑" pitchFamily="34" charset="-122"/>
              </a:rPr>
              <a:t>没有网络安全，就没有国家安全；没有信息化，就没有现代化</a:t>
            </a:r>
            <a:r>
              <a:rPr lang="zh-CN" altLang="en-US"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algn="just"/>
            <a:r>
              <a:rPr lang="zh-CN" altLang="en-US" sz="2400" dirty="0" smtClean="0">
                <a:latin typeface="微软雅黑" pitchFamily="34" charset="-122"/>
                <a:ea typeface="微软雅黑" pitchFamily="34" charset="-122"/>
              </a:rPr>
              <a:t>为实施国家安全战略，加快网络空间安全高层次人才培养与专业建设，国务院学位委员会已决定在</a:t>
            </a:r>
            <a:r>
              <a:rPr lang="zh-CN" altLang="en-US" sz="2400" dirty="0" smtClean="0">
                <a:solidFill>
                  <a:srgbClr val="FF0000"/>
                </a:solidFill>
                <a:latin typeface="微软雅黑" pitchFamily="34" charset="-122"/>
                <a:ea typeface="微软雅黑" pitchFamily="34" charset="-122"/>
              </a:rPr>
              <a:t>“工学”门类下增设“网络空间安全”一级学科，学科代码为“</a:t>
            </a:r>
            <a:r>
              <a:rPr lang="en-US" altLang="zh-CN" sz="2400" dirty="0" smtClean="0">
                <a:solidFill>
                  <a:srgbClr val="FF0000"/>
                </a:solidFill>
                <a:latin typeface="微软雅黑" pitchFamily="34" charset="-122"/>
                <a:ea typeface="微软雅黑" pitchFamily="34" charset="-122"/>
              </a:rPr>
              <a:t>0839”</a:t>
            </a:r>
            <a:r>
              <a:rPr lang="zh-CN" altLang="en-US" sz="2400" dirty="0" smtClean="0">
                <a:latin typeface="微软雅黑" pitchFamily="34" charset="-122"/>
                <a:ea typeface="微软雅黑" pitchFamily="34" charset="-122"/>
              </a:rPr>
              <a:t>，授予“工学”学位。</a:t>
            </a:r>
          </a:p>
        </p:txBody>
      </p:sp>
      <p:sp>
        <p:nvSpPr>
          <p:cNvPr id="33" name="文本框 121"/>
          <p:cNvSpPr txBox="1"/>
          <p:nvPr/>
        </p:nvSpPr>
        <p:spPr>
          <a:xfrm>
            <a:off x="5440342" y="305550"/>
            <a:ext cx="4285147" cy="584775"/>
          </a:xfrm>
          <a:prstGeom prst="rect">
            <a:avLst/>
          </a:prstGeom>
          <a:noFill/>
        </p:spPr>
        <p:txBody>
          <a:bodyPr vert="horz" wrap="none" rtlCol="0">
            <a:spAutoFit/>
          </a:bodyPr>
          <a:lstStyle/>
          <a:p>
            <a:r>
              <a:rPr lang="en-US" altLang="zh-CN" sz="3200" b="1" dirty="0" err="1" smtClean="0">
                <a:solidFill>
                  <a:schemeClr val="accent5"/>
                </a:solidFill>
                <a:effectLst>
                  <a:outerShdw dist="101600" dir="10800000" algn="r" rotWithShape="0">
                    <a:prstClr val="black">
                      <a:alpha val="20000"/>
                    </a:prstClr>
                  </a:outerShdw>
                </a:effectLst>
              </a:rPr>
              <a:t>CyberSpace</a:t>
            </a:r>
            <a:r>
              <a:rPr lang="en-US" altLang="zh-CN" sz="3200" b="1" dirty="0" smtClean="0">
                <a:solidFill>
                  <a:schemeClr val="accent5"/>
                </a:solidFill>
                <a:effectLst>
                  <a:outerShdw dist="101600" dir="10800000" algn="r" rotWithShape="0">
                    <a:prstClr val="black">
                      <a:alpha val="20000"/>
                    </a:prstClr>
                  </a:outerShdw>
                </a:effectLst>
              </a:rPr>
              <a:t> Security</a:t>
            </a:r>
            <a:endParaRPr lang="zh-CN" altLang="en-US" sz="3200" b="1" dirty="0">
              <a:solidFill>
                <a:schemeClr val="accent5"/>
              </a:solidFill>
              <a:effectLst>
                <a:outerShdw dist="101600" dir="10800000" algn="r" rotWithShape="0">
                  <a:prstClr val="black">
                    <a:alpha val="20000"/>
                  </a:prstClr>
                </a:outerShdw>
              </a:effectLst>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106"/>
          <p:cNvSpPr/>
          <p:nvPr/>
        </p:nvSpPr>
        <p:spPr>
          <a:xfrm>
            <a:off x="0" y="0"/>
            <a:ext cx="3164378" cy="6858000"/>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07"/>
          <p:cNvGrpSpPr/>
          <p:nvPr/>
        </p:nvGrpSpPr>
        <p:grpSpPr>
          <a:xfrm>
            <a:off x="1406196" y="600888"/>
            <a:ext cx="3521404" cy="5780768"/>
            <a:chOff x="1582543" y="890381"/>
            <a:chExt cx="3168710" cy="5201782"/>
          </a:xfrm>
          <a:effectLst>
            <a:outerShdw dist="101600" dir="10800000" algn="r" rotWithShape="0">
              <a:prstClr val="black">
                <a:alpha val="20000"/>
              </a:prstClr>
            </a:outerShdw>
          </a:effectLst>
        </p:grpSpPr>
        <p:sp>
          <p:nvSpPr>
            <p:cNvPr id="10" name="Freeform 8"/>
            <p:cNvSpPr/>
            <p:nvPr/>
          </p:nvSpPr>
          <p:spPr bwMode="auto">
            <a:xfrm rot="13500000">
              <a:off x="177753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1"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rot="13500000">
              <a:off x="196836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2"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EB9B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rot="13500000">
              <a:off x="1582543" y="2108549"/>
              <a:ext cx="2784475" cy="2784475"/>
            </a:xfrm>
            <a:custGeom>
              <a:avLst/>
              <a:gdLst>
                <a:gd name="T0" fmla="*/ 1478 w 1496"/>
                <a:gd name="T1" fmla="*/ 1405 h 1497"/>
                <a:gd name="T2" fmla="*/ 1478 w 1496"/>
                <a:gd name="T3" fmla="*/ 1471 h 1497"/>
                <a:gd name="T4" fmla="*/ 1470 w 1496"/>
                <a:gd name="T5" fmla="*/ 1478 h 1497"/>
                <a:gd name="T6" fmla="*/ 1404 w 1496"/>
                <a:gd name="T7" fmla="*/ 1478 h 1497"/>
                <a:gd name="T8" fmla="*/ 19 w 1496"/>
                <a:gd name="T9" fmla="*/ 92 h 1497"/>
                <a:gd name="T10" fmla="*/ 19 w 1496"/>
                <a:gd name="T11" fmla="*/ 26 h 1497"/>
                <a:gd name="T12" fmla="*/ 26 w 1496"/>
                <a:gd name="T13" fmla="*/ 18 h 1497"/>
                <a:gd name="T14" fmla="*/ 92 w 1496"/>
                <a:gd name="T15" fmla="*/ 18 h 1497"/>
                <a:gd name="T16" fmla="*/ 1478 w 1496"/>
                <a:gd name="T17" fmla="*/ 1405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6" h="1497">
                  <a:moveTo>
                    <a:pt x="1478" y="1405"/>
                  </a:moveTo>
                  <a:cubicBezTo>
                    <a:pt x="1496" y="1423"/>
                    <a:pt x="1496" y="1452"/>
                    <a:pt x="1478" y="1471"/>
                  </a:cubicBezTo>
                  <a:cubicBezTo>
                    <a:pt x="1470" y="1478"/>
                    <a:pt x="1470" y="1478"/>
                    <a:pt x="1470" y="1478"/>
                  </a:cubicBezTo>
                  <a:cubicBezTo>
                    <a:pt x="1452" y="1497"/>
                    <a:pt x="1422" y="1496"/>
                    <a:pt x="1404" y="1478"/>
                  </a:cubicBezTo>
                  <a:cubicBezTo>
                    <a:pt x="19" y="92"/>
                    <a:pt x="19" y="92"/>
                    <a:pt x="19" y="92"/>
                  </a:cubicBezTo>
                  <a:cubicBezTo>
                    <a:pt x="0" y="74"/>
                    <a:pt x="0" y="44"/>
                    <a:pt x="19" y="26"/>
                  </a:cubicBezTo>
                  <a:cubicBezTo>
                    <a:pt x="26" y="18"/>
                    <a:pt x="26" y="18"/>
                    <a:pt x="26" y="18"/>
                  </a:cubicBezTo>
                  <a:cubicBezTo>
                    <a:pt x="45" y="0"/>
                    <a:pt x="74" y="0"/>
                    <a:pt x="92" y="18"/>
                  </a:cubicBezTo>
                  <a:lnTo>
                    <a:pt x="1478" y="1405"/>
                  </a:lnTo>
                  <a:close/>
                </a:path>
              </a:pathLst>
            </a:custGeom>
            <a:solidFill>
              <a:srgbClr val="EB9B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
            <p:cNvSpPr/>
            <p:nvPr/>
          </p:nvSpPr>
          <p:spPr bwMode="auto">
            <a:xfrm rot="13500000">
              <a:off x="2792412" y="890381"/>
              <a:ext cx="750888" cy="750888"/>
            </a:xfrm>
            <a:custGeom>
              <a:avLst/>
              <a:gdLst>
                <a:gd name="T0" fmla="*/ 385 w 403"/>
                <a:gd name="T1" fmla="*/ 165 h 404"/>
                <a:gd name="T2" fmla="*/ 385 w 403"/>
                <a:gd name="T3" fmla="*/ 231 h 404"/>
                <a:gd name="T4" fmla="*/ 231 w 403"/>
                <a:gd name="T5" fmla="*/ 386 h 404"/>
                <a:gd name="T6" fmla="*/ 165 w 403"/>
                <a:gd name="T7" fmla="*/ 385 h 404"/>
                <a:gd name="T8" fmla="*/ 18 w 403"/>
                <a:gd name="T9" fmla="*/ 239 h 404"/>
                <a:gd name="T10" fmla="*/ 18 w 403"/>
                <a:gd name="T11" fmla="*/ 173 h 404"/>
                <a:gd name="T12" fmla="*/ 173 w 403"/>
                <a:gd name="T13" fmla="*/ 18 h 404"/>
                <a:gd name="T14" fmla="*/ 239 w 403"/>
                <a:gd name="T15" fmla="*/ 18 h 404"/>
                <a:gd name="T16" fmla="*/ 385 w 403"/>
                <a:gd name="T17" fmla="*/ 16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385" y="165"/>
                  </a:moveTo>
                  <a:cubicBezTo>
                    <a:pt x="403" y="183"/>
                    <a:pt x="403" y="213"/>
                    <a:pt x="385" y="231"/>
                  </a:cubicBezTo>
                  <a:cubicBezTo>
                    <a:pt x="231" y="386"/>
                    <a:pt x="231" y="386"/>
                    <a:pt x="231" y="386"/>
                  </a:cubicBezTo>
                  <a:cubicBezTo>
                    <a:pt x="212" y="404"/>
                    <a:pt x="183" y="404"/>
                    <a:pt x="165" y="385"/>
                  </a:cubicBezTo>
                  <a:cubicBezTo>
                    <a:pt x="18" y="239"/>
                    <a:pt x="18" y="239"/>
                    <a:pt x="18" y="239"/>
                  </a:cubicBezTo>
                  <a:cubicBezTo>
                    <a:pt x="0" y="221"/>
                    <a:pt x="0" y="191"/>
                    <a:pt x="18" y="173"/>
                  </a:cubicBezTo>
                  <a:cubicBezTo>
                    <a:pt x="173" y="18"/>
                    <a:pt x="173" y="18"/>
                    <a:pt x="173" y="18"/>
                  </a:cubicBezTo>
                  <a:cubicBezTo>
                    <a:pt x="191" y="0"/>
                    <a:pt x="220" y="0"/>
                    <a:pt x="239" y="18"/>
                  </a:cubicBezTo>
                  <a:lnTo>
                    <a:pt x="385" y="165"/>
                  </a:lnTo>
                  <a:close/>
                </a:path>
              </a:pathLst>
            </a:custGeom>
            <a:solidFill>
              <a:srgbClr val="45B2DD"/>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Lst>
              <a:ahLst/>
              <a:cxnLst>
                <a:cxn ang="0">
                  <a:pos x="T0" y="T1"/>
                </a:cxn>
                <a:cxn ang="0">
                  <a:pos x="T2" y="T3"/>
                </a:cxn>
                <a:cxn ang="0">
                  <a:pos x="T4" y="T5"/>
                </a:cxn>
                <a:cxn ang="0">
                  <a:pos x="T6" y="T7"/>
                </a:cxn>
                <a:cxn ang="0">
                  <a:pos x="T8" y="T9"/>
                </a:cxn>
              </a:cxnLst>
              <a:rect l="0" t="0" r="r" b="b"/>
              <a:pathLst>
                <a:path w="481" h="490">
                  <a:moveTo>
                    <a:pt x="224" y="479"/>
                  </a:moveTo>
                  <a:lnTo>
                    <a:pt x="0" y="0"/>
                  </a:lnTo>
                  <a:lnTo>
                    <a:pt x="481" y="224"/>
                  </a:lnTo>
                  <a:lnTo>
                    <a:pt x="478" y="314"/>
                  </a:lnTo>
                  <a:lnTo>
                    <a:pt x="232" y="49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rot="13500000">
              <a:off x="2868845" y="1246652"/>
              <a:ext cx="596900" cy="598488"/>
            </a:xfrm>
            <a:custGeom>
              <a:avLst/>
              <a:gdLst>
                <a:gd name="T0" fmla="*/ 376 w 376"/>
                <a:gd name="T1" fmla="*/ 118 h 377"/>
                <a:gd name="T2" fmla="*/ 117 w 376"/>
                <a:gd name="T3" fmla="*/ 377 h 377"/>
                <a:gd name="T4" fmla="*/ 0 w 376"/>
                <a:gd name="T5" fmla="*/ 259 h 377"/>
                <a:gd name="T6" fmla="*/ 259 w 376"/>
                <a:gd name="T7" fmla="*/ 0 h 377"/>
                <a:gd name="T8" fmla="*/ 376 w 376"/>
                <a:gd name="T9" fmla="*/ 118 h 377"/>
              </a:gdLst>
              <a:ahLst/>
              <a:cxnLst>
                <a:cxn ang="0">
                  <a:pos x="T0" y="T1"/>
                </a:cxn>
                <a:cxn ang="0">
                  <a:pos x="T2" y="T3"/>
                </a:cxn>
                <a:cxn ang="0">
                  <a:pos x="T4" y="T5"/>
                </a:cxn>
                <a:cxn ang="0">
                  <a:pos x="T6" y="T7"/>
                </a:cxn>
                <a:cxn ang="0">
                  <a:pos x="T8" y="T9"/>
                </a:cxn>
              </a:cxnLst>
              <a:rect l="0" t="0" r="r" b="b"/>
              <a:pathLst>
                <a:path w="376" h="377">
                  <a:moveTo>
                    <a:pt x="376" y="118"/>
                  </a:moveTo>
                  <a:lnTo>
                    <a:pt x="117" y="377"/>
                  </a:lnTo>
                  <a:lnTo>
                    <a:pt x="0" y="259"/>
                  </a:lnTo>
                  <a:lnTo>
                    <a:pt x="259" y="0"/>
                  </a:lnTo>
                  <a:lnTo>
                    <a:pt x="376" y="118"/>
                  </a:lnTo>
                  <a:close/>
                </a:path>
              </a:pathLst>
            </a:custGeom>
            <a:solidFill>
              <a:srgbClr val="58595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p:nvPr/>
          </p:nvSpPr>
          <p:spPr bwMode="auto">
            <a:xfrm rot="13500000">
              <a:off x="2927021" y="1196737"/>
              <a:ext cx="479425" cy="479425"/>
            </a:xfrm>
            <a:custGeom>
              <a:avLst/>
              <a:gdLst>
                <a:gd name="T0" fmla="*/ 231 w 258"/>
                <a:gd name="T1" fmla="*/ 11 h 258"/>
                <a:gd name="T2" fmla="*/ 11 w 258"/>
                <a:gd name="T3" fmla="*/ 231 h 258"/>
                <a:gd name="T4" fmla="*/ 28 w 258"/>
                <a:gd name="T5" fmla="*/ 247 h 258"/>
                <a:gd name="T6" fmla="*/ 247 w 258"/>
                <a:gd name="T7" fmla="*/ 28 h 258"/>
                <a:gd name="T8" fmla="*/ 231 w 258"/>
                <a:gd name="T9" fmla="*/ 11 h 258"/>
              </a:gdLst>
              <a:ahLst/>
              <a:cxnLst>
                <a:cxn ang="0">
                  <a:pos x="T0" y="T1"/>
                </a:cxn>
                <a:cxn ang="0">
                  <a:pos x="T2" y="T3"/>
                </a:cxn>
                <a:cxn ang="0">
                  <a:pos x="T4" y="T5"/>
                </a:cxn>
                <a:cxn ang="0">
                  <a:pos x="T6" y="T7"/>
                </a:cxn>
                <a:cxn ang="0">
                  <a:pos x="T8" y="T9"/>
                </a:cxn>
              </a:cxnLst>
              <a:rect l="0" t="0" r="r" b="b"/>
              <a:pathLst>
                <a:path w="258" h="258">
                  <a:moveTo>
                    <a:pt x="231" y="11"/>
                  </a:moveTo>
                  <a:cubicBezTo>
                    <a:pt x="157" y="84"/>
                    <a:pt x="84" y="157"/>
                    <a:pt x="11" y="231"/>
                  </a:cubicBezTo>
                  <a:cubicBezTo>
                    <a:pt x="0" y="241"/>
                    <a:pt x="17" y="258"/>
                    <a:pt x="28" y="247"/>
                  </a:cubicBezTo>
                  <a:cubicBezTo>
                    <a:pt x="101" y="174"/>
                    <a:pt x="174" y="101"/>
                    <a:pt x="247" y="28"/>
                  </a:cubicBezTo>
                  <a:cubicBezTo>
                    <a:pt x="258" y="17"/>
                    <a:pt x="241" y="0"/>
                    <a:pt x="231" y="11"/>
                  </a:cubicBezTo>
                  <a:close/>
                </a:path>
              </a:pathLst>
            </a:custGeom>
            <a:solidFill>
              <a:srgbClr val="403F4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rot="13500000">
              <a:off x="2927350" y="1307538"/>
              <a:ext cx="481013" cy="477838"/>
            </a:xfrm>
            <a:custGeom>
              <a:avLst/>
              <a:gdLst>
                <a:gd name="T0" fmla="*/ 231 w 258"/>
                <a:gd name="T1" fmla="*/ 10 h 257"/>
                <a:gd name="T2" fmla="*/ 11 w 258"/>
                <a:gd name="T3" fmla="*/ 230 h 257"/>
                <a:gd name="T4" fmla="*/ 28 w 258"/>
                <a:gd name="T5" fmla="*/ 246 h 257"/>
                <a:gd name="T6" fmla="*/ 247 w 258"/>
                <a:gd name="T7" fmla="*/ 27 h 257"/>
                <a:gd name="T8" fmla="*/ 231 w 258"/>
                <a:gd name="T9" fmla="*/ 10 h 257"/>
              </a:gdLst>
              <a:ahLst/>
              <a:cxnLst>
                <a:cxn ang="0">
                  <a:pos x="T0" y="T1"/>
                </a:cxn>
                <a:cxn ang="0">
                  <a:pos x="T2" y="T3"/>
                </a:cxn>
                <a:cxn ang="0">
                  <a:pos x="T4" y="T5"/>
                </a:cxn>
                <a:cxn ang="0">
                  <a:pos x="T6" y="T7"/>
                </a:cxn>
                <a:cxn ang="0">
                  <a:pos x="T8" y="T9"/>
                </a:cxn>
              </a:cxnLst>
              <a:rect l="0" t="0" r="r" b="b"/>
              <a:pathLst>
                <a:path w="258" h="257">
                  <a:moveTo>
                    <a:pt x="231" y="10"/>
                  </a:moveTo>
                  <a:cubicBezTo>
                    <a:pt x="157" y="83"/>
                    <a:pt x="84" y="157"/>
                    <a:pt x="11" y="230"/>
                  </a:cubicBezTo>
                  <a:cubicBezTo>
                    <a:pt x="0" y="240"/>
                    <a:pt x="17" y="257"/>
                    <a:pt x="28" y="246"/>
                  </a:cubicBezTo>
                  <a:cubicBezTo>
                    <a:pt x="101" y="173"/>
                    <a:pt x="174" y="100"/>
                    <a:pt x="247" y="27"/>
                  </a:cubicBezTo>
                  <a:cubicBezTo>
                    <a:pt x="258" y="16"/>
                    <a:pt x="241" y="0"/>
                    <a:pt x="231" y="10"/>
                  </a:cubicBezTo>
                  <a:close/>
                </a:path>
              </a:pathLst>
            </a:custGeom>
            <a:solidFill>
              <a:srgbClr val="403F4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rot="13500000">
              <a:off x="2926788" y="1415070"/>
              <a:ext cx="481013" cy="479425"/>
            </a:xfrm>
            <a:custGeom>
              <a:avLst/>
              <a:gdLst>
                <a:gd name="T0" fmla="*/ 230 w 258"/>
                <a:gd name="T1" fmla="*/ 11 h 258"/>
                <a:gd name="T2" fmla="*/ 11 w 258"/>
                <a:gd name="T3" fmla="*/ 230 h 258"/>
                <a:gd name="T4" fmla="*/ 27 w 258"/>
                <a:gd name="T5" fmla="*/ 247 h 258"/>
                <a:gd name="T6" fmla="*/ 247 w 258"/>
                <a:gd name="T7" fmla="*/ 28 h 258"/>
                <a:gd name="T8" fmla="*/ 230 w 258"/>
                <a:gd name="T9" fmla="*/ 11 h 258"/>
              </a:gdLst>
              <a:ahLst/>
              <a:cxnLst>
                <a:cxn ang="0">
                  <a:pos x="T0" y="T1"/>
                </a:cxn>
                <a:cxn ang="0">
                  <a:pos x="T2" y="T3"/>
                </a:cxn>
                <a:cxn ang="0">
                  <a:pos x="T4" y="T5"/>
                </a:cxn>
                <a:cxn ang="0">
                  <a:pos x="T6" y="T7"/>
                </a:cxn>
                <a:cxn ang="0">
                  <a:pos x="T8" y="T9"/>
                </a:cxn>
              </a:cxnLst>
              <a:rect l="0" t="0" r="r" b="b"/>
              <a:pathLst>
                <a:path w="258" h="258">
                  <a:moveTo>
                    <a:pt x="230" y="11"/>
                  </a:moveTo>
                  <a:cubicBezTo>
                    <a:pt x="157" y="84"/>
                    <a:pt x="84" y="157"/>
                    <a:pt x="11" y="230"/>
                  </a:cubicBezTo>
                  <a:cubicBezTo>
                    <a:pt x="0" y="241"/>
                    <a:pt x="17" y="258"/>
                    <a:pt x="27" y="247"/>
                  </a:cubicBezTo>
                  <a:cubicBezTo>
                    <a:pt x="101" y="174"/>
                    <a:pt x="174" y="101"/>
                    <a:pt x="247" y="28"/>
                  </a:cubicBezTo>
                  <a:cubicBezTo>
                    <a:pt x="258" y="17"/>
                    <a:pt x="241" y="0"/>
                    <a:pt x="230" y="11"/>
                  </a:cubicBezTo>
                  <a:close/>
                </a:path>
              </a:pathLst>
            </a:custGeom>
            <a:solidFill>
              <a:srgbClr val="403F4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 name="T10" fmla="*/ 224 w 481"/>
                <a:gd name="T11" fmla="*/ 479 h 490"/>
              </a:gdLst>
              <a:ahLst/>
              <a:cxnLst>
                <a:cxn ang="0">
                  <a:pos x="T0" y="T1"/>
                </a:cxn>
                <a:cxn ang="0">
                  <a:pos x="T2" y="T3"/>
                </a:cxn>
                <a:cxn ang="0">
                  <a:pos x="T4" y="T5"/>
                </a:cxn>
                <a:cxn ang="0">
                  <a:pos x="T6" y="T7"/>
                </a:cxn>
                <a:cxn ang="0">
                  <a:pos x="T8" y="T9"/>
                </a:cxn>
                <a:cxn ang="0">
                  <a:pos x="T10" y="T11"/>
                </a:cxn>
              </a:cxnLst>
              <a:rect l="0" t="0" r="r" b="b"/>
              <a:pathLst>
                <a:path w="481" h="490">
                  <a:moveTo>
                    <a:pt x="224" y="479"/>
                  </a:moveTo>
                  <a:lnTo>
                    <a:pt x="0" y="0"/>
                  </a:lnTo>
                  <a:lnTo>
                    <a:pt x="481" y="224"/>
                  </a:lnTo>
                  <a:lnTo>
                    <a:pt x="478" y="314"/>
                  </a:lnTo>
                  <a:lnTo>
                    <a:pt x="232" y="490"/>
                  </a:lnTo>
                  <a:lnTo>
                    <a:pt x="224" y="479"/>
                  </a:lnTo>
                  <a:close/>
                </a:path>
              </a:pathLst>
            </a:custGeom>
            <a:solidFill>
              <a:srgbClr val="FFD09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rot="13500000">
              <a:off x="3066257" y="5888963"/>
              <a:ext cx="203200" cy="203200"/>
            </a:xfrm>
            <a:custGeom>
              <a:avLst/>
              <a:gdLst>
                <a:gd name="T0" fmla="*/ 0 w 109"/>
                <a:gd name="T1" fmla="*/ 0 h 109"/>
                <a:gd name="T2" fmla="*/ 50 w 109"/>
                <a:gd name="T3" fmla="*/ 106 h 109"/>
                <a:gd name="T4" fmla="*/ 89 w 109"/>
                <a:gd name="T5" fmla="*/ 89 h 109"/>
                <a:gd name="T6" fmla="*/ 107 w 109"/>
                <a:gd name="T7" fmla="*/ 49 h 109"/>
                <a:gd name="T8" fmla="*/ 0 w 109"/>
                <a:gd name="T9" fmla="*/ 0 h 109"/>
              </a:gdLst>
              <a:ahLst/>
              <a:cxnLst>
                <a:cxn ang="0">
                  <a:pos x="T0" y="T1"/>
                </a:cxn>
                <a:cxn ang="0">
                  <a:pos x="T2" y="T3"/>
                </a:cxn>
                <a:cxn ang="0">
                  <a:pos x="T4" y="T5"/>
                </a:cxn>
                <a:cxn ang="0">
                  <a:pos x="T6" y="T7"/>
                </a:cxn>
                <a:cxn ang="0">
                  <a:pos x="T8" y="T9"/>
                </a:cxn>
              </a:cxnLst>
              <a:rect l="0" t="0" r="r" b="b"/>
              <a:pathLst>
                <a:path w="109" h="109">
                  <a:moveTo>
                    <a:pt x="0" y="0"/>
                  </a:moveTo>
                  <a:cubicBezTo>
                    <a:pt x="50" y="106"/>
                    <a:pt x="50" y="106"/>
                    <a:pt x="50" y="106"/>
                  </a:cubicBezTo>
                  <a:cubicBezTo>
                    <a:pt x="50" y="106"/>
                    <a:pt x="69" y="109"/>
                    <a:pt x="89" y="89"/>
                  </a:cubicBezTo>
                  <a:cubicBezTo>
                    <a:pt x="109" y="69"/>
                    <a:pt x="107" y="49"/>
                    <a:pt x="107" y="49"/>
                  </a:cubicBez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9" name="矩形 118"/>
          <p:cNvSpPr/>
          <p:nvPr/>
        </p:nvSpPr>
        <p:spPr>
          <a:xfrm>
            <a:off x="3665353" y="2770821"/>
            <a:ext cx="2023110" cy="483235"/>
          </a:xfrm>
          <a:prstGeom prst="rect">
            <a:avLst/>
          </a:prstGeom>
        </p:spPr>
        <p:txBody>
          <a:bodyPr wrap="none">
            <a:spAutoFit/>
          </a:bodyPr>
          <a:lstStyle/>
          <a:p>
            <a:pPr algn="ctr"/>
            <a:r>
              <a:rPr lang="zh-CN" altLang="en-US" sz="2400" dirty="0">
                <a:solidFill>
                  <a:schemeClr val="bg1"/>
                </a:solidFill>
                <a:sym typeface="+mn-ea"/>
              </a:rPr>
              <a:t>多样性Variety</a:t>
            </a:r>
            <a:endParaRPr lang="zh-CN" altLang="en-US" sz="2400" dirty="0">
              <a:solidFill>
                <a:schemeClr val="bg1"/>
              </a:solidFill>
            </a:endParaRPr>
          </a:p>
        </p:txBody>
      </p:sp>
      <p:sp>
        <p:nvSpPr>
          <p:cNvPr id="120" name="矩形 119"/>
          <p:cNvSpPr/>
          <p:nvPr/>
        </p:nvSpPr>
        <p:spPr>
          <a:xfrm>
            <a:off x="3815133" y="3837665"/>
            <a:ext cx="1723550" cy="461665"/>
          </a:xfrm>
          <a:prstGeom prst="rect">
            <a:avLst/>
          </a:prstGeom>
        </p:spPr>
        <p:txBody>
          <a:bodyPr wrap="none">
            <a:spAutoFit/>
          </a:bodyPr>
          <a:lstStyle/>
          <a:p>
            <a:pPr algn="ctr"/>
            <a:r>
              <a:rPr lang="zh-CN" altLang="en-US" sz="2400" dirty="0" smtClean="0">
                <a:solidFill>
                  <a:schemeClr val="bg1"/>
                </a:solidFill>
              </a:rPr>
              <a:t>公安部定义</a:t>
            </a:r>
            <a:endParaRPr lang="zh-CN" altLang="en-US" sz="2400" dirty="0">
              <a:solidFill>
                <a:schemeClr val="bg1"/>
              </a:solidFill>
            </a:endParaRPr>
          </a:p>
        </p:txBody>
      </p:sp>
      <p:sp>
        <p:nvSpPr>
          <p:cNvPr id="121" name="矩形 120"/>
          <p:cNvSpPr/>
          <p:nvPr/>
        </p:nvSpPr>
        <p:spPr>
          <a:xfrm>
            <a:off x="3755523" y="4904508"/>
            <a:ext cx="1842770" cy="483235"/>
          </a:xfrm>
          <a:prstGeom prst="rect">
            <a:avLst/>
          </a:prstGeom>
        </p:spPr>
        <p:txBody>
          <a:bodyPr wrap="none">
            <a:spAutoFit/>
          </a:bodyPr>
          <a:lstStyle/>
          <a:p>
            <a:pPr algn="ctr"/>
            <a:r>
              <a:rPr lang="zh-CN" altLang="en-US" sz="2400" dirty="0">
                <a:solidFill>
                  <a:schemeClr val="bg1"/>
                </a:solidFill>
                <a:sym typeface="+mn-ea"/>
              </a:rPr>
              <a:t>速度Velocity</a:t>
            </a:r>
            <a:endParaRPr lang="zh-CN" altLang="en-US" sz="2400" dirty="0">
              <a:solidFill>
                <a:schemeClr val="bg1"/>
              </a:solidFill>
            </a:endParaRPr>
          </a:p>
        </p:txBody>
      </p:sp>
      <p:sp>
        <p:nvSpPr>
          <p:cNvPr id="122" name="文本框 121"/>
          <p:cNvSpPr txBox="1"/>
          <p:nvPr/>
        </p:nvSpPr>
        <p:spPr>
          <a:xfrm>
            <a:off x="782617" y="343650"/>
            <a:ext cx="1415772" cy="6247864"/>
          </a:xfrm>
          <a:prstGeom prst="rect">
            <a:avLst/>
          </a:prstGeom>
          <a:noFill/>
        </p:spPr>
        <p:txBody>
          <a:bodyPr vert="eaVert" wrap="none" rtlCol="0">
            <a:spAutoFit/>
          </a:bodyPr>
          <a:lstStyle/>
          <a:p>
            <a:r>
              <a:rPr lang="zh-CN" altLang="en-US" sz="8000" b="1" dirty="0" smtClean="0">
                <a:solidFill>
                  <a:schemeClr val="bg1"/>
                </a:solidFill>
                <a:effectLst>
                  <a:outerShdw dist="101600" dir="10800000" algn="r" rotWithShape="0">
                    <a:prstClr val="black">
                      <a:alpha val="20000"/>
                    </a:prstClr>
                  </a:outerShdw>
                </a:effectLst>
              </a:rPr>
              <a:t>网络空间安全</a:t>
            </a:r>
            <a:endParaRPr lang="zh-CN" altLang="en-US" sz="8000" b="1" dirty="0">
              <a:solidFill>
                <a:schemeClr val="bg1"/>
              </a:solidFill>
              <a:effectLst>
                <a:outerShdw dist="101600" dir="10800000" algn="r" rotWithShape="0">
                  <a:prstClr val="black">
                    <a:alpha val="20000"/>
                  </a:prstClr>
                </a:outerShdw>
              </a:effectLst>
            </a:endParaRPr>
          </a:p>
        </p:txBody>
      </p:sp>
      <p:sp>
        <p:nvSpPr>
          <p:cNvPr id="124" name="文本框 123"/>
          <p:cNvSpPr txBox="1"/>
          <p:nvPr/>
        </p:nvSpPr>
        <p:spPr>
          <a:xfrm>
            <a:off x="4181475" y="1164981"/>
            <a:ext cx="7391400" cy="4893647"/>
          </a:xfrm>
          <a:prstGeom prst="rect">
            <a:avLst/>
          </a:prstGeom>
          <a:noFill/>
        </p:spPr>
        <p:txBody>
          <a:bodyPr wrap="square" rtlCol="0">
            <a:spAutoFit/>
          </a:bodyPr>
          <a:lstStyle/>
          <a:p>
            <a:pPr algn="just"/>
            <a:r>
              <a:rPr lang="zh-CN" altLang="en-US" sz="2400" dirty="0" smtClean="0">
                <a:latin typeface="微软雅黑" pitchFamily="34" charset="-122"/>
                <a:ea typeface="微软雅黑" pitchFamily="34" charset="-122"/>
              </a:rPr>
              <a:t>网络空间安全是新开设的一级学科，截至目前已有</a:t>
            </a:r>
            <a:r>
              <a:rPr lang="en-US" altLang="zh-CN" sz="2400" dirty="0" smtClean="0">
                <a:latin typeface="微软雅黑" pitchFamily="34" charset="-122"/>
                <a:ea typeface="微软雅黑" pitchFamily="34" charset="-122"/>
              </a:rPr>
              <a:t>29</a:t>
            </a:r>
            <a:r>
              <a:rPr lang="zh-CN" altLang="en-US" sz="2400" dirty="0" smtClean="0">
                <a:latin typeface="微软雅黑" pitchFamily="34" charset="-122"/>
                <a:ea typeface="微软雅黑" pitchFamily="34" charset="-122"/>
              </a:rPr>
              <a:t>所高校建立该学科的</a:t>
            </a:r>
            <a:r>
              <a:rPr lang="zh-CN" altLang="en-US" sz="2400" dirty="0" smtClean="0">
                <a:solidFill>
                  <a:srgbClr val="FF0000"/>
                </a:solidFill>
                <a:latin typeface="微软雅黑" pitchFamily="34" charset="-122"/>
                <a:ea typeface="微软雅黑" pitchFamily="34" charset="-122"/>
              </a:rPr>
              <a:t>一级学科博士点</a:t>
            </a:r>
            <a:r>
              <a:rPr lang="zh-CN" altLang="en-US" sz="2400" dirty="0" smtClean="0">
                <a:latin typeface="微软雅黑" pitchFamily="34" charset="-122"/>
                <a:ea typeface="微软雅黑" pitchFamily="34" charset="-122"/>
              </a:rPr>
              <a:t>，名单如下：</a:t>
            </a:r>
          </a:p>
          <a:p>
            <a:pPr algn="just"/>
            <a:r>
              <a:rPr lang="en-US" altLang="zh-CN" sz="2400" dirty="0" smtClean="0">
                <a:latin typeface="微软雅黑" pitchFamily="34" charset="-122"/>
                <a:ea typeface="微软雅黑" pitchFamily="34" charset="-122"/>
              </a:rPr>
              <a:t>1</a:t>
            </a:r>
            <a:r>
              <a:rPr lang="zh-CN" altLang="en-US" sz="2400" dirty="0" smtClean="0">
                <a:latin typeface="微软雅黑" pitchFamily="34" charset="-122"/>
                <a:ea typeface="微软雅黑" pitchFamily="34" charset="-122"/>
              </a:rPr>
              <a:t>，清华大学 </a:t>
            </a:r>
            <a:r>
              <a:rPr lang="en-US" altLang="zh-CN" sz="2400" dirty="0" smtClean="0">
                <a:latin typeface="微软雅黑" pitchFamily="34" charset="-122"/>
                <a:ea typeface="微软雅黑" pitchFamily="34" charset="-122"/>
              </a:rPr>
              <a:t>2</a:t>
            </a:r>
            <a:r>
              <a:rPr lang="zh-CN" altLang="en-US" sz="2400" dirty="0" smtClean="0">
                <a:latin typeface="微软雅黑" pitchFamily="34" charset="-122"/>
                <a:ea typeface="微软雅黑" pitchFamily="34" charset="-122"/>
              </a:rPr>
              <a:t>，北京交通大学 </a:t>
            </a:r>
            <a:r>
              <a:rPr lang="en-US" altLang="zh-CN" sz="2400" dirty="0" smtClean="0">
                <a:latin typeface="微软雅黑" pitchFamily="34" charset="-122"/>
                <a:ea typeface="微软雅黑" pitchFamily="34" charset="-122"/>
              </a:rPr>
              <a:t>3</a:t>
            </a:r>
            <a:r>
              <a:rPr lang="zh-CN" altLang="en-US" sz="2400" dirty="0" smtClean="0">
                <a:latin typeface="微软雅黑" pitchFamily="34" charset="-122"/>
                <a:ea typeface="微软雅黑" pitchFamily="34" charset="-122"/>
              </a:rPr>
              <a:t>，北京航空航天大学 </a:t>
            </a:r>
            <a:r>
              <a:rPr lang="en-US" altLang="zh-CN" sz="2400" dirty="0" smtClean="0">
                <a:latin typeface="微软雅黑" pitchFamily="34" charset="-122"/>
                <a:ea typeface="微软雅黑" pitchFamily="34" charset="-122"/>
              </a:rPr>
              <a:t>4</a:t>
            </a:r>
            <a:r>
              <a:rPr lang="zh-CN" altLang="en-US" sz="2400" dirty="0" smtClean="0">
                <a:latin typeface="微软雅黑" pitchFamily="34" charset="-122"/>
                <a:ea typeface="微软雅黑" pitchFamily="34" charset="-122"/>
              </a:rPr>
              <a:t>，北京理工大学 </a:t>
            </a:r>
            <a:r>
              <a:rPr lang="en-US" altLang="zh-CN" sz="2400" dirty="0" smtClean="0">
                <a:latin typeface="微软雅黑" pitchFamily="34" charset="-122"/>
                <a:ea typeface="微软雅黑" pitchFamily="34" charset="-122"/>
              </a:rPr>
              <a:t>5</a:t>
            </a:r>
            <a:r>
              <a:rPr lang="zh-CN" altLang="en-US" sz="2400" dirty="0" smtClean="0">
                <a:latin typeface="微软雅黑" pitchFamily="34" charset="-122"/>
                <a:ea typeface="微软雅黑" pitchFamily="34" charset="-122"/>
              </a:rPr>
              <a:t>，北京邮电大学 </a:t>
            </a:r>
            <a:r>
              <a:rPr lang="en-US" altLang="zh-CN" sz="2400" dirty="0" smtClean="0">
                <a:latin typeface="微软雅黑" pitchFamily="34" charset="-122"/>
                <a:ea typeface="微软雅黑" pitchFamily="34" charset="-122"/>
              </a:rPr>
              <a:t>6</a:t>
            </a:r>
            <a:r>
              <a:rPr lang="zh-CN" altLang="en-US" sz="2400" dirty="0" smtClean="0">
                <a:latin typeface="微软雅黑" pitchFamily="34" charset="-122"/>
                <a:ea typeface="微软雅黑" pitchFamily="34" charset="-122"/>
              </a:rPr>
              <a:t>，哈尔滨工业大学 </a:t>
            </a:r>
            <a:r>
              <a:rPr lang="en-US" altLang="zh-CN" sz="2400" dirty="0" smtClean="0">
                <a:latin typeface="微软雅黑" pitchFamily="34" charset="-122"/>
                <a:ea typeface="微软雅黑" pitchFamily="34" charset="-122"/>
              </a:rPr>
              <a:t>7</a:t>
            </a:r>
            <a:r>
              <a:rPr lang="zh-CN" altLang="en-US" sz="2400" dirty="0" smtClean="0">
                <a:latin typeface="微软雅黑" pitchFamily="34" charset="-122"/>
                <a:ea typeface="微软雅黑" pitchFamily="34" charset="-122"/>
              </a:rPr>
              <a:t>，上海交通大学 </a:t>
            </a:r>
            <a:r>
              <a:rPr lang="en-US" altLang="zh-CN" sz="2400" dirty="0" smtClean="0">
                <a:latin typeface="微软雅黑" pitchFamily="34" charset="-122"/>
                <a:ea typeface="微软雅黑" pitchFamily="34" charset="-122"/>
              </a:rPr>
              <a:t>8</a:t>
            </a:r>
            <a:r>
              <a:rPr lang="zh-CN" altLang="en-US" sz="2400" dirty="0" smtClean="0">
                <a:latin typeface="微软雅黑" pitchFamily="34" charset="-122"/>
                <a:ea typeface="微软雅黑" pitchFamily="34" charset="-122"/>
              </a:rPr>
              <a:t>，南京大学 </a:t>
            </a:r>
            <a:r>
              <a:rPr lang="en-US" altLang="zh-CN" sz="2400" dirty="0" smtClean="0">
                <a:latin typeface="微软雅黑" pitchFamily="34" charset="-122"/>
                <a:ea typeface="微软雅黑" pitchFamily="34" charset="-122"/>
              </a:rPr>
              <a:t>9</a:t>
            </a:r>
            <a:r>
              <a:rPr lang="zh-CN" altLang="en-US" sz="2400" dirty="0" smtClean="0">
                <a:latin typeface="微软雅黑" pitchFamily="34" charset="-122"/>
                <a:ea typeface="微软雅黑" pitchFamily="34" charset="-122"/>
              </a:rPr>
              <a:t>，东南大学 </a:t>
            </a:r>
            <a:r>
              <a:rPr lang="en-US" altLang="zh-CN" sz="2400" dirty="0" smtClean="0">
                <a:latin typeface="微软雅黑" pitchFamily="34" charset="-122"/>
                <a:ea typeface="微软雅黑" pitchFamily="34" charset="-122"/>
              </a:rPr>
              <a:t>10</a:t>
            </a:r>
            <a:r>
              <a:rPr lang="zh-CN" altLang="en-US" sz="2400" dirty="0" smtClean="0">
                <a:latin typeface="微软雅黑" pitchFamily="34" charset="-122"/>
                <a:ea typeface="微软雅黑" pitchFamily="34" charset="-122"/>
              </a:rPr>
              <a:t>，南京航空航天大学 </a:t>
            </a:r>
            <a:r>
              <a:rPr lang="en-US" altLang="zh-CN" sz="2400" dirty="0" smtClean="0">
                <a:latin typeface="微软雅黑" pitchFamily="34" charset="-122"/>
                <a:ea typeface="微软雅黑" pitchFamily="34" charset="-122"/>
              </a:rPr>
              <a:t>11</a:t>
            </a:r>
            <a:r>
              <a:rPr lang="zh-CN" altLang="en-US" sz="2400" dirty="0" smtClean="0">
                <a:latin typeface="微软雅黑" pitchFamily="34" charset="-122"/>
                <a:ea typeface="微软雅黑" pitchFamily="34" charset="-122"/>
              </a:rPr>
              <a:t>，南京理工大学 </a:t>
            </a:r>
            <a:r>
              <a:rPr lang="en-US" altLang="zh-CN" sz="2400" dirty="0" smtClean="0">
                <a:latin typeface="微软雅黑" pitchFamily="34" charset="-122"/>
                <a:ea typeface="微软雅黑" pitchFamily="34" charset="-122"/>
              </a:rPr>
              <a:t>12</a:t>
            </a:r>
            <a:r>
              <a:rPr lang="zh-CN" altLang="en-US" sz="2400" dirty="0" smtClean="0">
                <a:latin typeface="微软雅黑" pitchFamily="34" charset="-122"/>
                <a:ea typeface="微软雅黑" pitchFamily="34" charset="-122"/>
              </a:rPr>
              <a:t>，浙江大学 </a:t>
            </a:r>
            <a:r>
              <a:rPr lang="en-US" altLang="zh-CN" sz="2400" dirty="0" smtClean="0">
                <a:latin typeface="微软雅黑" pitchFamily="34" charset="-122"/>
                <a:ea typeface="微软雅黑" pitchFamily="34" charset="-122"/>
              </a:rPr>
              <a:t>13</a:t>
            </a:r>
            <a:r>
              <a:rPr lang="zh-CN" altLang="en-US" sz="2400" dirty="0" smtClean="0">
                <a:latin typeface="微软雅黑" pitchFamily="34" charset="-122"/>
                <a:ea typeface="微软雅黑" pitchFamily="34" charset="-122"/>
              </a:rPr>
              <a:t>，中国科学技术大学 </a:t>
            </a:r>
            <a:r>
              <a:rPr lang="en-US" altLang="zh-CN" sz="2400" dirty="0" smtClean="0">
                <a:latin typeface="微软雅黑" pitchFamily="34" charset="-122"/>
                <a:ea typeface="微软雅黑" pitchFamily="34" charset="-122"/>
              </a:rPr>
              <a:t>14</a:t>
            </a:r>
            <a:r>
              <a:rPr lang="zh-CN" altLang="en-US" sz="2400" dirty="0" smtClean="0">
                <a:latin typeface="微软雅黑" pitchFamily="34" charset="-122"/>
                <a:ea typeface="微软雅黑" pitchFamily="34" charset="-122"/>
              </a:rPr>
              <a:t>，山东大学 </a:t>
            </a:r>
            <a:r>
              <a:rPr lang="en-US" altLang="zh-CN" sz="2400" dirty="0" smtClean="0">
                <a:latin typeface="微软雅黑" pitchFamily="34" charset="-122"/>
                <a:ea typeface="微软雅黑" pitchFamily="34" charset="-122"/>
              </a:rPr>
              <a:t>15</a:t>
            </a:r>
            <a:r>
              <a:rPr lang="zh-CN" altLang="en-US" sz="2400" dirty="0" smtClean="0">
                <a:latin typeface="微软雅黑" pitchFamily="34" charset="-122"/>
                <a:ea typeface="微软雅黑" pitchFamily="34" charset="-122"/>
              </a:rPr>
              <a:t>，武汉大学 </a:t>
            </a:r>
            <a:r>
              <a:rPr lang="en-US" altLang="zh-CN" sz="2400" dirty="0" smtClean="0">
                <a:latin typeface="微软雅黑" pitchFamily="34" charset="-122"/>
                <a:ea typeface="微软雅黑" pitchFamily="34" charset="-122"/>
              </a:rPr>
              <a:t>16</a:t>
            </a:r>
            <a:r>
              <a:rPr lang="zh-CN" altLang="en-US" sz="2400" dirty="0" smtClean="0">
                <a:latin typeface="微软雅黑" pitchFamily="34" charset="-122"/>
                <a:ea typeface="微软雅黑" pitchFamily="34" charset="-122"/>
              </a:rPr>
              <a:t>，华中科技大学 </a:t>
            </a:r>
            <a:r>
              <a:rPr lang="en-US" altLang="zh-CN" sz="2400" dirty="0" smtClean="0">
                <a:latin typeface="微软雅黑" pitchFamily="34" charset="-122"/>
                <a:ea typeface="微软雅黑" pitchFamily="34" charset="-122"/>
              </a:rPr>
              <a:t>17</a:t>
            </a:r>
            <a:r>
              <a:rPr lang="zh-CN" altLang="en-US" sz="2400" dirty="0" smtClean="0">
                <a:latin typeface="微软雅黑" pitchFamily="34" charset="-122"/>
                <a:ea typeface="微软雅黑" pitchFamily="34" charset="-122"/>
              </a:rPr>
              <a:t>，中山大学 </a:t>
            </a:r>
            <a:r>
              <a:rPr lang="en-US" altLang="zh-CN" sz="2400" dirty="0" smtClean="0">
                <a:latin typeface="微软雅黑" pitchFamily="34" charset="-122"/>
                <a:ea typeface="微软雅黑" pitchFamily="34" charset="-122"/>
              </a:rPr>
              <a:t>18</a:t>
            </a:r>
            <a:r>
              <a:rPr lang="zh-CN" altLang="en-US" sz="2400" dirty="0" smtClean="0">
                <a:latin typeface="微软雅黑" pitchFamily="34" charset="-122"/>
                <a:ea typeface="微软雅黑" pitchFamily="34" charset="-122"/>
              </a:rPr>
              <a:t>，华南理工大学 </a:t>
            </a:r>
            <a:r>
              <a:rPr lang="en-US" altLang="zh-CN" sz="2400" dirty="0" smtClean="0">
                <a:latin typeface="微软雅黑" pitchFamily="34" charset="-122"/>
                <a:ea typeface="微软雅黑" pitchFamily="34" charset="-122"/>
              </a:rPr>
              <a:t>19</a:t>
            </a:r>
            <a:r>
              <a:rPr lang="zh-CN" altLang="en-US" sz="2400" dirty="0" smtClean="0">
                <a:latin typeface="微软雅黑" pitchFamily="34" charset="-122"/>
                <a:ea typeface="微软雅黑" pitchFamily="34" charset="-122"/>
              </a:rPr>
              <a:t>，四川大学 </a:t>
            </a:r>
            <a:r>
              <a:rPr lang="en-US" altLang="zh-CN" sz="2400" dirty="0" smtClean="0">
                <a:latin typeface="微软雅黑" pitchFamily="34" charset="-122"/>
                <a:ea typeface="微软雅黑" pitchFamily="34" charset="-122"/>
              </a:rPr>
              <a:t>20</a:t>
            </a:r>
            <a:r>
              <a:rPr lang="zh-CN" altLang="en-US" sz="2400" dirty="0" smtClean="0">
                <a:latin typeface="微软雅黑" pitchFamily="34" charset="-122"/>
                <a:ea typeface="微软雅黑" pitchFamily="34" charset="-122"/>
              </a:rPr>
              <a:t>，电子科技大学 </a:t>
            </a:r>
            <a:r>
              <a:rPr lang="en-US" altLang="zh-CN" sz="2400" dirty="0" smtClean="0">
                <a:latin typeface="微软雅黑" pitchFamily="34" charset="-122"/>
                <a:ea typeface="微软雅黑" pitchFamily="34" charset="-122"/>
              </a:rPr>
              <a:t>21</a:t>
            </a:r>
            <a:r>
              <a:rPr lang="zh-CN" altLang="en-US" sz="2400" dirty="0" smtClean="0">
                <a:latin typeface="微软雅黑" pitchFamily="34" charset="-122"/>
                <a:ea typeface="微软雅黑" pitchFamily="34" charset="-122"/>
              </a:rPr>
              <a:t>，西安交通大学 </a:t>
            </a:r>
            <a:r>
              <a:rPr lang="en-US" altLang="zh-CN" sz="2400" dirty="0" smtClean="0">
                <a:latin typeface="微软雅黑" pitchFamily="34" charset="-122"/>
                <a:ea typeface="微软雅黑" pitchFamily="34" charset="-122"/>
              </a:rPr>
              <a:t>22</a:t>
            </a:r>
            <a:r>
              <a:rPr lang="zh-CN" altLang="en-US" sz="2400" dirty="0" smtClean="0">
                <a:latin typeface="微软雅黑" pitchFamily="34" charset="-122"/>
                <a:ea typeface="微软雅黑" pitchFamily="34" charset="-122"/>
              </a:rPr>
              <a:t>，西北工业大学 </a:t>
            </a:r>
            <a:r>
              <a:rPr lang="en-US" altLang="zh-CN" sz="2400" dirty="0" smtClean="0">
                <a:latin typeface="微软雅黑" pitchFamily="34" charset="-122"/>
                <a:ea typeface="微软雅黑" pitchFamily="34" charset="-122"/>
              </a:rPr>
              <a:t>23</a:t>
            </a:r>
            <a:r>
              <a:rPr lang="zh-CN" altLang="en-US" sz="2400" dirty="0" smtClean="0">
                <a:latin typeface="微软雅黑" pitchFamily="34" charset="-122"/>
                <a:ea typeface="微软雅黑" pitchFamily="34" charset="-122"/>
              </a:rPr>
              <a:t>，西安电子科技大学 </a:t>
            </a:r>
            <a:r>
              <a:rPr lang="en-US" altLang="zh-CN" sz="2400" dirty="0" smtClean="0">
                <a:latin typeface="微软雅黑" pitchFamily="34" charset="-122"/>
                <a:ea typeface="微软雅黑" pitchFamily="34" charset="-122"/>
              </a:rPr>
              <a:t>24</a:t>
            </a:r>
            <a:r>
              <a:rPr lang="zh-CN" altLang="en-US" sz="2400" dirty="0" smtClean="0">
                <a:latin typeface="微软雅黑" pitchFamily="34" charset="-122"/>
                <a:ea typeface="微软雅黑" pitchFamily="34" charset="-122"/>
              </a:rPr>
              <a:t>，中国科学院大学 </a:t>
            </a:r>
            <a:r>
              <a:rPr lang="en-US" altLang="zh-CN" sz="2400" dirty="0" smtClean="0">
                <a:latin typeface="微软雅黑" pitchFamily="34" charset="-122"/>
                <a:ea typeface="微软雅黑" pitchFamily="34" charset="-122"/>
              </a:rPr>
              <a:t>25</a:t>
            </a:r>
            <a:r>
              <a:rPr lang="zh-CN" altLang="en-US" sz="2400" dirty="0" smtClean="0">
                <a:latin typeface="微软雅黑" pitchFamily="34" charset="-122"/>
                <a:ea typeface="微软雅黑" pitchFamily="34" charset="-122"/>
              </a:rPr>
              <a:t>，国防科学技术大学 </a:t>
            </a:r>
            <a:r>
              <a:rPr lang="en-US" altLang="zh-CN" sz="2400" dirty="0" smtClean="0">
                <a:latin typeface="微软雅黑" pitchFamily="34" charset="-122"/>
                <a:ea typeface="微软雅黑" pitchFamily="34" charset="-122"/>
              </a:rPr>
              <a:t>26</a:t>
            </a:r>
            <a:r>
              <a:rPr lang="zh-CN" altLang="en-US" sz="2400" dirty="0" smtClean="0">
                <a:latin typeface="微软雅黑" pitchFamily="34" charset="-122"/>
                <a:ea typeface="微软雅黑" pitchFamily="34" charset="-122"/>
              </a:rPr>
              <a:t>，解放军信息工程大学 </a:t>
            </a:r>
            <a:r>
              <a:rPr lang="en-US" altLang="zh-CN" sz="2400" dirty="0" smtClean="0">
                <a:latin typeface="微软雅黑" pitchFamily="34" charset="-122"/>
                <a:ea typeface="微软雅黑" pitchFamily="34" charset="-122"/>
              </a:rPr>
              <a:t>27</a:t>
            </a:r>
            <a:r>
              <a:rPr lang="zh-CN" altLang="en-US" sz="2400" dirty="0" smtClean="0">
                <a:latin typeface="微软雅黑" pitchFamily="34" charset="-122"/>
                <a:ea typeface="微软雅黑" pitchFamily="34" charset="-122"/>
              </a:rPr>
              <a:t>，解放军理工大学 </a:t>
            </a:r>
            <a:r>
              <a:rPr lang="en-US" altLang="zh-CN" sz="2400" dirty="0" smtClean="0">
                <a:latin typeface="微软雅黑" pitchFamily="34" charset="-122"/>
                <a:ea typeface="微软雅黑" pitchFamily="34" charset="-122"/>
              </a:rPr>
              <a:t>28</a:t>
            </a:r>
            <a:r>
              <a:rPr lang="zh-CN" altLang="en-US" sz="2400" dirty="0" smtClean="0">
                <a:latin typeface="微软雅黑" pitchFamily="34" charset="-122"/>
                <a:ea typeface="微软雅黑" pitchFamily="34" charset="-122"/>
              </a:rPr>
              <a:t>，解放军电子工程大学 </a:t>
            </a:r>
            <a:r>
              <a:rPr lang="en-US" altLang="zh-CN" sz="2400" dirty="0" smtClean="0">
                <a:latin typeface="微软雅黑" pitchFamily="34" charset="-122"/>
                <a:ea typeface="微软雅黑" pitchFamily="34" charset="-122"/>
              </a:rPr>
              <a:t>29</a:t>
            </a:r>
            <a:r>
              <a:rPr lang="zh-CN" altLang="en-US" sz="2400" dirty="0" smtClean="0">
                <a:latin typeface="微软雅黑" pitchFamily="34" charset="-122"/>
                <a:ea typeface="微软雅黑" pitchFamily="34" charset="-122"/>
              </a:rPr>
              <a:t>，空军工程大学</a:t>
            </a:r>
          </a:p>
        </p:txBody>
      </p:sp>
      <p:sp>
        <p:nvSpPr>
          <p:cNvPr id="33" name="文本框 121"/>
          <p:cNvSpPr txBox="1"/>
          <p:nvPr/>
        </p:nvSpPr>
        <p:spPr>
          <a:xfrm>
            <a:off x="5440342" y="305550"/>
            <a:ext cx="4288353" cy="584775"/>
          </a:xfrm>
          <a:prstGeom prst="rect">
            <a:avLst/>
          </a:prstGeom>
          <a:noFill/>
        </p:spPr>
        <p:txBody>
          <a:bodyPr vert="horz" wrap="none" rtlCol="0">
            <a:spAutoFit/>
          </a:bodyPr>
          <a:lstStyle/>
          <a:p>
            <a:r>
              <a:rPr lang="zh-CN" altLang="en-US" sz="3200" b="1" dirty="0" smtClean="0">
                <a:solidFill>
                  <a:schemeClr val="accent5"/>
                </a:solidFill>
                <a:effectLst>
                  <a:outerShdw dist="101600" dir="10800000" algn="r" rotWithShape="0">
                    <a:prstClr val="black">
                      <a:alpha val="20000"/>
                    </a:prstClr>
                  </a:outerShdw>
                </a:effectLst>
              </a:rPr>
              <a:t>网络空间安全一级学科</a:t>
            </a:r>
            <a:endParaRPr lang="zh-CN" altLang="en-US" sz="3200" b="1" dirty="0">
              <a:solidFill>
                <a:schemeClr val="accent5"/>
              </a:solidFill>
              <a:effectLst>
                <a:outerShdw dist="101600" dir="10800000" algn="r" rotWithShape="0">
                  <a:prstClr val="black">
                    <a:alpha val="20000"/>
                  </a:prstClr>
                </a:outerShdw>
              </a:effectLst>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106"/>
          <p:cNvSpPr/>
          <p:nvPr/>
        </p:nvSpPr>
        <p:spPr>
          <a:xfrm>
            <a:off x="0" y="0"/>
            <a:ext cx="3164378" cy="6858000"/>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07"/>
          <p:cNvGrpSpPr/>
          <p:nvPr/>
        </p:nvGrpSpPr>
        <p:grpSpPr>
          <a:xfrm>
            <a:off x="1406196" y="600888"/>
            <a:ext cx="3521404" cy="5780768"/>
            <a:chOff x="1582543" y="890381"/>
            <a:chExt cx="3168710" cy="5201782"/>
          </a:xfrm>
          <a:effectLst>
            <a:outerShdw dist="101600" dir="10800000" algn="r" rotWithShape="0">
              <a:prstClr val="black">
                <a:alpha val="20000"/>
              </a:prstClr>
            </a:outerShdw>
          </a:effectLst>
        </p:grpSpPr>
        <p:sp>
          <p:nvSpPr>
            <p:cNvPr id="10" name="Freeform 8"/>
            <p:cNvSpPr/>
            <p:nvPr/>
          </p:nvSpPr>
          <p:spPr bwMode="auto">
            <a:xfrm rot="13500000">
              <a:off x="177753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1"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rot="13500000">
              <a:off x="196836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2"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EB9B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rot="13500000">
              <a:off x="1582543" y="2108549"/>
              <a:ext cx="2784475" cy="2784475"/>
            </a:xfrm>
            <a:custGeom>
              <a:avLst/>
              <a:gdLst>
                <a:gd name="T0" fmla="*/ 1478 w 1496"/>
                <a:gd name="T1" fmla="*/ 1405 h 1497"/>
                <a:gd name="T2" fmla="*/ 1478 w 1496"/>
                <a:gd name="T3" fmla="*/ 1471 h 1497"/>
                <a:gd name="T4" fmla="*/ 1470 w 1496"/>
                <a:gd name="T5" fmla="*/ 1478 h 1497"/>
                <a:gd name="T6" fmla="*/ 1404 w 1496"/>
                <a:gd name="T7" fmla="*/ 1478 h 1497"/>
                <a:gd name="T8" fmla="*/ 19 w 1496"/>
                <a:gd name="T9" fmla="*/ 92 h 1497"/>
                <a:gd name="T10" fmla="*/ 19 w 1496"/>
                <a:gd name="T11" fmla="*/ 26 h 1497"/>
                <a:gd name="T12" fmla="*/ 26 w 1496"/>
                <a:gd name="T13" fmla="*/ 18 h 1497"/>
                <a:gd name="T14" fmla="*/ 92 w 1496"/>
                <a:gd name="T15" fmla="*/ 18 h 1497"/>
                <a:gd name="T16" fmla="*/ 1478 w 1496"/>
                <a:gd name="T17" fmla="*/ 1405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6" h="1497">
                  <a:moveTo>
                    <a:pt x="1478" y="1405"/>
                  </a:moveTo>
                  <a:cubicBezTo>
                    <a:pt x="1496" y="1423"/>
                    <a:pt x="1496" y="1452"/>
                    <a:pt x="1478" y="1471"/>
                  </a:cubicBezTo>
                  <a:cubicBezTo>
                    <a:pt x="1470" y="1478"/>
                    <a:pt x="1470" y="1478"/>
                    <a:pt x="1470" y="1478"/>
                  </a:cubicBezTo>
                  <a:cubicBezTo>
                    <a:pt x="1452" y="1497"/>
                    <a:pt x="1422" y="1496"/>
                    <a:pt x="1404" y="1478"/>
                  </a:cubicBezTo>
                  <a:cubicBezTo>
                    <a:pt x="19" y="92"/>
                    <a:pt x="19" y="92"/>
                    <a:pt x="19" y="92"/>
                  </a:cubicBezTo>
                  <a:cubicBezTo>
                    <a:pt x="0" y="74"/>
                    <a:pt x="0" y="44"/>
                    <a:pt x="19" y="26"/>
                  </a:cubicBezTo>
                  <a:cubicBezTo>
                    <a:pt x="26" y="18"/>
                    <a:pt x="26" y="18"/>
                    <a:pt x="26" y="18"/>
                  </a:cubicBezTo>
                  <a:cubicBezTo>
                    <a:pt x="45" y="0"/>
                    <a:pt x="74" y="0"/>
                    <a:pt x="92" y="18"/>
                  </a:cubicBezTo>
                  <a:lnTo>
                    <a:pt x="1478" y="1405"/>
                  </a:lnTo>
                  <a:close/>
                </a:path>
              </a:pathLst>
            </a:custGeom>
            <a:solidFill>
              <a:srgbClr val="EB9B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
            <p:cNvSpPr/>
            <p:nvPr/>
          </p:nvSpPr>
          <p:spPr bwMode="auto">
            <a:xfrm rot="13500000">
              <a:off x="2792412" y="890381"/>
              <a:ext cx="750888" cy="750888"/>
            </a:xfrm>
            <a:custGeom>
              <a:avLst/>
              <a:gdLst>
                <a:gd name="T0" fmla="*/ 385 w 403"/>
                <a:gd name="T1" fmla="*/ 165 h 404"/>
                <a:gd name="T2" fmla="*/ 385 w 403"/>
                <a:gd name="T3" fmla="*/ 231 h 404"/>
                <a:gd name="T4" fmla="*/ 231 w 403"/>
                <a:gd name="T5" fmla="*/ 386 h 404"/>
                <a:gd name="T6" fmla="*/ 165 w 403"/>
                <a:gd name="T7" fmla="*/ 385 h 404"/>
                <a:gd name="T8" fmla="*/ 18 w 403"/>
                <a:gd name="T9" fmla="*/ 239 h 404"/>
                <a:gd name="T10" fmla="*/ 18 w 403"/>
                <a:gd name="T11" fmla="*/ 173 h 404"/>
                <a:gd name="T12" fmla="*/ 173 w 403"/>
                <a:gd name="T13" fmla="*/ 18 h 404"/>
                <a:gd name="T14" fmla="*/ 239 w 403"/>
                <a:gd name="T15" fmla="*/ 18 h 404"/>
                <a:gd name="T16" fmla="*/ 385 w 403"/>
                <a:gd name="T17" fmla="*/ 16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385" y="165"/>
                  </a:moveTo>
                  <a:cubicBezTo>
                    <a:pt x="403" y="183"/>
                    <a:pt x="403" y="213"/>
                    <a:pt x="385" y="231"/>
                  </a:cubicBezTo>
                  <a:cubicBezTo>
                    <a:pt x="231" y="386"/>
                    <a:pt x="231" y="386"/>
                    <a:pt x="231" y="386"/>
                  </a:cubicBezTo>
                  <a:cubicBezTo>
                    <a:pt x="212" y="404"/>
                    <a:pt x="183" y="404"/>
                    <a:pt x="165" y="385"/>
                  </a:cubicBezTo>
                  <a:cubicBezTo>
                    <a:pt x="18" y="239"/>
                    <a:pt x="18" y="239"/>
                    <a:pt x="18" y="239"/>
                  </a:cubicBezTo>
                  <a:cubicBezTo>
                    <a:pt x="0" y="221"/>
                    <a:pt x="0" y="191"/>
                    <a:pt x="18" y="173"/>
                  </a:cubicBezTo>
                  <a:cubicBezTo>
                    <a:pt x="173" y="18"/>
                    <a:pt x="173" y="18"/>
                    <a:pt x="173" y="18"/>
                  </a:cubicBezTo>
                  <a:cubicBezTo>
                    <a:pt x="191" y="0"/>
                    <a:pt x="220" y="0"/>
                    <a:pt x="239" y="18"/>
                  </a:cubicBezTo>
                  <a:lnTo>
                    <a:pt x="385" y="165"/>
                  </a:lnTo>
                  <a:close/>
                </a:path>
              </a:pathLst>
            </a:custGeom>
            <a:solidFill>
              <a:srgbClr val="45B2DD"/>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Lst>
              <a:ahLst/>
              <a:cxnLst>
                <a:cxn ang="0">
                  <a:pos x="T0" y="T1"/>
                </a:cxn>
                <a:cxn ang="0">
                  <a:pos x="T2" y="T3"/>
                </a:cxn>
                <a:cxn ang="0">
                  <a:pos x="T4" y="T5"/>
                </a:cxn>
                <a:cxn ang="0">
                  <a:pos x="T6" y="T7"/>
                </a:cxn>
                <a:cxn ang="0">
                  <a:pos x="T8" y="T9"/>
                </a:cxn>
              </a:cxnLst>
              <a:rect l="0" t="0" r="r" b="b"/>
              <a:pathLst>
                <a:path w="481" h="490">
                  <a:moveTo>
                    <a:pt x="224" y="479"/>
                  </a:moveTo>
                  <a:lnTo>
                    <a:pt x="0" y="0"/>
                  </a:lnTo>
                  <a:lnTo>
                    <a:pt x="481" y="224"/>
                  </a:lnTo>
                  <a:lnTo>
                    <a:pt x="478" y="314"/>
                  </a:lnTo>
                  <a:lnTo>
                    <a:pt x="232" y="49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rot="13500000">
              <a:off x="2868845" y="1246652"/>
              <a:ext cx="596900" cy="598488"/>
            </a:xfrm>
            <a:custGeom>
              <a:avLst/>
              <a:gdLst>
                <a:gd name="T0" fmla="*/ 376 w 376"/>
                <a:gd name="T1" fmla="*/ 118 h 377"/>
                <a:gd name="T2" fmla="*/ 117 w 376"/>
                <a:gd name="T3" fmla="*/ 377 h 377"/>
                <a:gd name="T4" fmla="*/ 0 w 376"/>
                <a:gd name="T5" fmla="*/ 259 h 377"/>
                <a:gd name="T6" fmla="*/ 259 w 376"/>
                <a:gd name="T7" fmla="*/ 0 h 377"/>
                <a:gd name="T8" fmla="*/ 376 w 376"/>
                <a:gd name="T9" fmla="*/ 118 h 377"/>
              </a:gdLst>
              <a:ahLst/>
              <a:cxnLst>
                <a:cxn ang="0">
                  <a:pos x="T0" y="T1"/>
                </a:cxn>
                <a:cxn ang="0">
                  <a:pos x="T2" y="T3"/>
                </a:cxn>
                <a:cxn ang="0">
                  <a:pos x="T4" y="T5"/>
                </a:cxn>
                <a:cxn ang="0">
                  <a:pos x="T6" y="T7"/>
                </a:cxn>
                <a:cxn ang="0">
                  <a:pos x="T8" y="T9"/>
                </a:cxn>
              </a:cxnLst>
              <a:rect l="0" t="0" r="r" b="b"/>
              <a:pathLst>
                <a:path w="376" h="377">
                  <a:moveTo>
                    <a:pt x="376" y="118"/>
                  </a:moveTo>
                  <a:lnTo>
                    <a:pt x="117" y="377"/>
                  </a:lnTo>
                  <a:lnTo>
                    <a:pt x="0" y="259"/>
                  </a:lnTo>
                  <a:lnTo>
                    <a:pt x="259" y="0"/>
                  </a:lnTo>
                  <a:lnTo>
                    <a:pt x="376" y="118"/>
                  </a:lnTo>
                  <a:close/>
                </a:path>
              </a:pathLst>
            </a:custGeom>
            <a:solidFill>
              <a:srgbClr val="58595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p:nvPr/>
          </p:nvSpPr>
          <p:spPr bwMode="auto">
            <a:xfrm rot="13500000">
              <a:off x="2927021" y="1196737"/>
              <a:ext cx="479425" cy="479425"/>
            </a:xfrm>
            <a:custGeom>
              <a:avLst/>
              <a:gdLst>
                <a:gd name="T0" fmla="*/ 231 w 258"/>
                <a:gd name="T1" fmla="*/ 11 h 258"/>
                <a:gd name="T2" fmla="*/ 11 w 258"/>
                <a:gd name="T3" fmla="*/ 231 h 258"/>
                <a:gd name="T4" fmla="*/ 28 w 258"/>
                <a:gd name="T5" fmla="*/ 247 h 258"/>
                <a:gd name="T6" fmla="*/ 247 w 258"/>
                <a:gd name="T7" fmla="*/ 28 h 258"/>
                <a:gd name="T8" fmla="*/ 231 w 258"/>
                <a:gd name="T9" fmla="*/ 11 h 258"/>
              </a:gdLst>
              <a:ahLst/>
              <a:cxnLst>
                <a:cxn ang="0">
                  <a:pos x="T0" y="T1"/>
                </a:cxn>
                <a:cxn ang="0">
                  <a:pos x="T2" y="T3"/>
                </a:cxn>
                <a:cxn ang="0">
                  <a:pos x="T4" y="T5"/>
                </a:cxn>
                <a:cxn ang="0">
                  <a:pos x="T6" y="T7"/>
                </a:cxn>
                <a:cxn ang="0">
                  <a:pos x="T8" y="T9"/>
                </a:cxn>
              </a:cxnLst>
              <a:rect l="0" t="0" r="r" b="b"/>
              <a:pathLst>
                <a:path w="258" h="258">
                  <a:moveTo>
                    <a:pt x="231" y="11"/>
                  </a:moveTo>
                  <a:cubicBezTo>
                    <a:pt x="157" y="84"/>
                    <a:pt x="84" y="157"/>
                    <a:pt x="11" y="231"/>
                  </a:cubicBezTo>
                  <a:cubicBezTo>
                    <a:pt x="0" y="241"/>
                    <a:pt x="17" y="258"/>
                    <a:pt x="28" y="247"/>
                  </a:cubicBezTo>
                  <a:cubicBezTo>
                    <a:pt x="101" y="174"/>
                    <a:pt x="174" y="101"/>
                    <a:pt x="247" y="28"/>
                  </a:cubicBezTo>
                  <a:cubicBezTo>
                    <a:pt x="258" y="17"/>
                    <a:pt x="241" y="0"/>
                    <a:pt x="231" y="11"/>
                  </a:cubicBezTo>
                  <a:close/>
                </a:path>
              </a:pathLst>
            </a:custGeom>
            <a:solidFill>
              <a:srgbClr val="403F4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rot="13500000">
              <a:off x="2927350" y="1307538"/>
              <a:ext cx="481013" cy="477838"/>
            </a:xfrm>
            <a:custGeom>
              <a:avLst/>
              <a:gdLst>
                <a:gd name="T0" fmla="*/ 231 w 258"/>
                <a:gd name="T1" fmla="*/ 10 h 257"/>
                <a:gd name="T2" fmla="*/ 11 w 258"/>
                <a:gd name="T3" fmla="*/ 230 h 257"/>
                <a:gd name="T4" fmla="*/ 28 w 258"/>
                <a:gd name="T5" fmla="*/ 246 h 257"/>
                <a:gd name="T6" fmla="*/ 247 w 258"/>
                <a:gd name="T7" fmla="*/ 27 h 257"/>
                <a:gd name="T8" fmla="*/ 231 w 258"/>
                <a:gd name="T9" fmla="*/ 10 h 257"/>
              </a:gdLst>
              <a:ahLst/>
              <a:cxnLst>
                <a:cxn ang="0">
                  <a:pos x="T0" y="T1"/>
                </a:cxn>
                <a:cxn ang="0">
                  <a:pos x="T2" y="T3"/>
                </a:cxn>
                <a:cxn ang="0">
                  <a:pos x="T4" y="T5"/>
                </a:cxn>
                <a:cxn ang="0">
                  <a:pos x="T6" y="T7"/>
                </a:cxn>
                <a:cxn ang="0">
                  <a:pos x="T8" y="T9"/>
                </a:cxn>
              </a:cxnLst>
              <a:rect l="0" t="0" r="r" b="b"/>
              <a:pathLst>
                <a:path w="258" h="257">
                  <a:moveTo>
                    <a:pt x="231" y="10"/>
                  </a:moveTo>
                  <a:cubicBezTo>
                    <a:pt x="157" y="83"/>
                    <a:pt x="84" y="157"/>
                    <a:pt x="11" y="230"/>
                  </a:cubicBezTo>
                  <a:cubicBezTo>
                    <a:pt x="0" y="240"/>
                    <a:pt x="17" y="257"/>
                    <a:pt x="28" y="246"/>
                  </a:cubicBezTo>
                  <a:cubicBezTo>
                    <a:pt x="101" y="173"/>
                    <a:pt x="174" y="100"/>
                    <a:pt x="247" y="27"/>
                  </a:cubicBezTo>
                  <a:cubicBezTo>
                    <a:pt x="258" y="16"/>
                    <a:pt x="241" y="0"/>
                    <a:pt x="231" y="10"/>
                  </a:cubicBezTo>
                  <a:close/>
                </a:path>
              </a:pathLst>
            </a:custGeom>
            <a:solidFill>
              <a:srgbClr val="403F4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rot="13500000">
              <a:off x="2926788" y="1415070"/>
              <a:ext cx="481013" cy="479425"/>
            </a:xfrm>
            <a:custGeom>
              <a:avLst/>
              <a:gdLst>
                <a:gd name="T0" fmla="*/ 230 w 258"/>
                <a:gd name="T1" fmla="*/ 11 h 258"/>
                <a:gd name="T2" fmla="*/ 11 w 258"/>
                <a:gd name="T3" fmla="*/ 230 h 258"/>
                <a:gd name="T4" fmla="*/ 27 w 258"/>
                <a:gd name="T5" fmla="*/ 247 h 258"/>
                <a:gd name="T6" fmla="*/ 247 w 258"/>
                <a:gd name="T7" fmla="*/ 28 h 258"/>
                <a:gd name="T8" fmla="*/ 230 w 258"/>
                <a:gd name="T9" fmla="*/ 11 h 258"/>
              </a:gdLst>
              <a:ahLst/>
              <a:cxnLst>
                <a:cxn ang="0">
                  <a:pos x="T0" y="T1"/>
                </a:cxn>
                <a:cxn ang="0">
                  <a:pos x="T2" y="T3"/>
                </a:cxn>
                <a:cxn ang="0">
                  <a:pos x="T4" y="T5"/>
                </a:cxn>
                <a:cxn ang="0">
                  <a:pos x="T6" y="T7"/>
                </a:cxn>
                <a:cxn ang="0">
                  <a:pos x="T8" y="T9"/>
                </a:cxn>
              </a:cxnLst>
              <a:rect l="0" t="0" r="r" b="b"/>
              <a:pathLst>
                <a:path w="258" h="258">
                  <a:moveTo>
                    <a:pt x="230" y="11"/>
                  </a:moveTo>
                  <a:cubicBezTo>
                    <a:pt x="157" y="84"/>
                    <a:pt x="84" y="157"/>
                    <a:pt x="11" y="230"/>
                  </a:cubicBezTo>
                  <a:cubicBezTo>
                    <a:pt x="0" y="241"/>
                    <a:pt x="17" y="258"/>
                    <a:pt x="27" y="247"/>
                  </a:cubicBezTo>
                  <a:cubicBezTo>
                    <a:pt x="101" y="174"/>
                    <a:pt x="174" y="101"/>
                    <a:pt x="247" y="28"/>
                  </a:cubicBezTo>
                  <a:cubicBezTo>
                    <a:pt x="258" y="17"/>
                    <a:pt x="241" y="0"/>
                    <a:pt x="230" y="11"/>
                  </a:cubicBezTo>
                  <a:close/>
                </a:path>
              </a:pathLst>
            </a:custGeom>
            <a:solidFill>
              <a:srgbClr val="403F4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 name="T10" fmla="*/ 224 w 481"/>
                <a:gd name="T11" fmla="*/ 479 h 490"/>
              </a:gdLst>
              <a:ahLst/>
              <a:cxnLst>
                <a:cxn ang="0">
                  <a:pos x="T0" y="T1"/>
                </a:cxn>
                <a:cxn ang="0">
                  <a:pos x="T2" y="T3"/>
                </a:cxn>
                <a:cxn ang="0">
                  <a:pos x="T4" y="T5"/>
                </a:cxn>
                <a:cxn ang="0">
                  <a:pos x="T6" y="T7"/>
                </a:cxn>
                <a:cxn ang="0">
                  <a:pos x="T8" y="T9"/>
                </a:cxn>
                <a:cxn ang="0">
                  <a:pos x="T10" y="T11"/>
                </a:cxn>
              </a:cxnLst>
              <a:rect l="0" t="0" r="r" b="b"/>
              <a:pathLst>
                <a:path w="481" h="490">
                  <a:moveTo>
                    <a:pt x="224" y="479"/>
                  </a:moveTo>
                  <a:lnTo>
                    <a:pt x="0" y="0"/>
                  </a:lnTo>
                  <a:lnTo>
                    <a:pt x="481" y="224"/>
                  </a:lnTo>
                  <a:lnTo>
                    <a:pt x="478" y="314"/>
                  </a:lnTo>
                  <a:lnTo>
                    <a:pt x="232" y="490"/>
                  </a:lnTo>
                  <a:lnTo>
                    <a:pt x="224" y="479"/>
                  </a:lnTo>
                  <a:close/>
                </a:path>
              </a:pathLst>
            </a:custGeom>
            <a:solidFill>
              <a:srgbClr val="FFD09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rot="13500000">
              <a:off x="3066257" y="5888963"/>
              <a:ext cx="203200" cy="203200"/>
            </a:xfrm>
            <a:custGeom>
              <a:avLst/>
              <a:gdLst>
                <a:gd name="T0" fmla="*/ 0 w 109"/>
                <a:gd name="T1" fmla="*/ 0 h 109"/>
                <a:gd name="T2" fmla="*/ 50 w 109"/>
                <a:gd name="T3" fmla="*/ 106 h 109"/>
                <a:gd name="T4" fmla="*/ 89 w 109"/>
                <a:gd name="T5" fmla="*/ 89 h 109"/>
                <a:gd name="T6" fmla="*/ 107 w 109"/>
                <a:gd name="T7" fmla="*/ 49 h 109"/>
                <a:gd name="T8" fmla="*/ 0 w 109"/>
                <a:gd name="T9" fmla="*/ 0 h 109"/>
              </a:gdLst>
              <a:ahLst/>
              <a:cxnLst>
                <a:cxn ang="0">
                  <a:pos x="T0" y="T1"/>
                </a:cxn>
                <a:cxn ang="0">
                  <a:pos x="T2" y="T3"/>
                </a:cxn>
                <a:cxn ang="0">
                  <a:pos x="T4" y="T5"/>
                </a:cxn>
                <a:cxn ang="0">
                  <a:pos x="T6" y="T7"/>
                </a:cxn>
                <a:cxn ang="0">
                  <a:pos x="T8" y="T9"/>
                </a:cxn>
              </a:cxnLst>
              <a:rect l="0" t="0" r="r" b="b"/>
              <a:pathLst>
                <a:path w="109" h="109">
                  <a:moveTo>
                    <a:pt x="0" y="0"/>
                  </a:moveTo>
                  <a:cubicBezTo>
                    <a:pt x="50" y="106"/>
                    <a:pt x="50" y="106"/>
                    <a:pt x="50" y="106"/>
                  </a:cubicBezTo>
                  <a:cubicBezTo>
                    <a:pt x="50" y="106"/>
                    <a:pt x="69" y="109"/>
                    <a:pt x="89" y="89"/>
                  </a:cubicBezTo>
                  <a:cubicBezTo>
                    <a:pt x="109" y="69"/>
                    <a:pt x="107" y="49"/>
                    <a:pt x="107" y="49"/>
                  </a:cubicBez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9" name="矩形 118"/>
          <p:cNvSpPr/>
          <p:nvPr/>
        </p:nvSpPr>
        <p:spPr>
          <a:xfrm>
            <a:off x="3665353" y="2770821"/>
            <a:ext cx="2023110" cy="483235"/>
          </a:xfrm>
          <a:prstGeom prst="rect">
            <a:avLst/>
          </a:prstGeom>
        </p:spPr>
        <p:txBody>
          <a:bodyPr wrap="none">
            <a:spAutoFit/>
          </a:bodyPr>
          <a:lstStyle/>
          <a:p>
            <a:pPr algn="ctr"/>
            <a:r>
              <a:rPr lang="zh-CN" altLang="en-US" sz="2400" dirty="0">
                <a:solidFill>
                  <a:schemeClr val="bg1"/>
                </a:solidFill>
                <a:sym typeface="+mn-ea"/>
              </a:rPr>
              <a:t>多样性Variety</a:t>
            </a:r>
            <a:endParaRPr lang="zh-CN" altLang="en-US" sz="2400" dirty="0">
              <a:solidFill>
                <a:schemeClr val="bg1"/>
              </a:solidFill>
            </a:endParaRPr>
          </a:p>
        </p:txBody>
      </p:sp>
      <p:sp>
        <p:nvSpPr>
          <p:cNvPr id="120" name="矩形 119"/>
          <p:cNvSpPr/>
          <p:nvPr/>
        </p:nvSpPr>
        <p:spPr>
          <a:xfrm>
            <a:off x="3815133" y="3837665"/>
            <a:ext cx="1723550" cy="461665"/>
          </a:xfrm>
          <a:prstGeom prst="rect">
            <a:avLst/>
          </a:prstGeom>
        </p:spPr>
        <p:txBody>
          <a:bodyPr wrap="none">
            <a:spAutoFit/>
          </a:bodyPr>
          <a:lstStyle/>
          <a:p>
            <a:pPr algn="ctr"/>
            <a:r>
              <a:rPr lang="zh-CN" altLang="en-US" sz="2400" dirty="0" smtClean="0">
                <a:solidFill>
                  <a:schemeClr val="bg1"/>
                </a:solidFill>
              </a:rPr>
              <a:t>公安部定义</a:t>
            </a:r>
            <a:endParaRPr lang="zh-CN" altLang="en-US" sz="2400" dirty="0">
              <a:solidFill>
                <a:schemeClr val="bg1"/>
              </a:solidFill>
            </a:endParaRPr>
          </a:p>
        </p:txBody>
      </p:sp>
      <p:sp>
        <p:nvSpPr>
          <p:cNvPr id="121" name="矩形 120"/>
          <p:cNvSpPr/>
          <p:nvPr/>
        </p:nvSpPr>
        <p:spPr>
          <a:xfrm>
            <a:off x="3755523" y="4904508"/>
            <a:ext cx="1842770" cy="483235"/>
          </a:xfrm>
          <a:prstGeom prst="rect">
            <a:avLst/>
          </a:prstGeom>
        </p:spPr>
        <p:txBody>
          <a:bodyPr wrap="none">
            <a:spAutoFit/>
          </a:bodyPr>
          <a:lstStyle/>
          <a:p>
            <a:pPr algn="ctr"/>
            <a:r>
              <a:rPr lang="zh-CN" altLang="en-US" sz="2400" dirty="0">
                <a:solidFill>
                  <a:schemeClr val="bg1"/>
                </a:solidFill>
                <a:sym typeface="+mn-ea"/>
              </a:rPr>
              <a:t>速度Velocity</a:t>
            </a:r>
            <a:endParaRPr lang="zh-CN" altLang="en-US" sz="2400" dirty="0">
              <a:solidFill>
                <a:schemeClr val="bg1"/>
              </a:solidFill>
            </a:endParaRPr>
          </a:p>
        </p:txBody>
      </p:sp>
      <p:sp>
        <p:nvSpPr>
          <p:cNvPr id="122" name="文本框 121"/>
          <p:cNvSpPr txBox="1"/>
          <p:nvPr/>
        </p:nvSpPr>
        <p:spPr>
          <a:xfrm>
            <a:off x="781902" y="172200"/>
            <a:ext cx="1292662" cy="6555641"/>
          </a:xfrm>
          <a:prstGeom prst="rect">
            <a:avLst/>
          </a:prstGeom>
          <a:noFill/>
        </p:spPr>
        <p:txBody>
          <a:bodyPr vert="eaVert" wrap="none" rtlCol="0">
            <a:spAutoFit/>
          </a:bodyPr>
          <a:lstStyle/>
          <a:p>
            <a:r>
              <a:rPr lang="zh-CN" altLang="en-US" sz="7200" b="1" dirty="0" smtClean="0">
                <a:solidFill>
                  <a:schemeClr val="bg1"/>
                </a:solidFill>
                <a:effectLst>
                  <a:outerShdw dist="101600" dir="10800000" algn="r" rotWithShape="0">
                    <a:prstClr val="black">
                      <a:alpha val="20000"/>
                    </a:prstClr>
                  </a:outerShdw>
                </a:effectLst>
              </a:rPr>
              <a:t>几个概念的关系</a:t>
            </a:r>
            <a:endParaRPr lang="zh-CN" altLang="en-US" sz="7200" b="1" dirty="0">
              <a:solidFill>
                <a:schemeClr val="bg1"/>
              </a:solidFill>
              <a:effectLst>
                <a:outerShdw dist="101600" dir="10800000" algn="r" rotWithShape="0">
                  <a:prstClr val="black">
                    <a:alpha val="20000"/>
                  </a:prstClr>
                </a:outerShdw>
              </a:effectLst>
            </a:endParaRPr>
          </a:p>
        </p:txBody>
      </p:sp>
      <p:sp>
        <p:nvSpPr>
          <p:cNvPr id="124" name="文本框 123"/>
          <p:cNvSpPr txBox="1"/>
          <p:nvPr/>
        </p:nvSpPr>
        <p:spPr>
          <a:xfrm>
            <a:off x="4256212" y="879231"/>
            <a:ext cx="7002337" cy="4893647"/>
          </a:xfrm>
          <a:prstGeom prst="rect">
            <a:avLst/>
          </a:prstGeom>
          <a:noFill/>
        </p:spPr>
        <p:txBody>
          <a:bodyPr wrap="square" rtlCol="0">
            <a:spAutoFit/>
          </a:bodyPr>
          <a:lstStyle/>
          <a:p>
            <a:pPr algn="just"/>
            <a:r>
              <a:rPr lang="zh-CN" altLang="en-US" sz="2400" dirty="0" smtClean="0">
                <a:latin typeface="微软雅黑" pitchFamily="34" charset="-122"/>
                <a:ea typeface="微软雅黑" pitchFamily="34" charset="-122"/>
              </a:rPr>
              <a:t>网络安全、网络空间安全的核心是信息安全问题，只是出发点和侧重点有所差别。</a:t>
            </a:r>
            <a:r>
              <a:rPr lang="zh-CN" altLang="en-US" sz="2400" dirty="0" smtClean="0">
                <a:solidFill>
                  <a:srgbClr val="FF0000"/>
                </a:solidFill>
                <a:latin typeface="微软雅黑" pitchFamily="34" charset="-122"/>
                <a:ea typeface="微软雅黑" pitchFamily="34" charset="-122"/>
              </a:rPr>
              <a:t>信息安全</a:t>
            </a:r>
            <a:r>
              <a:rPr lang="zh-CN" altLang="en-US" sz="2400" dirty="0" smtClean="0">
                <a:latin typeface="微软雅黑" pitchFamily="34" charset="-122"/>
                <a:ea typeface="微软雅黑" pitchFamily="34" charset="-122"/>
              </a:rPr>
              <a:t>使用范围比较广，可以指</a:t>
            </a:r>
            <a:r>
              <a:rPr lang="zh-CN" altLang="en-US" sz="2400" dirty="0" smtClean="0">
                <a:solidFill>
                  <a:srgbClr val="FF0000"/>
                </a:solidFill>
                <a:latin typeface="微软雅黑" pitchFamily="34" charset="-122"/>
                <a:ea typeface="微软雅黑" pitchFamily="34" charset="-122"/>
              </a:rPr>
              <a:t>线下和线上的信息安全</a:t>
            </a:r>
            <a:r>
              <a:rPr lang="zh-CN" altLang="en-US" sz="2400" dirty="0" smtClean="0">
                <a:latin typeface="微软雅黑" pitchFamily="34" charset="-122"/>
                <a:ea typeface="微软雅黑" pitchFamily="34" charset="-122"/>
              </a:rPr>
              <a:t>，既可以指称传统的信息系统安全，</a:t>
            </a:r>
            <a:r>
              <a:rPr lang="zh-CN" altLang="en-US" sz="2400" dirty="0" smtClean="0">
                <a:solidFill>
                  <a:srgbClr val="FF0000"/>
                </a:solidFill>
                <a:latin typeface="微软雅黑" pitchFamily="34" charset="-122"/>
                <a:ea typeface="微软雅黑" pitchFamily="34" charset="-122"/>
              </a:rPr>
              <a:t>也可以指称网络安全和网络空间安全</a:t>
            </a:r>
            <a:r>
              <a:rPr lang="zh-CN" altLang="en-US" sz="2400" dirty="0" smtClean="0">
                <a:latin typeface="微软雅黑" pitchFamily="34" charset="-122"/>
                <a:ea typeface="微软雅黑" pitchFamily="34" charset="-122"/>
              </a:rPr>
              <a:t>，但无法完全替代网络安全与网络空间安全的内涵；</a:t>
            </a:r>
            <a:r>
              <a:rPr lang="zh-CN" altLang="en-US" sz="2400" dirty="0" smtClean="0">
                <a:solidFill>
                  <a:srgbClr val="FF0000"/>
                </a:solidFill>
                <a:latin typeface="微软雅黑" pitchFamily="34" charset="-122"/>
                <a:ea typeface="微软雅黑" pitchFamily="34" charset="-122"/>
              </a:rPr>
              <a:t>网络安全</a:t>
            </a:r>
            <a:r>
              <a:rPr lang="zh-CN" altLang="en-US" sz="2400" dirty="0" smtClean="0">
                <a:latin typeface="微软雅黑" pitchFamily="34" charset="-122"/>
                <a:ea typeface="微软雅黑" pitchFamily="34" charset="-122"/>
              </a:rPr>
              <a:t>可以指信息安全或网络空间安全，但侧重点是</a:t>
            </a:r>
            <a:r>
              <a:rPr lang="zh-CN" altLang="en-US" sz="2400" dirty="0" smtClean="0">
                <a:solidFill>
                  <a:srgbClr val="FF0000"/>
                </a:solidFill>
                <a:latin typeface="微软雅黑" pitchFamily="34" charset="-122"/>
                <a:ea typeface="微软雅黑" pitchFamily="34" charset="-122"/>
              </a:rPr>
              <a:t>线上安全和网络社会</a:t>
            </a:r>
            <a:r>
              <a:rPr lang="zh-CN" altLang="en-US" sz="2400" dirty="0" smtClean="0">
                <a:latin typeface="微软雅黑" pitchFamily="34" charset="-122"/>
                <a:ea typeface="微软雅黑" pitchFamily="34" charset="-122"/>
              </a:rPr>
              <a:t>（相对于现实社会）安全；</a:t>
            </a:r>
            <a:r>
              <a:rPr lang="zh-CN" altLang="en-US" sz="2400" dirty="0" smtClean="0">
                <a:solidFill>
                  <a:srgbClr val="FF0000"/>
                </a:solidFill>
                <a:latin typeface="微软雅黑" pitchFamily="34" charset="-122"/>
                <a:ea typeface="微软雅黑" pitchFamily="34" charset="-122"/>
              </a:rPr>
              <a:t>网络空间安全</a:t>
            </a:r>
            <a:r>
              <a:rPr lang="zh-CN" altLang="en-US" sz="2400" dirty="0" smtClean="0">
                <a:latin typeface="微软雅黑" pitchFamily="34" charset="-122"/>
                <a:ea typeface="微软雅黑" pitchFamily="34" charset="-122"/>
              </a:rPr>
              <a:t>可以指称信息安全或网络空间安全，但</a:t>
            </a:r>
            <a:r>
              <a:rPr lang="zh-CN" altLang="en-US" sz="2400" dirty="0" smtClean="0">
                <a:solidFill>
                  <a:srgbClr val="FF0000"/>
                </a:solidFill>
                <a:latin typeface="微软雅黑" pitchFamily="34" charset="-122"/>
                <a:ea typeface="微软雅黑" pitchFamily="34" charset="-122"/>
              </a:rPr>
              <a:t>侧重点是与陆、海、空、太空并列的空间概念</a:t>
            </a:r>
            <a:r>
              <a:rPr lang="zh-CN" altLang="en-US" sz="2400" dirty="0" smtClean="0">
                <a:latin typeface="微软雅黑" pitchFamily="34" charset="-122"/>
                <a:ea typeface="微软雅黑" pitchFamily="34" charset="-122"/>
              </a:rPr>
              <a:t>。网络安全、网络空间安全、信息安全三者相比较，前两者反映的信息安全</a:t>
            </a:r>
            <a:r>
              <a:rPr lang="zh-CN" altLang="en-US" sz="2400" dirty="0" smtClean="0">
                <a:solidFill>
                  <a:srgbClr val="FF0000"/>
                </a:solidFill>
                <a:latin typeface="微软雅黑" pitchFamily="34" charset="-122"/>
                <a:ea typeface="微软雅黑" pitchFamily="34" charset="-122"/>
              </a:rPr>
              <a:t>更立体、更宽域、更多层次、也更多样，更体现网络和空间的特征</a:t>
            </a:r>
            <a:r>
              <a:rPr lang="zh-CN" altLang="en-US" sz="2400" dirty="0" smtClean="0">
                <a:latin typeface="微软雅黑" pitchFamily="34" charset="-122"/>
                <a:ea typeface="微软雅黑" pitchFamily="34" charset="-122"/>
              </a:rPr>
              <a:t>，并与其他安全领域有更多的渗透与融合。</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1B1C8"/>
        </a:solidFill>
        <a:effectLst/>
      </p:bgPr>
    </p:bg>
    <p:spTree>
      <p:nvGrpSpPr>
        <p:cNvPr id="1" name=""/>
        <p:cNvGrpSpPr/>
        <p:nvPr/>
      </p:nvGrpSpPr>
      <p:grpSpPr>
        <a:xfrm>
          <a:off x="0" y="0"/>
          <a:ext cx="0" cy="0"/>
          <a:chOff x="0" y="0"/>
          <a:chExt cx="0" cy="0"/>
        </a:xfrm>
      </p:grpSpPr>
      <p:grpSp>
        <p:nvGrpSpPr>
          <p:cNvPr id="179" name="组合 178"/>
          <p:cNvGrpSpPr/>
          <p:nvPr/>
        </p:nvGrpSpPr>
        <p:grpSpPr>
          <a:xfrm>
            <a:off x="-1756886" y="-2851437"/>
            <a:ext cx="15707043" cy="15819784"/>
            <a:chOff x="-1757523" y="-4480891"/>
            <a:chExt cx="15707043" cy="15819784"/>
          </a:xfrm>
        </p:grpSpPr>
        <p:sp>
          <p:nvSpPr>
            <p:cNvPr id="180" name="Freeform 6"/>
            <p:cNvSpPr/>
            <p:nvPr/>
          </p:nvSpPr>
          <p:spPr bwMode="auto">
            <a:xfrm>
              <a:off x="6104716" y="-4480045"/>
              <a:ext cx="2504920" cy="7885005"/>
            </a:xfrm>
            <a:custGeom>
              <a:avLst/>
              <a:gdLst>
                <a:gd name="T0" fmla="*/ 473 w 473"/>
                <a:gd name="T1" fmla="*/ 0 h 1521"/>
                <a:gd name="T2" fmla="*/ 250 w 473"/>
                <a:gd name="T3" fmla="*/ 0 h 1521"/>
                <a:gd name="T4" fmla="*/ 0 w 473"/>
                <a:gd name="T5" fmla="*/ 1521 h 1521"/>
                <a:gd name="T6" fmla="*/ 473 w 473"/>
                <a:gd name="T7" fmla="*/ 0 h 1521"/>
                <a:gd name="connsiteX0" fmla="*/ 10334 w 10334"/>
                <a:gd name="connsiteY0" fmla="*/ 0 h 10116"/>
                <a:gd name="connsiteX1" fmla="*/ 5619 w 10334"/>
                <a:gd name="connsiteY1" fmla="*/ 0 h 10116"/>
                <a:gd name="connsiteX2" fmla="*/ 0 w 10334"/>
                <a:gd name="connsiteY2" fmla="*/ 10116 h 10116"/>
                <a:gd name="connsiteX3" fmla="*/ 10334 w 10334"/>
                <a:gd name="connsiteY3" fmla="*/ 0 h 10116"/>
              </a:gdLst>
              <a:ahLst/>
              <a:cxnLst>
                <a:cxn ang="0">
                  <a:pos x="connsiteX0" y="connsiteY0"/>
                </a:cxn>
                <a:cxn ang="0">
                  <a:pos x="connsiteX1" y="connsiteY1"/>
                </a:cxn>
                <a:cxn ang="0">
                  <a:pos x="connsiteX2" y="connsiteY2"/>
                </a:cxn>
                <a:cxn ang="0">
                  <a:pos x="connsiteX3" y="connsiteY3"/>
                </a:cxn>
              </a:cxnLst>
              <a:rect l="l" t="t" r="r" b="b"/>
              <a:pathLst>
                <a:path w="10334" h="10116">
                  <a:moveTo>
                    <a:pt x="10334" y="0"/>
                  </a:moveTo>
                  <a:lnTo>
                    <a:pt x="5619" y="0"/>
                  </a:lnTo>
                  <a:lnTo>
                    <a:pt x="0" y="10116"/>
                  </a:lnTo>
                  <a:lnTo>
                    <a:pt x="10334" y="0"/>
                  </a:lnTo>
                  <a:close/>
                </a:path>
              </a:pathLst>
            </a:custGeom>
            <a:solidFill>
              <a:srgbClr val="FFFFFF">
                <a:alpha val="40000"/>
              </a:srgbClr>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7"/>
            <p:cNvSpPr>
              <a:spLocks noEditPoints="1"/>
            </p:cNvSpPr>
            <p:nvPr/>
          </p:nvSpPr>
          <p:spPr bwMode="auto">
            <a:xfrm>
              <a:off x="-1757520" y="-4480891"/>
              <a:ext cx="15707040" cy="15819784"/>
            </a:xfrm>
            <a:custGeom>
              <a:avLst/>
              <a:gdLst>
                <a:gd name="T0" fmla="*/ 1544 w 3065"/>
                <a:gd name="T1" fmla="*/ 1531 h 3087"/>
                <a:gd name="T2" fmla="*/ 1548 w 3065"/>
                <a:gd name="T3" fmla="*/ 1544 h 3087"/>
                <a:gd name="T4" fmla="*/ 1534 w 3065"/>
                <a:gd name="T5" fmla="*/ 1539 h 3087"/>
                <a:gd name="T6" fmla="*/ 1536 w 3065"/>
                <a:gd name="T7" fmla="*/ 1531 h 3087"/>
                <a:gd name="T8" fmla="*/ 1528 w 3065"/>
                <a:gd name="T9" fmla="*/ 1506 h 3087"/>
                <a:gd name="T10" fmla="*/ 1529 w 3065"/>
                <a:gd name="T11" fmla="*/ 1531 h 3087"/>
                <a:gd name="T12" fmla="*/ 556 w 3065"/>
                <a:gd name="T13" fmla="*/ 0 h 3087"/>
                <a:gd name="T14" fmla="*/ 1529 w 3065"/>
                <a:gd name="T15" fmla="*/ 1544 h 3087"/>
                <a:gd name="T16" fmla="*/ 1526 w 3065"/>
                <a:gd name="T17" fmla="*/ 1544 h 3087"/>
                <a:gd name="T18" fmla="*/ 1521 w 3065"/>
                <a:gd name="T19" fmla="*/ 1542 h 3087"/>
                <a:gd name="T20" fmla="*/ 0 w 3065"/>
                <a:gd name="T21" fmla="*/ 0 h 3087"/>
                <a:gd name="T22" fmla="*/ 1511 w 3065"/>
                <a:gd name="T23" fmla="*/ 1540 h 3087"/>
                <a:gd name="T24" fmla="*/ 1488 w 3065"/>
                <a:gd name="T25" fmla="*/ 1537 h 3087"/>
                <a:gd name="T26" fmla="*/ 1498 w 3065"/>
                <a:gd name="T27" fmla="*/ 1542 h 3087"/>
                <a:gd name="T28" fmla="*/ 0 w 3065"/>
                <a:gd name="T29" fmla="*/ 1466 h 3087"/>
                <a:gd name="T30" fmla="*/ 0 w 3065"/>
                <a:gd name="T31" fmla="*/ 1622 h 3087"/>
                <a:gd name="T32" fmla="*/ 1496 w 3065"/>
                <a:gd name="T33" fmla="*/ 1547 h 3087"/>
                <a:gd name="T34" fmla="*/ 1488 w 3065"/>
                <a:gd name="T35" fmla="*/ 1550 h 3087"/>
                <a:gd name="T36" fmla="*/ 1511 w 3065"/>
                <a:gd name="T37" fmla="*/ 1547 h 3087"/>
                <a:gd name="T38" fmla="*/ 0 w 3065"/>
                <a:gd name="T39" fmla="*/ 3087 h 3087"/>
                <a:gd name="T40" fmla="*/ 1521 w 3065"/>
                <a:gd name="T41" fmla="*/ 1545 h 3087"/>
                <a:gd name="T42" fmla="*/ 1528 w 3065"/>
                <a:gd name="T43" fmla="*/ 1545 h 3087"/>
                <a:gd name="T44" fmla="*/ 556 w 3065"/>
                <a:gd name="T45" fmla="*/ 3087 h 3087"/>
                <a:gd name="T46" fmla="*/ 1529 w 3065"/>
                <a:gd name="T47" fmla="*/ 1554 h 3087"/>
                <a:gd name="T48" fmla="*/ 1529 w 3065"/>
                <a:gd name="T49" fmla="*/ 1562 h 3087"/>
                <a:gd name="T50" fmla="*/ 1634 w 3065"/>
                <a:gd name="T51" fmla="*/ 3087 h 3087"/>
                <a:gd name="T52" fmla="*/ 2011 w 3065"/>
                <a:gd name="T53" fmla="*/ 3087 h 3087"/>
                <a:gd name="T54" fmla="*/ 1534 w 3065"/>
                <a:gd name="T55" fmla="*/ 1552 h 3087"/>
                <a:gd name="T56" fmla="*/ 1534 w 3065"/>
                <a:gd name="T57" fmla="*/ 1550 h 3087"/>
                <a:gd name="T58" fmla="*/ 1534 w 3065"/>
                <a:gd name="T59" fmla="*/ 1545 h 3087"/>
                <a:gd name="T60" fmla="*/ 1546 w 3065"/>
                <a:gd name="T61" fmla="*/ 1545 h 3087"/>
                <a:gd name="T62" fmla="*/ 1544 w 3065"/>
                <a:gd name="T63" fmla="*/ 1555 h 3087"/>
                <a:gd name="T64" fmla="*/ 3065 w 3065"/>
                <a:gd name="T65" fmla="*/ 2768 h 3087"/>
                <a:gd name="T66" fmla="*/ 3065 w 3065"/>
                <a:gd name="T67" fmla="*/ 2512 h 3087"/>
                <a:gd name="T68" fmla="*/ 1597 w 3065"/>
                <a:gd name="T69" fmla="*/ 1550 h 3087"/>
                <a:gd name="T70" fmla="*/ 3065 w 3065"/>
                <a:gd name="T71" fmla="*/ 1772 h 3087"/>
                <a:gd name="T72" fmla="*/ 3065 w 3065"/>
                <a:gd name="T73" fmla="*/ 1550 h 3087"/>
                <a:gd name="T74" fmla="*/ 1594 w 3065"/>
                <a:gd name="T75" fmla="*/ 1540 h 3087"/>
                <a:gd name="T76" fmla="*/ 1602 w 3065"/>
                <a:gd name="T77" fmla="*/ 1539 h 3087"/>
                <a:gd name="T78" fmla="*/ 3065 w 3065"/>
                <a:gd name="T79" fmla="*/ 915 h 3087"/>
                <a:gd name="T80" fmla="*/ 1549 w 3065"/>
                <a:gd name="T81" fmla="*/ 1537 h 3087"/>
                <a:gd name="T82" fmla="*/ 1531 w 3065"/>
                <a:gd name="T83" fmla="*/ 1547 h 3087"/>
                <a:gd name="T84" fmla="*/ 1531 w 3065"/>
                <a:gd name="T85" fmla="*/ 1549 h 3087"/>
                <a:gd name="T86" fmla="*/ 1569 w 3065"/>
                <a:gd name="T87" fmla="*/ 1545 h 3087"/>
                <a:gd name="T88" fmla="*/ 1577 w 3065"/>
                <a:gd name="T89" fmla="*/ 1542 h 3087"/>
                <a:gd name="T90" fmla="*/ 1577 w 3065"/>
                <a:gd name="T91" fmla="*/ 1542 h 3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5" h="3087">
                  <a:moveTo>
                    <a:pt x="3065" y="0"/>
                  </a:moveTo>
                  <a:lnTo>
                    <a:pt x="2757" y="0"/>
                  </a:lnTo>
                  <a:lnTo>
                    <a:pt x="1544" y="1531"/>
                  </a:lnTo>
                  <a:lnTo>
                    <a:pt x="1544" y="1542"/>
                  </a:lnTo>
                  <a:lnTo>
                    <a:pt x="1544" y="1542"/>
                  </a:lnTo>
                  <a:lnTo>
                    <a:pt x="1548" y="1544"/>
                  </a:lnTo>
                  <a:lnTo>
                    <a:pt x="1536" y="1544"/>
                  </a:lnTo>
                  <a:lnTo>
                    <a:pt x="1534" y="1544"/>
                  </a:lnTo>
                  <a:lnTo>
                    <a:pt x="1534" y="1539"/>
                  </a:lnTo>
                  <a:lnTo>
                    <a:pt x="2509" y="0"/>
                  </a:lnTo>
                  <a:lnTo>
                    <a:pt x="2218" y="0"/>
                  </a:lnTo>
                  <a:lnTo>
                    <a:pt x="1536" y="1531"/>
                  </a:lnTo>
                  <a:lnTo>
                    <a:pt x="1634" y="0"/>
                  </a:lnTo>
                  <a:lnTo>
                    <a:pt x="1425" y="0"/>
                  </a:lnTo>
                  <a:lnTo>
                    <a:pt x="1528" y="1506"/>
                  </a:lnTo>
                  <a:lnTo>
                    <a:pt x="1278" y="0"/>
                  </a:lnTo>
                  <a:lnTo>
                    <a:pt x="1054" y="0"/>
                  </a:lnTo>
                  <a:lnTo>
                    <a:pt x="1529" y="1531"/>
                  </a:lnTo>
                  <a:lnTo>
                    <a:pt x="1529" y="1532"/>
                  </a:lnTo>
                  <a:lnTo>
                    <a:pt x="848" y="0"/>
                  </a:lnTo>
                  <a:lnTo>
                    <a:pt x="556" y="0"/>
                  </a:lnTo>
                  <a:lnTo>
                    <a:pt x="1529" y="1536"/>
                  </a:lnTo>
                  <a:lnTo>
                    <a:pt x="1531" y="1542"/>
                  </a:lnTo>
                  <a:lnTo>
                    <a:pt x="1529" y="1544"/>
                  </a:lnTo>
                  <a:lnTo>
                    <a:pt x="1529" y="1544"/>
                  </a:lnTo>
                  <a:lnTo>
                    <a:pt x="1524" y="1529"/>
                  </a:lnTo>
                  <a:lnTo>
                    <a:pt x="1526" y="1544"/>
                  </a:lnTo>
                  <a:lnTo>
                    <a:pt x="1518" y="1544"/>
                  </a:lnTo>
                  <a:lnTo>
                    <a:pt x="1521" y="1542"/>
                  </a:lnTo>
                  <a:lnTo>
                    <a:pt x="1521" y="1542"/>
                  </a:lnTo>
                  <a:lnTo>
                    <a:pt x="1521" y="1531"/>
                  </a:lnTo>
                  <a:lnTo>
                    <a:pt x="308" y="0"/>
                  </a:lnTo>
                  <a:lnTo>
                    <a:pt x="0" y="0"/>
                  </a:lnTo>
                  <a:lnTo>
                    <a:pt x="0" y="320"/>
                  </a:lnTo>
                  <a:lnTo>
                    <a:pt x="1516" y="1537"/>
                  </a:lnTo>
                  <a:lnTo>
                    <a:pt x="1511" y="1540"/>
                  </a:lnTo>
                  <a:lnTo>
                    <a:pt x="0" y="574"/>
                  </a:lnTo>
                  <a:lnTo>
                    <a:pt x="0" y="915"/>
                  </a:lnTo>
                  <a:lnTo>
                    <a:pt x="1488" y="1537"/>
                  </a:lnTo>
                  <a:lnTo>
                    <a:pt x="1481" y="1537"/>
                  </a:lnTo>
                  <a:lnTo>
                    <a:pt x="1518" y="1542"/>
                  </a:lnTo>
                  <a:lnTo>
                    <a:pt x="1498" y="1542"/>
                  </a:lnTo>
                  <a:lnTo>
                    <a:pt x="1495" y="1540"/>
                  </a:lnTo>
                  <a:lnTo>
                    <a:pt x="1490" y="1542"/>
                  </a:lnTo>
                  <a:lnTo>
                    <a:pt x="0" y="1466"/>
                  </a:lnTo>
                  <a:lnTo>
                    <a:pt x="0" y="1537"/>
                  </a:lnTo>
                  <a:lnTo>
                    <a:pt x="0" y="1550"/>
                  </a:lnTo>
                  <a:lnTo>
                    <a:pt x="0" y="1622"/>
                  </a:lnTo>
                  <a:lnTo>
                    <a:pt x="1491" y="1547"/>
                  </a:lnTo>
                  <a:lnTo>
                    <a:pt x="1495" y="1547"/>
                  </a:lnTo>
                  <a:lnTo>
                    <a:pt x="1496" y="1547"/>
                  </a:lnTo>
                  <a:lnTo>
                    <a:pt x="1508" y="1545"/>
                  </a:lnTo>
                  <a:lnTo>
                    <a:pt x="1481" y="1550"/>
                  </a:lnTo>
                  <a:lnTo>
                    <a:pt x="1488" y="1550"/>
                  </a:lnTo>
                  <a:lnTo>
                    <a:pt x="0" y="2171"/>
                  </a:lnTo>
                  <a:lnTo>
                    <a:pt x="0" y="2512"/>
                  </a:lnTo>
                  <a:lnTo>
                    <a:pt x="1511" y="1547"/>
                  </a:lnTo>
                  <a:lnTo>
                    <a:pt x="1516" y="1549"/>
                  </a:lnTo>
                  <a:lnTo>
                    <a:pt x="0" y="2768"/>
                  </a:lnTo>
                  <a:lnTo>
                    <a:pt x="0" y="3087"/>
                  </a:lnTo>
                  <a:lnTo>
                    <a:pt x="308" y="3087"/>
                  </a:lnTo>
                  <a:lnTo>
                    <a:pt x="1521" y="1555"/>
                  </a:lnTo>
                  <a:lnTo>
                    <a:pt x="1521" y="1545"/>
                  </a:lnTo>
                  <a:lnTo>
                    <a:pt x="1521" y="1545"/>
                  </a:lnTo>
                  <a:lnTo>
                    <a:pt x="1519" y="1545"/>
                  </a:lnTo>
                  <a:lnTo>
                    <a:pt x="1528" y="1545"/>
                  </a:lnTo>
                  <a:lnTo>
                    <a:pt x="1528" y="1549"/>
                  </a:lnTo>
                  <a:lnTo>
                    <a:pt x="1526" y="1550"/>
                  </a:lnTo>
                  <a:lnTo>
                    <a:pt x="556" y="3087"/>
                  </a:lnTo>
                  <a:lnTo>
                    <a:pt x="848" y="3087"/>
                  </a:lnTo>
                  <a:lnTo>
                    <a:pt x="1528" y="1552"/>
                  </a:lnTo>
                  <a:lnTo>
                    <a:pt x="1529" y="1554"/>
                  </a:lnTo>
                  <a:lnTo>
                    <a:pt x="1054" y="3087"/>
                  </a:lnTo>
                  <a:lnTo>
                    <a:pt x="1278" y="3087"/>
                  </a:lnTo>
                  <a:lnTo>
                    <a:pt x="1529" y="1562"/>
                  </a:lnTo>
                  <a:lnTo>
                    <a:pt x="1531" y="1567"/>
                  </a:lnTo>
                  <a:lnTo>
                    <a:pt x="1425" y="3087"/>
                  </a:lnTo>
                  <a:lnTo>
                    <a:pt x="1634" y="3087"/>
                  </a:lnTo>
                  <a:lnTo>
                    <a:pt x="1536" y="1603"/>
                  </a:lnTo>
                  <a:lnTo>
                    <a:pt x="1788" y="3087"/>
                  </a:lnTo>
                  <a:lnTo>
                    <a:pt x="2011" y="3087"/>
                  </a:lnTo>
                  <a:lnTo>
                    <a:pt x="1534" y="1560"/>
                  </a:lnTo>
                  <a:lnTo>
                    <a:pt x="1534" y="1557"/>
                  </a:lnTo>
                  <a:lnTo>
                    <a:pt x="1534" y="1552"/>
                  </a:lnTo>
                  <a:lnTo>
                    <a:pt x="2218" y="3087"/>
                  </a:lnTo>
                  <a:lnTo>
                    <a:pt x="2509" y="3087"/>
                  </a:lnTo>
                  <a:lnTo>
                    <a:pt x="1534" y="1550"/>
                  </a:lnTo>
                  <a:lnTo>
                    <a:pt x="1534" y="1545"/>
                  </a:lnTo>
                  <a:lnTo>
                    <a:pt x="1534" y="1545"/>
                  </a:lnTo>
                  <a:lnTo>
                    <a:pt x="1534" y="1545"/>
                  </a:lnTo>
                  <a:lnTo>
                    <a:pt x="1534" y="1544"/>
                  </a:lnTo>
                  <a:lnTo>
                    <a:pt x="1536" y="1544"/>
                  </a:lnTo>
                  <a:lnTo>
                    <a:pt x="1546" y="1545"/>
                  </a:lnTo>
                  <a:lnTo>
                    <a:pt x="1544" y="1545"/>
                  </a:lnTo>
                  <a:lnTo>
                    <a:pt x="1544" y="1545"/>
                  </a:lnTo>
                  <a:lnTo>
                    <a:pt x="1544" y="1555"/>
                  </a:lnTo>
                  <a:lnTo>
                    <a:pt x="2757" y="3087"/>
                  </a:lnTo>
                  <a:lnTo>
                    <a:pt x="3065" y="3087"/>
                  </a:lnTo>
                  <a:lnTo>
                    <a:pt x="3065" y="2768"/>
                  </a:lnTo>
                  <a:lnTo>
                    <a:pt x="1549" y="1549"/>
                  </a:lnTo>
                  <a:lnTo>
                    <a:pt x="1554" y="1547"/>
                  </a:lnTo>
                  <a:lnTo>
                    <a:pt x="3065" y="2512"/>
                  </a:lnTo>
                  <a:lnTo>
                    <a:pt x="3065" y="2171"/>
                  </a:lnTo>
                  <a:lnTo>
                    <a:pt x="1577" y="1550"/>
                  </a:lnTo>
                  <a:lnTo>
                    <a:pt x="1597" y="1550"/>
                  </a:lnTo>
                  <a:lnTo>
                    <a:pt x="1602" y="1549"/>
                  </a:lnTo>
                  <a:lnTo>
                    <a:pt x="3065" y="1969"/>
                  </a:lnTo>
                  <a:lnTo>
                    <a:pt x="3065" y="1772"/>
                  </a:lnTo>
                  <a:lnTo>
                    <a:pt x="1602" y="1547"/>
                  </a:lnTo>
                  <a:lnTo>
                    <a:pt x="3065" y="1622"/>
                  </a:lnTo>
                  <a:lnTo>
                    <a:pt x="3065" y="1550"/>
                  </a:lnTo>
                  <a:lnTo>
                    <a:pt x="3065" y="1537"/>
                  </a:lnTo>
                  <a:lnTo>
                    <a:pt x="3065" y="1466"/>
                  </a:lnTo>
                  <a:lnTo>
                    <a:pt x="1594" y="1540"/>
                  </a:lnTo>
                  <a:lnTo>
                    <a:pt x="3065" y="1315"/>
                  </a:lnTo>
                  <a:lnTo>
                    <a:pt x="3065" y="1119"/>
                  </a:lnTo>
                  <a:lnTo>
                    <a:pt x="1602" y="1539"/>
                  </a:lnTo>
                  <a:lnTo>
                    <a:pt x="1597" y="1537"/>
                  </a:lnTo>
                  <a:lnTo>
                    <a:pt x="1577" y="1537"/>
                  </a:lnTo>
                  <a:lnTo>
                    <a:pt x="3065" y="915"/>
                  </a:lnTo>
                  <a:lnTo>
                    <a:pt x="3065" y="574"/>
                  </a:lnTo>
                  <a:lnTo>
                    <a:pt x="1554" y="1540"/>
                  </a:lnTo>
                  <a:lnTo>
                    <a:pt x="1549" y="1537"/>
                  </a:lnTo>
                  <a:lnTo>
                    <a:pt x="3065" y="320"/>
                  </a:lnTo>
                  <a:lnTo>
                    <a:pt x="3065" y="0"/>
                  </a:lnTo>
                  <a:close/>
                  <a:moveTo>
                    <a:pt x="1531" y="1547"/>
                  </a:moveTo>
                  <a:lnTo>
                    <a:pt x="1531" y="1547"/>
                  </a:lnTo>
                  <a:lnTo>
                    <a:pt x="1531" y="1547"/>
                  </a:lnTo>
                  <a:lnTo>
                    <a:pt x="1531" y="1549"/>
                  </a:lnTo>
                  <a:lnTo>
                    <a:pt x="1531" y="1547"/>
                  </a:lnTo>
                  <a:close/>
                  <a:moveTo>
                    <a:pt x="1571" y="1547"/>
                  </a:moveTo>
                  <a:lnTo>
                    <a:pt x="1569" y="1545"/>
                  </a:lnTo>
                  <a:lnTo>
                    <a:pt x="1574" y="1545"/>
                  </a:lnTo>
                  <a:lnTo>
                    <a:pt x="1571" y="1547"/>
                  </a:lnTo>
                  <a:close/>
                  <a:moveTo>
                    <a:pt x="1577" y="1542"/>
                  </a:moveTo>
                  <a:lnTo>
                    <a:pt x="1566" y="1542"/>
                  </a:lnTo>
                  <a:lnTo>
                    <a:pt x="1571" y="1540"/>
                  </a:lnTo>
                  <a:lnTo>
                    <a:pt x="1577" y="1542"/>
                  </a:lnTo>
                  <a:close/>
                </a:path>
              </a:pathLst>
            </a:custGeom>
            <a:solidFill>
              <a:srgbClr val="FFFFFF">
                <a:alpha val="40000"/>
              </a:srgbClr>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8"/>
            <p:cNvSpPr/>
            <p:nvPr/>
          </p:nvSpPr>
          <p:spPr bwMode="auto">
            <a:xfrm>
              <a:off x="-1757523" y="3436298"/>
              <a:ext cx="7752441" cy="2180394"/>
            </a:xfrm>
            <a:custGeom>
              <a:avLst/>
              <a:gdLst>
                <a:gd name="T0" fmla="*/ 0 w 1438"/>
                <a:gd name="T1" fmla="*/ 412 h 412"/>
                <a:gd name="T2" fmla="*/ 1438 w 1438"/>
                <a:gd name="T3" fmla="*/ 0 h 412"/>
                <a:gd name="T4" fmla="*/ 0 w 1438"/>
                <a:gd name="T5" fmla="*/ 215 h 412"/>
                <a:gd name="T6" fmla="*/ 0 w 1438"/>
                <a:gd name="T7" fmla="*/ 412 h 412"/>
                <a:gd name="connsiteX0" fmla="*/ 0 w 10520"/>
                <a:gd name="connsiteY0" fmla="*/ 10327 h 10327"/>
                <a:gd name="connsiteX1" fmla="*/ 10520 w 10520"/>
                <a:gd name="connsiteY1" fmla="*/ 0 h 10327"/>
                <a:gd name="connsiteX2" fmla="*/ 0 w 10520"/>
                <a:gd name="connsiteY2" fmla="*/ 5545 h 10327"/>
                <a:gd name="connsiteX3" fmla="*/ 0 w 10520"/>
                <a:gd name="connsiteY3" fmla="*/ 10327 h 10327"/>
              </a:gdLst>
              <a:ahLst/>
              <a:cxnLst>
                <a:cxn ang="0">
                  <a:pos x="connsiteX0" y="connsiteY0"/>
                </a:cxn>
                <a:cxn ang="0">
                  <a:pos x="connsiteX1" y="connsiteY1"/>
                </a:cxn>
                <a:cxn ang="0">
                  <a:pos x="connsiteX2" y="connsiteY2"/>
                </a:cxn>
                <a:cxn ang="0">
                  <a:pos x="connsiteX3" y="connsiteY3"/>
                </a:cxn>
              </a:cxnLst>
              <a:rect l="l" t="t" r="r" b="b"/>
              <a:pathLst>
                <a:path w="10520" h="10327">
                  <a:moveTo>
                    <a:pt x="0" y="10327"/>
                  </a:moveTo>
                  <a:lnTo>
                    <a:pt x="10520" y="0"/>
                  </a:lnTo>
                  <a:lnTo>
                    <a:pt x="0" y="5545"/>
                  </a:lnTo>
                  <a:lnTo>
                    <a:pt x="0" y="10327"/>
                  </a:lnTo>
                  <a:close/>
                </a:path>
              </a:pathLst>
            </a:custGeom>
            <a:solidFill>
              <a:srgbClr val="FFFFFF">
                <a:alpha val="40000"/>
              </a:srgbClr>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1"/>
            <p:cNvSpPr/>
            <p:nvPr/>
          </p:nvSpPr>
          <p:spPr bwMode="auto">
            <a:xfrm>
              <a:off x="-1757523" y="1260746"/>
              <a:ext cx="7781181" cy="2187573"/>
            </a:xfrm>
            <a:custGeom>
              <a:avLst/>
              <a:gdLst>
                <a:gd name="T0" fmla="*/ 0 w 1438"/>
                <a:gd name="T1" fmla="*/ 196 h 412"/>
                <a:gd name="T2" fmla="*/ 1438 w 1438"/>
                <a:gd name="T3" fmla="*/ 412 h 412"/>
                <a:gd name="T4" fmla="*/ 0 w 1438"/>
                <a:gd name="T5" fmla="*/ 0 h 412"/>
                <a:gd name="T6" fmla="*/ 0 w 1438"/>
                <a:gd name="T7" fmla="*/ 196 h 412"/>
                <a:gd name="connsiteX0" fmla="*/ 0 w 10559"/>
                <a:gd name="connsiteY0" fmla="*/ 4757 h 10361"/>
                <a:gd name="connsiteX1" fmla="*/ 10559 w 10559"/>
                <a:gd name="connsiteY1" fmla="*/ 10361 h 10361"/>
                <a:gd name="connsiteX2" fmla="*/ 0 w 10559"/>
                <a:gd name="connsiteY2" fmla="*/ 0 h 10361"/>
                <a:gd name="connsiteX3" fmla="*/ 0 w 10559"/>
                <a:gd name="connsiteY3" fmla="*/ 4757 h 10361"/>
              </a:gdLst>
              <a:ahLst/>
              <a:cxnLst>
                <a:cxn ang="0">
                  <a:pos x="connsiteX0" y="connsiteY0"/>
                </a:cxn>
                <a:cxn ang="0">
                  <a:pos x="connsiteX1" y="connsiteY1"/>
                </a:cxn>
                <a:cxn ang="0">
                  <a:pos x="connsiteX2" y="connsiteY2"/>
                </a:cxn>
                <a:cxn ang="0">
                  <a:pos x="connsiteX3" y="connsiteY3"/>
                </a:cxn>
              </a:cxnLst>
              <a:rect l="l" t="t" r="r" b="b"/>
              <a:pathLst>
                <a:path w="10559" h="10361">
                  <a:moveTo>
                    <a:pt x="0" y="4757"/>
                  </a:moveTo>
                  <a:lnTo>
                    <a:pt x="10559" y="10361"/>
                  </a:lnTo>
                  <a:lnTo>
                    <a:pt x="0" y="0"/>
                  </a:lnTo>
                  <a:lnTo>
                    <a:pt x="0" y="4757"/>
                  </a:lnTo>
                  <a:close/>
                </a:path>
              </a:pathLst>
            </a:custGeom>
            <a:solidFill>
              <a:srgbClr val="FFFFFF">
                <a:alpha val="40000"/>
              </a:srgbClr>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7" name="椭圆 166"/>
          <p:cNvSpPr/>
          <p:nvPr/>
        </p:nvSpPr>
        <p:spPr>
          <a:xfrm>
            <a:off x="2250518" y="1034491"/>
            <a:ext cx="7690965" cy="7690965"/>
          </a:xfrm>
          <a:prstGeom prst="ellipse">
            <a:avLst/>
          </a:prstGeom>
          <a:solidFill>
            <a:srgbClr val="C5E4E9"/>
          </a:solidFill>
          <a:ln>
            <a:noFill/>
          </a:ln>
          <a:effectLst>
            <a:outerShdw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8" name="组合 157"/>
          <p:cNvGrpSpPr/>
          <p:nvPr/>
        </p:nvGrpSpPr>
        <p:grpSpPr>
          <a:xfrm>
            <a:off x="3189288" y="2908299"/>
            <a:ext cx="5811838" cy="3949701"/>
            <a:chOff x="3189288" y="3086100"/>
            <a:chExt cx="5811838" cy="3949701"/>
          </a:xfrm>
        </p:grpSpPr>
        <p:sp>
          <p:nvSpPr>
            <p:cNvPr id="7" name="Freeform 5"/>
            <p:cNvSpPr/>
            <p:nvPr/>
          </p:nvSpPr>
          <p:spPr bwMode="auto">
            <a:xfrm>
              <a:off x="5699126" y="4659313"/>
              <a:ext cx="792163" cy="612775"/>
            </a:xfrm>
            <a:custGeom>
              <a:avLst/>
              <a:gdLst>
                <a:gd name="T0" fmla="*/ 221 w 286"/>
                <a:gd name="T1" fmla="*/ 0 h 221"/>
                <a:gd name="T2" fmla="*/ 168 w 286"/>
                <a:gd name="T3" fmla="*/ 0 h 221"/>
                <a:gd name="T4" fmla="*/ 118 w 286"/>
                <a:gd name="T5" fmla="*/ 0 h 221"/>
                <a:gd name="T6" fmla="*/ 65 w 286"/>
                <a:gd name="T7" fmla="*/ 0 h 221"/>
                <a:gd name="T8" fmla="*/ 0 w 286"/>
                <a:gd name="T9" fmla="*/ 221 h 221"/>
                <a:gd name="T10" fmla="*/ 118 w 286"/>
                <a:gd name="T11" fmla="*/ 221 h 221"/>
                <a:gd name="T12" fmla="*/ 168 w 286"/>
                <a:gd name="T13" fmla="*/ 221 h 221"/>
                <a:gd name="T14" fmla="*/ 286 w 286"/>
                <a:gd name="T15" fmla="*/ 221 h 221"/>
                <a:gd name="T16" fmla="*/ 221 w 286"/>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221">
                  <a:moveTo>
                    <a:pt x="221" y="0"/>
                  </a:moveTo>
                  <a:cubicBezTo>
                    <a:pt x="168" y="0"/>
                    <a:pt x="168" y="0"/>
                    <a:pt x="168" y="0"/>
                  </a:cubicBezTo>
                  <a:cubicBezTo>
                    <a:pt x="118" y="0"/>
                    <a:pt x="118" y="0"/>
                    <a:pt x="118" y="0"/>
                  </a:cubicBezTo>
                  <a:cubicBezTo>
                    <a:pt x="65" y="0"/>
                    <a:pt x="65" y="0"/>
                    <a:pt x="65" y="0"/>
                  </a:cubicBezTo>
                  <a:cubicBezTo>
                    <a:pt x="65" y="0"/>
                    <a:pt x="77" y="221"/>
                    <a:pt x="0" y="221"/>
                  </a:cubicBezTo>
                  <a:cubicBezTo>
                    <a:pt x="118" y="221"/>
                    <a:pt x="118" y="221"/>
                    <a:pt x="118" y="221"/>
                  </a:cubicBezTo>
                  <a:cubicBezTo>
                    <a:pt x="168" y="221"/>
                    <a:pt x="168" y="221"/>
                    <a:pt x="168" y="221"/>
                  </a:cubicBezTo>
                  <a:cubicBezTo>
                    <a:pt x="286" y="221"/>
                    <a:pt x="286" y="221"/>
                    <a:pt x="286" y="221"/>
                  </a:cubicBezTo>
                  <a:cubicBezTo>
                    <a:pt x="209" y="221"/>
                    <a:pt x="221" y="0"/>
                    <a:pt x="221" y="0"/>
                  </a:cubicBezTo>
                </a:path>
              </a:pathLst>
            </a:custGeom>
            <a:solidFill>
              <a:srgbClr val="495359"/>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4640263" y="3086100"/>
              <a:ext cx="2908300" cy="1911350"/>
            </a:xfrm>
            <a:custGeom>
              <a:avLst/>
              <a:gdLst>
                <a:gd name="T0" fmla="*/ 1021 w 1050"/>
                <a:gd name="T1" fmla="*/ 0 h 690"/>
                <a:gd name="T2" fmla="*/ 29 w 1050"/>
                <a:gd name="T3" fmla="*/ 0 h 690"/>
                <a:gd name="T4" fmla="*/ 0 w 1050"/>
                <a:gd name="T5" fmla="*/ 29 h 690"/>
                <a:gd name="T6" fmla="*/ 0 w 1050"/>
                <a:gd name="T7" fmla="*/ 614 h 690"/>
                <a:gd name="T8" fmla="*/ 0 w 1050"/>
                <a:gd name="T9" fmla="*/ 620 h 690"/>
                <a:gd name="T10" fmla="*/ 0 w 1050"/>
                <a:gd name="T11" fmla="*/ 665 h 690"/>
                <a:gd name="T12" fmla="*/ 25 w 1050"/>
                <a:gd name="T13" fmla="*/ 690 h 690"/>
                <a:gd name="T14" fmla="*/ 1025 w 1050"/>
                <a:gd name="T15" fmla="*/ 690 h 690"/>
                <a:gd name="T16" fmla="*/ 1050 w 1050"/>
                <a:gd name="T17" fmla="*/ 665 h 690"/>
                <a:gd name="T18" fmla="*/ 1050 w 1050"/>
                <a:gd name="T19" fmla="*/ 620 h 690"/>
                <a:gd name="T20" fmla="*/ 1050 w 1050"/>
                <a:gd name="T21" fmla="*/ 614 h 690"/>
                <a:gd name="T22" fmla="*/ 1050 w 1050"/>
                <a:gd name="T23" fmla="*/ 29 h 690"/>
                <a:gd name="T24" fmla="*/ 1021 w 1050"/>
                <a:gd name="T25"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0" h="690">
                  <a:moveTo>
                    <a:pt x="1021" y="0"/>
                  </a:moveTo>
                  <a:cubicBezTo>
                    <a:pt x="29" y="0"/>
                    <a:pt x="29" y="0"/>
                    <a:pt x="29" y="0"/>
                  </a:cubicBezTo>
                  <a:cubicBezTo>
                    <a:pt x="13" y="0"/>
                    <a:pt x="0" y="13"/>
                    <a:pt x="0" y="29"/>
                  </a:cubicBezTo>
                  <a:cubicBezTo>
                    <a:pt x="0" y="614"/>
                    <a:pt x="0" y="614"/>
                    <a:pt x="0" y="614"/>
                  </a:cubicBezTo>
                  <a:cubicBezTo>
                    <a:pt x="0" y="620"/>
                    <a:pt x="0" y="620"/>
                    <a:pt x="0" y="620"/>
                  </a:cubicBezTo>
                  <a:cubicBezTo>
                    <a:pt x="0" y="665"/>
                    <a:pt x="0" y="665"/>
                    <a:pt x="0" y="665"/>
                  </a:cubicBezTo>
                  <a:cubicBezTo>
                    <a:pt x="0" y="679"/>
                    <a:pt x="11" y="690"/>
                    <a:pt x="25" y="690"/>
                  </a:cubicBezTo>
                  <a:cubicBezTo>
                    <a:pt x="1025" y="690"/>
                    <a:pt x="1025" y="690"/>
                    <a:pt x="1025" y="690"/>
                  </a:cubicBezTo>
                  <a:cubicBezTo>
                    <a:pt x="1039" y="690"/>
                    <a:pt x="1050" y="679"/>
                    <a:pt x="1050" y="665"/>
                  </a:cubicBezTo>
                  <a:cubicBezTo>
                    <a:pt x="1050" y="620"/>
                    <a:pt x="1050" y="620"/>
                    <a:pt x="1050" y="620"/>
                  </a:cubicBezTo>
                  <a:cubicBezTo>
                    <a:pt x="1050" y="614"/>
                    <a:pt x="1050" y="614"/>
                    <a:pt x="1050" y="614"/>
                  </a:cubicBezTo>
                  <a:cubicBezTo>
                    <a:pt x="1050" y="29"/>
                    <a:pt x="1050" y="29"/>
                    <a:pt x="1050" y="29"/>
                  </a:cubicBezTo>
                  <a:cubicBezTo>
                    <a:pt x="1050" y="13"/>
                    <a:pt x="1037" y="0"/>
                    <a:pt x="1021" y="0"/>
                  </a:cubicBezTo>
                  <a:close/>
                </a:path>
              </a:pathLst>
            </a:custGeom>
            <a:solidFill>
              <a:srgbClr val="56636D"/>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Rectangle 7"/>
            <p:cNvSpPr>
              <a:spLocks noChangeArrowheads="1"/>
            </p:cNvSpPr>
            <p:nvPr/>
          </p:nvSpPr>
          <p:spPr bwMode="auto">
            <a:xfrm>
              <a:off x="4733926" y="3178175"/>
              <a:ext cx="2720975" cy="1458913"/>
            </a:xfrm>
            <a:prstGeom prst="rect">
              <a:avLst/>
            </a:prstGeom>
            <a:solidFill>
              <a:srgbClr val="4BE8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10" name="Rectangle 8"/>
            <p:cNvSpPr>
              <a:spLocks noChangeArrowheads="1"/>
            </p:cNvSpPr>
            <p:nvPr/>
          </p:nvSpPr>
          <p:spPr bwMode="auto">
            <a:xfrm>
              <a:off x="4733926" y="4625975"/>
              <a:ext cx="2720975" cy="85725"/>
            </a:xfrm>
            <a:prstGeom prst="rect">
              <a:avLst/>
            </a:prstGeom>
            <a:solidFill>
              <a:srgbClr val="4B575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Oval 9"/>
            <p:cNvSpPr>
              <a:spLocks noChangeArrowheads="1"/>
            </p:cNvSpPr>
            <p:nvPr/>
          </p:nvSpPr>
          <p:spPr bwMode="auto">
            <a:xfrm>
              <a:off x="6022976" y="4778375"/>
              <a:ext cx="142875" cy="144463"/>
            </a:xfrm>
            <a:prstGeom prst="ellipse">
              <a:avLst/>
            </a:prstGeom>
            <a:solidFill>
              <a:srgbClr val="5E6F77"/>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a:off x="8372476" y="4654550"/>
              <a:ext cx="298450" cy="495300"/>
            </a:xfrm>
            <a:custGeom>
              <a:avLst/>
              <a:gdLst>
                <a:gd name="T0" fmla="*/ 52 w 188"/>
                <a:gd name="T1" fmla="*/ 312 h 312"/>
                <a:gd name="T2" fmla="*/ 0 w 188"/>
                <a:gd name="T3" fmla="*/ 288 h 312"/>
                <a:gd name="T4" fmla="*/ 137 w 188"/>
                <a:gd name="T5" fmla="*/ 0 h 312"/>
                <a:gd name="T6" fmla="*/ 188 w 188"/>
                <a:gd name="T7" fmla="*/ 24 h 312"/>
                <a:gd name="T8" fmla="*/ 52 w 188"/>
                <a:gd name="T9" fmla="*/ 312 h 312"/>
              </a:gdLst>
              <a:ahLst/>
              <a:cxnLst>
                <a:cxn ang="0">
                  <a:pos x="T0" y="T1"/>
                </a:cxn>
                <a:cxn ang="0">
                  <a:pos x="T2" y="T3"/>
                </a:cxn>
                <a:cxn ang="0">
                  <a:pos x="T4" y="T5"/>
                </a:cxn>
                <a:cxn ang="0">
                  <a:pos x="T6" y="T7"/>
                </a:cxn>
                <a:cxn ang="0">
                  <a:pos x="T8" y="T9"/>
                </a:cxn>
              </a:cxnLst>
              <a:rect l="0" t="0" r="r" b="b"/>
              <a:pathLst>
                <a:path w="188" h="312">
                  <a:moveTo>
                    <a:pt x="52" y="312"/>
                  </a:moveTo>
                  <a:lnTo>
                    <a:pt x="0" y="288"/>
                  </a:lnTo>
                  <a:lnTo>
                    <a:pt x="137" y="0"/>
                  </a:lnTo>
                  <a:lnTo>
                    <a:pt x="188" y="24"/>
                  </a:lnTo>
                  <a:lnTo>
                    <a:pt x="52" y="312"/>
                  </a:lnTo>
                  <a:close/>
                </a:path>
              </a:pathLst>
            </a:custGeom>
            <a:solidFill>
              <a:srgbClr val="4B575E"/>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8448676" y="4168775"/>
              <a:ext cx="258763" cy="508000"/>
            </a:xfrm>
            <a:custGeom>
              <a:avLst/>
              <a:gdLst>
                <a:gd name="T0" fmla="*/ 163 w 163"/>
                <a:gd name="T1" fmla="*/ 300 h 320"/>
                <a:gd name="T2" fmla="*/ 109 w 163"/>
                <a:gd name="T3" fmla="*/ 320 h 320"/>
                <a:gd name="T4" fmla="*/ 0 w 163"/>
                <a:gd name="T5" fmla="*/ 18 h 320"/>
                <a:gd name="T6" fmla="*/ 55 w 163"/>
                <a:gd name="T7" fmla="*/ 0 h 320"/>
                <a:gd name="T8" fmla="*/ 163 w 163"/>
                <a:gd name="T9" fmla="*/ 300 h 320"/>
              </a:gdLst>
              <a:ahLst/>
              <a:cxnLst>
                <a:cxn ang="0">
                  <a:pos x="T0" y="T1"/>
                </a:cxn>
                <a:cxn ang="0">
                  <a:pos x="T2" y="T3"/>
                </a:cxn>
                <a:cxn ang="0">
                  <a:pos x="T4" y="T5"/>
                </a:cxn>
                <a:cxn ang="0">
                  <a:pos x="T6" y="T7"/>
                </a:cxn>
                <a:cxn ang="0">
                  <a:pos x="T8" y="T9"/>
                </a:cxn>
              </a:cxnLst>
              <a:rect l="0" t="0" r="r" b="b"/>
              <a:pathLst>
                <a:path w="163" h="320">
                  <a:moveTo>
                    <a:pt x="163" y="300"/>
                  </a:moveTo>
                  <a:lnTo>
                    <a:pt x="109" y="320"/>
                  </a:lnTo>
                  <a:lnTo>
                    <a:pt x="0" y="18"/>
                  </a:lnTo>
                  <a:lnTo>
                    <a:pt x="55" y="0"/>
                  </a:lnTo>
                  <a:lnTo>
                    <a:pt x="163" y="300"/>
                  </a:lnTo>
                  <a:close/>
                </a:path>
              </a:pathLst>
            </a:custGeom>
            <a:solidFill>
              <a:srgbClr val="4B575E"/>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Rectangle 12"/>
            <p:cNvSpPr>
              <a:spLocks noChangeArrowheads="1"/>
            </p:cNvSpPr>
            <p:nvPr/>
          </p:nvSpPr>
          <p:spPr bwMode="auto">
            <a:xfrm>
              <a:off x="8158163" y="5091113"/>
              <a:ext cx="528638" cy="50800"/>
            </a:xfrm>
            <a:prstGeom prst="rect">
              <a:avLst/>
            </a:prstGeom>
            <a:solidFill>
              <a:srgbClr val="54616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Freeform 13"/>
            <p:cNvSpPr/>
            <p:nvPr/>
          </p:nvSpPr>
          <p:spPr bwMode="auto">
            <a:xfrm>
              <a:off x="8116888" y="5127625"/>
              <a:ext cx="612775" cy="74613"/>
            </a:xfrm>
            <a:custGeom>
              <a:avLst/>
              <a:gdLst>
                <a:gd name="T0" fmla="*/ 208 w 221"/>
                <a:gd name="T1" fmla="*/ 27 h 27"/>
                <a:gd name="T2" fmla="*/ 13 w 221"/>
                <a:gd name="T3" fmla="*/ 27 h 27"/>
                <a:gd name="T4" fmla="*/ 0 w 221"/>
                <a:gd name="T5" fmla="*/ 14 h 27"/>
                <a:gd name="T6" fmla="*/ 13 w 221"/>
                <a:gd name="T7" fmla="*/ 0 h 27"/>
                <a:gd name="T8" fmla="*/ 208 w 221"/>
                <a:gd name="T9" fmla="*/ 0 h 27"/>
                <a:gd name="T10" fmla="*/ 221 w 221"/>
                <a:gd name="T11" fmla="*/ 14 h 27"/>
                <a:gd name="T12" fmla="*/ 208 w 22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21" h="27">
                  <a:moveTo>
                    <a:pt x="208" y="27"/>
                  </a:moveTo>
                  <a:cubicBezTo>
                    <a:pt x="13" y="27"/>
                    <a:pt x="13" y="27"/>
                    <a:pt x="13" y="27"/>
                  </a:cubicBezTo>
                  <a:cubicBezTo>
                    <a:pt x="6" y="27"/>
                    <a:pt x="0" y="21"/>
                    <a:pt x="0" y="14"/>
                  </a:cubicBezTo>
                  <a:cubicBezTo>
                    <a:pt x="0" y="6"/>
                    <a:pt x="6" y="0"/>
                    <a:pt x="13" y="0"/>
                  </a:cubicBezTo>
                  <a:cubicBezTo>
                    <a:pt x="208" y="0"/>
                    <a:pt x="208" y="0"/>
                    <a:pt x="208" y="0"/>
                  </a:cubicBezTo>
                  <a:cubicBezTo>
                    <a:pt x="215" y="0"/>
                    <a:pt x="221" y="6"/>
                    <a:pt x="221" y="14"/>
                  </a:cubicBezTo>
                  <a:cubicBezTo>
                    <a:pt x="221" y="21"/>
                    <a:pt x="215" y="27"/>
                    <a:pt x="208" y="27"/>
                  </a:cubicBezTo>
                  <a:close/>
                </a:path>
              </a:pathLst>
            </a:custGeom>
            <a:solidFill>
              <a:srgbClr val="4B575E"/>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14"/>
            <p:cNvSpPr>
              <a:spLocks noChangeArrowheads="1"/>
            </p:cNvSpPr>
            <p:nvPr/>
          </p:nvSpPr>
          <p:spPr bwMode="auto">
            <a:xfrm>
              <a:off x="8566151" y="4537075"/>
              <a:ext cx="174625" cy="173038"/>
            </a:xfrm>
            <a:prstGeom prst="ellipse">
              <a:avLst/>
            </a:prstGeom>
            <a:solidFill>
              <a:srgbClr val="4B575E"/>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Oval 15"/>
            <p:cNvSpPr>
              <a:spLocks noChangeArrowheads="1"/>
            </p:cNvSpPr>
            <p:nvPr/>
          </p:nvSpPr>
          <p:spPr bwMode="auto">
            <a:xfrm>
              <a:off x="8601076" y="4570413"/>
              <a:ext cx="106363" cy="106363"/>
            </a:xfrm>
            <a:prstGeom prst="ellipse">
              <a:avLst/>
            </a:prstGeom>
            <a:solidFill>
              <a:srgbClr val="A1AAA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6"/>
            <p:cNvSpPr/>
            <p:nvPr/>
          </p:nvSpPr>
          <p:spPr bwMode="auto">
            <a:xfrm>
              <a:off x="8047038" y="4141788"/>
              <a:ext cx="252413" cy="252413"/>
            </a:xfrm>
            <a:custGeom>
              <a:avLst/>
              <a:gdLst>
                <a:gd name="T0" fmla="*/ 86 w 91"/>
                <a:gd name="T1" fmla="*/ 36 h 91"/>
                <a:gd name="T2" fmla="*/ 54 w 91"/>
                <a:gd name="T3" fmla="*/ 86 h 91"/>
                <a:gd name="T4" fmla="*/ 5 w 91"/>
                <a:gd name="T5" fmla="*/ 54 h 91"/>
                <a:gd name="T6" fmla="*/ 37 w 91"/>
                <a:gd name="T7" fmla="*/ 5 h 91"/>
                <a:gd name="T8" fmla="*/ 86 w 91"/>
                <a:gd name="T9" fmla="*/ 36 h 91"/>
              </a:gdLst>
              <a:ahLst/>
              <a:cxnLst>
                <a:cxn ang="0">
                  <a:pos x="T0" y="T1"/>
                </a:cxn>
                <a:cxn ang="0">
                  <a:pos x="T2" y="T3"/>
                </a:cxn>
                <a:cxn ang="0">
                  <a:pos x="T4" y="T5"/>
                </a:cxn>
                <a:cxn ang="0">
                  <a:pos x="T6" y="T7"/>
                </a:cxn>
                <a:cxn ang="0">
                  <a:pos x="T8" y="T9"/>
                </a:cxn>
              </a:cxnLst>
              <a:rect l="0" t="0" r="r" b="b"/>
              <a:pathLst>
                <a:path w="91" h="91">
                  <a:moveTo>
                    <a:pt x="86" y="36"/>
                  </a:moveTo>
                  <a:cubicBezTo>
                    <a:pt x="91" y="59"/>
                    <a:pt x="77" y="81"/>
                    <a:pt x="54" y="86"/>
                  </a:cubicBezTo>
                  <a:cubicBezTo>
                    <a:pt x="32" y="91"/>
                    <a:pt x="10" y="77"/>
                    <a:pt x="5" y="54"/>
                  </a:cubicBezTo>
                  <a:cubicBezTo>
                    <a:pt x="0" y="32"/>
                    <a:pt x="14" y="10"/>
                    <a:pt x="37" y="5"/>
                  </a:cubicBezTo>
                  <a:cubicBezTo>
                    <a:pt x="59" y="0"/>
                    <a:pt x="81" y="14"/>
                    <a:pt x="86" y="36"/>
                  </a:cubicBezTo>
                  <a:close/>
                </a:path>
              </a:pathLst>
            </a:custGeom>
            <a:solidFill>
              <a:srgbClr val="F2DD6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8075613" y="4044950"/>
              <a:ext cx="617538" cy="465138"/>
            </a:xfrm>
            <a:custGeom>
              <a:avLst/>
              <a:gdLst>
                <a:gd name="T0" fmla="*/ 169 w 223"/>
                <a:gd name="T1" fmla="*/ 14 h 168"/>
                <a:gd name="T2" fmla="*/ 126 w 223"/>
                <a:gd name="T3" fmla="*/ 23 h 168"/>
                <a:gd name="T4" fmla="*/ 0 w 223"/>
                <a:gd name="T5" fmla="*/ 0 h 168"/>
                <a:gd name="T6" fmla="*/ 37 w 223"/>
                <a:gd name="T7" fmla="*/ 168 h 168"/>
                <a:gd name="T8" fmla="*/ 141 w 223"/>
                <a:gd name="T9" fmla="*/ 94 h 168"/>
                <a:gd name="T10" fmla="*/ 185 w 223"/>
                <a:gd name="T11" fmla="*/ 85 h 168"/>
                <a:gd name="T12" fmla="*/ 215 w 223"/>
                <a:gd name="T13" fmla="*/ 41 h 168"/>
                <a:gd name="T14" fmla="*/ 169 w 223"/>
                <a:gd name="T15" fmla="*/ 14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168">
                  <a:moveTo>
                    <a:pt x="169" y="14"/>
                  </a:moveTo>
                  <a:cubicBezTo>
                    <a:pt x="126" y="23"/>
                    <a:pt x="126" y="23"/>
                    <a:pt x="126" y="23"/>
                  </a:cubicBezTo>
                  <a:cubicBezTo>
                    <a:pt x="0" y="0"/>
                    <a:pt x="0" y="0"/>
                    <a:pt x="0" y="0"/>
                  </a:cubicBezTo>
                  <a:cubicBezTo>
                    <a:pt x="37" y="168"/>
                    <a:pt x="37" y="168"/>
                    <a:pt x="37" y="168"/>
                  </a:cubicBezTo>
                  <a:cubicBezTo>
                    <a:pt x="141" y="94"/>
                    <a:pt x="141" y="94"/>
                    <a:pt x="141" y="94"/>
                  </a:cubicBezTo>
                  <a:cubicBezTo>
                    <a:pt x="185" y="85"/>
                    <a:pt x="185" y="85"/>
                    <a:pt x="185" y="85"/>
                  </a:cubicBezTo>
                  <a:cubicBezTo>
                    <a:pt x="185" y="85"/>
                    <a:pt x="223" y="75"/>
                    <a:pt x="215" y="41"/>
                  </a:cubicBezTo>
                  <a:cubicBezTo>
                    <a:pt x="207" y="6"/>
                    <a:pt x="169" y="14"/>
                    <a:pt x="169" y="14"/>
                  </a:cubicBezTo>
                  <a:close/>
                </a:path>
              </a:pathLst>
            </a:custGeom>
            <a:solidFill>
              <a:srgbClr val="4B575E"/>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8"/>
            <p:cNvSpPr/>
            <p:nvPr/>
          </p:nvSpPr>
          <p:spPr bwMode="auto">
            <a:xfrm>
              <a:off x="7904163" y="3884613"/>
              <a:ext cx="893763" cy="412750"/>
            </a:xfrm>
            <a:custGeom>
              <a:avLst/>
              <a:gdLst>
                <a:gd name="T0" fmla="*/ 76 w 563"/>
                <a:gd name="T1" fmla="*/ 260 h 260"/>
                <a:gd name="T2" fmla="*/ 563 w 563"/>
                <a:gd name="T3" fmla="*/ 137 h 260"/>
                <a:gd name="T4" fmla="*/ 424 w 563"/>
                <a:gd name="T5" fmla="*/ 0 h 260"/>
                <a:gd name="T6" fmla="*/ 0 w 563"/>
                <a:gd name="T7" fmla="*/ 76 h 260"/>
                <a:gd name="T8" fmla="*/ 76 w 563"/>
                <a:gd name="T9" fmla="*/ 260 h 260"/>
              </a:gdLst>
              <a:ahLst/>
              <a:cxnLst>
                <a:cxn ang="0">
                  <a:pos x="T0" y="T1"/>
                </a:cxn>
                <a:cxn ang="0">
                  <a:pos x="T2" y="T3"/>
                </a:cxn>
                <a:cxn ang="0">
                  <a:pos x="T4" y="T5"/>
                </a:cxn>
                <a:cxn ang="0">
                  <a:pos x="T6" y="T7"/>
                </a:cxn>
                <a:cxn ang="0">
                  <a:pos x="T8" y="T9"/>
                </a:cxn>
              </a:cxnLst>
              <a:rect l="0" t="0" r="r" b="b"/>
              <a:pathLst>
                <a:path w="563" h="260">
                  <a:moveTo>
                    <a:pt x="76" y="260"/>
                  </a:moveTo>
                  <a:lnTo>
                    <a:pt x="563" y="137"/>
                  </a:lnTo>
                  <a:lnTo>
                    <a:pt x="424" y="0"/>
                  </a:lnTo>
                  <a:lnTo>
                    <a:pt x="0" y="76"/>
                  </a:lnTo>
                  <a:lnTo>
                    <a:pt x="76" y="260"/>
                  </a:lnTo>
                  <a:close/>
                </a:path>
              </a:pathLst>
            </a:custGeom>
            <a:solidFill>
              <a:srgbClr val="606E75"/>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9"/>
            <p:cNvSpPr/>
            <p:nvPr/>
          </p:nvSpPr>
          <p:spPr bwMode="auto">
            <a:xfrm>
              <a:off x="3190876" y="5183188"/>
              <a:ext cx="5807075" cy="1819275"/>
            </a:xfrm>
            <a:custGeom>
              <a:avLst/>
              <a:gdLst>
                <a:gd name="T0" fmla="*/ 2159 w 3658"/>
                <a:gd name="T1" fmla="*/ 0 h 1146"/>
                <a:gd name="T2" fmla="*/ 1499 w 3658"/>
                <a:gd name="T3" fmla="*/ 0 h 1146"/>
                <a:gd name="T4" fmla="*/ 0 w 3658"/>
                <a:gd name="T5" fmla="*/ 0 h 1146"/>
                <a:gd name="T6" fmla="*/ 0 w 3658"/>
                <a:gd name="T7" fmla="*/ 173 h 1146"/>
                <a:gd name="T8" fmla="*/ 86 w 3658"/>
                <a:gd name="T9" fmla="*/ 173 h 1146"/>
                <a:gd name="T10" fmla="*/ 86 w 3658"/>
                <a:gd name="T11" fmla="*/ 1146 h 1146"/>
                <a:gd name="T12" fmla="*/ 972 w 3658"/>
                <a:gd name="T13" fmla="*/ 1146 h 1146"/>
                <a:gd name="T14" fmla="*/ 972 w 3658"/>
                <a:gd name="T15" fmla="*/ 173 h 1146"/>
                <a:gd name="T16" fmla="*/ 1499 w 3658"/>
                <a:gd name="T17" fmla="*/ 173 h 1146"/>
                <a:gd name="T18" fmla="*/ 2159 w 3658"/>
                <a:gd name="T19" fmla="*/ 173 h 1146"/>
                <a:gd name="T20" fmla="*/ 2686 w 3658"/>
                <a:gd name="T21" fmla="*/ 173 h 1146"/>
                <a:gd name="T22" fmla="*/ 2686 w 3658"/>
                <a:gd name="T23" fmla="*/ 1146 h 1146"/>
                <a:gd name="T24" fmla="*/ 3572 w 3658"/>
                <a:gd name="T25" fmla="*/ 1146 h 1146"/>
                <a:gd name="T26" fmla="*/ 3572 w 3658"/>
                <a:gd name="T27" fmla="*/ 173 h 1146"/>
                <a:gd name="T28" fmla="*/ 3658 w 3658"/>
                <a:gd name="T29" fmla="*/ 173 h 1146"/>
                <a:gd name="T30" fmla="*/ 3658 w 3658"/>
                <a:gd name="T31" fmla="*/ 0 h 1146"/>
                <a:gd name="T32" fmla="*/ 2159 w 3658"/>
                <a:gd name="T33"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58" h="1146">
                  <a:moveTo>
                    <a:pt x="2159" y="0"/>
                  </a:moveTo>
                  <a:lnTo>
                    <a:pt x="1499" y="0"/>
                  </a:lnTo>
                  <a:lnTo>
                    <a:pt x="0" y="0"/>
                  </a:lnTo>
                  <a:lnTo>
                    <a:pt x="0" y="173"/>
                  </a:lnTo>
                  <a:lnTo>
                    <a:pt x="86" y="173"/>
                  </a:lnTo>
                  <a:lnTo>
                    <a:pt x="86" y="1146"/>
                  </a:lnTo>
                  <a:lnTo>
                    <a:pt x="972" y="1146"/>
                  </a:lnTo>
                  <a:lnTo>
                    <a:pt x="972" y="173"/>
                  </a:lnTo>
                  <a:lnTo>
                    <a:pt x="1499" y="173"/>
                  </a:lnTo>
                  <a:lnTo>
                    <a:pt x="2159" y="173"/>
                  </a:lnTo>
                  <a:lnTo>
                    <a:pt x="2686" y="173"/>
                  </a:lnTo>
                  <a:lnTo>
                    <a:pt x="2686" y="1146"/>
                  </a:lnTo>
                  <a:lnTo>
                    <a:pt x="3572" y="1146"/>
                  </a:lnTo>
                  <a:lnTo>
                    <a:pt x="3572" y="173"/>
                  </a:lnTo>
                  <a:lnTo>
                    <a:pt x="3658" y="173"/>
                  </a:lnTo>
                  <a:lnTo>
                    <a:pt x="3658" y="0"/>
                  </a:lnTo>
                  <a:lnTo>
                    <a:pt x="2159" y="0"/>
                  </a:lnTo>
                  <a:close/>
                </a:path>
              </a:pathLst>
            </a:custGeom>
            <a:solidFill>
              <a:srgbClr val="F2F2F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
            <p:cNvSpPr/>
            <p:nvPr/>
          </p:nvSpPr>
          <p:spPr bwMode="auto">
            <a:xfrm>
              <a:off x="3190876" y="5183188"/>
              <a:ext cx="5807075" cy="1819275"/>
            </a:xfrm>
            <a:custGeom>
              <a:avLst/>
              <a:gdLst>
                <a:gd name="T0" fmla="*/ 2159 w 3658"/>
                <a:gd name="T1" fmla="*/ 0 h 1146"/>
                <a:gd name="T2" fmla="*/ 1499 w 3658"/>
                <a:gd name="T3" fmla="*/ 0 h 1146"/>
                <a:gd name="T4" fmla="*/ 0 w 3658"/>
                <a:gd name="T5" fmla="*/ 0 h 1146"/>
                <a:gd name="T6" fmla="*/ 0 w 3658"/>
                <a:gd name="T7" fmla="*/ 173 h 1146"/>
                <a:gd name="T8" fmla="*/ 86 w 3658"/>
                <a:gd name="T9" fmla="*/ 173 h 1146"/>
                <a:gd name="T10" fmla="*/ 86 w 3658"/>
                <a:gd name="T11" fmla="*/ 1146 h 1146"/>
                <a:gd name="T12" fmla="*/ 972 w 3658"/>
                <a:gd name="T13" fmla="*/ 1146 h 1146"/>
                <a:gd name="T14" fmla="*/ 972 w 3658"/>
                <a:gd name="T15" fmla="*/ 173 h 1146"/>
                <a:gd name="T16" fmla="*/ 1499 w 3658"/>
                <a:gd name="T17" fmla="*/ 173 h 1146"/>
                <a:gd name="T18" fmla="*/ 2159 w 3658"/>
                <a:gd name="T19" fmla="*/ 173 h 1146"/>
                <a:gd name="T20" fmla="*/ 2686 w 3658"/>
                <a:gd name="T21" fmla="*/ 173 h 1146"/>
                <a:gd name="T22" fmla="*/ 2686 w 3658"/>
                <a:gd name="T23" fmla="*/ 1146 h 1146"/>
                <a:gd name="T24" fmla="*/ 3572 w 3658"/>
                <a:gd name="T25" fmla="*/ 1146 h 1146"/>
                <a:gd name="T26" fmla="*/ 3572 w 3658"/>
                <a:gd name="T27" fmla="*/ 173 h 1146"/>
                <a:gd name="T28" fmla="*/ 3658 w 3658"/>
                <a:gd name="T29" fmla="*/ 173 h 1146"/>
                <a:gd name="T30" fmla="*/ 3658 w 3658"/>
                <a:gd name="T31" fmla="*/ 0 h 1146"/>
                <a:gd name="T32" fmla="*/ 2159 w 3658"/>
                <a:gd name="T33"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58" h="1146">
                  <a:moveTo>
                    <a:pt x="2159" y="0"/>
                  </a:moveTo>
                  <a:lnTo>
                    <a:pt x="1499" y="0"/>
                  </a:lnTo>
                  <a:lnTo>
                    <a:pt x="0" y="0"/>
                  </a:lnTo>
                  <a:lnTo>
                    <a:pt x="0" y="173"/>
                  </a:lnTo>
                  <a:lnTo>
                    <a:pt x="86" y="173"/>
                  </a:lnTo>
                  <a:lnTo>
                    <a:pt x="86" y="1146"/>
                  </a:lnTo>
                  <a:lnTo>
                    <a:pt x="972" y="1146"/>
                  </a:lnTo>
                  <a:lnTo>
                    <a:pt x="972" y="173"/>
                  </a:lnTo>
                  <a:lnTo>
                    <a:pt x="1499" y="173"/>
                  </a:lnTo>
                  <a:lnTo>
                    <a:pt x="2159" y="173"/>
                  </a:lnTo>
                  <a:lnTo>
                    <a:pt x="2686" y="173"/>
                  </a:lnTo>
                  <a:lnTo>
                    <a:pt x="2686" y="1146"/>
                  </a:lnTo>
                  <a:lnTo>
                    <a:pt x="3572" y="1146"/>
                  </a:lnTo>
                  <a:lnTo>
                    <a:pt x="3572" y="173"/>
                  </a:lnTo>
                  <a:lnTo>
                    <a:pt x="3658" y="173"/>
                  </a:lnTo>
                  <a:lnTo>
                    <a:pt x="3658" y="0"/>
                  </a:lnTo>
                  <a:lnTo>
                    <a:pt x="2159"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Rectangle 21"/>
            <p:cNvSpPr>
              <a:spLocks noChangeArrowheads="1"/>
            </p:cNvSpPr>
            <p:nvPr/>
          </p:nvSpPr>
          <p:spPr bwMode="auto">
            <a:xfrm>
              <a:off x="7469188" y="5459413"/>
              <a:ext cx="1381125" cy="11113"/>
            </a:xfrm>
            <a:prstGeom prst="rect">
              <a:avLst/>
            </a:prstGeom>
            <a:solidFill>
              <a:srgbClr val="CECEC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Rectangle 22"/>
            <p:cNvSpPr>
              <a:spLocks noChangeArrowheads="1"/>
            </p:cNvSpPr>
            <p:nvPr/>
          </p:nvSpPr>
          <p:spPr bwMode="auto">
            <a:xfrm>
              <a:off x="7469188" y="5459413"/>
              <a:ext cx="1381125" cy="11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Rectangle 23"/>
            <p:cNvSpPr>
              <a:spLocks noChangeArrowheads="1"/>
            </p:cNvSpPr>
            <p:nvPr/>
          </p:nvSpPr>
          <p:spPr bwMode="auto">
            <a:xfrm>
              <a:off x="7469188" y="6013450"/>
              <a:ext cx="1381125" cy="11113"/>
            </a:xfrm>
            <a:prstGeom prst="rect">
              <a:avLst/>
            </a:prstGeom>
            <a:solidFill>
              <a:srgbClr val="CECEC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Rectangle 24"/>
            <p:cNvSpPr>
              <a:spLocks noChangeArrowheads="1"/>
            </p:cNvSpPr>
            <p:nvPr/>
          </p:nvSpPr>
          <p:spPr bwMode="auto">
            <a:xfrm>
              <a:off x="7469188" y="6567488"/>
              <a:ext cx="1381125" cy="11113"/>
            </a:xfrm>
            <a:prstGeom prst="rect">
              <a:avLst/>
            </a:prstGeom>
            <a:solidFill>
              <a:srgbClr val="CECEC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5"/>
            <p:cNvSpPr>
              <a:spLocks noChangeArrowheads="1"/>
            </p:cNvSpPr>
            <p:nvPr/>
          </p:nvSpPr>
          <p:spPr bwMode="auto">
            <a:xfrm>
              <a:off x="3338513" y="5459413"/>
              <a:ext cx="1382713" cy="11113"/>
            </a:xfrm>
            <a:prstGeom prst="rect">
              <a:avLst/>
            </a:prstGeom>
            <a:solidFill>
              <a:srgbClr val="CECEC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6"/>
            <p:cNvSpPr>
              <a:spLocks noChangeArrowheads="1"/>
            </p:cNvSpPr>
            <p:nvPr/>
          </p:nvSpPr>
          <p:spPr bwMode="auto">
            <a:xfrm>
              <a:off x="3338513" y="5459413"/>
              <a:ext cx="1382713" cy="11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7"/>
            <p:cNvSpPr>
              <a:spLocks noChangeArrowheads="1"/>
            </p:cNvSpPr>
            <p:nvPr/>
          </p:nvSpPr>
          <p:spPr bwMode="auto">
            <a:xfrm>
              <a:off x="3338513" y="6013450"/>
              <a:ext cx="1382713" cy="11113"/>
            </a:xfrm>
            <a:prstGeom prst="rect">
              <a:avLst/>
            </a:prstGeom>
            <a:solidFill>
              <a:srgbClr val="CECEC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8"/>
            <p:cNvSpPr>
              <a:spLocks noChangeArrowheads="1"/>
            </p:cNvSpPr>
            <p:nvPr/>
          </p:nvSpPr>
          <p:spPr bwMode="auto">
            <a:xfrm>
              <a:off x="3338513" y="6567488"/>
              <a:ext cx="1382713" cy="11113"/>
            </a:xfrm>
            <a:prstGeom prst="rect">
              <a:avLst/>
            </a:prstGeom>
            <a:solidFill>
              <a:srgbClr val="CECEC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Oval 29"/>
            <p:cNvSpPr>
              <a:spLocks noChangeArrowheads="1"/>
            </p:cNvSpPr>
            <p:nvPr/>
          </p:nvSpPr>
          <p:spPr bwMode="auto">
            <a:xfrm>
              <a:off x="3983038" y="5510213"/>
              <a:ext cx="92075" cy="93663"/>
            </a:xfrm>
            <a:prstGeom prst="ellipse">
              <a:avLst/>
            </a:prstGeom>
            <a:solidFill>
              <a:srgbClr val="7A7A7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Oval 30"/>
            <p:cNvSpPr>
              <a:spLocks noChangeArrowheads="1"/>
            </p:cNvSpPr>
            <p:nvPr/>
          </p:nvSpPr>
          <p:spPr bwMode="auto">
            <a:xfrm>
              <a:off x="3983038" y="6064250"/>
              <a:ext cx="92075" cy="93663"/>
            </a:xfrm>
            <a:prstGeom prst="ellipse">
              <a:avLst/>
            </a:prstGeom>
            <a:solidFill>
              <a:srgbClr val="7A7A7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Oval 31"/>
            <p:cNvSpPr>
              <a:spLocks noChangeArrowheads="1"/>
            </p:cNvSpPr>
            <p:nvPr/>
          </p:nvSpPr>
          <p:spPr bwMode="auto">
            <a:xfrm>
              <a:off x="3983038" y="6618288"/>
              <a:ext cx="92075" cy="93663"/>
            </a:xfrm>
            <a:prstGeom prst="ellipse">
              <a:avLst/>
            </a:prstGeom>
            <a:solidFill>
              <a:srgbClr val="7A7A7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32"/>
            <p:cNvSpPr>
              <a:spLocks noChangeArrowheads="1"/>
            </p:cNvSpPr>
            <p:nvPr/>
          </p:nvSpPr>
          <p:spPr bwMode="auto">
            <a:xfrm>
              <a:off x="8113713" y="5510213"/>
              <a:ext cx="92075" cy="93663"/>
            </a:xfrm>
            <a:prstGeom prst="ellipse">
              <a:avLst/>
            </a:prstGeom>
            <a:solidFill>
              <a:srgbClr val="7A7A7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Oval 33"/>
            <p:cNvSpPr>
              <a:spLocks noChangeArrowheads="1"/>
            </p:cNvSpPr>
            <p:nvPr/>
          </p:nvSpPr>
          <p:spPr bwMode="auto">
            <a:xfrm>
              <a:off x="8113713" y="6064250"/>
              <a:ext cx="92075" cy="93663"/>
            </a:xfrm>
            <a:prstGeom prst="ellipse">
              <a:avLst/>
            </a:prstGeom>
            <a:solidFill>
              <a:srgbClr val="7A7A7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Oval 34"/>
            <p:cNvSpPr>
              <a:spLocks noChangeArrowheads="1"/>
            </p:cNvSpPr>
            <p:nvPr/>
          </p:nvSpPr>
          <p:spPr bwMode="auto">
            <a:xfrm>
              <a:off x="8113713" y="6618288"/>
              <a:ext cx="92075" cy="93663"/>
            </a:xfrm>
            <a:prstGeom prst="ellipse">
              <a:avLst/>
            </a:prstGeom>
            <a:solidFill>
              <a:srgbClr val="7A7A7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5"/>
            <p:cNvSpPr/>
            <p:nvPr/>
          </p:nvSpPr>
          <p:spPr bwMode="auto">
            <a:xfrm>
              <a:off x="3416301" y="5468938"/>
              <a:ext cx="1317625" cy="219075"/>
            </a:xfrm>
            <a:custGeom>
              <a:avLst/>
              <a:gdLst>
                <a:gd name="T0" fmla="*/ 476 w 476"/>
                <a:gd name="T1" fmla="*/ 0 h 79"/>
                <a:gd name="T2" fmla="*/ 471 w 476"/>
                <a:gd name="T3" fmla="*/ 0 h 79"/>
                <a:gd name="T4" fmla="*/ 471 w 476"/>
                <a:gd name="T5" fmla="*/ 1 h 79"/>
                <a:gd name="T6" fmla="*/ 0 w 476"/>
                <a:gd name="T7" fmla="*/ 1 h 79"/>
                <a:gd name="T8" fmla="*/ 205 w 476"/>
                <a:gd name="T9" fmla="*/ 35 h 79"/>
                <a:gd name="T10" fmla="*/ 205 w 476"/>
                <a:gd name="T11" fmla="*/ 32 h 79"/>
                <a:gd name="T12" fmla="*/ 221 w 476"/>
                <a:gd name="T13" fmla="*/ 15 h 79"/>
                <a:gd name="T14" fmla="*/ 238 w 476"/>
                <a:gd name="T15" fmla="*/ 32 h 79"/>
                <a:gd name="T16" fmla="*/ 236 w 476"/>
                <a:gd name="T17" fmla="*/ 40 h 79"/>
                <a:gd name="T18" fmla="*/ 476 w 476"/>
                <a:gd name="T19" fmla="*/ 79 h 79"/>
                <a:gd name="T20" fmla="*/ 476 w 476"/>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6" h="79">
                  <a:moveTo>
                    <a:pt x="476" y="0"/>
                  </a:moveTo>
                  <a:cubicBezTo>
                    <a:pt x="471" y="0"/>
                    <a:pt x="471" y="0"/>
                    <a:pt x="471" y="0"/>
                  </a:cubicBezTo>
                  <a:cubicBezTo>
                    <a:pt x="471" y="1"/>
                    <a:pt x="471" y="1"/>
                    <a:pt x="471" y="1"/>
                  </a:cubicBezTo>
                  <a:cubicBezTo>
                    <a:pt x="0" y="1"/>
                    <a:pt x="0" y="1"/>
                    <a:pt x="0" y="1"/>
                  </a:cubicBezTo>
                  <a:cubicBezTo>
                    <a:pt x="205" y="35"/>
                    <a:pt x="205" y="35"/>
                    <a:pt x="205" y="35"/>
                  </a:cubicBezTo>
                  <a:cubicBezTo>
                    <a:pt x="205" y="34"/>
                    <a:pt x="205" y="33"/>
                    <a:pt x="205" y="32"/>
                  </a:cubicBezTo>
                  <a:cubicBezTo>
                    <a:pt x="205" y="23"/>
                    <a:pt x="212" y="15"/>
                    <a:pt x="221" y="15"/>
                  </a:cubicBezTo>
                  <a:cubicBezTo>
                    <a:pt x="231" y="15"/>
                    <a:pt x="238" y="23"/>
                    <a:pt x="238" y="32"/>
                  </a:cubicBezTo>
                  <a:cubicBezTo>
                    <a:pt x="238" y="35"/>
                    <a:pt x="237" y="38"/>
                    <a:pt x="236" y="40"/>
                  </a:cubicBezTo>
                  <a:cubicBezTo>
                    <a:pt x="476" y="79"/>
                    <a:pt x="476" y="79"/>
                    <a:pt x="476" y="79"/>
                  </a:cubicBezTo>
                  <a:cubicBezTo>
                    <a:pt x="476" y="0"/>
                    <a:pt x="476" y="0"/>
                    <a:pt x="476" y="0"/>
                  </a:cubicBezTo>
                </a:path>
              </a:pathLst>
            </a:custGeom>
            <a:solidFill>
              <a:srgbClr val="D0D2D3"/>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6"/>
            <p:cNvSpPr/>
            <p:nvPr/>
          </p:nvSpPr>
          <p:spPr bwMode="auto">
            <a:xfrm>
              <a:off x="3394076" y="5468938"/>
              <a:ext cx="1327150" cy="1588"/>
            </a:xfrm>
            <a:custGeom>
              <a:avLst/>
              <a:gdLst>
                <a:gd name="T0" fmla="*/ 836 w 836"/>
                <a:gd name="T1" fmla="*/ 0 h 1"/>
                <a:gd name="T2" fmla="*/ 0 w 836"/>
                <a:gd name="T3" fmla="*/ 0 h 1"/>
                <a:gd name="T4" fmla="*/ 14 w 836"/>
                <a:gd name="T5" fmla="*/ 1 h 1"/>
                <a:gd name="T6" fmla="*/ 836 w 836"/>
                <a:gd name="T7" fmla="*/ 1 h 1"/>
                <a:gd name="T8" fmla="*/ 836 w 836"/>
                <a:gd name="T9" fmla="*/ 0 h 1"/>
              </a:gdLst>
              <a:ahLst/>
              <a:cxnLst>
                <a:cxn ang="0">
                  <a:pos x="T0" y="T1"/>
                </a:cxn>
                <a:cxn ang="0">
                  <a:pos x="T2" y="T3"/>
                </a:cxn>
                <a:cxn ang="0">
                  <a:pos x="T4" y="T5"/>
                </a:cxn>
                <a:cxn ang="0">
                  <a:pos x="T6" y="T7"/>
                </a:cxn>
                <a:cxn ang="0">
                  <a:pos x="T8" y="T9"/>
                </a:cxn>
              </a:cxnLst>
              <a:rect l="0" t="0" r="r" b="b"/>
              <a:pathLst>
                <a:path w="836" h="1">
                  <a:moveTo>
                    <a:pt x="836" y="0"/>
                  </a:moveTo>
                  <a:lnTo>
                    <a:pt x="0" y="0"/>
                  </a:lnTo>
                  <a:lnTo>
                    <a:pt x="14" y="1"/>
                  </a:lnTo>
                  <a:lnTo>
                    <a:pt x="836" y="1"/>
                  </a:lnTo>
                  <a:lnTo>
                    <a:pt x="836" y="0"/>
                  </a:lnTo>
                  <a:close/>
                </a:path>
              </a:pathLst>
            </a:custGeom>
            <a:solidFill>
              <a:srgbClr val="B1B3B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7"/>
            <p:cNvSpPr/>
            <p:nvPr/>
          </p:nvSpPr>
          <p:spPr bwMode="auto">
            <a:xfrm>
              <a:off x="3394076" y="5468938"/>
              <a:ext cx="1327150" cy="1588"/>
            </a:xfrm>
            <a:custGeom>
              <a:avLst/>
              <a:gdLst>
                <a:gd name="T0" fmla="*/ 836 w 836"/>
                <a:gd name="T1" fmla="*/ 0 h 1"/>
                <a:gd name="T2" fmla="*/ 0 w 836"/>
                <a:gd name="T3" fmla="*/ 0 h 1"/>
                <a:gd name="T4" fmla="*/ 14 w 836"/>
                <a:gd name="T5" fmla="*/ 1 h 1"/>
                <a:gd name="T6" fmla="*/ 836 w 836"/>
                <a:gd name="T7" fmla="*/ 1 h 1"/>
                <a:gd name="T8" fmla="*/ 836 w 836"/>
                <a:gd name="T9" fmla="*/ 0 h 1"/>
              </a:gdLst>
              <a:ahLst/>
              <a:cxnLst>
                <a:cxn ang="0">
                  <a:pos x="T0" y="T1"/>
                </a:cxn>
                <a:cxn ang="0">
                  <a:pos x="T2" y="T3"/>
                </a:cxn>
                <a:cxn ang="0">
                  <a:pos x="T4" y="T5"/>
                </a:cxn>
                <a:cxn ang="0">
                  <a:pos x="T6" y="T7"/>
                </a:cxn>
                <a:cxn ang="0">
                  <a:pos x="T8" y="T9"/>
                </a:cxn>
              </a:cxnLst>
              <a:rect l="0" t="0" r="r" b="b"/>
              <a:pathLst>
                <a:path w="836" h="1">
                  <a:moveTo>
                    <a:pt x="836" y="0"/>
                  </a:moveTo>
                  <a:lnTo>
                    <a:pt x="0" y="0"/>
                  </a:lnTo>
                  <a:lnTo>
                    <a:pt x="14" y="1"/>
                  </a:lnTo>
                  <a:lnTo>
                    <a:pt x="836" y="1"/>
                  </a:lnTo>
                  <a:lnTo>
                    <a:pt x="83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8"/>
            <p:cNvSpPr/>
            <p:nvPr/>
          </p:nvSpPr>
          <p:spPr bwMode="auto">
            <a:xfrm>
              <a:off x="3983038" y="5510213"/>
              <a:ext cx="92075" cy="68263"/>
            </a:xfrm>
            <a:custGeom>
              <a:avLst/>
              <a:gdLst>
                <a:gd name="T0" fmla="*/ 16 w 33"/>
                <a:gd name="T1" fmla="*/ 0 h 25"/>
                <a:gd name="T2" fmla="*/ 0 w 33"/>
                <a:gd name="T3" fmla="*/ 17 h 25"/>
                <a:gd name="T4" fmla="*/ 0 w 33"/>
                <a:gd name="T5" fmla="*/ 20 h 25"/>
                <a:gd name="T6" fmla="*/ 31 w 33"/>
                <a:gd name="T7" fmla="*/ 25 h 25"/>
                <a:gd name="T8" fmla="*/ 33 w 33"/>
                <a:gd name="T9" fmla="*/ 17 h 25"/>
                <a:gd name="T10" fmla="*/ 16 w 33"/>
                <a:gd name="T11" fmla="*/ 0 h 25"/>
              </a:gdLst>
              <a:ahLst/>
              <a:cxnLst>
                <a:cxn ang="0">
                  <a:pos x="T0" y="T1"/>
                </a:cxn>
                <a:cxn ang="0">
                  <a:pos x="T2" y="T3"/>
                </a:cxn>
                <a:cxn ang="0">
                  <a:pos x="T4" y="T5"/>
                </a:cxn>
                <a:cxn ang="0">
                  <a:pos x="T6" y="T7"/>
                </a:cxn>
                <a:cxn ang="0">
                  <a:pos x="T8" y="T9"/>
                </a:cxn>
                <a:cxn ang="0">
                  <a:pos x="T10" y="T11"/>
                </a:cxn>
              </a:cxnLst>
              <a:rect l="0" t="0" r="r" b="b"/>
              <a:pathLst>
                <a:path w="33" h="25">
                  <a:moveTo>
                    <a:pt x="16" y="0"/>
                  </a:moveTo>
                  <a:cubicBezTo>
                    <a:pt x="7" y="0"/>
                    <a:pt x="0" y="8"/>
                    <a:pt x="0" y="17"/>
                  </a:cubicBezTo>
                  <a:cubicBezTo>
                    <a:pt x="0" y="18"/>
                    <a:pt x="0" y="19"/>
                    <a:pt x="0" y="20"/>
                  </a:cubicBezTo>
                  <a:cubicBezTo>
                    <a:pt x="31" y="25"/>
                    <a:pt x="31" y="25"/>
                    <a:pt x="31" y="25"/>
                  </a:cubicBezTo>
                  <a:cubicBezTo>
                    <a:pt x="32" y="23"/>
                    <a:pt x="33" y="20"/>
                    <a:pt x="33" y="17"/>
                  </a:cubicBezTo>
                  <a:cubicBezTo>
                    <a:pt x="33" y="8"/>
                    <a:pt x="26" y="0"/>
                    <a:pt x="16" y="0"/>
                  </a:cubicBezTo>
                </a:path>
              </a:pathLst>
            </a:custGeom>
            <a:solidFill>
              <a:srgbClr val="696A6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Rectangle 39"/>
            <p:cNvSpPr>
              <a:spLocks noChangeArrowheads="1"/>
            </p:cNvSpPr>
            <p:nvPr/>
          </p:nvSpPr>
          <p:spPr bwMode="auto">
            <a:xfrm>
              <a:off x="8861426" y="5468938"/>
              <a:ext cx="3175" cy="219075"/>
            </a:xfrm>
            <a:prstGeom prst="rect">
              <a:avLst/>
            </a:prstGeom>
            <a:solidFill>
              <a:srgbClr val="DBDED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Rectangle 40"/>
            <p:cNvSpPr>
              <a:spLocks noChangeArrowheads="1"/>
            </p:cNvSpPr>
            <p:nvPr/>
          </p:nvSpPr>
          <p:spPr bwMode="auto">
            <a:xfrm>
              <a:off x="8861426" y="5468938"/>
              <a:ext cx="3175" cy="219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Freeform 41"/>
            <p:cNvSpPr/>
            <p:nvPr/>
          </p:nvSpPr>
          <p:spPr bwMode="auto">
            <a:xfrm>
              <a:off x="7546976" y="5468938"/>
              <a:ext cx="1314450" cy="219075"/>
            </a:xfrm>
            <a:custGeom>
              <a:avLst/>
              <a:gdLst>
                <a:gd name="T0" fmla="*/ 475 w 475"/>
                <a:gd name="T1" fmla="*/ 0 h 79"/>
                <a:gd name="T2" fmla="*/ 471 w 475"/>
                <a:gd name="T3" fmla="*/ 0 h 79"/>
                <a:gd name="T4" fmla="*/ 471 w 475"/>
                <a:gd name="T5" fmla="*/ 1 h 79"/>
                <a:gd name="T6" fmla="*/ 0 w 475"/>
                <a:gd name="T7" fmla="*/ 1 h 79"/>
                <a:gd name="T8" fmla="*/ 205 w 475"/>
                <a:gd name="T9" fmla="*/ 35 h 79"/>
                <a:gd name="T10" fmla="*/ 205 w 475"/>
                <a:gd name="T11" fmla="*/ 32 h 79"/>
                <a:gd name="T12" fmla="*/ 222 w 475"/>
                <a:gd name="T13" fmla="*/ 15 h 79"/>
                <a:gd name="T14" fmla="*/ 238 w 475"/>
                <a:gd name="T15" fmla="*/ 32 h 79"/>
                <a:gd name="T16" fmla="*/ 236 w 475"/>
                <a:gd name="T17" fmla="*/ 40 h 79"/>
                <a:gd name="T18" fmla="*/ 475 w 475"/>
                <a:gd name="T19" fmla="*/ 79 h 79"/>
                <a:gd name="T20" fmla="*/ 475 w 475"/>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5" h="79">
                  <a:moveTo>
                    <a:pt x="475" y="0"/>
                  </a:moveTo>
                  <a:cubicBezTo>
                    <a:pt x="471" y="0"/>
                    <a:pt x="471" y="0"/>
                    <a:pt x="471" y="0"/>
                  </a:cubicBezTo>
                  <a:cubicBezTo>
                    <a:pt x="471" y="1"/>
                    <a:pt x="471" y="1"/>
                    <a:pt x="471" y="1"/>
                  </a:cubicBezTo>
                  <a:cubicBezTo>
                    <a:pt x="0" y="1"/>
                    <a:pt x="0" y="1"/>
                    <a:pt x="0" y="1"/>
                  </a:cubicBezTo>
                  <a:cubicBezTo>
                    <a:pt x="205" y="35"/>
                    <a:pt x="205" y="35"/>
                    <a:pt x="205" y="35"/>
                  </a:cubicBezTo>
                  <a:cubicBezTo>
                    <a:pt x="205" y="34"/>
                    <a:pt x="205" y="33"/>
                    <a:pt x="205" y="32"/>
                  </a:cubicBezTo>
                  <a:cubicBezTo>
                    <a:pt x="205" y="23"/>
                    <a:pt x="212" y="15"/>
                    <a:pt x="222" y="15"/>
                  </a:cubicBezTo>
                  <a:cubicBezTo>
                    <a:pt x="231" y="15"/>
                    <a:pt x="238" y="23"/>
                    <a:pt x="238" y="32"/>
                  </a:cubicBezTo>
                  <a:cubicBezTo>
                    <a:pt x="238" y="35"/>
                    <a:pt x="238" y="38"/>
                    <a:pt x="236" y="40"/>
                  </a:cubicBezTo>
                  <a:cubicBezTo>
                    <a:pt x="475" y="79"/>
                    <a:pt x="475" y="79"/>
                    <a:pt x="475" y="79"/>
                  </a:cubicBezTo>
                  <a:cubicBezTo>
                    <a:pt x="475" y="0"/>
                    <a:pt x="475" y="0"/>
                    <a:pt x="475" y="0"/>
                  </a:cubicBezTo>
                </a:path>
              </a:pathLst>
            </a:custGeom>
            <a:solidFill>
              <a:srgbClr val="D0D2D3"/>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2"/>
            <p:cNvSpPr/>
            <p:nvPr/>
          </p:nvSpPr>
          <p:spPr bwMode="auto">
            <a:xfrm>
              <a:off x="7524751" y="5468938"/>
              <a:ext cx="1325563" cy="1588"/>
            </a:xfrm>
            <a:custGeom>
              <a:avLst/>
              <a:gdLst>
                <a:gd name="T0" fmla="*/ 835 w 835"/>
                <a:gd name="T1" fmla="*/ 0 h 1"/>
                <a:gd name="T2" fmla="*/ 0 w 835"/>
                <a:gd name="T3" fmla="*/ 0 h 1"/>
                <a:gd name="T4" fmla="*/ 14 w 835"/>
                <a:gd name="T5" fmla="*/ 1 h 1"/>
                <a:gd name="T6" fmla="*/ 835 w 835"/>
                <a:gd name="T7" fmla="*/ 1 h 1"/>
                <a:gd name="T8" fmla="*/ 835 w 835"/>
                <a:gd name="T9" fmla="*/ 0 h 1"/>
              </a:gdLst>
              <a:ahLst/>
              <a:cxnLst>
                <a:cxn ang="0">
                  <a:pos x="T0" y="T1"/>
                </a:cxn>
                <a:cxn ang="0">
                  <a:pos x="T2" y="T3"/>
                </a:cxn>
                <a:cxn ang="0">
                  <a:pos x="T4" y="T5"/>
                </a:cxn>
                <a:cxn ang="0">
                  <a:pos x="T6" y="T7"/>
                </a:cxn>
                <a:cxn ang="0">
                  <a:pos x="T8" y="T9"/>
                </a:cxn>
              </a:cxnLst>
              <a:rect l="0" t="0" r="r" b="b"/>
              <a:pathLst>
                <a:path w="835" h="1">
                  <a:moveTo>
                    <a:pt x="835" y="0"/>
                  </a:moveTo>
                  <a:lnTo>
                    <a:pt x="0" y="0"/>
                  </a:lnTo>
                  <a:lnTo>
                    <a:pt x="14" y="1"/>
                  </a:lnTo>
                  <a:lnTo>
                    <a:pt x="835" y="1"/>
                  </a:lnTo>
                  <a:lnTo>
                    <a:pt x="835" y="0"/>
                  </a:lnTo>
                  <a:close/>
                </a:path>
              </a:pathLst>
            </a:custGeom>
            <a:solidFill>
              <a:srgbClr val="B1B3B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3"/>
            <p:cNvSpPr/>
            <p:nvPr/>
          </p:nvSpPr>
          <p:spPr bwMode="auto">
            <a:xfrm>
              <a:off x="7524751" y="5468938"/>
              <a:ext cx="1325563" cy="1588"/>
            </a:xfrm>
            <a:custGeom>
              <a:avLst/>
              <a:gdLst>
                <a:gd name="T0" fmla="*/ 835 w 835"/>
                <a:gd name="T1" fmla="*/ 0 h 1"/>
                <a:gd name="T2" fmla="*/ 0 w 835"/>
                <a:gd name="T3" fmla="*/ 0 h 1"/>
                <a:gd name="T4" fmla="*/ 14 w 835"/>
                <a:gd name="T5" fmla="*/ 1 h 1"/>
                <a:gd name="T6" fmla="*/ 835 w 835"/>
                <a:gd name="T7" fmla="*/ 1 h 1"/>
                <a:gd name="T8" fmla="*/ 835 w 835"/>
                <a:gd name="T9" fmla="*/ 0 h 1"/>
              </a:gdLst>
              <a:ahLst/>
              <a:cxnLst>
                <a:cxn ang="0">
                  <a:pos x="T0" y="T1"/>
                </a:cxn>
                <a:cxn ang="0">
                  <a:pos x="T2" y="T3"/>
                </a:cxn>
                <a:cxn ang="0">
                  <a:pos x="T4" y="T5"/>
                </a:cxn>
                <a:cxn ang="0">
                  <a:pos x="T6" y="T7"/>
                </a:cxn>
                <a:cxn ang="0">
                  <a:pos x="T8" y="T9"/>
                </a:cxn>
              </a:cxnLst>
              <a:rect l="0" t="0" r="r" b="b"/>
              <a:pathLst>
                <a:path w="835" h="1">
                  <a:moveTo>
                    <a:pt x="835" y="0"/>
                  </a:moveTo>
                  <a:lnTo>
                    <a:pt x="0" y="0"/>
                  </a:lnTo>
                  <a:lnTo>
                    <a:pt x="14" y="1"/>
                  </a:lnTo>
                  <a:lnTo>
                    <a:pt x="835" y="1"/>
                  </a:lnTo>
                  <a:lnTo>
                    <a:pt x="83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4"/>
            <p:cNvSpPr/>
            <p:nvPr/>
          </p:nvSpPr>
          <p:spPr bwMode="auto">
            <a:xfrm>
              <a:off x="8113713" y="5510213"/>
              <a:ext cx="92075" cy="68263"/>
            </a:xfrm>
            <a:custGeom>
              <a:avLst/>
              <a:gdLst>
                <a:gd name="T0" fmla="*/ 17 w 33"/>
                <a:gd name="T1" fmla="*/ 0 h 25"/>
                <a:gd name="T2" fmla="*/ 0 w 33"/>
                <a:gd name="T3" fmla="*/ 17 h 25"/>
                <a:gd name="T4" fmla="*/ 0 w 33"/>
                <a:gd name="T5" fmla="*/ 20 h 25"/>
                <a:gd name="T6" fmla="*/ 31 w 33"/>
                <a:gd name="T7" fmla="*/ 25 h 25"/>
                <a:gd name="T8" fmla="*/ 33 w 33"/>
                <a:gd name="T9" fmla="*/ 17 h 25"/>
                <a:gd name="T10" fmla="*/ 17 w 33"/>
                <a:gd name="T11" fmla="*/ 0 h 25"/>
              </a:gdLst>
              <a:ahLst/>
              <a:cxnLst>
                <a:cxn ang="0">
                  <a:pos x="T0" y="T1"/>
                </a:cxn>
                <a:cxn ang="0">
                  <a:pos x="T2" y="T3"/>
                </a:cxn>
                <a:cxn ang="0">
                  <a:pos x="T4" y="T5"/>
                </a:cxn>
                <a:cxn ang="0">
                  <a:pos x="T6" y="T7"/>
                </a:cxn>
                <a:cxn ang="0">
                  <a:pos x="T8" y="T9"/>
                </a:cxn>
                <a:cxn ang="0">
                  <a:pos x="T10" y="T11"/>
                </a:cxn>
              </a:cxnLst>
              <a:rect l="0" t="0" r="r" b="b"/>
              <a:pathLst>
                <a:path w="33" h="25">
                  <a:moveTo>
                    <a:pt x="17" y="0"/>
                  </a:moveTo>
                  <a:cubicBezTo>
                    <a:pt x="7" y="0"/>
                    <a:pt x="0" y="8"/>
                    <a:pt x="0" y="17"/>
                  </a:cubicBezTo>
                  <a:cubicBezTo>
                    <a:pt x="0" y="18"/>
                    <a:pt x="0" y="19"/>
                    <a:pt x="0" y="20"/>
                  </a:cubicBezTo>
                  <a:cubicBezTo>
                    <a:pt x="31" y="25"/>
                    <a:pt x="31" y="25"/>
                    <a:pt x="31" y="25"/>
                  </a:cubicBezTo>
                  <a:cubicBezTo>
                    <a:pt x="33" y="23"/>
                    <a:pt x="33" y="20"/>
                    <a:pt x="33" y="17"/>
                  </a:cubicBezTo>
                  <a:cubicBezTo>
                    <a:pt x="33" y="8"/>
                    <a:pt x="26" y="0"/>
                    <a:pt x="17" y="0"/>
                  </a:cubicBezTo>
                </a:path>
              </a:pathLst>
            </a:custGeom>
            <a:solidFill>
              <a:srgbClr val="696A6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5"/>
            <p:cNvSpPr>
              <a:spLocks noEditPoints="1"/>
            </p:cNvSpPr>
            <p:nvPr/>
          </p:nvSpPr>
          <p:spPr bwMode="auto">
            <a:xfrm>
              <a:off x="3189288" y="5329238"/>
              <a:ext cx="5811838" cy="139700"/>
            </a:xfrm>
            <a:custGeom>
              <a:avLst/>
              <a:gdLst>
                <a:gd name="T0" fmla="*/ 1116 w 3661"/>
                <a:gd name="T1" fmla="*/ 81 h 88"/>
                <a:gd name="T2" fmla="*/ 973 w 3661"/>
                <a:gd name="T3" fmla="*/ 81 h 88"/>
                <a:gd name="T4" fmla="*/ 973 w 3661"/>
                <a:gd name="T5" fmla="*/ 88 h 88"/>
                <a:gd name="T6" fmla="*/ 1116 w 3661"/>
                <a:gd name="T7" fmla="*/ 88 h 88"/>
                <a:gd name="T8" fmla="*/ 1116 w 3661"/>
                <a:gd name="T9" fmla="*/ 81 h 88"/>
                <a:gd name="T10" fmla="*/ 2687 w 3661"/>
                <a:gd name="T11" fmla="*/ 81 h 88"/>
                <a:gd name="T12" fmla="*/ 2544 w 3661"/>
                <a:gd name="T13" fmla="*/ 81 h 88"/>
                <a:gd name="T14" fmla="*/ 2544 w 3661"/>
                <a:gd name="T15" fmla="*/ 88 h 88"/>
                <a:gd name="T16" fmla="*/ 2687 w 3661"/>
                <a:gd name="T17" fmla="*/ 88 h 88"/>
                <a:gd name="T18" fmla="*/ 2687 w 3661"/>
                <a:gd name="T19" fmla="*/ 81 h 88"/>
                <a:gd name="T20" fmla="*/ 1 w 3661"/>
                <a:gd name="T21" fmla="*/ 0 h 88"/>
                <a:gd name="T22" fmla="*/ 0 w 3661"/>
                <a:gd name="T23" fmla="*/ 0 h 88"/>
                <a:gd name="T24" fmla="*/ 0 w 3661"/>
                <a:gd name="T25" fmla="*/ 88 h 88"/>
                <a:gd name="T26" fmla="*/ 87 w 3661"/>
                <a:gd name="T27" fmla="*/ 88 h 88"/>
                <a:gd name="T28" fmla="*/ 87 w 3661"/>
                <a:gd name="T29" fmla="*/ 81 h 88"/>
                <a:gd name="T30" fmla="*/ 1 w 3661"/>
                <a:gd name="T31" fmla="*/ 81 h 88"/>
                <a:gd name="T32" fmla="*/ 1 w 3661"/>
                <a:gd name="T33" fmla="*/ 0 h 88"/>
                <a:gd name="T34" fmla="*/ 3661 w 3661"/>
                <a:gd name="T35" fmla="*/ 0 h 88"/>
                <a:gd name="T36" fmla="*/ 3659 w 3661"/>
                <a:gd name="T37" fmla="*/ 0 h 88"/>
                <a:gd name="T38" fmla="*/ 3659 w 3661"/>
                <a:gd name="T39" fmla="*/ 81 h 88"/>
                <a:gd name="T40" fmla="*/ 3575 w 3661"/>
                <a:gd name="T41" fmla="*/ 81 h 88"/>
                <a:gd name="T42" fmla="*/ 3575 w 3661"/>
                <a:gd name="T43" fmla="*/ 88 h 88"/>
                <a:gd name="T44" fmla="*/ 3661 w 3661"/>
                <a:gd name="T45" fmla="*/ 88 h 88"/>
                <a:gd name="T46" fmla="*/ 3661 w 3661"/>
                <a:gd name="T4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1" h="88">
                  <a:moveTo>
                    <a:pt x="1116" y="81"/>
                  </a:moveTo>
                  <a:lnTo>
                    <a:pt x="973" y="81"/>
                  </a:lnTo>
                  <a:lnTo>
                    <a:pt x="973" y="88"/>
                  </a:lnTo>
                  <a:lnTo>
                    <a:pt x="1116" y="88"/>
                  </a:lnTo>
                  <a:lnTo>
                    <a:pt x="1116" y="81"/>
                  </a:lnTo>
                  <a:close/>
                  <a:moveTo>
                    <a:pt x="2687" y="81"/>
                  </a:moveTo>
                  <a:lnTo>
                    <a:pt x="2544" y="81"/>
                  </a:lnTo>
                  <a:lnTo>
                    <a:pt x="2544" y="88"/>
                  </a:lnTo>
                  <a:lnTo>
                    <a:pt x="2687" y="88"/>
                  </a:lnTo>
                  <a:lnTo>
                    <a:pt x="2687" y="81"/>
                  </a:lnTo>
                  <a:close/>
                  <a:moveTo>
                    <a:pt x="1" y="0"/>
                  </a:moveTo>
                  <a:lnTo>
                    <a:pt x="0" y="0"/>
                  </a:lnTo>
                  <a:lnTo>
                    <a:pt x="0" y="88"/>
                  </a:lnTo>
                  <a:lnTo>
                    <a:pt x="87" y="88"/>
                  </a:lnTo>
                  <a:lnTo>
                    <a:pt x="87" y="81"/>
                  </a:lnTo>
                  <a:lnTo>
                    <a:pt x="1" y="81"/>
                  </a:lnTo>
                  <a:lnTo>
                    <a:pt x="1" y="0"/>
                  </a:lnTo>
                  <a:close/>
                  <a:moveTo>
                    <a:pt x="3661" y="0"/>
                  </a:moveTo>
                  <a:lnTo>
                    <a:pt x="3659" y="0"/>
                  </a:lnTo>
                  <a:lnTo>
                    <a:pt x="3659" y="81"/>
                  </a:lnTo>
                  <a:lnTo>
                    <a:pt x="3575" y="81"/>
                  </a:lnTo>
                  <a:lnTo>
                    <a:pt x="3575" y="88"/>
                  </a:lnTo>
                  <a:lnTo>
                    <a:pt x="3661" y="88"/>
                  </a:lnTo>
                  <a:lnTo>
                    <a:pt x="3661" y="0"/>
                  </a:lnTo>
                  <a:close/>
                </a:path>
              </a:pathLst>
            </a:custGeom>
            <a:solidFill>
              <a:srgbClr val="DBDED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6"/>
            <p:cNvSpPr>
              <a:spLocks noEditPoints="1"/>
            </p:cNvSpPr>
            <p:nvPr/>
          </p:nvSpPr>
          <p:spPr bwMode="auto">
            <a:xfrm>
              <a:off x="3189288" y="5329238"/>
              <a:ext cx="5811838" cy="139700"/>
            </a:xfrm>
            <a:custGeom>
              <a:avLst/>
              <a:gdLst>
                <a:gd name="T0" fmla="*/ 1116 w 3661"/>
                <a:gd name="T1" fmla="*/ 81 h 88"/>
                <a:gd name="T2" fmla="*/ 973 w 3661"/>
                <a:gd name="T3" fmla="*/ 81 h 88"/>
                <a:gd name="T4" fmla="*/ 973 w 3661"/>
                <a:gd name="T5" fmla="*/ 88 h 88"/>
                <a:gd name="T6" fmla="*/ 1116 w 3661"/>
                <a:gd name="T7" fmla="*/ 88 h 88"/>
                <a:gd name="T8" fmla="*/ 1116 w 3661"/>
                <a:gd name="T9" fmla="*/ 81 h 88"/>
                <a:gd name="T10" fmla="*/ 2687 w 3661"/>
                <a:gd name="T11" fmla="*/ 81 h 88"/>
                <a:gd name="T12" fmla="*/ 2544 w 3661"/>
                <a:gd name="T13" fmla="*/ 81 h 88"/>
                <a:gd name="T14" fmla="*/ 2544 w 3661"/>
                <a:gd name="T15" fmla="*/ 88 h 88"/>
                <a:gd name="T16" fmla="*/ 2687 w 3661"/>
                <a:gd name="T17" fmla="*/ 88 h 88"/>
                <a:gd name="T18" fmla="*/ 2687 w 3661"/>
                <a:gd name="T19" fmla="*/ 81 h 88"/>
                <a:gd name="T20" fmla="*/ 1 w 3661"/>
                <a:gd name="T21" fmla="*/ 0 h 88"/>
                <a:gd name="T22" fmla="*/ 0 w 3661"/>
                <a:gd name="T23" fmla="*/ 0 h 88"/>
                <a:gd name="T24" fmla="*/ 0 w 3661"/>
                <a:gd name="T25" fmla="*/ 88 h 88"/>
                <a:gd name="T26" fmla="*/ 87 w 3661"/>
                <a:gd name="T27" fmla="*/ 88 h 88"/>
                <a:gd name="T28" fmla="*/ 87 w 3661"/>
                <a:gd name="T29" fmla="*/ 81 h 88"/>
                <a:gd name="T30" fmla="*/ 1 w 3661"/>
                <a:gd name="T31" fmla="*/ 81 h 88"/>
                <a:gd name="T32" fmla="*/ 1 w 3661"/>
                <a:gd name="T33" fmla="*/ 0 h 88"/>
                <a:gd name="T34" fmla="*/ 3661 w 3661"/>
                <a:gd name="T35" fmla="*/ 0 h 88"/>
                <a:gd name="T36" fmla="*/ 3659 w 3661"/>
                <a:gd name="T37" fmla="*/ 0 h 88"/>
                <a:gd name="T38" fmla="*/ 3659 w 3661"/>
                <a:gd name="T39" fmla="*/ 81 h 88"/>
                <a:gd name="T40" fmla="*/ 3575 w 3661"/>
                <a:gd name="T41" fmla="*/ 81 h 88"/>
                <a:gd name="T42" fmla="*/ 3575 w 3661"/>
                <a:gd name="T43" fmla="*/ 88 h 88"/>
                <a:gd name="T44" fmla="*/ 3661 w 3661"/>
                <a:gd name="T45" fmla="*/ 88 h 88"/>
                <a:gd name="T46" fmla="*/ 3661 w 3661"/>
                <a:gd name="T4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1" h="88">
                  <a:moveTo>
                    <a:pt x="1116" y="81"/>
                  </a:moveTo>
                  <a:lnTo>
                    <a:pt x="973" y="81"/>
                  </a:lnTo>
                  <a:lnTo>
                    <a:pt x="973" y="88"/>
                  </a:lnTo>
                  <a:lnTo>
                    <a:pt x="1116" y="88"/>
                  </a:lnTo>
                  <a:lnTo>
                    <a:pt x="1116" y="81"/>
                  </a:lnTo>
                  <a:moveTo>
                    <a:pt x="2687" y="81"/>
                  </a:moveTo>
                  <a:lnTo>
                    <a:pt x="2544" y="81"/>
                  </a:lnTo>
                  <a:lnTo>
                    <a:pt x="2544" y="88"/>
                  </a:lnTo>
                  <a:lnTo>
                    <a:pt x="2687" y="88"/>
                  </a:lnTo>
                  <a:lnTo>
                    <a:pt x="2687" y="81"/>
                  </a:lnTo>
                  <a:moveTo>
                    <a:pt x="1" y="0"/>
                  </a:moveTo>
                  <a:lnTo>
                    <a:pt x="0" y="0"/>
                  </a:lnTo>
                  <a:lnTo>
                    <a:pt x="0" y="88"/>
                  </a:lnTo>
                  <a:lnTo>
                    <a:pt x="87" y="88"/>
                  </a:lnTo>
                  <a:lnTo>
                    <a:pt x="87" y="81"/>
                  </a:lnTo>
                  <a:lnTo>
                    <a:pt x="1" y="81"/>
                  </a:lnTo>
                  <a:lnTo>
                    <a:pt x="1" y="0"/>
                  </a:lnTo>
                  <a:moveTo>
                    <a:pt x="3661" y="0"/>
                  </a:moveTo>
                  <a:lnTo>
                    <a:pt x="3659" y="0"/>
                  </a:lnTo>
                  <a:lnTo>
                    <a:pt x="3659" y="81"/>
                  </a:lnTo>
                  <a:lnTo>
                    <a:pt x="3575" y="81"/>
                  </a:lnTo>
                  <a:lnTo>
                    <a:pt x="3575" y="88"/>
                  </a:lnTo>
                  <a:lnTo>
                    <a:pt x="3661" y="88"/>
                  </a:lnTo>
                  <a:lnTo>
                    <a:pt x="366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7"/>
            <p:cNvSpPr>
              <a:spLocks noEditPoints="1"/>
            </p:cNvSpPr>
            <p:nvPr/>
          </p:nvSpPr>
          <p:spPr bwMode="auto">
            <a:xfrm>
              <a:off x="3190876" y="5329238"/>
              <a:ext cx="5807075" cy="139700"/>
            </a:xfrm>
            <a:custGeom>
              <a:avLst/>
              <a:gdLst>
                <a:gd name="T0" fmla="*/ 555 w 2096"/>
                <a:gd name="T1" fmla="*/ 0 h 50"/>
                <a:gd name="T2" fmla="*/ 0 w 2096"/>
                <a:gd name="T3" fmla="*/ 0 h 50"/>
                <a:gd name="T4" fmla="*/ 0 w 2096"/>
                <a:gd name="T5" fmla="*/ 46 h 50"/>
                <a:gd name="T6" fmla="*/ 49 w 2096"/>
                <a:gd name="T7" fmla="*/ 46 h 50"/>
                <a:gd name="T8" fmla="*/ 49 w 2096"/>
                <a:gd name="T9" fmla="*/ 50 h 50"/>
                <a:gd name="T10" fmla="*/ 53 w 2096"/>
                <a:gd name="T11" fmla="*/ 50 h 50"/>
                <a:gd name="T12" fmla="*/ 53 w 2096"/>
                <a:gd name="T13" fmla="*/ 47 h 50"/>
                <a:gd name="T14" fmla="*/ 57 w 2096"/>
                <a:gd name="T15" fmla="*/ 47 h 50"/>
                <a:gd name="T16" fmla="*/ 49 w 2096"/>
                <a:gd name="T17" fmla="*/ 46 h 50"/>
                <a:gd name="T18" fmla="*/ 557 w 2096"/>
                <a:gd name="T19" fmla="*/ 46 h 50"/>
                <a:gd name="T20" fmla="*/ 639 w 2096"/>
                <a:gd name="T21" fmla="*/ 46 h 50"/>
                <a:gd name="T22" fmla="*/ 639 w 2096"/>
                <a:gd name="T23" fmla="*/ 9 h 50"/>
                <a:gd name="T24" fmla="*/ 555 w 2096"/>
                <a:gd name="T25" fmla="*/ 0 h 50"/>
                <a:gd name="T26" fmla="*/ 2096 w 2096"/>
                <a:gd name="T27" fmla="*/ 0 h 50"/>
                <a:gd name="T28" fmla="*/ 1541 w 2096"/>
                <a:gd name="T29" fmla="*/ 0 h 50"/>
                <a:gd name="T30" fmla="*/ 1457 w 2096"/>
                <a:gd name="T31" fmla="*/ 9 h 50"/>
                <a:gd name="T32" fmla="*/ 1457 w 2096"/>
                <a:gd name="T33" fmla="*/ 46 h 50"/>
                <a:gd name="T34" fmla="*/ 1539 w 2096"/>
                <a:gd name="T35" fmla="*/ 46 h 50"/>
                <a:gd name="T36" fmla="*/ 1539 w 2096"/>
                <a:gd name="T37" fmla="*/ 50 h 50"/>
                <a:gd name="T38" fmla="*/ 1544 w 2096"/>
                <a:gd name="T39" fmla="*/ 50 h 50"/>
                <a:gd name="T40" fmla="*/ 1544 w 2096"/>
                <a:gd name="T41" fmla="*/ 47 h 50"/>
                <a:gd name="T42" fmla="*/ 1547 w 2096"/>
                <a:gd name="T43" fmla="*/ 47 h 50"/>
                <a:gd name="T44" fmla="*/ 1540 w 2096"/>
                <a:gd name="T45" fmla="*/ 46 h 50"/>
                <a:gd name="T46" fmla="*/ 2048 w 2096"/>
                <a:gd name="T47" fmla="*/ 46 h 50"/>
                <a:gd name="T48" fmla="*/ 2096 w 2096"/>
                <a:gd name="T49" fmla="*/ 46 h 50"/>
                <a:gd name="T50" fmla="*/ 2096 w 2096"/>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96" h="50">
                  <a:moveTo>
                    <a:pt x="555" y="0"/>
                  </a:moveTo>
                  <a:cubicBezTo>
                    <a:pt x="0" y="0"/>
                    <a:pt x="0" y="0"/>
                    <a:pt x="0" y="0"/>
                  </a:cubicBezTo>
                  <a:cubicBezTo>
                    <a:pt x="0" y="46"/>
                    <a:pt x="0" y="46"/>
                    <a:pt x="0" y="46"/>
                  </a:cubicBezTo>
                  <a:cubicBezTo>
                    <a:pt x="49" y="46"/>
                    <a:pt x="49" y="46"/>
                    <a:pt x="49" y="46"/>
                  </a:cubicBezTo>
                  <a:cubicBezTo>
                    <a:pt x="49" y="50"/>
                    <a:pt x="49" y="50"/>
                    <a:pt x="49" y="50"/>
                  </a:cubicBezTo>
                  <a:cubicBezTo>
                    <a:pt x="53" y="50"/>
                    <a:pt x="53" y="50"/>
                    <a:pt x="53" y="50"/>
                  </a:cubicBezTo>
                  <a:cubicBezTo>
                    <a:pt x="53" y="47"/>
                    <a:pt x="53" y="47"/>
                    <a:pt x="53" y="47"/>
                  </a:cubicBezTo>
                  <a:cubicBezTo>
                    <a:pt x="57" y="47"/>
                    <a:pt x="57" y="47"/>
                    <a:pt x="57" y="47"/>
                  </a:cubicBezTo>
                  <a:cubicBezTo>
                    <a:pt x="49" y="46"/>
                    <a:pt x="49" y="46"/>
                    <a:pt x="49" y="46"/>
                  </a:cubicBezTo>
                  <a:cubicBezTo>
                    <a:pt x="557" y="46"/>
                    <a:pt x="557" y="46"/>
                    <a:pt x="557" y="46"/>
                  </a:cubicBezTo>
                  <a:cubicBezTo>
                    <a:pt x="639" y="46"/>
                    <a:pt x="639" y="46"/>
                    <a:pt x="639" y="46"/>
                  </a:cubicBezTo>
                  <a:cubicBezTo>
                    <a:pt x="639" y="9"/>
                    <a:pt x="639" y="9"/>
                    <a:pt x="639" y="9"/>
                  </a:cubicBezTo>
                  <a:cubicBezTo>
                    <a:pt x="612" y="7"/>
                    <a:pt x="582" y="4"/>
                    <a:pt x="555" y="0"/>
                  </a:cubicBezTo>
                  <a:moveTo>
                    <a:pt x="2096" y="0"/>
                  </a:moveTo>
                  <a:cubicBezTo>
                    <a:pt x="1541" y="0"/>
                    <a:pt x="1541" y="0"/>
                    <a:pt x="1541" y="0"/>
                  </a:cubicBezTo>
                  <a:cubicBezTo>
                    <a:pt x="1514" y="4"/>
                    <a:pt x="1484" y="7"/>
                    <a:pt x="1457" y="9"/>
                  </a:cubicBezTo>
                  <a:cubicBezTo>
                    <a:pt x="1457" y="46"/>
                    <a:pt x="1457" y="46"/>
                    <a:pt x="1457" y="46"/>
                  </a:cubicBezTo>
                  <a:cubicBezTo>
                    <a:pt x="1539" y="46"/>
                    <a:pt x="1539" y="46"/>
                    <a:pt x="1539" y="46"/>
                  </a:cubicBezTo>
                  <a:cubicBezTo>
                    <a:pt x="1539" y="50"/>
                    <a:pt x="1539" y="50"/>
                    <a:pt x="1539" y="50"/>
                  </a:cubicBezTo>
                  <a:cubicBezTo>
                    <a:pt x="1544" y="50"/>
                    <a:pt x="1544" y="50"/>
                    <a:pt x="1544" y="50"/>
                  </a:cubicBezTo>
                  <a:cubicBezTo>
                    <a:pt x="1544" y="47"/>
                    <a:pt x="1544" y="47"/>
                    <a:pt x="1544" y="47"/>
                  </a:cubicBezTo>
                  <a:cubicBezTo>
                    <a:pt x="1547" y="47"/>
                    <a:pt x="1547" y="47"/>
                    <a:pt x="1547" y="47"/>
                  </a:cubicBezTo>
                  <a:cubicBezTo>
                    <a:pt x="1540" y="46"/>
                    <a:pt x="1540" y="46"/>
                    <a:pt x="1540" y="46"/>
                  </a:cubicBezTo>
                  <a:cubicBezTo>
                    <a:pt x="2048" y="46"/>
                    <a:pt x="2048" y="46"/>
                    <a:pt x="2048" y="46"/>
                  </a:cubicBezTo>
                  <a:cubicBezTo>
                    <a:pt x="2096" y="46"/>
                    <a:pt x="2096" y="46"/>
                    <a:pt x="2096" y="46"/>
                  </a:cubicBezTo>
                  <a:cubicBezTo>
                    <a:pt x="2096" y="0"/>
                    <a:pt x="2096" y="0"/>
                    <a:pt x="2096" y="0"/>
                  </a:cubicBezTo>
                </a:path>
              </a:pathLst>
            </a:custGeom>
            <a:solidFill>
              <a:srgbClr val="D0D2D3"/>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8"/>
            <p:cNvSpPr/>
            <p:nvPr/>
          </p:nvSpPr>
          <p:spPr bwMode="auto">
            <a:xfrm>
              <a:off x="7469188" y="5459413"/>
              <a:ext cx="55563" cy="9525"/>
            </a:xfrm>
            <a:custGeom>
              <a:avLst/>
              <a:gdLst>
                <a:gd name="T0" fmla="*/ 5 w 35"/>
                <a:gd name="T1" fmla="*/ 0 h 6"/>
                <a:gd name="T2" fmla="*/ 0 w 35"/>
                <a:gd name="T3" fmla="*/ 0 h 6"/>
                <a:gd name="T4" fmla="*/ 0 w 35"/>
                <a:gd name="T5" fmla="*/ 6 h 6"/>
                <a:gd name="T6" fmla="*/ 35 w 35"/>
                <a:gd name="T7" fmla="*/ 6 h 6"/>
                <a:gd name="T8" fmla="*/ 5 w 35"/>
                <a:gd name="T9" fmla="*/ 0 h 6"/>
              </a:gdLst>
              <a:ahLst/>
              <a:cxnLst>
                <a:cxn ang="0">
                  <a:pos x="T0" y="T1"/>
                </a:cxn>
                <a:cxn ang="0">
                  <a:pos x="T2" y="T3"/>
                </a:cxn>
                <a:cxn ang="0">
                  <a:pos x="T4" y="T5"/>
                </a:cxn>
                <a:cxn ang="0">
                  <a:pos x="T6" y="T7"/>
                </a:cxn>
                <a:cxn ang="0">
                  <a:pos x="T8" y="T9"/>
                </a:cxn>
              </a:cxnLst>
              <a:rect l="0" t="0" r="r" b="b"/>
              <a:pathLst>
                <a:path w="35" h="6">
                  <a:moveTo>
                    <a:pt x="5" y="0"/>
                  </a:moveTo>
                  <a:lnTo>
                    <a:pt x="0" y="0"/>
                  </a:lnTo>
                  <a:lnTo>
                    <a:pt x="0" y="6"/>
                  </a:lnTo>
                  <a:lnTo>
                    <a:pt x="35" y="6"/>
                  </a:lnTo>
                  <a:lnTo>
                    <a:pt x="5" y="0"/>
                  </a:lnTo>
                  <a:close/>
                </a:path>
              </a:pathLst>
            </a:custGeom>
            <a:solidFill>
              <a:srgbClr val="B1B3B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9"/>
            <p:cNvSpPr/>
            <p:nvPr/>
          </p:nvSpPr>
          <p:spPr bwMode="auto">
            <a:xfrm>
              <a:off x="7469188" y="5459413"/>
              <a:ext cx="55563" cy="9525"/>
            </a:xfrm>
            <a:custGeom>
              <a:avLst/>
              <a:gdLst>
                <a:gd name="T0" fmla="*/ 5 w 35"/>
                <a:gd name="T1" fmla="*/ 0 h 6"/>
                <a:gd name="T2" fmla="*/ 0 w 35"/>
                <a:gd name="T3" fmla="*/ 0 h 6"/>
                <a:gd name="T4" fmla="*/ 0 w 35"/>
                <a:gd name="T5" fmla="*/ 6 h 6"/>
                <a:gd name="T6" fmla="*/ 35 w 35"/>
                <a:gd name="T7" fmla="*/ 6 h 6"/>
                <a:gd name="T8" fmla="*/ 5 w 35"/>
                <a:gd name="T9" fmla="*/ 0 h 6"/>
              </a:gdLst>
              <a:ahLst/>
              <a:cxnLst>
                <a:cxn ang="0">
                  <a:pos x="T0" y="T1"/>
                </a:cxn>
                <a:cxn ang="0">
                  <a:pos x="T2" y="T3"/>
                </a:cxn>
                <a:cxn ang="0">
                  <a:pos x="T4" y="T5"/>
                </a:cxn>
                <a:cxn ang="0">
                  <a:pos x="T6" y="T7"/>
                </a:cxn>
                <a:cxn ang="0">
                  <a:pos x="T8" y="T9"/>
                </a:cxn>
              </a:cxnLst>
              <a:rect l="0" t="0" r="r" b="b"/>
              <a:pathLst>
                <a:path w="35" h="6">
                  <a:moveTo>
                    <a:pt x="5" y="0"/>
                  </a:moveTo>
                  <a:lnTo>
                    <a:pt x="0" y="0"/>
                  </a:lnTo>
                  <a:lnTo>
                    <a:pt x="0" y="6"/>
                  </a:lnTo>
                  <a:lnTo>
                    <a:pt x="35" y="6"/>
                  </a:lnTo>
                  <a:lnTo>
                    <a:pt x="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0"/>
            <p:cNvSpPr/>
            <p:nvPr/>
          </p:nvSpPr>
          <p:spPr bwMode="auto">
            <a:xfrm>
              <a:off x="3338513" y="5459413"/>
              <a:ext cx="55563" cy="9525"/>
            </a:xfrm>
            <a:custGeom>
              <a:avLst/>
              <a:gdLst>
                <a:gd name="T0" fmla="*/ 7 w 35"/>
                <a:gd name="T1" fmla="*/ 0 h 6"/>
                <a:gd name="T2" fmla="*/ 0 w 35"/>
                <a:gd name="T3" fmla="*/ 0 h 6"/>
                <a:gd name="T4" fmla="*/ 0 w 35"/>
                <a:gd name="T5" fmla="*/ 6 h 6"/>
                <a:gd name="T6" fmla="*/ 35 w 35"/>
                <a:gd name="T7" fmla="*/ 6 h 6"/>
                <a:gd name="T8" fmla="*/ 7 w 35"/>
                <a:gd name="T9" fmla="*/ 0 h 6"/>
              </a:gdLst>
              <a:ahLst/>
              <a:cxnLst>
                <a:cxn ang="0">
                  <a:pos x="T0" y="T1"/>
                </a:cxn>
                <a:cxn ang="0">
                  <a:pos x="T2" y="T3"/>
                </a:cxn>
                <a:cxn ang="0">
                  <a:pos x="T4" y="T5"/>
                </a:cxn>
                <a:cxn ang="0">
                  <a:pos x="T6" y="T7"/>
                </a:cxn>
                <a:cxn ang="0">
                  <a:pos x="T8" y="T9"/>
                </a:cxn>
              </a:cxnLst>
              <a:rect l="0" t="0" r="r" b="b"/>
              <a:pathLst>
                <a:path w="35" h="6">
                  <a:moveTo>
                    <a:pt x="7" y="0"/>
                  </a:moveTo>
                  <a:lnTo>
                    <a:pt x="0" y="0"/>
                  </a:lnTo>
                  <a:lnTo>
                    <a:pt x="0" y="6"/>
                  </a:lnTo>
                  <a:lnTo>
                    <a:pt x="35" y="6"/>
                  </a:lnTo>
                  <a:lnTo>
                    <a:pt x="7" y="0"/>
                  </a:lnTo>
                  <a:close/>
                </a:path>
              </a:pathLst>
            </a:custGeom>
            <a:solidFill>
              <a:srgbClr val="B1B3B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1"/>
            <p:cNvSpPr/>
            <p:nvPr/>
          </p:nvSpPr>
          <p:spPr bwMode="auto">
            <a:xfrm>
              <a:off x="3338513" y="5459413"/>
              <a:ext cx="55563" cy="9525"/>
            </a:xfrm>
            <a:custGeom>
              <a:avLst/>
              <a:gdLst>
                <a:gd name="T0" fmla="*/ 7 w 35"/>
                <a:gd name="T1" fmla="*/ 0 h 6"/>
                <a:gd name="T2" fmla="*/ 0 w 35"/>
                <a:gd name="T3" fmla="*/ 0 h 6"/>
                <a:gd name="T4" fmla="*/ 0 w 35"/>
                <a:gd name="T5" fmla="*/ 6 h 6"/>
                <a:gd name="T6" fmla="*/ 35 w 35"/>
                <a:gd name="T7" fmla="*/ 6 h 6"/>
                <a:gd name="T8" fmla="*/ 7 w 35"/>
                <a:gd name="T9" fmla="*/ 0 h 6"/>
              </a:gdLst>
              <a:ahLst/>
              <a:cxnLst>
                <a:cxn ang="0">
                  <a:pos x="T0" y="T1"/>
                </a:cxn>
                <a:cxn ang="0">
                  <a:pos x="T2" y="T3"/>
                </a:cxn>
                <a:cxn ang="0">
                  <a:pos x="T4" y="T5"/>
                </a:cxn>
                <a:cxn ang="0">
                  <a:pos x="T6" y="T7"/>
                </a:cxn>
                <a:cxn ang="0">
                  <a:pos x="T8" y="T9"/>
                </a:cxn>
              </a:cxnLst>
              <a:rect l="0" t="0" r="r" b="b"/>
              <a:pathLst>
                <a:path w="35" h="6">
                  <a:moveTo>
                    <a:pt x="7" y="0"/>
                  </a:moveTo>
                  <a:lnTo>
                    <a:pt x="0" y="0"/>
                  </a:lnTo>
                  <a:lnTo>
                    <a:pt x="0" y="6"/>
                  </a:lnTo>
                  <a:lnTo>
                    <a:pt x="35" y="6"/>
                  </a:lnTo>
                  <a:lnTo>
                    <a:pt x="7"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2"/>
            <p:cNvSpPr/>
            <p:nvPr/>
          </p:nvSpPr>
          <p:spPr bwMode="auto">
            <a:xfrm>
              <a:off x="3327401" y="5457825"/>
              <a:ext cx="1406525" cy="11113"/>
            </a:xfrm>
            <a:custGeom>
              <a:avLst/>
              <a:gdLst>
                <a:gd name="T0" fmla="*/ 886 w 886"/>
                <a:gd name="T1" fmla="*/ 0 h 7"/>
                <a:gd name="T2" fmla="*/ 0 w 886"/>
                <a:gd name="T3" fmla="*/ 0 h 7"/>
                <a:gd name="T4" fmla="*/ 14 w 886"/>
                <a:gd name="T5" fmla="*/ 1 h 7"/>
                <a:gd name="T6" fmla="*/ 878 w 886"/>
                <a:gd name="T7" fmla="*/ 1 h 7"/>
                <a:gd name="T8" fmla="*/ 878 w 886"/>
                <a:gd name="T9" fmla="*/ 7 h 7"/>
                <a:gd name="T10" fmla="*/ 886 w 886"/>
                <a:gd name="T11" fmla="*/ 7 h 7"/>
                <a:gd name="T12" fmla="*/ 886 w 88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86" h="7">
                  <a:moveTo>
                    <a:pt x="886" y="0"/>
                  </a:moveTo>
                  <a:lnTo>
                    <a:pt x="0" y="0"/>
                  </a:lnTo>
                  <a:lnTo>
                    <a:pt x="14" y="1"/>
                  </a:lnTo>
                  <a:lnTo>
                    <a:pt x="878" y="1"/>
                  </a:lnTo>
                  <a:lnTo>
                    <a:pt x="878" y="7"/>
                  </a:lnTo>
                  <a:lnTo>
                    <a:pt x="886" y="7"/>
                  </a:lnTo>
                  <a:lnTo>
                    <a:pt x="886" y="0"/>
                  </a:lnTo>
                  <a:close/>
                </a:path>
              </a:pathLst>
            </a:custGeom>
            <a:solidFill>
              <a:srgbClr val="B3B7B8"/>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3"/>
            <p:cNvSpPr/>
            <p:nvPr/>
          </p:nvSpPr>
          <p:spPr bwMode="auto">
            <a:xfrm>
              <a:off x="3327401" y="5457825"/>
              <a:ext cx="1406525" cy="11113"/>
            </a:xfrm>
            <a:custGeom>
              <a:avLst/>
              <a:gdLst>
                <a:gd name="T0" fmla="*/ 886 w 886"/>
                <a:gd name="T1" fmla="*/ 0 h 7"/>
                <a:gd name="T2" fmla="*/ 0 w 886"/>
                <a:gd name="T3" fmla="*/ 0 h 7"/>
                <a:gd name="T4" fmla="*/ 14 w 886"/>
                <a:gd name="T5" fmla="*/ 1 h 7"/>
                <a:gd name="T6" fmla="*/ 878 w 886"/>
                <a:gd name="T7" fmla="*/ 1 h 7"/>
                <a:gd name="T8" fmla="*/ 878 w 886"/>
                <a:gd name="T9" fmla="*/ 7 h 7"/>
                <a:gd name="T10" fmla="*/ 886 w 886"/>
                <a:gd name="T11" fmla="*/ 7 h 7"/>
                <a:gd name="T12" fmla="*/ 886 w 88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86" h="7">
                  <a:moveTo>
                    <a:pt x="886" y="0"/>
                  </a:moveTo>
                  <a:lnTo>
                    <a:pt x="0" y="0"/>
                  </a:lnTo>
                  <a:lnTo>
                    <a:pt x="14" y="1"/>
                  </a:lnTo>
                  <a:lnTo>
                    <a:pt x="878" y="1"/>
                  </a:lnTo>
                  <a:lnTo>
                    <a:pt x="878" y="7"/>
                  </a:lnTo>
                  <a:lnTo>
                    <a:pt x="886" y="7"/>
                  </a:lnTo>
                  <a:lnTo>
                    <a:pt x="88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4"/>
            <p:cNvSpPr/>
            <p:nvPr/>
          </p:nvSpPr>
          <p:spPr bwMode="auto">
            <a:xfrm>
              <a:off x="3349626" y="5459413"/>
              <a:ext cx="1371600" cy="9525"/>
            </a:xfrm>
            <a:custGeom>
              <a:avLst/>
              <a:gdLst>
                <a:gd name="T0" fmla="*/ 864 w 864"/>
                <a:gd name="T1" fmla="*/ 0 h 6"/>
                <a:gd name="T2" fmla="*/ 0 w 864"/>
                <a:gd name="T3" fmla="*/ 0 h 6"/>
                <a:gd name="T4" fmla="*/ 28 w 864"/>
                <a:gd name="T5" fmla="*/ 6 h 6"/>
                <a:gd name="T6" fmla="*/ 864 w 864"/>
                <a:gd name="T7" fmla="*/ 6 h 6"/>
                <a:gd name="T8" fmla="*/ 864 w 864"/>
                <a:gd name="T9" fmla="*/ 0 h 6"/>
              </a:gdLst>
              <a:ahLst/>
              <a:cxnLst>
                <a:cxn ang="0">
                  <a:pos x="T0" y="T1"/>
                </a:cxn>
                <a:cxn ang="0">
                  <a:pos x="T2" y="T3"/>
                </a:cxn>
                <a:cxn ang="0">
                  <a:pos x="T4" y="T5"/>
                </a:cxn>
                <a:cxn ang="0">
                  <a:pos x="T6" y="T7"/>
                </a:cxn>
                <a:cxn ang="0">
                  <a:pos x="T8" y="T9"/>
                </a:cxn>
              </a:cxnLst>
              <a:rect l="0" t="0" r="r" b="b"/>
              <a:pathLst>
                <a:path w="864" h="6">
                  <a:moveTo>
                    <a:pt x="864" y="0"/>
                  </a:moveTo>
                  <a:lnTo>
                    <a:pt x="0" y="0"/>
                  </a:lnTo>
                  <a:lnTo>
                    <a:pt x="28" y="6"/>
                  </a:lnTo>
                  <a:lnTo>
                    <a:pt x="864" y="6"/>
                  </a:lnTo>
                  <a:lnTo>
                    <a:pt x="864" y="0"/>
                  </a:lnTo>
                  <a:close/>
                </a:path>
              </a:pathLst>
            </a:custGeom>
            <a:solidFill>
              <a:srgbClr val="989C9D"/>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5"/>
            <p:cNvSpPr/>
            <p:nvPr/>
          </p:nvSpPr>
          <p:spPr bwMode="auto">
            <a:xfrm>
              <a:off x="3349626" y="5459413"/>
              <a:ext cx="1371600" cy="9525"/>
            </a:xfrm>
            <a:custGeom>
              <a:avLst/>
              <a:gdLst>
                <a:gd name="T0" fmla="*/ 864 w 864"/>
                <a:gd name="T1" fmla="*/ 0 h 6"/>
                <a:gd name="T2" fmla="*/ 0 w 864"/>
                <a:gd name="T3" fmla="*/ 0 h 6"/>
                <a:gd name="T4" fmla="*/ 28 w 864"/>
                <a:gd name="T5" fmla="*/ 6 h 6"/>
                <a:gd name="T6" fmla="*/ 864 w 864"/>
                <a:gd name="T7" fmla="*/ 6 h 6"/>
                <a:gd name="T8" fmla="*/ 864 w 864"/>
                <a:gd name="T9" fmla="*/ 0 h 6"/>
              </a:gdLst>
              <a:ahLst/>
              <a:cxnLst>
                <a:cxn ang="0">
                  <a:pos x="T0" y="T1"/>
                </a:cxn>
                <a:cxn ang="0">
                  <a:pos x="T2" y="T3"/>
                </a:cxn>
                <a:cxn ang="0">
                  <a:pos x="T4" y="T5"/>
                </a:cxn>
                <a:cxn ang="0">
                  <a:pos x="T6" y="T7"/>
                </a:cxn>
                <a:cxn ang="0">
                  <a:pos x="T8" y="T9"/>
                </a:cxn>
              </a:cxnLst>
              <a:rect l="0" t="0" r="r" b="b"/>
              <a:pathLst>
                <a:path w="864" h="6">
                  <a:moveTo>
                    <a:pt x="864" y="0"/>
                  </a:moveTo>
                  <a:lnTo>
                    <a:pt x="0" y="0"/>
                  </a:lnTo>
                  <a:lnTo>
                    <a:pt x="28" y="6"/>
                  </a:lnTo>
                  <a:lnTo>
                    <a:pt x="864" y="6"/>
                  </a:lnTo>
                  <a:lnTo>
                    <a:pt x="864"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Rectangle 56"/>
            <p:cNvSpPr>
              <a:spLocks noChangeArrowheads="1"/>
            </p:cNvSpPr>
            <p:nvPr/>
          </p:nvSpPr>
          <p:spPr bwMode="auto">
            <a:xfrm>
              <a:off x="8861426" y="5457825"/>
              <a:ext cx="3175" cy="11113"/>
            </a:xfrm>
            <a:prstGeom prst="rect">
              <a:avLst/>
            </a:prstGeom>
            <a:solidFill>
              <a:srgbClr val="BDC1C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57"/>
            <p:cNvSpPr>
              <a:spLocks noChangeArrowheads="1"/>
            </p:cNvSpPr>
            <p:nvPr/>
          </p:nvSpPr>
          <p:spPr bwMode="auto">
            <a:xfrm>
              <a:off x="8861426" y="5457825"/>
              <a:ext cx="3175" cy="11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Freeform 58"/>
            <p:cNvSpPr/>
            <p:nvPr/>
          </p:nvSpPr>
          <p:spPr bwMode="auto">
            <a:xfrm>
              <a:off x="7458076" y="5457825"/>
              <a:ext cx="1406525" cy="11113"/>
            </a:xfrm>
            <a:custGeom>
              <a:avLst/>
              <a:gdLst>
                <a:gd name="T0" fmla="*/ 886 w 886"/>
                <a:gd name="T1" fmla="*/ 0 h 7"/>
                <a:gd name="T2" fmla="*/ 0 w 886"/>
                <a:gd name="T3" fmla="*/ 0 h 7"/>
                <a:gd name="T4" fmla="*/ 12 w 886"/>
                <a:gd name="T5" fmla="*/ 1 h 7"/>
                <a:gd name="T6" fmla="*/ 877 w 886"/>
                <a:gd name="T7" fmla="*/ 1 h 7"/>
                <a:gd name="T8" fmla="*/ 877 w 886"/>
                <a:gd name="T9" fmla="*/ 7 h 7"/>
                <a:gd name="T10" fmla="*/ 884 w 886"/>
                <a:gd name="T11" fmla="*/ 7 h 7"/>
                <a:gd name="T12" fmla="*/ 884 w 886"/>
                <a:gd name="T13" fmla="*/ 0 h 7"/>
                <a:gd name="T14" fmla="*/ 886 w 88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6" h="7">
                  <a:moveTo>
                    <a:pt x="886" y="0"/>
                  </a:moveTo>
                  <a:lnTo>
                    <a:pt x="0" y="0"/>
                  </a:lnTo>
                  <a:lnTo>
                    <a:pt x="12" y="1"/>
                  </a:lnTo>
                  <a:lnTo>
                    <a:pt x="877" y="1"/>
                  </a:lnTo>
                  <a:lnTo>
                    <a:pt x="877" y="7"/>
                  </a:lnTo>
                  <a:lnTo>
                    <a:pt x="884" y="7"/>
                  </a:lnTo>
                  <a:lnTo>
                    <a:pt x="884" y="0"/>
                  </a:lnTo>
                  <a:lnTo>
                    <a:pt x="886" y="0"/>
                  </a:lnTo>
                  <a:close/>
                </a:path>
              </a:pathLst>
            </a:custGeom>
            <a:solidFill>
              <a:srgbClr val="B3B7B8"/>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9"/>
            <p:cNvSpPr/>
            <p:nvPr/>
          </p:nvSpPr>
          <p:spPr bwMode="auto">
            <a:xfrm>
              <a:off x="7458076" y="5457825"/>
              <a:ext cx="1406525" cy="11113"/>
            </a:xfrm>
            <a:custGeom>
              <a:avLst/>
              <a:gdLst>
                <a:gd name="T0" fmla="*/ 886 w 886"/>
                <a:gd name="T1" fmla="*/ 0 h 7"/>
                <a:gd name="T2" fmla="*/ 0 w 886"/>
                <a:gd name="T3" fmla="*/ 0 h 7"/>
                <a:gd name="T4" fmla="*/ 12 w 886"/>
                <a:gd name="T5" fmla="*/ 1 h 7"/>
                <a:gd name="T6" fmla="*/ 877 w 886"/>
                <a:gd name="T7" fmla="*/ 1 h 7"/>
                <a:gd name="T8" fmla="*/ 877 w 886"/>
                <a:gd name="T9" fmla="*/ 7 h 7"/>
                <a:gd name="T10" fmla="*/ 884 w 886"/>
                <a:gd name="T11" fmla="*/ 7 h 7"/>
                <a:gd name="T12" fmla="*/ 884 w 886"/>
                <a:gd name="T13" fmla="*/ 0 h 7"/>
                <a:gd name="T14" fmla="*/ 886 w 88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6" h="7">
                  <a:moveTo>
                    <a:pt x="886" y="0"/>
                  </a:moveTo>
                  <a:lnTo>
                    <a:pt x="0" y="0"/>
                  </a:lnTo>
                  <a:lnTo>
                    <a:pt x="12" y="1"/>
                  </a:lnTo>
                  <a:lnTo>
                    <a:pt x="877" y="1"/>
                  </a:lnTo>
                  <a:lnTo>
                    <a:pt x="877" y="7"/>
                  </a:lnTo>
                  <a:lnTo>
                    <a:pt x="884" y="7"/>
                  </a:lnTo>
                  <a:lnTo>
                    <a:pt x="884" y="0"/>
                  </a:lnTo>
                  <a:lnTo>
                    <a:pt x="88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0"/>
            <p:cNvSpPr/>
            <p:nvPr/>
          </p:nvSpPr>
          <p:spPr bwMode="auto">
            <a:xfrm>
              <a:off x="7477126" y="5459413"/>
              <a:ext cx="1373188" cy="9525"/>
            </a:xfrm>
            <a:custGeom>
              <a:avLst/>
              <a:gdLst>
                <a:gd name="T0" fmla="*/ 865 w 865"/>
                <a:gd name="T1" fmla="*/ 0 h 6"/>
                <a:gd name="T2" fmla="*/ 0 w 865"/>
                <a:gd name="T3" fmla="*/ 0 h 6"/>
                <a:gd name="T4" fmla="*/ 30 w 865"/>
                <a:gd name="T5" fmla="*/ 6 h 6"/>
                <a:gd name="T6" fmla="*/ 865 w 865"/>
                <a:gd name="T7" fmla="*/ 6 h 6"/>
                <a:gd name="T8" fmla="*/ 865 w 865"/>
                <a:gd name="T9" fmla="*/ 0 h 6"/>
              </a:gdLst>
              <a:ahLst/>
              <a:cxnLst>
                <a:cxn ang="0">
                  <a:pos x="T0" y="T1"/>
                </a:cxn>
                <a:cxn ang="0">
                  <a:pos x="T2" y="T3"/>
                </a:cxn>
                <a:cxn ang="0">
                  <a:pos x="T4" y="T5"/>
                </a:cxn>
                <a:cxn ang="0">
                  <a:pos x="T6" y="T7"/>
                </a:cxn>
                <a:cxn ang="0">
                  <a:pos x="T8" y="T9"/>
                </a:cxn>
              </a:cxnLst>
              <a:rect l="0" t="0" r="r" b="b"/>
              <a:pathLst>
                <a:path w="865" h="6">
                  <a:moveTo>
                    <a:pt x="865" y="0"/>
                  </a:moveTo>
                  <a:lnTo>
                    <a:pt x="0" y="0"/>
                  </a:lnTo>
                  <a:lnTo>
                    <a:pt x="30" y="6"/>
                  </a:lnTo>
                  <a:lnTo>
                    <a:pt x="865" y="6"/>
                  </a:lnTo>
                  <a:lnTo>
                    <a:pt x="865" y="0"/>
                  </a:lnTo>
                  <a:close/>
                </a:path>
              </a:pathLst>
            </a:custGeom>
            <a:solidFill>
              <a:srgbClr val="989C9D"/>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1"/>
            <p:cNvSpPr/>
            <p:nvPr/>
          </p:nvSpPr>
          <p:spPr bwMode="auto">
            <a:xfrm>
              <a:off x="7477126" y="5459413"/>
              <a:ext cx="1373188" cy="9525"/>
            </a:xfrm>
            <a:custGeom>
              <a:avLst/>
              <a:gdLst>
                <a:gd name="T0" fmla="*/ 865 w 865"/>
                <a:gd name="T1" fmla="*/ 0 h 6"/>
                <a:gd name="T2" fmla="*/ 0 w 865"/>
                <a:gd name="T3" fmla="*/ 0 h 6"/>
                <a:gd name="T4" fmla="*/ 30 w 865"/>
                <a:gd name="T5" fmla="*/ 6 h 6"/>
                <a:gd name="T6" fmla="*/ 865 w 865"/>
                <a:gd name="T7" fmla="*/ 6 h 6"/>
                <a:gd name="T8" fmla="*/ 865 w 865"/>
                <a:gd name="T9" fmla="*/ 0 h 6"/>
              </a:gdLst>
              <a:ahLst/>
              <a:cxnLst>
                <a:cxn ang="0">
                  <a:pos x="T0" y="T1"/>
                </a:cxn>
                <a:cxn ang="0">
                  <a:pos x="T2" y="T3"/>
                </a:cxn>
                <a:cxn ang="0">
                  <a:pos x="T4" y="T5"/>
                </a:cxn>
                <a:cxn ang="0">
                  <a:pos x="T6" y="T7"/>
                </a:cxn>
                <a:cxn ang="0">
                  <a:pos x="T8" y="T9"/>
                </a:cxn>
              </a:cxnLst>
              <a:rect l="0" t="0" r="r" b="b"/>
              <a:pathLst>
                <a:path w="865" h="6">
                  <a:moveTo>
                    <a:pt x="865" y="0"/>
                  </a:moveTo>
                  <a:lnTo>
                    <a:pt x="0" y="0"/>
                  </a:lnTo>
                  <a:lnTo>
                    <a:pt x="30" y="6"/>
                  </a:lnTo>
                  <a:lnTo>
                    <a:pt x="865" y="6"/>
                  </a:lnTo>
                  <a:lnTo>
                    <a:pt x="86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3"/>
            <p:cNvSpPr/>
            <p:nvPr/>
          </p:nvSpPr>
          <p:spPr bwMode="auto">
            <a:xfrm>
              <a:off x="5748338" y="3535363"/>
              <a:ext cx="692150" cy="306388"/>
            </a:xfrm>
            <a:custGeom>
              <a:avLst/>
              <a:gdLst>
                <a:gd name="T0" fmla="*/ 242 w 250"/>
                <a:gd name="T1" fmla="*/ 0 h 111"/>
                <a:gd name="T2" fmla="*/ 125 w 250"/>
                <a:gd name="T3" fmla="*/ 0 h 111"/>
                <a:gd name="T4" fmla="*/ 8 w 250"/>
                <a:gd name="T5" fmla="*/ 0 h 111"/>
                <a:gd name="T6" fmla="*/ 0 w 250"/>
                <a:gd name="T7" fmla="*/ 69 h 111"/>
                <a:gd name="T8" fmla="*/ 125 w 250"/>
                <a:gd name="T9" fmla="*/ 97 h 111"/>
                <a:gd name="T10" fmla="*/ 250 w 250"/>
                <a:gd name="T11" fmla="*/ 69 h 111"/>
                <a:gd name="T12" fmla="*/ 242 w 25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250" h="111">
                  <a:moveTo>
                    <a:pt x="242" y="0"/>
                  </a:moveTo>
                  <a:cubicBezTo>
                    <a:pt x="125" y="0"/>
                    <a:pt x="125" y="0"/>
                    <a:pt x="125" y="0"/>
                  </a:cubicBezTo>
                  <a:cubicBezTo>
                    <a:pt x="8" y="0"/>
                    <a:pt x="8" y="0"/>
                    <a:pt x="8" y="0"/>
                  </a:cubicBezTo>
                  <a:cubicBezTo>
                    <a:pt x="0" y="69"/>
                    <a:pt x="0" y="69"/>
                    <a:pt x="0" y="69"/>
                  </a:cubicBezTo>
                  <a:cubicBezTo>
                    <a:pt x="20" y="111"/>
                    <a:pt x="125" y="97"/>
                    <a:pt x="125" y="97"/>
                  </a:cubicBezTo>
                  <a:cubicBezTo>
                    <a:pt x="125" y="97"/>
                    <a:pt x="230" y="111"/>
                    <a:pt x="250" y="69"/>
                  </a:cubicBezTo>
                  <a:lnTo>
                    <a:pt x="242" y="0"/>
                  </a:lnTo>
                  <a:close/>
                </a:path>
              </a:pathLst>
            </a:custGeom>
            <a:solidFill>
              <a:srgbClr val="FDD9A6"/>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6"/>
            <p:cNvSpPr/>
            <p:nvPr/>
          </p:nvSpPr>
          <p:spPr bwMode="auto">
            <a:xfrm>
              <a:off x="4960938" y="4421188"/>
              <a:ext cx="2266950" cy="2614613"/>
            </a:xfrm>
            <a:custGeom>
              <a:avLst/>
              <a:gdLst>
                <a:gd name="T0" fmla="*/ 778 w 818"/>
                <a:gd name="T1" fmla="*/ 944 h 944"/>
                <a:gd name="T2" fmla="*/ 40 w 818"/>
                <a:gd name="T3" fmla="*/ 944 h 944"/>
                <a:gd name="T4" fmla="*/ 0 w 818"/>
                <a:gd name="T5" fmla="*/ 904 h 944"/>
                <a:gd name="T6" fmla="*/ 0 w 818"/>
                <a:gd name="T7" fmla="*/ 190 h 944"/>
                <a:gd name="T8" fmla="*/ 190 w 818"/>
                <a:gd name="T9" fmla="*/ 0 h 944"/>
                <a:gd name="T10" fmla="*/ 628 w 818"/>
                <a:gd name="T11" fmla="*/ 0 h 944"/>
                <a:gd name="T12" fmla="*/ 818 w 818"/>
                <a:gd name="T13" fmla="*/ 190 h 944"/>
                <a:gd name="T14" fmla="*/ 818 w 818"/>
                <a:gd name="T15" fmla="*/ 904 h 944"/>
                <a:gd name="T16" fmla="*/ 778 w 818"/>
                <a:gd name="T17" fmla="*/ 944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8" h="944">
                  <a:moveTo>
                    <a:pt x="778" y="944"/>
                  </a:moveTo>
                  <a:cubicBezTo>
                    <a:pt x="40" y="944"/>
                    <a:pt x="40" y="944"/>
                    <a:pt x="40" y="944"/>
                  </a:cubicBezTo>
                  <a:cubicBezTo>
                    <a:pt x="18" y="944"/>
                    <a:pt x="0" y="926"/>
                    <a:pt x="0" y="904"/>
                  </a:cubicBezTo>
                  <a:cubicBezTo>
                    <a:pt x="0" y="190"/>
                    <a:pt x="0" y="190"/>
                    <a:pt x="0" y="190"/>
                  </a:cubicBezTo>
                  <a:cubicBezTo>
                    <a:pt x="0" y="85"/>
                    <a:pt x="85" y="0"/>
                    <a:pt x="190" y="0"/>
                  </a:cubicBezTo>
                  <a:cubicBezTo>
                    <a:pt x="628" y="0"/>
                    <a:pt x="628" y="0"/>
                    <a:pt x="628" y="0"/>
                  </a:cubicBezTo>
                  <a:cubicBezTo>
                    <a:pt x="733" y="0"/>
                    <a:pt x="818" y="85"/>
                    <a:pt x="818" y="190"/>
                  </a:cubicBezTo>
                  <a:cubicBezTo>
                    <a:pt x="818" y="904"/>
                    <a:pt x="818" y="904"/>
                    <a:pt x="818" y="904"/>
                  </a:cubicBezTo>
                  <a:cubicBezTo>
                    <a:pt x="818" y="926"/>
                    <a:pt x="800" y="944"/>
                    <a:pt x="778" y="944"/>
                  </a:cubicBezTo>
                </a:path>
              </a:pathLst>
            </a:custGeom>
            <a:solidFill>
              <a:srgbClr val="4B575E"/>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7"/>
            <p:cNvSpPr/>
            <p:nvPr/>
          </p:nvSpPr>
          <p:spPr bwMode="auto">
            <a:xfrm>
              <a:off x="5473701" y="4687888"/>
              <a:ext cx="1241425" cy="2325688"/>
            </a:xfrm>
            <a:custGeom>
              <a:avLst/>
              <a:gdLst>
                <a:gd name="T0" fmla="*/ 448 w 448"/>
                <a:gd name="T1" fmla="*/ 840 h 840"/>
                <a:gd name="T2" fmla="*/ 0 w 448"/>
                <a:gd name="T3" fmla="*/ 840 h 840"/>
                <a:gd name="T4" fmla="*/ 0 w 448"/>
                <a:gd name="T5" fmla="*/ 190 h 840"/>
                <a:gd name="T6" fmla="*/ 190 w 448"/>
                <a:gd name="T7" fmla="*/ 0 h 840"/>
                <a:gd name="T8" fmla="*/ 258 w 448"/>
                <a:gd name="T9" fmla="*/ 0 h 840"/>
                <a:gd name="T10" fmla="*/ 448 w 448"/>
                <a:gd name="T11" fmla="*/ 190 h 840"/>
                <a:gd name="T12" fmla="*/ 448 w 448"/>
                <a:gd name="T13" fmla="*/ 840 h 840"/>
              </a:gdLst>
              <a:ahLst/>
              <a:cxnLst>
                <a:cxn ang="0">
                  <a:pos x="T0" y="T1"/>
                </a:cxn>
                <a:cxn ang="0">
                  <a:pos x="T2" y="T3"/>
                </a:cxn>
                <a:cxn ang="0">
                  <a:pos x="T4" y="T5"/>
                </a:cxn>
                <a:cxn ang="0">
                  <a:pos x="T6" y="T7"/>
                </a:cxn>
                <a:cxn ang="0">
                  <a:pos x="T8" y="T9"/>
                </a:cxn>
                <a:cxn ang="0">
                  <a:pos x="T10" y="T11"/>
                </a:cxn>
                <a:cxn ang="0">
                  <a:pos x="T12" y="T13"/>
                </a:cxn>
              </a:cxnLst>
              <a:rect l="0" t="0" r="r" b="b"/>
              <a:pathLst>
                <a:path w="448" h="840">
                  <a:moveTo>
                    <a:pt x="448" y="840"/>
                  </a:moveTo>
                  <a:cubicBezTo>
                    <a:pt x="0" y="840"/>
                    <a:pt x="0" y="840"/>
                    <a:pt x="0" y="840"/>
                  </a:cubicBezTo>
                  <a:cubicBezTo>
                    <a:pt x="0" y="190"/>
                    <a:pt x="0" y="190"/>
                    <a:pt x="0" y="190"/>
                  </a:cubicBezTo>
                  <a:cubicBezTo>
                    <a:pt x="0" y="85"/>
                    <a:pt x="85" y="0"/>
                    <a:pt x="190" y="0"/>
                  </a:cubicBezTo>
                  <a:cubicBezTo>
                    <a:pt x="258" y="0"/>
                    <a:pt x="258" y="0"/>
                    <a:pt x="258" y="0"/>
                  </a:cubicBezTo>
                  <a:cubicBezTo>
                    <a:pt x="363" y="0"/>
                    <a:pt x="448" y="85"/>
                    <a:pt x="448" y="190"/>
                  </a:cubicBezTo>
                  <a:cubicBezTo>
                    <a:pt x="448" y="840"/>
                    <a:pt x="448" y="840"/>
                    <a:pt x="448" y="840"/>
                  </a:cubicBezTo>
                </a:path>
              </a:pathLst>
            </a:custGeom>
            <a:solidFill>
              <a:srgbClr val="363E4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68"/>
            <p:cNvSpPr>
              <a:spLocks noChangeArrowheads="1"/>
            </p:cNvSpPr>
            <p:nvPr/>
          </p:nvSpPr>
          <p:spPr bwMode="auto">
            <a:xfrm>
              <a:off x="6056313" y="4997450"/>
              <a:ext cx="77788" cy="77788"/>
            </a:xfrm>
            <a:prstGeom prst="ellipse">
              <a:avLst/>
            </a:prstGeom>
            <a:solidFill>
              <a:srgbClr val="363E4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9"/>
            <p:cNvSpPr/>
            <p:nvPr/>
          </p:nvSpPr>
          <p:spPr bwMode="auto">
            <a:xfrm>
              <a:off x="5903913" y="5057775"/>
              <a:ext cx="382588" cy="379413"/>
            </a:xfrm>
            <a:custGeom>
              <a:avLst/>
              <a:gdLst>
                <a:gd name="T0" fmla="*/ 83 w 138"/>
                <a:gd name="T1" fmla="*/ 0 h 137"/>
                <a:gd name="T2" fmla="*/ 69 w 138"/>
                <a:gd name="T3" fmla="*/ 10 h 137"/>
                <a:gd name="T4" fmla="*/ 55 w 138"/>
                <a:gd name="T5" fmla="*/ 0 h 137"/>
                <a:gd name="T6" fmla="*/ 30 w 138"/>
                <a:gd name="T7" fmla="*/ 10 h 137"/>
                <a:gd name="T8" fmla="*/ 28 w 138"/>
                <a:gd name="T9" fmla="*/ 27 h 137"/>
                <a:gd name="T10" fmla="*/ 18 w 138"/>
                <a:gd name="T11" fmla="*/ 31 h 137"/>
                <a:gd name="T12" fmla="*/ 11 w 138"/>
                <a:gd name="T13" fmla="*/ 29 h 137"/>
                <a:gd name="T14" fmla="*/ 0 w 138"/>
                <a:gd name="T15" fmla="*/ 55 h 137"/>
                <a:gd name="T16" fmla="*/ 11 w 138"/>
                <a:gd name="T17" fmla="*/ 68 h 137"/>
                <a:gd name="T18" fmla="*/ 0 w 138"/>
                <a:gd name="T19" fmla="*/ 82 h 137"/>
                <a:gd name="T20" fmla="*/ 11 w 138"/>
                <a:gd name="T21" fmla="*/ 107 h 137"/>
                <a:gd name="T22" fmla="*/ 18 w 138"/>
                <a:gd name="T23" fmla="*/ 105 h 137"/>
                <a:gd name="T24" fmla="*/ 28 w 138"/>
                <a:gd name="T25" fmla="*/ 109 h 137"/>
                <a:gd name="T26" fmla="*/ 30 w 138"/>
                <a:gd name="T27" fmla="*/ 126 h 137"/>
                <a:gd name="T28" fmla="*/ 55 w 138"/>
                <a:gd name="T29" fmla="*/ 137 h 137"/>
                <a:gd name="T30" fmla="*/ 69 w 138"/>
                <a:gd name="T31" fmla="*/ 126 h 137"/>
                <a:gd name="T32" fmla="*/ 83 w 138"/>
                <a:gd name="T33" fmla="*/ 137 h 137"/>
                <a:gd name="T34" fmla="*/ 108 w 138"/>
                <a:gd name="T35" fmla="*/ 126 h 137"/>
                <a:gd name="T36" fmla="*/ 110 w 138"/>
                <a:gd name="T37" fmla="*/ 109 h 137"/>
                <a:gd name="T38" fmla="*/ 120 w 138"/>
                <a:gd name="T39" fmla="*/ 105 h 137"/>
                <a:gd name="T40" fmla="*/ 127 w 138"/>
                <a:gd name="T41" fmla="*/ 107 h 137"/>
                <a:gd name="T42" fmla="*/ 138 w 138"/>
                <a:gd name="T43" fmla="*/ 82 h 137"/>
                <a:gd name="T44" fmla="*/ 127 w 138"/>
                <a:gd name="T45" fmla="*/ 68 h 137"/>
                <a:gd name="T46" fmla="*/ 138 w 138"/>
                <a:gd name="T47" fmla="*/ 55 h 137"/>
                <a:gd name="T48" fmla="*/ 127 w 138"/>
                <a:gd name="T49" fmla="*/ 29 h 137"/>
                <a:gd name="T50" fmla="*/ 120 w 138"/>
                <a:gd name="T51" fmla="*/ 31 h 137"/>
                <a:gd name="T52" fmla="*/ 110 w 138"/>
                <a:gd name="T53" fmla="*/ 27 h 137"/>
                <a:gd name="T54" fmla="*/ 108 w 138"/>
                <a:gd name="T55" fmla="*/ 10 h 137"/>
                <a:gd name="T56" fmla="*/ 83 w 138"/>
                <a:gd name="T5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8" h="137">
                  <a:moveTo>
                    <a:pt x="83" y="0"/>
                  </a:moveTo>
                  <a:cubicBezTo>
                    <a:pt x="81" y="6"/>
                    <a:pt x="76" y="10"/>
                    <a:pt x="69" y="10"/>
                  </a:cubicBezTo>
                  <a:cubicBezTo>
                    <a:pt x="62" y="10"/>
                    <a:pt x="57" y="6"/>
                    <a:pt x="55" y="0"/>
                  </a:cubicBezTo>
                  <a:cubicBezTo>
                    <a:pt x="46" y="1"/>
                    <a:pt x="38" y="5"/>
                    <a:pt x="30" y="10"/>
                  </a:cubicBezTo>
                  <a:cubicBezTo>
                    <a:pt x="33" y="15"/>
                    <a:pt x="33" y="23"/>
                    <a:pt x="28" y="27"/>
                  </a:cubicBezTo>
                  <a:cubicBezTo>
                    <a:pt x="25" y="30"/>
                    <a:pt x="22" y="31"/>
                    <a:pt x="18" y="31"/>
                  </a:cubicBezTo>
                  <a:cubicBezTo>
                    <a:pt x="16" y="31"/>
                    <a:pt x="13" y="31"/>
                    <a:pt x="11" y="29"/>
                  </a:cubicBezTo>
                  <a:cubicBezTo>
                    <a:pt x="6" y="37"/>
                    <a:pt x="2" y="45"/>
                    <a:pt x="0" y="55"/>
                  </a:cubicBezTo>
                  <a:cubicBezTo>
                    <a:pt x="6" y="56"/>
                    <a:pt x="11" y="62"/>
                    <a:pt x="11" y="68"/>
                  </a:cubicBezTo>
                  <a:cubicBezTo>
                    <a:pt x="11" y="75"/>
                    <a:pt x="6" y="80"/>
                    <a:pt x="0" y="82"/>
                  </a:cubicBezTo>
                  <a:cubicBezTo>
                    <a:pt x="2" y="91"/>
                    <a:pt x="6" y="100"/>
                    <a:pt x="11" y="107"/>
                  </a:cubicBezTo>
                  <a:cubicBezTo>
                    <a:pt x="13" y="106"/>
                    <a:pt x="16" y="105"/>
                    <a:pt x="18" y="105"/>
                  </a:cubicBezTo>
                  <a:cubicBezTo>
                    <a:pt x="22" y="105"/>
                    <a:pt x="25" y="106"/>
                    <a:pt x="28" y="109"/>
                  </a:cubicBezTo>
                  <a:cubicBezTo>
                    <a:pt x="33" y="114"/>
                    <a:pt x="33" y="121"/>
                    <a:pt x="30" y="126"/>
                  </a:cubicBezTo>
                  <a:cubicBezTo>
                    <a:pt x="38" y="131"/>
                    <a:pt x="46" y="135"/>
                    <a:pt x="55" y="137"/>
                  </a:cubicBezTo>
                  <a:cubicBezTo>
                    <a:pt x="57" y="131"/>
                    <a:pt x="62" y="126"/>
                    <a:pt x="69" y="126"/>
                  </a:cubicBezTo>
                  <a:cubicBezTo>
                    <a:pt x="76" y="126"/>
                    <a:pt x="81" y="131"/>
                    <a:pt x="83" y="137"/>
                  </a:cubicBezTo>
                  <a:cubicBezTo>
                    <a:pt x="92" y="135"/>
                    <a:pt x="100" y="131"/>
                    <a:pt x="108" y="126"/>
                  </a:cubicBezTo>
                  <a:cubicBezTo>
                    <a:pt x="105" y="121"/>
                    <a:pt x="105" y="114"/>
                    <a:pt x="110" y="109"/>
                  </a:cubicBezTo>
                  <a:cubicBezTo>
                    <a:pt x="113" y="106"/>
                    <a:pt x="116" y="105"/>
                    <a:pt x="120" y="105"/>
                  </a:cubicBezTo>
                  <a:cubicBezTo>
                    <a:pt x="122" y="105"/>
                    <a:pt x="125" y="106"/>
                    <a:pt x="127" y="107"/>
                  </a:cubicBezTo>
                  <a:cubicBezTo>
                    <a:pt x="132" y="100"/>
                    <a:pt x="136" y="91"/>
                    <a:pt x="138" y="82"/>
                  </a:cubicBezTo>
                  <a:cubicBezTo>
                    <a:pt x="132" y="80"/>
                    <a:pt x="127" y="75"/>
                    <a:pt x="127" y="68"/>
                  </a:cubicBezTo>
                  <a:cubicBezTo>
                    <a:pt x="127" y="62"/>
                    <a:pt x="132" y="56"/>
                    <a:pt x="138" y="55"/>
                  </a:cubicBezTo>
                  <a:cubicBezTo>
                    <a:pt x="136" y="45"/>
                    <a:pt x="132" y="37"/>
                    <a:pt x="127" y="29"/>
                  </a:cubicBezTo>
                  <a:cubicBezTo>
                    <a:pt x="125" y="31"/>
                    <a:pt x="122" y="31"/>
                    <a:pt x="120" y="31"/>
                  </a:cubicBezTo>
                  <a:cubicBezTo>
                    <a:pt x="116" y="31"/>
                    <a:pt x="113" y="30"/>
                    <a:pt x="110" y="27"/>
                  </a:cubicBezTo>
                  <a:cubicBezTo>
                    <a:pt x="105" y="23"/>
                    <a:pt x="105" y="15"/>
                    <a:pt x="108" y="10"/>
                  </a:cubicBezTo>
                  <a:cubicBezTo>
                    <a:pt x="100" y="5"/>
                    <a:pt x="92" y="1"/>
                    <a:pt x="83" y="0"/>
                  </a:cubicBezTo>
                </a:path>
              </a:pathLst>
            </a:custGeom>
            <a:solidFill>
              <a:srgbClr val="59666B"/>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0"/>
            <p:cNvSpPr/>
            <p:nvPr/>
          </p:nvSpPr>
          <p:spPr bwMode="auto">
            <a:xfrm>
              <a:off x="5903913" y="5046663"/>
              <a:ext cx="382588" cy="379413"/>
            </a:xfrm>
            <a:custGeom>
              <a:avLst/>
              <a:gdLst>
                <a:gd name="T0" fmla="*/ 138 w 138"/>
                <a:gd name="T1" fmla="*/ 55 h 137"/>
                <a:gd name="T2" fmla="*/ 127 w 138"/>
                <a:gd name="T3" fmla="*/ 29 h 137"/>
                <a:gd name="T4" fmla="*/ 110 w 138"/>
                <a:gd name="T5" fmla="*/ 27 h 137"/>
                <a:gd name="T6" fmla="*/ 108 w 138"/>
                <a:gd name="T7" fmla="*/ 10 h 137"/>
                <a:gd name="T8" fmla="*/ 83 w 138"/>
                <a:gd name="T9" fmla="*/ 0 h 137"/>
                <a:gd name="T10" fmla="*/ 69 w 138"/>
                <a:gd name="T11" fmla="*/ 10 h 137"/>
                <a:gd name="T12" fmla="*/ 55 w 138"/>
                <a:gd name="T13" fmla="*/ 0 h 137"/>
                <a:gd name="T14" fmla="*/ 30 w 138"/>
                <a:gd name="T15" fmla="*/ 10 h 137"/>
                <a:gd name="T16" fmla="*/ 28 w 138"/>
                <a:gd name="T17" fmla="*/ 27 h 137"/>
                <a:gd name="T18" fmla="*/ 11 w 138"/>
                <a:gd name="T19" fmla="*/ 29 h 137"/>
                <a:gd name="T20" fmla="*/ 0 w 138"/>
                <a:gd name="T21" fmla="*/ 55 h 137"/>
                <a:gd name="T22" fmla="*/ 11 w 138"/>
                <a:gd name="T23" fmla="*/ 68 h 137"/>
                <a:gd name="T24" fmla="*/ 0 w 138"/>
                <a:gd name="T25" fmla="*/ 82 h 137"/>
                <a:gd name="T26" fmla="*/ 11 w 138"/>
                <a:gd name="T27" fmla="*/ 107 h 137"/>
                <a:gd name="T28" fmla="*/ 28 w 138"/>
                <a:gd name="T29" fmla="*/ 109 h 137"/>
                <a:gd name="T30" fmla="*/ 30 w 138"/>
                <a:gd name="T31" fmla="*/ 126 h 137"/>
                <a:gd name="T32" fmla="*/ 55 w 138"/>
                <a:gd name="T33" fmla="*/ 137 h 137"/>
                <a:gd name="T34" fmla="*/ 69 w 138"/>
                <a:gd name="T35" fmla="*/ 126 h 137"/>
                <a:gd name="T36" fmla="*/ 83 w 138"/>
                <a:gd name="T37" fmla="*/ 137 h 137"/>
                <a:gd name="T38" fmla="*/ 108 w 138"/>
                <a:gd name="T39" fmla="*/ 126 h 137"/>
                <a:gd name="T40" fmla="*/ 110 w 138"/>
                <a:gd name="T41" fmla="*/ 109 h 137"/>
                <a:gd name="T42" fmla="*/ 127 w 138"/>
                <a:gd name="T43" fmla="*/ 107 h 137"/>
                <a:gd name="T44" fmla="*/ 138 w 138"/>
                <a:gd name="T45" fmla="*/ 82 h 137"/>
                <a:gd name="T46" fmla="*/ 127 w 138"/>
                <a:gd name="T47" fmla="*/ 68 h 137"/>
                <a:gd name="T48" fmla="*/ 138 w 138"/>
                <a:gd name="T49" fmla="*/ 5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8" h="137">
                  <a:moveTo>
                    <a:pt x="138" y="55"/>
                  </a:moveTo>
                  <a:cubicBezTo>
                    <a:pt x="136" y="45"/>
                    <a:pt x="132" y="37"/>
                    <a:pt x="127" y="29"/>
                  </a:cubicBezTo>
                  <a:cubicBezTo>
                    <a:pt x="122" y="32"/>
                    <a:pt x="115" y="32"/>
                    <a:pt x="110" y="27"/>
                  </a:cubicBezTo>
                  <a:cubicBezTo>
                    <a:pt x="105" y="23"/>
                    <a:pt x="105" y="15"/>
                    <a:pt x="108" y="10"/>
                  </a:cubicBezTo>
                  <a:cubicBezTo>
                    <a:pt x="100" y="5"/>
                    <a:pt x="92" y="1"/>
                    <a:pt x="83" y="0"/>
                  </a:cubicBezTo>
                  <a:cubicBezTo>
                    <a:pt x="81" y="6"/>
                    <a:pt x="76" y="10"/>
                    <a:pt x="69" y="10"/>
                  </a:cubicBezTo>
                  <a:cubicBezTo>
                    <a:pt x="62" y="10"/>
                    <a:pt x="57" y="6"/>
                    <a:pt x="55" y="0"/>
                  </a:cubicBezTo>
                  <a:cubicBezTo>
                    <a:pt x="46" y="1"/>
                    <a:pt x="38" y="5"/>
                    <a:pt x="30" y="10"/>
                  </a:cubicBezTo>
                  <a:cubicBezTo>
                    <a:pt x="33" y="15"/>
                    <a:pt x="33" y="23"/>
                    <a:pt x="28" y="27"/>
                  </a:cubicBezTo>
                  <a:cubicBezTo>
                    <a:pt x="23" y="32"/>
                    <a:pt x="16" y="32"/>
                    <a:pt x="11" y="29"/>
                  </a:cubicBezTo>
                  <a:cubicBezTo>
                    <a:pt x="6" y="37"/>
                    <a:pt x="2" y="45"/>
                    <a:pt x="0" y="55"/>
                  </a:cubicBezTo>
                  <a:cubicBezTo>
                    <a:pt x="6" y="56"/>
                    <a:pt x="11" y="62"/>
                    <a:pt x="11" y="68"/>
                  </a:cubicBezTo>
                  <a:cubicBezTo>
                    <a:pt x="11" y="75"/>
                    <a:pt x="6" y="80"/>
                    <a:pt x="0" y="82"/>
                  </a:cubicBezTo>
                  <a:cubicBezTo>
                    <a:pt x="2" y="91"/>
                    <a:pt x="6" y="100"/>
                    <a:pt x="11" y="107"/>
                  </a:cubicBezTo>
                  <a:cubicBezTo>
                    <a:pt x="16" y="104"/>
                    <a:pt x="23" y="105"/>
                    <a:pt x="28" y="109"/>
                  </a:cubicBezTo>
                  <a:cubicBezTo>
                    <a:pt x="33" y="114"/>
                    <a:pt x="33" y="121"/>
                    <a:pt x="30" y="126"/>
                  </a:cubicBezTo>
                  <a:cubicBezTo>
                    <a:pt x="38" y="131"/>
                    <a:pt x="46" y="135"/>
                    <a:pt x="55" y="137"/>
                  </a:cubicBezTo>
                  <a:cubicBezTo>
                    <a:pt x="57" y="131"/>
                    <a:pt x="62" y="126"/>
                    <a:pt x="69" y="126"/>
                  </a:cubicBezTo>
                  <a:cubicBezTo>
                    <a:pt x="76" y="126"/>
                    <a:pt x="81" y="131"/>
                    <a:pt x="83" y="137"/>
                  </a:cubicBezTo>
                  <a:cubicBezTo>
                    <a:pt x="92" y="135"/>
                    <a:pt x="100" y="131"/>
                    <a:pt x="108" y="126"/>
                  </a:cubicBezTo>
                  <a:cubicBezTo>
                    <a:pt x="105" y="121"/>
                    <a:pt x="105" y="114"/>
                    <a:pt x="110" y="109"/>
                  </a:cubicBezTo>
                  <a:cubicBezTo>
                    <a:pt x="115" y="105"/>
                    <a:pt x="122" y="104"/>
                    <a:pt x="127" y="107"/>
                  </a:cubicBezTo>
                  <a:cubicBezTo>
                    <a:pt x="132" y="100"/>
                    <a:pt x="136" y="91"/>
                    <a:pt x="138" y="82"/>
                  </a:cubicBezTo>
                  <a:cubicBezTo>
                    <a:pt x="132" y="80"/>
                    <a:pt x="127" y="75"/>
                    <a:pt x="127" y="68"/>
                  </a:cubicBezTo>
                  <a:cubicBezTo>
                    <a:pt x="127" y="62"/>
                    <a:pt x="132" y="56"/>
                    <a:pt x="138" y="55"/>
                  </a:cubicBezTo>
                  <a:close/>
                </a:path>
              </a:pathLst>
            </a:custGeom>
            <a:solidFill>
              <a:srgbClr val="7C8D93"/>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2" name="椭圆 171"/>
          <p:cNvSpPr/>
          <p:nvPr/>
        </p:nvSpPr>
        <p:spPr>
          <a:xfrm>
            <a:off x="3232804" y="966960"/>
            <a:ext cx="1435101" cy="1435101"/>
          </a:xfrm>
          <a:prstGeom prst="ellipse">
            <a:avLst/>
          </a:prstGeom>
          <a:solidFill>
            <a:schemeClr val="accent1"/>
          </a:solidFill>
          <a:ln>
            <a:noFill/>
          </a:ln>
          <a:effectLst>
            <a:outerShdw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3200" b="1" dirty="0" smtClean="0">
                <a:solidFill>
                  <a:schemeClr val="bg1"/>
                </a:solidFill>
              </a:rPr>
              <a:t>完整性</a:t>
            </a:r>
            <a:endParaRPr lang="zh-CN" altLang="en-US" sz="3200" b="1" dirty="0">
              <a:solidFill>
                <a:schemeClr val="bg1"/>
              </a:solidFill>
            </a:endParaRPr>
          </a:p>
        </p:txBody>
      </p:sp>
      <p:sp>
        <p:nvSpPr>
          <p:cNvPr id="174" name="椭圆 173"/>
          <p:cNvSpPr/>
          <p:nvPr/>
        </p:nvSpPr>
        <p:spPr>
          <a:xfrm>
            <a:off x="7524095" y="966960"/>
            <a:ext cx="1435101" cy="1435101"/>
          </a:xfrm>
          <a:prstGeom prst="ellipse">
            <a:avLst/>
          </a:prstGeom>
          <a:solidFill>
            <a:srgbClr val="FFFF00"/>
          </a:solidFill>
          <a:ln>
            <a:noFill/>
          </a:ln>
          <a:effectLst>
            <a:outerShdw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800" b="1" dirty="0" smtClean="0">
                <a:solidFill>
                  <a:schemeClr val="tx1">
                    <a:lumMod val="65000"/>
                    <a:lumOff val="35000"/>
                  </a:schemeClr>
                </a:solidFill>
              </a:rPr>
              <a:t>认证性</a:t>
            </a:r>
            <a:endParaRPr lang="zh-CN" altLang="en-US" sz="2800" b="1" dirty="0">
              <a:solidFill>
                <a:schemeClr val="tx1">
                  <a:lumMod val="65000"/>
                  <a:lumOff val="35000"/>
                </a:schemeClr>
              </a:solidFill>
            </a:endParaRPr>
          </a:p>
        </p:txBody>
      </p:sp>
      <p:sp>
        <p:nvSpPr>
          <p:cNvPr id="171" name="椭圆 170"/>
          <p:cNvSpPr/>
          <p:nvPr/>
        </p:nvSpPr>
        <p:spPr>
          <a:xfrm>
            <a:off x="2014510" y="2458130"/>
            <a:ext cx="1435101" cy="1435101"/>
          </a:xfrm>
          <a:prstGeom prst="ellipse">
            <a:avLst/>
          </a:prstGeom>
          <a:solidFill>
            <a:schemeClr val="accent2"/>
          </a:solidFill>
          <a:ln>
            <a:noFill/>
          </a:ln>
          <a:effectLst>
            <a:outerShdw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3200" b="1" dirty="0" smtClean="0">
                <a:solidFill>
                  <a:schemeClr val="tx1">
                    <a:lumMod val="65000"/>
                    <a:lumOff val="35000"/>
                  </a:schemeClr>
                </a:solidFill>
              </a:rPr>
              <a:t>机密性</a:t>
            </a:r>
            <a:endParaRPr lang="zh-CN" altLang="en-US" sz="3200" b="1" dirty="0">
              <a:solidFill>
                <a:schemeClr val="tx1">
                  <a:lumMod val="65000"/>
                  <a:lumOff val="35000"/>
                </a:schemeClr>
              </a:solidFill>
            </a:endParaRPr>
          </a:p>
        </p:txBody>
      </p:sp>
      <p:sp>
        <p:nvSpPr>
          <p:cNvPr id="173" name="椭圆 172"/>
          <p:cNvSpPr/>
          <p:nvPr/>
        </p:nvSpPr>
        <p:spPr>
          <a:xfrm>
            <a:off x="5378449" y="343413"/>
            <a:ext cx="1435101" cy="1435101"/>
          </a:xfrm>
          <a:prstGeom prst="ellipse">
            <a:avLst/>
          </a:prstGeom>
          <a:solidFill>
            <a:schemeClr val="accent6">
              <a:lumMod val="60000"/>
              <a:lumOff val="40000"/>
            </a:schemeClr>
          </a:solidFill>
          <a:ln>
            <a:noFill/>
          </a:ln>
          <a:effectLst>
            <a:outerShdw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800" b="1" dirty="0" smtClean="0">
                <a:solidFill>
                  <a:schemeClr val="tx1">
                    <a:lumMod val="65000"/>
                    <a:lumOff val="35000"/>
                  </a:schemeClr>
                </a:solidFill>
              </a:rPr>
              <a:t>可用性</a:t>
            </a:r>
            <a:endParaRPr lang="zh-CN" altLang="en-US" sz="2800" b="1" dirty="0">
              <a:solidFill>
                <a:schemeClr val="tx1">
                  <a:lumMod val="65000"/>
                  <a:lumOff val="35000"/>
                </a:schemeClr>
              </a:solidFill>
            </a:endParaRPr>
          </a:p>
        </p:txBody>
      </p:sp>
      <p:sp>
        <p:nvSpPr>
          <p:cNvPr id="175" name="椭圆 174"/>
          <p:cNvSpPr/>
          <p:nvPr/>
        </p:nvSpPr>
        <p:spPr>
          <a:xfrm>
            <a:off x="8742389" y="2458130"/>
            <a:ext cx="1435101" cy="1435101"/>
          </a:xfrm>
          <a:prstGeom prst="ellipse">
            <a:avLst/>
          </a:prstGeom>
          <a:solidFill>
            <a:srgbClr val="009949"/>
          </a:solidFill>
          <a:ln>
            <a:noFill/>
          </a:ln>
          <a:effectLst>
            <a:outerShdw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800" b="1" dirty="0" smtClean="0">
                <a:solidFill>
                  <a:schemeClr val="bg1"/>
                </a:solidFill>
              </a:rPr>
              <a:t>抗否认性</a:t>
            </a:r>
            <a:endParaRPr lang="zh-CN" altLang="en-US" sz="2800" b="1" dirty="0">
              <a:solidFill>
                <a:schemeClr val="bg1"/>
              </a:solidFill>
            </a:endParaRPr>
          </a:p>
        </p:txBody>
      </p:sp>
      <p:sp>
        <p:nvSpPr>
          <p:cNvPr id="86" name="文本框 37"/>
          <p:cNvSpPr txBox="1"/>
          <p:nvPr/>
        </p:nvSpPr>
        <p:spPr>
          <a:xfrm>
            <a:off x="1280012" y="3599587"/>
            <a:ext cx="9879628" cy="1754326"/>
          </a:xfrm>
          <a:prstGeom prst="rect">
            <a:avLst/>
          </a:prstGeom>
          <a:noFill/>
          <a:effectLst>
            <a:outerShdw dist="152400" dir="2700000" algn="tl" rotWithShape="0">
              <a:prstClr val="black">
                <a:alpha val="20000"/>
              </a:prstClr>
            </a:outerShdw>
          </a:effectLst>
        </p:spPr>
        <p:txBody>
          <a:bodyPr wrap="none" rtlCol="0">
            <a:spAutoFit/>
          </a:bodyPr>
          <a:lstStyle/>
          <a:p>
            <a:pPr algn="ctr"/>
            <a:r>
              <a:rPr lang="zh-CN" altLang="en-US" sz="10800" b="1" dirty="0" smtClean="0">
                <a:solidFill>
                  <a:srgbClr val="0070C0"/>
                </a:solidFill>
              </a:rPr>
              <a:t>信息安全的目标</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6006662"/>
            <a:ext cx="12192000" cy="851338"/>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1209283" y="5547026"/>
            <a:ext cx="457200" cy="648822"/>
          </a:xfrm>
          <a:prstGeom prst="triangle">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866901" y="1844799"/>
            <a:ext cx="8496300" cy="3046988"/>
          </a:xfrm>
          <a:prstGeom prst="rect">
            <a:avLst/>
          </a:prstGeom>
          <a:noFill/>
          <a:ln>
            <a:noFill/>
          </a:ln>
          <a:effectLst>
            <a:glow rad="139700">
              <a:schemeClr val="accent6">
                <a:satMod val="175000"/>
                <a:alpha val="40000"/>
              </a:schemeClr>
            </a:glow>
          </a:effectLst>
          <a:scene3d>
            <a:camera prst="orthographicFront">
              <a:rot lat="0" lon="0" rev="0"/>
            </a:camera>
            <a:lightRig rig="contrasting" dir="t">
              <a:rot lat="0" lon="0" rev="7800000"/>
            </a:lightRig>
          </a:scene3d>
          <a:sp3d>
            <a:bevelT w="139700" h="139700"/>
          </a:sp3d>
        </p:spPr>
        <p:txBody>
          <a:bodyPr wrap="square" rtlCol="0">
            <a:spAutoFit/>
          </a:bodyPr>
          <a:lstStyle/>
          <a:p>
            <a:r>
              <a:rPr lang="zh-CN" altLang="en-US" sz="3200" dirty="0" smtClean="0"/>
              <a:t>（</a:t>
            </a:r>
            <a:r>
              <a:rPr lang="en-US" altLang="zh-CN" sz="3200" dirty="0" smtClean="0"/>
              <a:t>1</a:t>
            </a:r>
            <a:r>
              <a:rPr lang="zh-CN" altLang="en-US" sz="3200" dirty="0" smtClean="0"/>
              <a:t>）机密性（</a:t>
            </a:r>
            <a:r>
              <a:rPr lang="en-US" altLang="zh-CN" sz="3200" dirty="0" smtClean="0"/>
              <a:t>Confidentiality</a:t>
            </a:r>
            <a:r>
              <a:rPr lang="zh-CN" altLang="en-US" sz="3200" dirty="0" smtClean="0"/>
              <a:t>）：</a:t>
            </a:r>
            <a:r>
              <a:rPr lang="en-US" altLang="zh-CN" sz="3200" dirty="0" smtClean="0"/>
              <a:t>Prevent </a:t>
            </a:r>
            <a:r>
              <a:rPr lang="en-US" altLang="zh-CN" sz="3200" dirty="0" err="1" smtClean="0"/>
              <a:t>unauthorised</a:t>
            </a:r>
            <a:r>
              <a:rPr lang="en-US" altLang="zh-CN" sz="3200" dirty="0" smtClean="0"/>
              <a:t> disclosure of information.</a:t>
            </a:r>
          </a:p>
          <a:p>
            <a:pPr algn="just"/>
            <a:r>
              <a:rPr lang="zh-CN" altLang="en-US" sz="3200" dirty="0" smtClean="0"/>
              <a:t>即使非授权用户得到信息也无法知晓信息内容。可通过访问控制</a:t>
            </a:r>
            <a:r>
              <a:rPr lang="en-US" altLang="zh-CN" sz="3200" dirty="0" smtClean="0"/>
              <a:t>(access control)</a:t>
            </a:r>
            <a:r>
              <a:rPr lang="zh-CN" altLang="en-US" sz="3200" dirty="0" smtClean="0"/>
              <a:t>阻止非授权用户获得机密信息，通过加密</a:t>
            </a:r>
            <a:r>
              <a:rPr lang="en-US" altLang="zh-CN" sz="3200" dirty="0" smtClean="0"/>
              <a:t>(encryption)</a:t>
            </a:r>
            <a:r>
              <a:rPr lang="zh-CN" altLang="en-US" sz="3200" dirty="0" smtClean="0"/>
              <a:t>阻止非授权用户知晓信息内容。</a:t>
            </a:r>
            <a:endParaRPr lang="zh-CN" altLang="en-US" sz="3200" dirty="0"/>
          </a:p>
        </p:txBody>
      </p:sp>
      <p:sp>
        <p:nvSpPr>
          <p:cNvPr id="3" name="文本框 2"/>
          <p:cNvSpPr txBox="1"/>
          <p:nvPr/>
        </p:nvSpPr>
        <p:spPr>
          <a:xfrm>
            <a:off x="1128401" y="507999"/>
            <a:ext cx="1605280" cy="548640"/>
          </a:xfrm>
          <a:prstGeom prst="rect">
            <a:avLst/>
          </a:prstGeom>
          <a:noFill/>
        </p:spPr>
        <p:txBody>
          <a:bodyPr wrap="none" rtlCol="0">
            <a:spAutoFit/>
          </a:bodyPr>
          <a:lstStyle/>
          <a:p>
            <a:r>
              <a:rPr lang="zh-CN" altLang="en-US" sz="2800" b="1" dirty="0">
                <a:solidFill>
                  <a:schemeClr val="bg1"/>
                </a:solidFill>
              </a:rPr>
              <a:t>存储能力</a:t>
            </a:r>
          </a:p>
        </p:txBody>
      </p:sp>
      <p:sp>
        <p:nvSpPr>
          <p:cNvPr id="16" name="流程图: 离页连接符 15"/>
          <p:cNvSpPr/>
          <p:nvPr/>
        </p:nvSpPr>
        <p:spPr>
          <a:xfrm>
            <a:off x="695325" y="561975"/>
            <a:ext cx="3943350" cy="933450"/>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Confidentiality</a:t>
            </a:r>
            <a:endParaRPr lang="zh-CN" altLang="en-US" sz="3200" b="1" dirty="0" smtClean="0">
              <a:solidFill>
                <a:schemeClr val="tx1"/>
              </a:solidFill>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6006662"/>
            <a:ext cx="12192000" cy="851338"/>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1209283" y="5547026"/>
            <a:ext cx="457200" cy="648822"/>
          </a:xfrm>
          <a:prstGeom prst="triangle">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866901" y="1844799"/>
            <a:ext cx="8496300" cy="3046988"/>
          </a:xfrm>
          <a:prstGeom prst="rect">
            <a:avLst/>
          </a:prstGeom>
          <a:noFill/>
        </p:spPr>
        <p:txBody>
          <a:bodyPr wrap="square" rtlCol="0">
            <a:spAutoFit/>
          </a:bodyPr>
          <a:lstStyle/>
          <a:p>
            <a:pPr algn="just"/>
            <a:r>
              <a:rPr lang="zh-CN" altLang="en-US" sz="3200" dirty="0" smtClean="0"/>
              <a:t>（</a:t>
            </a:r>
            <a:r>
              <a:rPr lang="en-US" altLang="zh-CN" sz="3200" dirty="0" smtClean="0"/>
              <a:t>2</a:t>
            </a:r>
            <a:r>
              <a:rPr lang="zh-CN" altLang="en-US" sz="3200" dirty="0" smtClean="0"/>
              <a:t>）完整性（</a:t>
            </a:r>
            <a:r>
              <a:rPr lang="en-US" altLang="zh-CN" sz="3200" dirty="0" smtClean="0"/>
              <a:t>Integrity</a:t>
            </a:r>
            <a:r>
              <a:rPr lang="zh-CN" altLang="en-US" sz="3200" dirty="0" smtClean="0"/>
              <a:t>）：</a:t>
            </a:r>
            <a:r>
              <a:rPr lang="en-US" altLang="zh-CN" sz="3200" dirty="0" smtClean="0"/>
              <a:t>Assurance that data received are exactly as sent by an authorized sender.</a:t>
            </a:r>
          </a:p>
          <a:p>
            <a:pPr algn="just"/>
            <a:r>
              <a:rPr lang="zh-CN" altLang="en-US" sz="3200" dirty="0" smtClean="0"/>
              <a:t>通过访问控制</a:t>
            </a:r>
            <a:r>
              <a:rPr lang="en-US" altLang="zh-CN" sz="3200" dirty="0" smtClean="0"/>
              <a:t>(access control)</a:t>
            </a:r>
            <a:r>
              <a:rPr lang="zh-CN" altLang="en-US" sz="3200" dirty="0" smtClean="0"/>
              <a:t>阻止篡改行为，通过消息摘要</a:t>
            </a:r>
            <a:r>
              <a:rPr lang="en-US" altLang="zh-CN" sz="3200" dirty="0" smtClean="0"/>
              <a:t>(message digest)</a:t>
            </a:r>
            <a:r>
              <a:rPr lang="zh-CN" altLang="en-US" sz="3200" dirty="0" smtClean="0"/>
              <a:t>算法检验信息是否被篡改。</a:t>
            </a:r>
          </a:p>
        </p:txBody>
      </p:sp>
      <p:sp>
        <p:nvSpPr>
          <p:cNvPr id="3" name="文本框 2"/>
          <p:cNvSpPr txBox="1"/>
          <p:nvPr/>
        </p:nvSpPr>
        <p:spPr>
          <a:xfrm>
            <a:off x="1128401" y="507999"/>
            <a:ext cx="1605280" cy="548640"/>
          </a:xfrm>
          <a:prstGeom prst="rect">
            <a:avLst/>
          </a:prstGeom>
          <a:noFill/>
        </p:spPr>
        <p:txBody>
          <a:bodyPr wrap="none" rtlCol="0">
            <a:spAutoFit/>
          </a:bodyPr>
          <a:lstStyle/>
          <a:p>
            <a:r>
              <a:rPr lang="zh-CN" altLang="en-US" sz="2800" b="1" dirty="0">
                <a:solidFill>
                  <a:schemeClr val="bg1"/>
                </a:solidFill>
              </a:rPr>
              <a:t>存储能力</a:t>
            </a:r>
          </a:p>
        </p:txBody>
      </p:sp>
      <p:sp>
        <p:nvSpPr>
          <p:cNvPr id="16" name="流程图: 离页连接符 15"/>
          <p:cNvSpPr/>
          <p:nvPr/>
        </p:nvSpPr>
        <p:spPr>
          <a:xfrm>
            <a:off x="695325" y="561975"/>
            <a:ext cx="3943350" cy="933450"/>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Integrity</a:t>
            </a:r>
            <a:endParaRPr lang="zh-CN" altLang="en-US" sz="3200" b="1" dirty="0" smtClean="0">
              <a:solidFill>
                <a:schemeClr val="tx1"/>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6006662"/>
            <a:ext cx="12192000" cy="851338"/>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1209283" y="5547026"/>
            <a:ext cx="457200" cy="648822"/>
          </a:xfrm>
          <a:prstGeom prst="triangle">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866901" y="1844799"/>
            <a:ext cx="8496300" cy="2062103"/>
          </a:xfrm>
          <a:prstGeom prst="rect">
            <a:avLst/>
          </a:prstGeom>
          <a:noFill/>
        </p:spPr>
        <p:txBody>
          <a:bodyPr wrap="square" rtlCol="0">
            <a:spAutoFit/>
          </a:bodyPr>
          <a:lstStyle/>
          <a:p>
            <a:pPr algn="just"/>
            <a:r>
              <a:rPr lang="zh-CN" altLang="en-US" sz="3200" dirty="0" smtClean="0"/>
              <a:t>（</a:t>
            </a:r>
            <a:r>
              <a:rPr lang="en-US" altLang="zh-CN" sz="3200" dirty="0" smtClean="0"/>
              <a:t>3</a:t>
            </a:r>
            <a:r>
              <a:rPr lang="zh-CN" altLang="en-US" sz="3200" dirty="0" smtClean="0"/>
              <a:t>）可用性（</a:t>
            </a:r>
            <a:r>
              <a:rPr lang="en-US" altLang="zh-CN" sz="3200" dirty="0" smtClean="0"/>
              <a:t>Availability</a:t>
            </a:r>
            <a:r>
              <a:rPr lang="zh-CN" altLang="en-US" sz="3200" dirty="0" smtClean="0"/>
              <a:t>）：</a:t>
            </a:r>
            <a:r>
              <a:rPr lang="en-US" altLang="zh-CN" sz="3200" dirty="0" smtClean="0"/>
              <a:t>services should be accessible when needed and without delay.</a:t>
            </a:r>
          </a:p>
          <a:p>
            <a:pPr algn="just"/>
            <a:r>
              <a:rPr lang="zh-CN" altLang="en-US" sz="3200" dirty="0" smtClean="0"/>
              <a:t>涉及物理、网络、系统、数据、应用和用户等多方面因素。</a:t>
            </a:r>
          </a:p>
        </p:txBody>
      </p:sp>
      <p:sp>
        <p:nvSpPr>
          <p:cNvPr id="3" name="文本框 2"/>
          <p:cNvSpPr txBox="1"/>
          <p:nvPr/>
        </p:nvSpPr>
        <p:spPr>
          <a:xfrm>
            <a:off x="1128401" y="507999"/>
            <a:ext cx="1605280" cy="548640"/>
          </a:xfrm>
          <a:prstGeom prst="rect">
            <a:avLst/>
          </a:prstGeom>
          <a:noFill/>
        </p:spPr>
        <p:txBody>
          <a:bodyPr wrap="none" rtlCol="0">
            <a:spAutoFit/>
          </a:bodyPr>
          <a:lstStyle/>
          <a:p>
            <a:r>
              <a:rPr lang="zh-CN" altLang="en-US" sz="2800" b="1" dirty="0">
                <a:solidFill>
                  <a:schemeClr val="bg1"/>
                </a:solidFill>
              </a:rPr>
              <a:t>存储能力</a:t>
            </a:r>
          </a:p>
        </p:txBody>
      </p:sp>
      <p:sp>
        <p:nvSpPr>
          <p:cNvPr id="16" name="流程图: 离页连接符 15"/>
          <p:cNvSpPr/>
          <p:nvPr/>
        </p:nvSpPr>
        <p:spPr>
          <a:xfrm>
            <a:off x="695325" y="561975"/>
            <a:ext cx="3943350" cy="933450"/>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Availability</a:t>
            </a:r>
            <a:endParaRPr lang="zh-CN" altLang="en-US" sz="3200" b="1" dirty="0" smtClean="0">
              <a:solidFill>
                <a:schemeClr val="tx1"/>
              </a:solidFill>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6006662"/>
            <a:ext cx="12192000" cy="851338"/>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1209283" y="5547026"/>
            <a:ext cx="457200" cy="648822"/>
          </a:xfrm>
          <a:prstGeom prst="triangle">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866901" y="1844799"/>
            <a:ext cx="8496300" cy="2554545"/>
          </a:xfrm>
          <a:prstGeom prst="rect">
            <a:avLst/>
          </a:prstGeom>
          <a:noFill/>
        </p:spPr>
        <p:txBody>
          <a:bodyPr wrap="square" rtlCol="0">
            <a:spAutoFit/>
          </a:bodyPr>
          <a:lstStyle/>
          <a:p>
            <a:pPr algn="just"/>
            <a:r>
              <a:rPr lang="zh-CN" altLang="en-US" sz="3200" dirty="0" smtClean="0"/>
              <a:t>（</a:t>
            </a:r>
            <a:r>
              <a:rPr lang="en-US" altLang="zh-CN" sz="3200" dirty="0" smtClean="0"/>
              <a:t>4</a:t>
            </a:r>
            <a:r>
              <a:rPr lang="zh-CN" altLang="en-US" sz="3200" dirty="0" smtClean="0"/>
              <a:t>）认证性（</a:t>
            </a:r>
            <a:r>
              <a:rPr lang="en-US" altLang="zh-CN" sz="3200" dirty="0" smtClean="0"/>
              <a:t>Authentication</a:t>
            </a:r>
            <a:r>
              <a:rPr lang="zh-CN" altLang="en-US" sz="3200" dirty="0" smtClean="0"/>
              <a:t>）：</a:t>
            </a:r>
          </a:p>
          <a:p>
            <a:pPr lvl="1" algn="just">
              <a:buFont typeface="Arial" pitchFamily="34" charset="0"/>
              <a:buChar char="•"/>
            </a:pPr>
            <a:r>
              <a:rPr lang="en-US" altLang="zh-CN" sz="3200" dirty="0" smtClean="0"/>
              <a:t>assurance that the communicating entity is the one it claims to be.</a:t>
            </a:r>
          </a:p>
          <a:p>
            <a:pPr lvl="1" algn="just">
              <a:buFont typeface="Arial" pitchFamily="34" charset="0"/>
              <a:buChar char="•"/>
            </a:pPr>
            <a:r>
              <a:rPr lang="en-US" altLang="zh-CN" sz="3200" dirty="0" smtClean="0"/>
              <a:t>peer entity authentication.</a:t>
            </a:r>
          </a:p>
          <a:p>
            <a:pPr lvl="1" algn="just">
              <a:buFont typeface="Arial" pitchFamily="34" charset="0"/>
              <a:buChar char="•"/>
            </a:pPr>
            <a:r>
              <a:rPr lang="en-US" altLang="zh-CN" sz="3200" dirty="0" smtClean="0"/>
              <a:t>Data-origin authentication.</a:t>
            </a:r>
          </a:p>
        </p:txBody>
      </p:sp>
      <p:sp>
        <p:nvSpPr>
          <p:cNvPr id="3" name="文本框 2"/>
          <p:cNvSpPr txBox="1"/>
          <p:nvPr/>
        </p:nvSpPr>
        <p:spPr>
          <a:xfrm>
            <a:off x="1128401" y="507999"/>
            <a:ext cx="1605280" cy="548640"/>
          </a:xfrm>
          <a:prstGeom prst="rect">
            <a:avLst/>
          </a:prstGeom>
          <a:noFill/>
        </p:spPr>
        <p:txBody>
          <a:bodyPr wrap="none" rtlCol="0">
            <a:spAutoFit/>
          </a:bodyPr>
          <a:lstStyle/>
          <a:p>
            <a:r>
              <a:rPr lang="zh-CN" altLang="en-US" sz="2800" b="1" dirty="0">
                <a:solidFill>
                  <a:schemeClr val="bg1"/>
                </a:solidFill>
              </a:rPr>
              <a:t>存储能力</a:t>
            </a:r>
          </a:p>
        </p:txBody>
      </p:sp>
      <p:sp>
        <p:nvSpPr>
          <p:cNvPr id="16" name="流程图: 离页连接符 15"/>
          <p:cNvSpPr/>
          <p:nvPr/>
        </p:nvSpPr>
        <p:spPr>
          <a:xfrm>
            <a:off x="695325" y="561975"/>
            <a:ext cx="3943350" cy="933450"/>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Authentication</a:t>
            </a:r>
            <a:endParaRPr lang="zh-CN" altLang="en-US" sz="3200" b="1" dirty="0" smtClean="0">
              <a:solidFill>
                <a:schemeClr val="tx1"/>
              </a:soli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6006662"/>
            <a:ext cx="12192000" cy="851338"/>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1209283" y="5547026"/>
            <a:ext cx="457200" cy="648822"/>
          </a:xfrm>
          <a:prstGeom prst="triangle">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352550" y="1692399"/>
            <a:ext cx="9801225" cy="4524315"/>
          </a:xfrm>
          <a:prstGeom prst="rect">
            <a:avLst/>
          </a:prstGeom>
          <a:noFill/>
        </p:spPr>
        <p:txBody>
          <a:bodyPr wrap="square" rtlCol="0">
            <a:spAutoFit/>
          </a:bodyPr>
          <a:lstStyle/>
          <a:p>
            <a:pPr algn="just"/>
            <a:r>
              <a:rPr lang="zh-CN" altLang="en-US" sz="3200" dirty="0" smtClean="0"/>
              <a:t>（</a:t>
            </a:r>
            <a:r>
              <a:rPr lang="en-US" altLang="zh-CN" sz="3200" dirty="0" smtClean="0"/>
              <a:t>5</a:t>
            </a:r>
            <a:r>
              <a:rPr lang="zh-CN" altLang="en-US" sz="3200" dirty="0" smtClean="0"/>
              <a:t>）不可抵赖性（</a:t>
            </a:r>
            <a:r>
              <a:rPr lang="en-US" altLang="zh-CN" sz="3200" dirty="0" smtClean="0"/>
              <a:t>Non-Repudiation</a:t>
            </a:r>
            <a:r>
              <a:rPr lang="zh-CN" altLang="en-US" sz="3200" dirty="0" smtClean="0"/>
              <a:t>）：</a:t>
            </a:r>
          </a:p>
          <a:p>
            <a:pPr lvl="1" algn="just">
              <a:buFont typeface="Arial" pitchFamily="34" charset="0"/>
              <a:buChar char="•"/>
            </a:pPr>
            <a:r>
              <a:rPr lang="en-US" altLang="zh-CN" sz="3200" dirty="0" smtClean="0"/>
              <a:t>Protection against denial by one of the parties in a communication.</a:t>
            </a:r>
          </a:p>
          <a:p>
            <a:pPr lvl="1" algn="just">
              <a:buFont typeface="Arial" pitchFamily="34" charset="0"/>
              <a:buChar char="•"/>
            </a:pPr>
            <a:r>
              <a:rPr lang="en-US" altLang="zh-CN" sz="3200" dirty="0" smtClean="0"/>
              <a:t>Origin non-repudiation</a:t>
            </a:r>
            <a:r>
              <a:rPr lang="zh-CN" altLang="en-US" sz="3200" dirty="0" smtClean="0"/>
              <a:t>：</a:t>
            </a:r>
            <a:r>
              <a:rPr lang="en-US" altLang="zh-CN" sz="3200" dirty="0" smtClean="0"/>
              <a:t>proof that the message was sent by the specified party.</a:t>
            </a:r>
          </a:p>
          <a:p>
            <a:pPr lvl="1" algn="just">
              <a:buFont typeface="Arial" pitchFamily="34" charset="0"/>
              <a:buChar char="•"/>
            </a:pPr>
            <a:r>
              <a:rPr lang="en-US" altLang="zh-CN" sz="3200" dirty="0" smtClean="0"/>
              <a:t>Destination non-repudiation</a:t>
            </a:r>
            <a:r>
              <a:rPr lang="zh-CN" altLang="en-US" sz="3200" dirty="0" smtClean="0"/>
              <a:t>：</a:t>
            </a:r>
            <a:r>
              <a:rPr lang="en-US" altLang="zh-CN" sz="3200" dirty="0" smtClean="0"/>
              <a:t>proof that the message was received by the specified party.</a:t>
            </a:r>
          </a:p>
          <a:p>
            <a:pPr lvl="1" algn="just"/>
            <a:r>
              <a:rPr lang="zh-CN" altLang="en-US" sz="3200" dirty="0" smtClean="0"/>
              <a:t>一般通过数字签名（</a:t>
            </a:r>
            <a:r>
              <a:rPr lang="en-US" altLang="zh-CN" sz="3200" dirty="0" smtClean="0"/>
              <a:t>digital signature</a:t>
            </a:r>
            <a:r>
              <a:rPr lang="zh-CN" altLang="en-US" sz="3200" dirty="0" smtClean="0"/>
              <a:t>）来提供不可抵赖性服务。</a:t>
            </a:r>
          </a:p>
        </p:txBody>
      </p:sp>
      <p:sp>
        <p:nvSpPr>
          <p:cNvPr id="3" name="文本框 2"/>
          <p:cNvSpPr txBox="1"/>
          <p:nvPr/>
        </p:nvSpPr>
        <p:spPr>
          <a:xfrm>
            <a:off x="1128401" y="507999"/>
            <a:ext cx="1605280" cy="548640"/>
          </a:xfrm>
          <a:prstGeom prst="rect">
            <a:avLst/>
          </a:prstGeom>
          <a:noFill/>
        </p:spPr>
        <p:txBody>
          <a:bodyPr wrap="none" rtlCol="0">
            <a:spAutoFit/>
          </a:bodyPr>
          <a:lstStyle/>
          <a:p>
            <a:r>
              <a:rPr lang="zh-CN" altLang="en-US" sz="2800" b="1" dirty="0">
                <a:solidFill>
                  <a:schemeClr val="bg1"/>
                </a:solidFill>
              </a:rPr>
              <a:t>存储能力</a:t>
            </a:r>
          </a:p>
        </p:txBody>
      </p:sp>
      <p:sp>
        <p:nvSpPr>
          <p:cNvPr id="16" name="流程图: 离页连接符 15"/>
          <p:cNvSpPr/>
          <p:nvPr/>
        </p:nvSpPr>
        <p:spPr>
          <a:xfrm>
            <a:off x="695325" y="561975"/>
            <a:ext cx="3943350" cy="933450"/>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Non-repudiation</a:t>
            </a:r>
            <a:endParaRPr lang="zh-CN" altLang="en-US" sz="3200" b="1" dirty="0" smtClean="0">
              <a:solidFill>
                <a:schemeClr val="tx1"/>
              </a:solidFill>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22260"/>
        </a:solidFill>
        <a:effectLst/>
      </p:bgPr>
    </p:bg>
    <p:spTree>
      <p:nvGrpSpPr>
        <p:cNvPr id="1" name=""/>
        <p:cNvGrpSpPr/>
        <p:nvPr/>
      </p:nvGrpSpPr>
      <p:grpSpPr>
        <a:xfrm>
          <a:off x="0" y="0"/>
          <a:ext cx="0" cy="0"/>
          <a:chOff x="0" y="0"/>
          <a:chExt cx="0" cy="0"/>
        </a:xfrm>
      </p:grpSpPr>
      <p:sp>
        <p:nvSpPr>
          <p:cNvPr id="7" name="文本框 6"/>
          <p:cNvSpPr txBox="1"/>
          <p:nvPr/>
        </p:nvSpPr>
        <p:spPr>
          <a:xfrm>
            <a:off x="4220326" y="-464373"/>
            <a:ext cx="3751348" cy="7786747"/>
          </a:xfrm>
          <a:prstGeom prst="rect">
            <a:avLst/>
          </a:prstGeom>
          <a:noFill/>
        </p:spPr>
        <p:txBody>
          <a:bodyPr wrap="none" rtlCol="0">
            <a:spAutoFit/>
          </a:bodyPr>
          <a:lstStyle/>
          <a:p>
            <a:pPr algn="ctr"/>
            <a:r>
              <a:rPr lang="en-US" altLang="zh-CN" sz="50000" b="1" dirty="0" smtClean="0">
                <a:solidFill>
                  <a:schemeClr val="bg1">
                    <a:alpha val="24000"/>
                  </a:schemeClr>
                </a:solidFill>
              </a:rPr>
              <a:t>3</a:t>
            </a:r>
            <a:endParaRPr lang="zh-CN" altLang="en-US" sz="50000" b="1" dirty="0">
              <a:solidFill>
                <a:schemeClr val="bg1">
                  <a:alpha val="24000"/>
                </a:schemeClr>
              </a:solidFill>
            </a:endParaRPr>
          </a:p>
        </p:txBody>
      </p:sp>
      <p:sp>
        <p:nvSpPr>
          <p:cNvPr id="38" name="文本框 37"/>
          <p:cNvSpPr txBox="1"/>
          <p:nvPr/>
        </p:nvSpPr>
        <p:spPr>
          <a:xfrm>
            <a:off x="1387019" y="2551837"/>
            <a:ext cx="9417963" cy="1200329"/>
          </a:xfrm>
          <a:prstGeom prst="rect">
            <a:avLst/>
          </a:prstGeom>
          <a:noFill/>
          <a:effectLst>
            <a:outerShdw dist="152400" dir="2700000" algn="tl" rotWithShape="0">
              <a:prstClr val="black">
                <a:alpha val="20000"/>
              </a:prstClr>
            </a:outerShdw>
          </a:effectLst>
        </p:spPr>
        <p:txBody>
          <a:bodyPr wrap="none" rtlCol="0">
            <a:spAutoFit/>
          </a:bodyPr>
          <a:lstStyle/>
          <a:p>
            <a:pPr algn="ctr"/>
            <a:r>
              <a:rPr lang="zh-CN" altLang="en-US" sz="7200" b="1" dirty="0" smtClean="0">
                <a:solidFill>
                  <a:schemeClr val="bg1"/>
                </a:solidFill>
              </a:rPr>
              <a:t>网络安全法律法规体系</a:t>
            </a:r>
            <a:endParaRPr lang="zh-CN" altLang="en-US" sz="7200" b="1" dirty="0">
              <a:solidFill>
                <a:schemeClr val="bg1"/>
              </a:solidFill>
            </a:endParaRPr>
          </a:p>
        </p:txBody>
      </p:sp>
    </p:spTree>
  </p:cSld>
  <p:clrMapOvr>
    <a:masterClrMapping/>
  </p:clrMapOvr>
  <mc:AlternateContent xmlns:mc="http://schemas.openxmlformats.org/markup-compatibility/2006">
    <mc:Choice xmlns="" xmlns:p14="http://schemas.microsoft.com/office/powerpoint/2010/main" Requires="p14">
      <p:transition spd="med">
        <p14:prism/>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685165" y="469265"/>
            <a:ext cx="3783330" cy="584775"/>
          </a:xfrm>
          <a:prstGeom prst="rect">
            <a:avLst/>
          </a:prstGeom>
          <a:solidFill>
            <a:srgbClr val="FF9300"/>
          </a:solidFill>
        </p:spPr>
        <p:txBody>
          <a:bodyPr wrap="square">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sym typeface="+mn-ea"/>
              </a:rPr>
              <a:t>考核方式</a:t>
            </a:r>
          </a:p>
        </p:txBody>
      </p:sp>
      <p:sp>
        <p:nvSpPr>
          <p:cNvPr id="16" name="流程图: 手动输入 15"/>
          <p:cNvSpPr/>
          <p:nvPr/>
        </p:nvSpPr>
        <p:spPr>
          <a:xfrm>
            <a:off x="2419350" y="1924050"/>
            <a:ext cx="3248025" cy="1533525"/>
          </a:xfrm>
          <a:prstGeom prst="flowChartManualInput">
            <a:avLst/>
          </a:prstGeom>
          <a:solidFill>
            <a:srgbClr val="00B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t>分组考核</a:t>
            </a:r>
            <a:endParaRPr lang="zh-CN" altLang="en-US" sz="3200" dirty="0"/>
          </a:p>
        </p:txBody>
      </p:sp>
      <p:sp>
        <p:nvSpPr>
          <p:cNvPr id="25" name="流程图: 手动输入 24"/>
          <p:cNvSpPr/>
          <p:nvPr/>
        </p:nvSpPr>
        <p:spPr>
          <a:xfrm flipH="1">
            <a:off x="6305550" y="1962150"/>
            <a:ext cx="3248025" cy="1533525"/>
          </a:xfrm>
          <a:prstGeom prst="flowChartManualInpu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t>课下准备素材</a:t>
            </a:r>
            <a:endParaRPr lang="zh-CN" altLang="en-US" sz="3200" dirty="0"/>
          </a:p>
        </p:txBody>
      </p:sp>
      <p:sp>
        <p:nvSpPr>
          <p:cNvPr id="5" name="流程图: 手动输入 4"/>
          <p:cNvSpPr/>
          <p:nvPr/>
        </p:nvSpPr>
        <p:spPr>
          <a:xfrm>
            <a:off x="2438400" y="3771900"/>
            <a:ext cx="3248025" cy="1533525"/>
          </a:xfrm>
          <a:prstGeom prst="flowChartManualInput">
            <a:avLst/>
          </a:prstGeom>
          <a:solidFill>
            <a:srgbClr val="00B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t>课堂</a:t>
            </a:r>
            <a:r>
              <a:rPr lang="en-US" altLang="zh-CN" sz="3200" dirty="0" smtClean="0"/>
              <a:t>PPT</a:t>
            </a:r>
            <a:r>
              <a:rPr lang="zh-CN" altLang="en-US" sz="3200" dirty="0" smtClean="0"/>
              <a:t>汇报</a:t>
            </a:r>
            <a:endParaRPr lang="zh-CN" altLang="en-US" sz="3200" dirty="0"/>
          </a:p>
        </p:txBody>
      </p:sp>
      <p:sp>
        <p:nvSpPr>
          <p:cNvPr id="6" name="流程图: 手动输入 5"/>
          <p:cNvSpPr/>
          <p:nvPr/>
        </p:nvSpPr>
        <p:spPr>
          <a:xfrm flipH="1">
            <a:off x="6334125" y="3762375"/>
            <a:ext cx="3248025" cy="1533525"/>
          </a:xfrm>
          <a:prstGeom prst="flowChartManualInpu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t>课堂答辩</a:t>
            </a:r>
            <a:endParaRPr lang="zh-CN" altLang="en-US" sz="3200" dirty="0"/>
          </a:p>
        </p:txBody>
      </p:sp>
      <p:sp>
        <p:nvSpPr>
          <p:cNvPr id="8" name="TextBox 7"/>
          <p:cNvSpPr txBox="1"/>
          <p:nvPr/>
        </p:nvSpPr>
        <p:spPr>
          <a:xfrm>
            <a:off x="2562225" y="5876925"/>
            <a:ext cx="7225055" cy="369332"/>
          </a:xfrm>
          <a:prstGeom prst="rect">
            <a:avLst/>
          </a:prstGeom>
          <a:noFill/>
        </p:spPr>
        <p:txBody>
          <a:bodyPr wrap="none" rtlCol="0">
            <a:spAutoFit/>
          </a:bodyPr>
          <a:lstStyle/>
          <a:p>
            <a:r>
              <a:rPr lang="zh-CN" altLang="en-US" b="1" dirty="0" smtClean="0">
                <a:latin typeface="宋体" pitchFamily="2" charset="-122"/>
                <a:ea typeface="宋体" pitchFamily="2" charset="-122"/>
              </a:rPr>
              <a:t>详细介绍请参照</a:t>
            </a:r>
            <a:r>
              <a:rPr lang="en-US" altLang="zh-CN" b="1" dirty="0" smtClean="0">
                <a:latin typeface="宋体" pitchFamily="2" charset="-122"/>
                <a:ea typeface="宋体" pitchFamily="2" charset="-122"/>
              </a:rPr>
              <a:t>PPT(task-2019.pptx)</a:t>
            </a:r>
            <a:r>
              <a:rPr lang="zh-CN" altLang="en-US" b="1" dirty="0" smtClean="0">
                <a:latin typeface="宋体" pitchFamily="2" charset="-122"/>
                <a:ea typeface="宋体" pitchFamily="2" charset="-122"/>
              </a:rPr>
              <a:t>：</a:t>
            </a:r>
            <a:r>
              <a:rPr lang="en-US" altLang="zh-CN" b="1" dirty="0" smtClean="0">
                <a:latin typeface="宋体" pitchFamily="2" charset="-122"/>
                <a:ea typeface="宋体" pitchFamily="2" charset="-122"/>
              </a:rPr>
              <a:t>《</a:t>
            </a:r>
            <a:r>
              <a:rPr lang="zh-CN" altLang="en-US" b="1" dirty="0" smtClean="0">
                <a:latin typeface="宋体" pitchFamily="2" charset="-122"/>
                <a:ea typeface="宋体" pitchFamily="2" charset="-122"/>
                <a:hlinkClick r:id="rId2"/>
              </a:rPr>
              <a:t>信息安全法律法规</a:t>
            </a:r>
            <a:r>
              <a:rPr lang="en-US" altLang="zh-CN" b="1" dirty="0" smtClean="0">
                <a:latin typeface="宋体" pitchFamily="2" charset="-122"/>
                <a:ea typeface="宋体" pitchFamily="2" charset="-122"/>
                <a:hlinkClick r:id="rId2"/>
              </a:rPr>
              <a:t>》</a:t>
            </a:r>
            <a:r>
              <a:rPr lang="zh-CN" altLang="en-US" b="1" dirty="0" smtClean="0">
                <a:latin typeface="宋体" pitchFamily="2" charset="-122"/>
                <a:ea typeface="宋体" pitchFamily="2" charset="-122"/>
                <a:hlinkClick r:id="rId2"/>
              </a:rPr>
              <a:t>大作业</a:t>
            </a:r>
            <a:endParaRPr lang="zh-CN" altLang="en-US" b="1" dirty="0">
              <a:latin typeface="宋体" pitchFamily="2" charset="-122"/>
              <a:ea typeface="宋体" pitchFamily="2" charset="-122"/>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等腰三角形 49"/>
          <p:cNvSpPr/>
          <p:nvPr/>
        </p:nvSpPr>
        <p:spPr>
          <a:xfrm flipV="1">
            <a:off x="7565123" y="333168"/>
            <a:ext cx="374670" cy="481128"/>
          </a:xfrm>
          <a:prstGeom prst="triangle">
            <a:avLst/>
          </a:prstGeom>
          <a:solidFill>
            <a:srgbClr val="0086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矩形 5"/>
          <p:cNvSpPr/>
          <p:nvPr/>
        </p:nvSpPr>
        <p:spPr>
          <a:xfrm>
            <a:off x="0" y="-2"/>
            <a:ext cx="12192000" cy="44485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0" y="2394064"/>
            <a:ext cx="12192000" cy="4463935"/>
            <a:chOff x="2942705" y="2327563"/>
            <a:chExt cx="6517180" cy="2776452"/>
          </a:xfrm>
        </p:grpSpPr>
        <p:sp>
          <p:nvSpPr>
            <p:cNvPr id="2" name="矩形 1"/>
            <p:cNvSpPr/>
            <p:nvPr/>
          </p:nvSpPr>
          <p:spPr>
            <a:xfrm>
              <a:off x="2942705" y="2327564"/>
              <a:ext cx="1629295" cy="2776451"/>
            </a:xfrm>
            <a:prstGeom prst="rect">
              <a:avLst/>
            </a:prstGeom>
            <a:solidFill>
              <a:srgbClr val="00B1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矩形 2"/>
            <p:cNvSpPr/>
            <p:nvPr/>
          </p:nvSpPr>
          <p:spPr>
            <a:xfrm>
              <a:off x="4572000" y="2327564"/>
              <a:ext cx="1629295" cy="2776451"/>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a:off x="7830590" y="2327563"/>
              <a:ext cx="1629295" cy="2776451"/>
            </a:xfrm>
            <a:prstGeom prst="rect">
              <a:avLst/>
            </a:prstGeom>
            <a:solidFill>
              <a:srgbClr val="C11E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矩形 4"/>
            <p:cNvSpPr/>
            <p:nvPr/>
          </p:nvSpPr>
          <p:spPr>
            <a:xfrm>
              <a:off x="6201295" y="2327563"/>
              <a:ext cx="1629295" cy="2776451"/>
            </a:xfrm>
            <a:prstGeom prst="rect">
              <a:avLst/>
            </a:prstGeom>
            <a:solidFill>
              <a:srgbClr val="5222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1" name="文本框 10"/>
          <p:cNvSpPr txBox="1"/>
          <p:nvPr/>
        </p:nvSpPr>
        <p:spPr>
          <a:xfrm>
            <a:off x="538699" y="2704881"/>
            <a:ext cx="1888659" cy="3770263"/>
          </a:xfrm>
          <a:prstGeom prst="rect">
            <a:avLst/>
          </a:prstGeom>
          <a:noFill/>
        </p:spPr>
        <p:txBody>
          <a:bodyPr wrap="none" rtlCol="0">
            <a:spAutoFit/>
          </a:bodyPr>
          <a:lstStyle/>
          <a:p>
            <a:r>
              <a:rPr lang="en-US" altLang="zh-CN" sz="23900" b="1" dirty="0" smtClean="0">
                <a:solidFill>
                  <a:schemeClr val="bg1">
                    <a:alpha val="24000"/>
                  </a:schemeClr>
                </a:solidFill>
              </a:rPr>
              <a:t>1</a:t>
            </a:r>
            <a:endParaRPr lang="zh-CN" altLang="en-US" sz="23900" b="1" dirty="0">
              <a:solidFill>
                <a:schemeClr val="bg1">
                  <a:alpha val="24000"/>
                </a:schemeClr>
              </a:solidFill>
            </a:endParaRPr>
          </a:p>
        </p:txBody>
      </p:sp>
      <p:sp>
        <p:nvSpPr>
          <p:cNvPr id="12" name="文本框 11"/>
          <p:cNvSpPr txBox="1"/>
          <p:nvPr/>
        </p:nvSpPr>
        <p:spPr>
          <a:xfrm>
            <a:off x="3627083" y="2704881"/>
            <a:ext cx="1888659" cy="3770263"/>
          </a:xfrm>
          <a:prstGeom prst="rect">
            <a:avLst/>
          </a:prstGeom>
          <a:noFill/>
        </p:spPr>
        <p:txBody>
          <a:bodyPr wrap="none" rtlCol="0">
            <a:spAutoFit/>
          </a:bodyPr>
          <a:lstStyle/>
          <a:p>
            <a:r>
              <a:rPr lang="en-US" altLang="zh-CN" sz="23900" b="1" dirty="0" smtClean="0">
                <a:solidFill>
                  <a:schemeClr val="bg1">
                    <a:alpha val="24000"/>
                  </a:schemeClr>
                </a:solidFill>
              </a:rPr>
              <a:t>2</a:t>
            </a:r>
            <a:endParaRPr lang="zh-CN" altLang="en-US" sz="23900" b="1" dirty="0">
              <a:solidFill>
                <a:schemeClr val="bg1">
                  <a:alpha val="24000"/>
                </a:schemeClr>
              </a:solidFill>
            </a:endParaRPr>
          </a:p>
        </p:txBody>
      </p:sp>
      <p:sp>
        <p:nvSpPr>
          <p:cNvPr id="13" name="文本框 12"/>
          <p:cNvSpPr txBox="1"/>
          <p:nvPr/>
        </p:nvSpPr>
        <p:spPr>
          <a:xfrm>
            <a:off x="6690067" y="2704881"/>
            <a:ext cx="1888659" cy="3770263"/>
          </a:xfrm>
          <a:prstGeom prst="rect">
            <a:avLst/>
          </a:prstGeom>
          <a:noFill/>
        </p:spPr>
        <p:txBody>
          <a:bodyPr wrap="none" rtlCol="0">
            <a:spAutoFit/>
          </a:bodyPr>
          <a:lstStyle/>
          <a:p>
            <a:r>
              <a:rPr lang="en-US" altLang="zh-CN" sz="23900" b="1" dirty="0" smtClean="0">
                <a:solidFill>
                  <a:schemeClr val="bg1">
                    <a:alpha val="24000"/>
                  </a:schemeClr>
                </a:solidFill>
              </a:rPr>
              <a:t>3</a:t>
            </a:r>
            <a:endParaRPr lang="zh-CN" altLang="en-US" sz="23900" b="1" dirty="0">
              <a:solidFill>
                <a:schemeClr val="bg1">
                  <a:alpha val="24000"/>
                </a:schemeClr>
              </a:solidFill>
            </a:endParaRPr>
          </a:p>
        </p:txBody>
      </p:sp>
      <p:sp>
        <p:nvSpPr>
          <p:cNvPr id="14" name="文本框 13"/>
          <p:cNvSpPr txBox="1"/>
          <p:nvPr/>
        </p:nvSpPr>
        <p:spPr>
          <a:xfrm>
            <a:off x="457201" y="4027396"/>
            <a:ext cx="2114550" cy="1569660"/>
          </a:xfrm>
          <a:prstGeom prst="rect">
            <a:avLst/>
          </a:prstGeom>
          <a:noFill/>
        </p:spPr>
        <p:txBody>
          <a:bodyPr wrap="square" rtlCol="0">
            <a:spAutoFit/>
          </a:bodyPr>
          <a:lstStyle/>
          <a:p>
            <a:r>
              <a:rPr lang="zh-CN" altLang="en-US" sz="3200" b="1" dirty="0" smtClean="0">
                <a:solidFill>
                  <a:schemeClr val="bg1"/>
                </a:solidFill>
                <a:effectLst>
                  <a:outerShdw dist="101600" dir="2700000" algn="tl" rotWithShape="0">
                    <a:prstClr val="black">
                      <a:alpha val="20000"/>
                    </a:prstClr>
                  </a:outerShdw>
                </a:effectLst>
              </a:rPr>
              <a:t>背景</a:t>
            </a:r>
            <a:r>
              <a:rPr lang="en-US" altLang="zh-CN" sz="3200" b="1" dirty="0" smtClean="0">
                <a:solidFill>
                  <a:schemeClr val="bg1"/>
                </a:solidFill>
                <a:effectLst>
                  <a:outerShdw dist="101600" dir="2700000" algn="tl" rotWithShape="0">
                    <a:prstClr val="black">
                      <a:alpha val="20000"/>
                    </a:prstClr>
                  </a:outerShdw>
                </a:effectLst>
              </a:rPr>
              <a:t>--</a:t>
            </a:r>
            <a:r>
              <a:rPr lang="zh-CN" altLang="en-US" sz="3200" b="1" dirty="0" smtClean="0">
                <a:solidFill>
                  <a:schemeClr val="bg1"/>
                </a:solidFill>
                <a:effectLst>
                  <a:outerShdw dist="101600" dir="2700000" algn="tl" rotWithShape="0">
                    <a:prstClr val="black">
                      <a:alpha val="20000"/>
                    </a:prstClr>
                  </a:outerShdw>
                </a:effectLst>
              </a:rPr>
              <a:t>网络安全形势日趋严重</a:t>
            </a:r>
            <a:endParaRPr lang="zh-CN" altLang="en-US" sz="3200" b="1" dirty="0">
              <a:solidFill>
                <a:schemeClr val="bg1"/>
              </a:solidFill>
              <a:effectLst>
                <a:outerShdw dist="101600" dir="2700000" algn="tl" rotWithShape="0">
                  <a:prstClr val="black">
                    <a:alpha val="20000"/>
                  </a:prstClr>
                </a:outerShdw>
              </a:effectLst>
            </a:endParaRPr>
          </a:p>
        </p:txBody>
      </p:sp>
      <p:sp>
        <p:nvSpPr>
          <p:cNvPr id="15" name="文本框 14"/>
          <p:cNvSpPr txBox="1"/>
          <p:nvPr/>
        </p:nvSpPr>
        <p:spPr>
          <a:xfrm>
            <a:off x="3634507" y="4341721"/>
            <a:ext cx="1826141" cy="584775"/>
          </a:xfrm>
          <a:prstGeom prst="rect">
            <a:avLst/>
          </a:prstGeom>
          <a:noFill/>
        </p:spPr>
        <p:txBody>
          <a:bodyPr wrap="none" rtlCol="0">
            <a:spAutoFit/>
          </a:bodyPr>
          <a:lstStyle/>
          <a:p>
            <a:r>
              <a:rPr lang="zh-CN" altLang="en-US" sz="3200" b="1" dirty="0" smtClean="0">
                <a:solidFill>
                  <a:schemeClr val="bg1"/>
                </a:solidFill>
                <a:effectLst>
                  <a:outerShdw dist="101600" dir="2700000" algn="tl" rotWithShape="0">
                    <a:prstClr val="black">
                      <a:alpha val="20000"/>
                    </a:prstClr>
                  </a:outerShdw>
                </a:effectLst>
              </a:rPr>
              <a:t>相关术语</a:t>
            </a:r>
            <a:endParaRPr lang="en-US" altLang="zh-CN" sz="3200" b="1" dirty="0" smtClean="0">
              <a:solidFill>
                <a:schemeClr val="bg1"/>
              </a:solidFill>
              <a:effectLst>
                <a:outerShdw dist="101600" dir="2700000" algn="tl" rotWithShape="0">
                  <a:prstClr val="black">
                    <a:alpha val="20000"/>
                  </a:prstClr>
                </a:outerShdw>
              </a:effectLst>
            </a:endParaRPr>
          </a:p>
        </p:txBody>
      </p:sp>
      <p:sp>
        <p:nvSpPr>
          <p:cNvPr id="16" name="文本框 15"/>
          <p:cNvSpPr txBox="1"/>
          <p:nvPr/>
        </p:nvSpPr>
        <p:spPr>
          <a:xfrm>
            <a:off x="6267450" y="4431890"/>
            <a:ext cx="2733675" cy="584775"/>
          </a:xfrm>
          <a:prstGeom prst="rect">
            <a:avLst/>
          </a:prstGeom>
          <a:noFill/>
        </p:spPr>
        <p:txBody>
          <a:bodyPr wrap="square" rtlCol="0">
            <a:spAutoFit/>
          </a:bodyPr>
          <a:lstStyle/>
          <a:p>
            <a:pPr algn="ctr"/>
            <a:r>
              <a:rPr lang="zh-CN" altLang="en-US" sz="3200" b="1" dirty="0" smtClean="0">
                <a:solidFill>
                  <a:schemeClr val="bg1"/>
                </a:solidFill>
                <a:effectLst>
                  <a:outerShdw dist="101600" dir="2700000" algn="tl" rotWithShape="0">
                    <a:prstClr val="black">
                      <a:alpha val="20000"/>
                    </a:prstClr>
                  </a:outerShdw>
                </a:effectLst>
              </a:rPr>
              <a:t>信息安全目标</a:t>
            </a:r>
            <a:endParaRPr lang="zh-CN" altLang="en-US" sz="3200" b="1" dirty="0">
              <a:solidFill>
                <a:schemeClr val="bg1"/>
              </a:solidFill>
              <a:effectLst>
                <a:outerShdw dist="101600" dir="2700000" algn="tl" rotWithShape="0">
                  <a:prstClr val="black">
                    <a:alpha val="20000"/>
                  </a:prstClr>
                </a:outerShdw>
              </a:effectLst>
            </a:endParaRPr>
          </a:p>
        </p:txBody>
      </p:sp>
      <p:sp>
        <p:nvSpPr>
          <p:cNvPr id="17" name="文本框 16"/>
          <p:cNvSpPr txBox="1"/>
          <p:nvPr/>
        </p:nvSpPr>
        <p:spPr>
          <a:xfrm>
            <a:off x="9765751" y="2704881"/>
            <a:ext cx="1888659" cy="3770263"/>
          </a:xfrm>
          <a:prstGeom prst="rect">
            <a:avLst/>
          </a:prstGeom>
          <a:noFill/>
        </p:spPr>
        <p:txBody>
          <a:bodyPr wrap="none" rtlCol="0">
            <a:spAutoFit/>
          </a:bodyPr>
          <a:lstStyle/>
          <a:p>
            <a:r>
              <a:rPr lang="en-US" altLang="zh-CN" sz="23900" b="1" dirty="0" smtClean="0">
                <a:solidFill>
                  <a:schemeClr val="bg1">
                    <a:alpha val="24000"/>
                  </a:schemeClr>
                </a:solidFill>
              </a:rPr>
              <a:t>4</a:t>
            </a:r>
            <a:endParaRPr lang="zh-CN" altLang="en-US" sz="23900" b="1" dirty="0">
              <a:solidFill>
                <a:schemeClr val="bg1">
                  <a:alpha val="24000"/>
                </a:schemeClr>
              </a:solidFill>
            </a:endParaRPr>
          </a:p>
        </p:txBody>
      </p:sp>
      <p:sp>
        <p:nvSpPr>
          <p:cNvPr id="18" name="文本框 17"/>
          <p:cNvSpPr txBox="1"/>
          <p:nvPr/>
        </p:nvSpPr>
        <p:spPr>
          <a:xfrm>
            <a:off x="9357099" y="4446495"/>
            <a:ext cx="2692026" cy="1077218"/>
          </a:xfrm>
          <a:prstGeom prst="rect">
            <a:avLst/>
          </a:prstGeom>
          <a:noFill/>
        </p:spPr>
        <p:txBody>
          <a:bodyPr wrap="square" rtlCol="0">
            <a:spAutoFit/>
          </a:bodyPr>
          <a:lstStyle/>
          <a:p>
            <a:pPr algn="ctr"/>
            <a:r>
              <a:rPr lang="zh-CN" altLang="en-US" sz="3200" b="1" dirty="0" smtClean="0">
                <a:solidFill>
                  <a:schemeClr val="bg1"/>
                </a:solidFill>
                <a:effectLst>
                  <a:outerShdw dist="101600" dir="2700000" algn="tl" rotWithShape="0">
                    <a:prstClr val="black">
                      <a:alpha val="20000"/>
                    </a:prstClr>
                  </a:outerShdw>
                </a:effectLst>
              </a:rPr>
              <a:t>网络安全法律法规体系</a:t>
            </a:r>
            <a:endParaRPr lang="zh-CN" altLang="en-US" sz="3200" b="1" dirty="0">
              <a:solidFill>
                <a:schemeClr val="bg1"/>
              </a:solidFill>
              <a:effectLst>
                <a:outerShdw dist="101600" dir="2700000" algn="tl" rotWithShape="0">
                  <a:prstClr val="black">
                    <a:alpha val="20000"/>
                  </a:prstClr>
                </a:outerShdw>
              </a:effectLst>
            </a:endParaRPr>
          </a:p>
        </p:txBody>
      </p:sp>
      <p:grpSp>
        <p:nvGrpSpPr>
          <p:cNvPr id="31" name="组合 30"/>
          <p:cNvGrpSpPr/>
          <p:nvPr/>
        </p:nvGrpSpPr>
        <p:grpSpPr>
          <a:xfrm>
            <a:off x="3899762" y="1482089"/>
            <a:ext cx="686155" cy="1395733"/>
            <a:chOff x="2897667" y="4993515"/>
            <a:chExt cx="686155" cy="1395733"/>
          </a:xfrm>
          <a:solidFill>
            <a:srgbClr val="4B4C54"/>
          </a:solidFill>
        </p:grpSpPr>
        <p:sp>
          <p:nvSpPr>
            <p:cNvPr id="32" name="Freeform 65"/>
            <p:cNvSpPr/>
            <p:nvPr/>
          </p:nvSpPr>
          <p:spPr bwMode="auto">
            <a:xfrm>
              <a:off x="3098828" y="4993515"/>
              <a:ext cx="337567" cy="338944"/>
            </a:xfrm>
            <a:custGeom>
              <a:avLst/>
              <a:gdLst>
                <a:gd name="T0" fmla="*/ 12 w 207"/>
                <a:gd name="T1" fmla="*/ 125 h 207"/>
                <a:gd name="T2" fmla="*/ 125 w 207"/>
                <a:gd name="T3" fmla="*/ 195 h 207"/>
                <a:gd name="T4" fmla="*/ 195 w 207"/>
                <a:gd name="T5" fmla="*/ 82 h 207"/>
                <a:gd name="T6" fmla="*/ 82 w 207"/>
                <a:gd name="T7" fmla="*/ 12 h 207"/>
                <a:gd name="T8" fmla="*/ 12 w 207"/>
                <a:gd name="T9" fmla="*/ 125 h 207"/>
              </a:gdLst>
              <a:ahLst/>
              <a:cxnLst>
                <a:cxn ang="0">
                  <a:pos x="T0" y="T1"/>
                </a:cxn>
                <a:cxn ang="0">
                  <a:pos x="T2" y="T3"/>
                </a:cxn>
                <a:cxn ang="0">
                  <a:pos x="T4" y="T5"/>
                </a:cxn>
                <a:cxn ang="0">
                  <a:pos x="T6" y="T7"/>
                </a:cxn>
                <a:cxn ang="0">
                  <a:pos x="T8" y="T9"/>
                </a:cxn>
              </a:cxnLst>
              <a:rect l="0" t="0" r="r" b="b"/>
              <a:pathLst>
                <a:path w="207" h="207">
                  <a:moveTo>
                    <a:pt x="12" y="125"/>
                  </a:moveTo>
                  <a:cubicBezTo>
                    <a:pt x="24" y="175"/>
                    <a:pt x="74" y="207"/>
                    <a:pt x="125" y="195"/>
                  </a:cubicBezTo>
                  <a:cubicBezTo>
                    <a:pt x="176" y="183"/>
                    <a:pt x="207" y="133"/>
                    <a:pt x="195" y="82"/>
                  </a:cubicBezTo>
                  <a:cubicBezTo>
                    <a:pt x="183" y="32"/>
                    <a:pt x="133" y="0"/>
                    <a:pt x="82" y="12"/>
                  </a:cubicBezTo>
                  <a:cubicBezTo>
                    <a:pt x="32" y="24"/>
                    <a:pt x="0" y="74"/>
                    <a:pt x="12" y="12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6"/>
            <p:cNvSpPr/>
            <p:nvPr/>
          </p:nvSpPr>
          <p:spPr bwMode="auto">
            <a:xfrm>
              <a:off x="3003759" y="5783007"/>
              <a:ext cx="502905" cy="606241"/>
            </a:xfrm>
            <a:custGeom>
              <a:avLst/>
              <a:gdLst>
                <a:gd name="T0" fmla="*/ 282 w 308"/>
                <a:gd name="T1" fmla="*/ 56 h 371"/>
                <a:gd name="T2" fmla="*/ 279 w 308"/>
                <a:gd name="T3" fmla="*/ 51 h 371"/>
                <a:gd name="T4" fmla="*/ 272 w 308"/>
                <a:gd name="T5" fmla="*/ 51 h 371"/>
                <a:gd name="T6" fmla="*/ 264 w 308"/>
                <a:gd name="T7" fmla="*/ 50 h 371"/>
                <a:gd name="T8" fmla="*/ 32 w 308"/>
                <a:gd name="T9" fmla="*/ 16 h 371"/>
                <a:gd name="T10" fmla="*/ 0 w 308"/>
                <a:gd name="T11" fmla="*/ 0 h 371"/>
                <a:gd name="T12" fmla="*/ 38 w 308"/>
                <a:gd name="T13" fmla="*/ 46 h 371"/>
                <a:gd name="T14" fmla="*/ 53 w 308"/>
                <a:gd name="T15" fmla="*/ 56 h 371"/>
                <a:gd name="T16" fmla="*/ 75 w 308"/>
                <a:gd name="T17" fmla="*/ 65 h 371"/>
                <a:gd name="T18" fmla="*/ 75 w 308"/>
                <a:gd name="T19" fmla="*/ 66 h 371"/>
                <a:gd name="T20" fmla="*/ 149 w 308"/>
                <a:gd name="T21" fmla="*/ 77 h 371"/>
                <a:gd name="T22" fmla="*/ 149 w 308"/>
                <a:gd name="T23" fmla="*/ 77 h 371"/>
                <a:gd name="T24" fmla="*/ 158 w 308"/>
                <a:gd name="T25" fmla="*/ 77 h 371"/>
                <a:gd name="T26" fmla="*/ 182 w 308"/>
                <a:gd name="T27" fmla="*/ 90 h 371"/>
                <a:gd name="T28" fmla="*/ 200 w 308"/>
                <a:gd name="T29" fmla="*/ 113 h 371"/>
                <a:gd name="T30" fmla="*/ 208 w 308"/>
                <a:gd name="T31" fmla="*/ 145 h 371"/>
                <a:gd name="T32" fmla="*/ 208 w 308"/>
                <a:gd name="T33" fmla="*/ 161 h 371"/>
                <a:gd name="T34" fmla="*/ 174 w 308"/>
                <a:gd name="T35" fmla="*/ 302 h 371"/>
                <a:gd name="T36" fmla="*/ 201 w 308"/>
                <a:gd name="T37" fmla="*/ 367 h 371"/>
                <a:gd name="T38" fmla="*/ 220 w 308"/>
                <a:gd name="T39" fmla="*/ 371 h 371"/>
                <a:gd name="T40" fmla="*/ 267 w 308"/>
                <a:gd name="T41" fmla="*/ 340 h 371"/>
                <a:gd name="T42" fmla="*/ 308 w 308"/>
                <a:gd name="T43" fmla="*/ 161 h 371"/>
                <a:gd name="T44" fmla="*/ 308 w 308"/>
                <a:gd name="T45" fmla="*/ 145 h 371"/>
                <a:gd name="T46" fmla="*/ 288 w 308"/>
                <a:gd name="T47" fmla="*/ 66 h 371"/>
                <a:gd name="T48" fmla="*/ 282 w 308"/>
                <a:gd name="T49" fmla="*/ 5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8" h="371">
                  <a:moveTo>
                    <a:pt x="282" y="56"/>
                  </a:moveTo>
                  <a:cubicBezTo>
                    <a:pt x="281" y="54"/>
                    <a:pt x="280" y="52"/>
                    <a:pt x="279" y="51"/>
                  </a:cubicBezTo>
                  <a:cubicBezTo>
                    <a:pt x="277" y="51"/>
                    <a:pt x="275" y="51"/>
                    <a:pt x="272" y="51"/>
                  </a:cubicBezTo>
                  <a:cubicBezTo>
                    <a:pt x="270" y="51"/>
                    <a:pt x="267" y="51"/>
                    <a:pt x="264" y="50"/>
                  </a:cubicBezTo>
                  <a:cubicBezTo>
                    <a:pt x="32" y="16"/>
                    <a:pt x="32" y="16"/>
                    <a:pt x="32" y="16"/>
                  </a:cubicBezTo>
                  <a:cubicBezTo>
                    <a:pt x="20" y="14"/>
                    <a:pt x="9" y="8"/>
                    <a:pt x="0" y="0"/>
                  </a:cubicBezTo>
                  <a:cubicBezTo>
                    <a:pt x="7" y="15"/>
                    <a:pt x="19" y="32"/>
                    <a:pt x="38" y="46"/>
                  </a:cubicBezTo>
                  <a:cubicBezTo>
                    <a:pt x="43" y="50"/>
                    <a:pt x="48" y="53"/>
                    <a:pt x="53" y="56"/>
                  </a:cubicBezTo>
                  <a:cubicBezTo>
                    <a:pt x="60" y="59"/>
                    <a:pt x="67" y="63"/>
                    <a:pt x="75" y="65"/>
                  </a:cubicBezTo>
                  <a:cubicBezTo>
                    <a:pt x="75" y="65"/>
                    <a:pt x="75" y="65"/>
                    <a:pt x="75" y="66"/>
                  </a:cubicBezTo>
                  <a:cubicBezTo>
                    <a:pt x="96" y="73"/>
                    <a:pt x="121" y="77"/>
                    <a:pt x="149" y="77"/>
                  </a:cubicBezTo>
                  <a:cubicBezTo>
                    <a:pt x="149" y="77"/>
                    <a:pt x="149" y="77"/>
                    <a:pt x="149" y="77"/>
                  </a:cubicBezTo>
                  <a:cubicBezTo>
                    <a:pt x="152" y="77"/>
                    <a:pt x="155" y="77"/>
                    <a:pt x="158" y="77"/>
                  </a:cubicBezTo>
                  <a:cubicBezTo>
                    <a:pt x="163" y="78"/>
                    <a:pt x="173" y="82"/>
                    <a:pt x="182" y="90"/>
                  </a:cubicBezTo>
                  <a:cubicBezTo>
                    <a:pt x="189" y="95"/>
                    <a:pt x="195" y="102"/>
                    <a:pt x="200" y="113"/>
                  </a:cubicBezTo>
                  <a:cubicBezTo>
                    <a:pt x="203" y="121"/>
                    <a:pt x="206" y="131"/>
                    <a:pt x="208" y="145"/>
                  </a:cubicBezTo>
                  <a:cubicBezTo>
                    <a:pt x="208" y="150"/>
                    <a:pt x="208" y="155"/>
                    <a:pt x="208" y="161"/>
                  </a:cubicBezTo>
                  <a:cubicBezTo>
                    <a:pt x="209" y="193"/>
                    <a:pt x="200" y="239"/>
                    <a:pt x="174" y="302"/>
                  </a:cubicBezTo>
                  <a:cubicBezTo>
                    <a:pt x="164" y="328"/>
                    <a:pt x="176" y="357"/>
                    <a:pt x="201" y="367"/>
                  </a:cubicBezTo>
                  <a:cubicBezTo>
                    <a:pt x="208" y="370"/>
                    <a:pt x="214" y="371"/>
                    <a:pt x="220" y="371"/>
                  </a:cubicBezTo>
                  <a:cubicBezTo>
                    <a:pt x="240" y="371"/>
                    <a:pt x="259" y="359"/>
                    <a:pt x="267" y="340"/>
                  </a:cubicBezTo>
                  <a:cubicBezTo>
                    <a:pt x="296" y="268"/>
                    <a:pt x="308" y="210"/>
                    <a:pt x="308" y="161"/>
                  </a:cubicBezTo>
                  <a:cubicBezTo>
                    <a:pt x="308" y="156"/>
                    <a:pt x="308" y="150"/>
                    <a:pt x="308" y="145"/>
                  </a:cubicBezTo>
                  <a:cubicBezTo>
                    <a:pt x="306" y="115"/>
                    <a:pt x="299" y="88"/>
                    <a:pt x="288" y="66"/>
                  </a:cubicBezTo>
                  <a:cubicBezTo>
                    <a:pt x="286" y="62"/>
                    <a:pt x="284" y="59"/>
                    <a:pt x="282" y="56"/>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7"/>
            <p:cNvSpPr/>
            <p:nvPr/>
          </p:nvSpPr>
          <p:spPr bwMode="auto">
            <a:xfrm>
              <a:off x="2897667" y="5344860"/>
              <a:ext cx="686155" cy="516683"/>
            </a:xfrm>
            <a:custGeom>
              <a:avLst/>
              <a:gdLst>
                <a:gd name="T0" fmla="*/ 59 w 420"/>
                <a:gd name="T1" fmla="*/ 261 h 316"/>
                <a:gd name="T2" fmla="*/ 48 w 420"/>
                <a:gd name="T3" fmla="*/ 230 h 316"/>
                <a:gd name="T4" fmla="*/ 47 w 420"/>
                <a:gd name="T5" fmla="*/ 228 h 316"/>
                <a:gd name="T6" fmla="*/ 47 w 420"/>
                <a:gd name="T7" fmla="*/ 224 h 316"/>
                <a:gd name="T8" fmla="*/ 47 w 420"/>
                <a:gd name="T9" fmla="*/ 223 h 316"/>
                <a:gd name="T10" fmla="*/ 48 w 420"/>
                <a:gd name="T11" fmla="*/ 218 h 316"/>
                <a:gd name="T12" fmla="*/ 48 w 420"/>
                <a:gd name="T13" fmla="*/ 218 h 316"/>
                <a:gd name="T14" fmla="*/ 48 w 420"/>
                <a:gd name="T15" fmla="*/ 217 h 316"/>
                <a:gd name="T16" fmla="*/ 49 w 420"/>
                <a:gd name="T17" fmla="*/ 213 h 316"/>
                <a:gd name="T18" fmla="*/ 49 w 420"/>
                <a:gd name="T19" fmla="*/ 212 h 316"/>
                <a:gd name="T20" fmla="*/ 50 w 420"/>
                <a:gd name="T21" fmla="*/ 208 h 316"/>
                <a:gd name="T22" fmla="*/ 51 w 420"/>
                <a:gd name="T23" fmla="*/ 207 h 316"/>
                <a:gd name="T24" fmla="*/ 52 w 420"/>
                <a:gd name="T25" fmla="*/ 203 h 316"/>
                <a:gd name="T26" fmla="*/ 52 w 420"/>
                <a:gd name="T27" fmla="*/ 203 h 316"/>
                <a:gd name="T28" fmla="*/ 72 w 420"/>
                <a:gd name="T29" fmla="*/ 179 h 316"/>
                <a:gd name="T30" fmla="*/ 72 w 420"/>
                <a:gd name="T31" fmla="*/ 179 h 316"/>
                <a:gd name="T32" fmla="*/ 74 w 420"/>
                <a:gd name="T33" fmla="*/ 178 h 316"/>
                <a:gd name="T34" fmla="*/ 74 w 420"/>
                <a:gd name="T35" fmla="*/ 178 h 316"/>
                <a:gd name="T36" fmla="*/ 111 w 420"/>
                <a:gd name="T37" fmla="*/ 90 h 316"/>
                <a:gd name="T38" fmla="*/ 113 w 420"/>
                <a:gd name="T39" fmla="*/ 87 h 316"/>
                <a:gd name="T40" fmla="*/ 119 w 420"/>
                <a:gd name="T41" fmla="*/ 81 h 316"/>
                <a:gd name="T42" fmla="*/ 119 w 420"/>
                <a:gd name="T43" fmla="*/ 170 h 316"/>
                <a:gd name="T44" fmla="*/ 335 w 420"/>
                <a:gd name="T45" fmla="*/ 202 h 316"/>
                <a:gd name="T46" fmla="*/ 335 w 420"/>
                <a:gd name="T47" fmla="*/ 92 h 316"/>
                <a:gd name="T48" fmla="*/ 343 w 420"/>
                <a:gd name="T49" fmla="*/ 105 h 316"/>
                <a:gd name="T50" fmla="*/ 355 w 420"/>
                <a:gd name="T51" fmla="*/ 167 h 316"/>
                <a:gd name="T52" fmla="*/ 352 w 420"/>
                <a:gd name="T53" fmla="*/ 205 h 316"/>
                <a:gd name="T54" fmla="*/ 395 w 420"/>
                <a:gd name="T55" fmla="*/ 270 h 316"/>
                <a:gd name="T56" fmla="*/ 383 w 420"/>
                <a:gd name="T57" fmla="*/ 297 h 316"/>
                <a:gd name="T58" fmla="*/ 402 w 420"/>
                <a:gd name="T59" fmla="*/ 276 h 316"/>
                <a:gd name="T60" fmla="*/ 419 w 420"/>
                <a:gd name="T61" fmla="*/ 167 h 316"/>
                <a:gd name="T62" fmla="*/ 370 w 420"/>
                <a:gd name="T63" fmla="*/ 34 h 316"/>
                <a:gd name="T64" fmla="*/ 337 w 420"/>
                <a:gd name="T65" fmla="*/ 10 h 316"/>
                <a:gd name="T66" fmla="*/ 315 w 420"/>
                <a:gd name="T67" fmla="*/ 1 h 316"/>
                <a:gd name="T68" fmla="*/ 311 w 420"/>
                <a:gd name="T69" fmla="*/ 0 h 316"/>
                <a:gd name="T70" fmla="*/ 304 w 420"/>
                <a:gd name="T71" fmla="*/ 0 h 316"/>
                <a:gd name="T72" fmla="*/ 149 w 420"/>
                <a:gd name="T73" fmla="*/ 0 h 316"/>
                <a:gd name="T74" fmla="*/ 144 w 420"/>
                <a:gd name="T75" fmla="*/ 0 h 316"/>
                <a:gd name="T76" fmla="*/ 143 w 420"/>
                <a:gd name="T77" fmla="*/ 0 h 316"/>
                <a:gd name="T78" fmla="*/ 143 w 420"/>
                <a:gd name="T79" fmla="*/ 0 h 316"/>
                <a:gd name="T80" fmla="*/ 119 w 420"/>
                <a:gd name="T81" fmla="*/ 6 h 316"/>
                <a:gd name="T82" fmla="*/ 115 w 420"/>
                <a:gd name="T83" fmla="*/ 8 h 316"/>
                <a:gd name="T84" fmla="*/ 40 w 420"/>
                <a:gd name="T85" fmla="*/ 82 h 316"/>
                <a:gd name="T86" fmla="*/ 0 w 420"/>
                <a:gd name="T87" fmla="*/ 283 h 316"/>
                <a:gd name="T88" fmla="*/ 32 w 420"/>
                <a:gd name="T89" fmla="*/ 316 h 316"/>
                <a:gd name="T90" fmla="*/ 32 w 420"/>
                <a:gd name="T91" fmla="*/ 316 h 316"/>
                <a:gd name="T92" fmla="*/ 64 w 420"/>
                <a:gd name="T93" fmla="*/ 284 h 316"/>
                <a:gd name="T94" fmla="*/ 64 w 420"/>
                <a:gd name="T95" fmla="*/ 283 h 316"/>
                <a:gd name="T96" fmla="*/ 64 w 420"/>
                <a:gd name="T97" fmla="*/ 267 h 316"/>
                <a:gd name="T98" fmla="*/ 59 w 420"/>
                <a:gd name="T99" fmla="*/ 26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0" h="316">
                  <a:moveTo>
                    <a:pt x="59" y="261"/>
                  </a:moveTo>
                  <a:cubicBezTo>
                    <a:pt x="52" y="252"/>
                    <a:pt x="48" y="241"/>
                    <a:pt x="48" y="230"/>
                  </a:cubicBezTo>
                  <a:cubicBezTo>
                    <a:pt x="47" y="229"/>
                    <a:pt x="47" y="229"/>
                    <a:pt x="47" y="228"/>
                  </a:cubicBezTo>
                  <a:cubicBezTo>
                    <a:pt x="47" y="227"/>
                    <a:pt x="47" y="226"/>
                    <a:pt x="47" y="224"/>
                  </a:cubicBezTo>
                  <a:cubicBezTo>
                    <a:pt x="47" y="224"/>
                    <a:pt x="47" y="224"/>
                    <a:pt x="47" y="223"/>
                  </a:cubicBezTo>
                  <a:cubicBezTo>
                    <a:pt x="48" y="221"/>
                    <a:pt x="48" y="220"/>
                    <a:pt x="48" y="218"/>
                  </a:cubicBezTo>
                  <a:cubicBezTo>
                    <a:pt x="48" y="218"/>
                    <a:pt x="48" y="218"/>
                    <a:pt x="48" y="218"/>
                  </a:cubicBezTo>
                  <a:cubicBezTo>
                    <a:pt x="48" y="218"/>
                    <a:pt x="48" y="217"/>
                    <a:pt x="48" y="217"/>
                  </a:cubicBezTo>
                  <a:cubicBezTo>
                    <a:pt x="48" y="216"/>
                    <a:pt x="49" y="214"/>
                    <a:pt x="49" y="213"/>
                  </a:cubicBezTo>
                  <a:cubicBezTo>
                    <a:pt x="49" y="213"/>
                    <a:pt x="49" y="212"/>
                    <a:pt x="49" y="212"/>
                  </a:cubicBezTo>
                  <a:cubicBezTo>
                    <a:pt x="50" y="211"/>
                    <a:pt x="50" y="210"/>
                    <a:pt x="50" y="208"/>
                  </a:cubicBezTo>
                  <a:cubicBezTo>
                    <a:pt x="50" y="208"/>
                    <a:pt x="51" y="208"/>
                    <a:pt x="51" y="207"/>
                  </a:cubicBezTo>
                  <a:cubicBezTo>
                    <a:pt x="51" y="206"/>
                    <a:pt x="52" y="204"/>
                    <a:pt x="52" y="203"/>
                  </a:cubicBezTo>
                  <a:cubicBezTo>
                    <a:pt x="52" y="203"/>
                    <a:pt x="52" y="203"/>
                    <a:pt x="52" y="203"/>
                  </a:cubicBezTo>
                  <a:cubicBezTo>
                    <a:pt x="57" y="193"/>
                    <a:pt x="63" y="185"/>
                    <a:pt x="72" y="179"/>
                  </a:cubicBezTo>
                  <a:cubicBezTo>
                    <a:pt x="72" y="179"/>
                    <a:pt x="72" y="179"/>
                    <a:pt x="72" y="179"/>
                  </a:cubicBezTo>
                  <a:cubicBezTo>
                    <a:pt x="72" y="179"/>
                    <a:pt x="73" y="178"/>
                    <a:pt x="74" y="178"/>
                  </a:cubicBezTo>
                  <a:cubicBezTo>
                    <a:pt x="74" y="178"/>
                    <a:pt x="74" y="178"/>
                    <a:pt x="74" y="178"/>
                  </a:cubicBezTo>
                  <a:cubicBezTo>
                    <a:pt x="83" y="133"/>
                    <a:pt x="98" y="106"/>
                    <a:pt x="111" y="90"/>
                  </a:cubicBezTo>
                  <a:cubicBezTo>
                    <a:pt x="111" y="89"/>
                    <a:pt x="112" y="88"/>
                    <a:pt x="113" y="87"/>
                  </a:cubicBezTo>
                  <a:cubicBezTo>
                    <a:pt x="115" y="85"/>
                    <a:pt x="117" y="83"/>
                    <a:pt x="119" y="81"/>
                  </a:cubicBezTo>
                  <a:cubicBezTo>
                    <a:pt x="119" y="170"/>
                    <a:pt x="119" y="170"/>
                    <a:pt x="119" y="170"/>
                  </a:cubicBezTo>
                  <a:cubicBezTo>
                    <a:pt x="335" y="202"/>
                    <a:pt x="335" y="202"/>
                    <a:pt x="335" y="202"/>
                  </a:cubicBezTo>
                  <a:cubicBezTo>
                    <a:pt x="335" y="92"/>
                    <a:pt x="335" y="92"/>
                    <a:pt x="335" y="92"/>
                  </a:cubicBezTo>
                  <a:cubicBezTo>
                    <a:pt x="338" y="96"/>
                    <a:pt x="340" y="100"/>
                    <a:pt x="343" y="105"/>
                  </a:cubicBezTo>
                  <a:cubicBezTo>
                    <a:pt x="350" y="119"/>
                    <a:pt x="355" y="139"/>
                    <a:pt x="355" y="167"/>
                  </a:cubicBezTo>
                  <a:cubicBezTo>
                    <a:pt x="355" y="178"/>
                    <a:pt x="354" y="191"/>
                    <a:pt x="352" y="205"/>
                  </a:cubicBezTo>
                  <a:cubicBezTo>
                    <a:pt x="380" y="212"/>
                    <a:pt x="399" y="240"/>
                    <a:pt x="395" y="270"/>
                  </a:cubicBezTo>
                  <a:cubicBezTo>
                    <a:pt x="393" y="280"/>
                    <a:pt x="389" y="289"/>
                    <a:pt x="383" y="297"/>
                  </a:cubicBezTo>
                  <a:cubicBezTo>
                    <a:pt x="392" y="293"/>
                    <a:pt x="399" y="286"/>
                    <a:pt x="402" y="276"/>
                  </a:cubicBezTo>
                  <a:cubicBezTo>
                    <a:pt x="414" y="234"/>
                    <a:pt x="419" y="198"/>
                    <a:pt x="419" y="167"/>
                  </a:cubicBezTo>
                  <a:cubicBezTo>
                    <a:pt x="420" y="103"/>
                    <a:pt x="395" y="59"/>
                    <a:pt x="370" y="34"/>
                  </a:cubicBezTo>
                  <a:cubicBezTo>
                    <a:pt x="358" y="23"/>
                    <a:pt x="347" y="15"/>
                    <a:pt x="337" y="10"/>
                  </a:cubicBezTo>
                  <a:cubicBezTo>
                    <a:pt x="326" y="4"/>
                    <a:pt x="317" y="2"/>
                    <a:pt x="315" y="1"/>
                  </a:cubicBezTo>
                  <a:cubicBezTo>
                    <a:pt x="314" y="1"/>
                    <a:pt x="312" y="0"/>
                    <a:pt x="311" y="0"/>
                  </a:cubicBezTo>
                  <a:cubicBezTo>
                    <a:pt x="308" y="0"/>
                    <a:pt x="306" y="0"/>
                    <a:pt x="304" y="0"/>
                  </a:cubicBezTo>
                  <a:cubicBezTo>
                    <a:pt x="149" y="0"/>
                    <a:pt x="149" y="0"/>
                    <a:pt x="149" y="0"/>
                  </a:cubicBezTo>
                  <a:cubicBezTo>
                    <a:pt x="147" y="0"/>
                    <a:pt x="146" y="0"/>
                    <a:pt x="144" y="0"/>
                  </a:cubicBezTo>
                  <a:cubicBezTo>
                    <a:pt x="143" y="0"/>
                    <a:pt x="143" y="0"/>
                    <a:pt x="143" y="0"/>
                  </a:cubicBezTo>
                  <a:cubicBezTo>
                    <a:pt x="143" y="0"/>
                    <a:pt x="143" y="0"/>
                    <a:pt x="143" y="0"/>
                  </a:cubicBezTo>
                  <a:cubicBezTo>
                    <a:pt x="140" y="0"/>
                    <a:pt x="131" y="1"/>
                    <a:pt x="119" y="6"/>
                  </a:cubicBezTo>
                  <a:cubicBezTo>
                    <a:pt x="118" y="6"/>
                    <a:pt x="116" y="7"/>
                    <a:pt x="115" y="8"/>
                  </a:cubicBezTo>
                  <a:cubicBezTo>
                    <a:pt x="93" y="17"/>
                    <a:pt x="63" y="39"/>
                    <a:pt x="40" y="82"/>
                  </a:cubicBezTo>
                  <a:cubicBezTo>
                    <a:pt x="17" y="125"/>
                    <a:pt x="1" y="188"/>
                    <a:pt x="0" y="283"/>
                  </a:cubicBezTo>
                  <a:cubicBezTo>
                    <a:pt x="0" y="301"/>
                    <a:pt x="14" y="316"/>
                    <a:pt x="32" y="316"/>
                  </a:cubicBezTo>
                  <a:cubicBezTo>
                    <a:pt x="32" y="316"/>
                    <a:pt x="32" y="316"/>
                    <a:pt x="32" y="316"/>
                  </a:cubicBezTo>
                  <a:cubicBezTo>
                    <a:pt x="50" y="316"/>
                    <a:pt x="64" y="301"/>
                    <a:pt x="64" y="284"/>
                  </a:cubicBezTo>
                  <a:cubicBezTo>
                    <a:pt x="64" y="284"/>
                    <a:pt x="64" y="284"/>
                    <a:pt x="64" y="283"/>
                  </a:cubicBezTo>
                  <a:cubicBezTo>
                    <a:pt x="64" y="278"/>
                    <a:pt x="64" y="273"/>
                    <a:pt x="64" y="267"/>
                  </a:cubicBezTo>
                  <a:cubicBezTo>
                    <a:pt x="62" y="265"/>
                    <a:pt x="60" y="263"/>
                    <a:pt x="59" y="26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8"/>
            <p:cNvSpPr/>
            <p:nvPr/>
          </p:nvSpPr>
          <p:spPr bwMode="auto">
            <a:xfrm>
              <a:off x="2987225" y="5632824"/>
              <a:ext cx="549751" cy="220451"/>
            </a:xfrm>
            <a:custGeom>
              <a:avLst/>
              <a:gdLst>
                <a:gd name="T0" fmla="*/ 43 w 336"/>
                <a:gd name="T1" fmla="*/ 100 h 135"/>
                <a:gd name="T2" fmla="*/ 275 w 336"/>
                <a:gd name="T3" fmla="*/ 134 h 135"/>
                <a:gd name="T4" fmla="*/ 282 w 336"/>
                <a:gd name="T5" fmla="*/ 135 h 135"/>
                <a:gd name="T6" fmla="*/ 284 w 336"/>
                <a:gd name="T7" fmla="*/ 135 h 135"/>
                <a:gd name="T8" fmla="*/ 293 w 336"/>
                <a:gd name="T9" fmla="*/ 134 h 135"/>
                <a:gd name="T10" fmla="*/ 315 w 336"/>
                <a:gd name="T11" fmla="*/ 123 h 135"/>
                <a:gd name="T12" fmla="*/ 332 w 336"/>
                <a:gd name="T13" fmla="*/ 92 h 135"/>
                <a:gd name="T14" fmla="*/ 296 w 336"/>
                <a:gd name="T15" fmla="*/ 37 h 135"/>
                <a:gd name="T16" fmla="*/ 290 w 336"/>
                <a:gd name="T17" fmla="*/ 36 h 135"/>
                <a:gd name="T18" fmla="*/ 288 w 336"/>
                <a:gd name="T19" fmla="*/ 35 h 135"/>
                <a:gd name="T20" fmla="*/ 280 w 336"/>
                <a:gd name="T21" fmla="*/ 34 h 135"/>
                <a:gd name="T22" fmla="*/ 64 w 336"/>
                <a:gd name="T23" fmla="*/ 2 h 135"/>
                <a:gd name="T24" fmla="*/ 58 w 336"/>
                <a:gd name="T25" fmla="*/ 1 h 135"/>
                <a:gd name="T26" fmla="*/ 55 w 336"/>
                <a:gd name="T27" fmla="*/ 1 h 135"/>
                <a:gd name="T28" fmla="*/ 53 w 336"/>
                <a:gd name="T29" fmla="*/ 0 h 135"/>
                <a:gd name="T30" fmla="*/ 50 w 336"/>
                <a:gd name="T31" fmla="*/ 0 h 135"/>
                <a:gd name="T32" fmla="*/ 48 w 336"/>
                <a:gd name="T33" fmla="*/ 0 h 135"/>
                <a:gd name="T34" fmla="*/ 45 w 336"/>
                <a:gd name="T35" fmla="*/ 1 h 135"/>
                <a:gd name="T36" fmla="*/ 44 w 336"/>
                <a:gd name="T37" fmla="*/ 1 h 135"/>
                <a:gd name="T38" fmla="*/ 40 w 336"/>
                <a:gd name="T39" fmla="*/ 1 h 135"/>
                <a:gd name="T40" fmla="*/ 39 w 336"/>
                <a:gd name="T41" fmla="*/ 2 h 135"/>
                <a:gd name="T42" fmla="*/ 36 w 336"/>
                <a:gd name="T43" fmla="*/ 3 h 135"/>
                <a:gd name="T44" fmla="*/ 34 w 336"/>
                <a:gd name="T45" fmla="*/ 3 h 135"/>
                <a:gd name="T46" fmla="*/ 31 w 336"/>
                <a:gd name="T47" fmla="*/ 4 h 135"/>
                <a:gd name="T48" fmla="*/ 30 w 336"/>
                <a:gd name="T49" fmla="*/ 5 h 135"/>
                <a:gd name="T50" fmla="*/ 27 w 336"/>
                <a:gd name="T51" fmla="*/ 6 h 135"/>
                <a:gd name="T52" fmla="*/ 25 w 336"/>
                <a:gd name="T53" fmla="*/ 7 h 135"/>
                <a:gd name="T54" fmla="*/ 23 w 336"/>
                <a:gd name="T55" fmla="*/ 9 h 135"/>
                <a:gd name="T56" fmla="*/ 21 w 336"/>
                <a:gd name="T57" fmla="*/ 10 h 135"/>
                <a:gd name="T58" fmla="*/ 19 w 336"/>
                <a:gd name="T59" fmla="*/ 11 h 135"/>
                <a:gd name="T60" fmla="*/ 17 w 336"/>
                <a:gd name="T61" fmla="*/ 13 h 135"/>
                <a:gd name="T62" fmla="*/ 17 w 336"/>
                <a:gd name="T63" fmla="*/ 13 h 135"/>
                <a:gd name="T64" fmla="*/ 16 w 336"/>
                <a:gd name="T65" fmla="*/ 14 h 135"/>
                <a:gd name="T66" fmla="*/ 14 w 336"/>
                <a:gd name="T67" fmla="*/ 16 h 135"/>
                <a:gd name="T68" fmla="*/ 13 w 336"/>
                <a:gd name="T69" fmla="*/ 18 h 135"/>
                <a:gd name="T70" fmla="*/ 11 w 336"/>
                <a:gd name="T71" fmla="*/ 20 h 135"/>
                <a:gd name="T72" fmla="*/ 10 w 336"/>
                <a:gd name="T73" fmla="*/ 22 h 135"/>
                <a:gd name="T74" fmla="*/ 8 w 336"/>
                <a:gd name="T75" fmla="*/ 24 h 135"/>
                <a:gd name="T76" fmla="*/ 7 w 336"/>
                <a:gd name="T77" fmla="*/ 26 h 135"/>
                <a:gd name="T78" fmla="*/ 6 w 336"/>
                <a:gd name="T79" fmla="*/ 28 h 135"/>
                <a:gd name="T80" fmla="*/ 5 w 336"/>
                <a:gd name="T81" fmla="*/ 30 h 135"/>
                <a:gd name="T82" fmla="*/ 4 w 336"/>
                <a:gd name="T83" fmla="*/ 32 h 135"/>
                <a:gd name="T84" fmla="*/ 3 w 336"/>
                <a:gd name="T85" fmla="*/ 35 h 135"/>
                <a:gd name="T86" fmla="*/ 2 w 336"/>
                <a:gd name="T87" fmla="*/ 37 h 135"/>
                <a:gd name="T88" fmla="*/ 2 w 336"/>
                <a:gd name="T89" fmla="*/ 39 h 135"/>
                <a:gd name="T90" fmla="*/ 1 w 336"/>
                <a:gd name="T91" fmla="*/ 43 h 135"/>
                <a:gd name="T92" fmla="*/ 1 w 336"/>
                <a:gd name="T93" fmla="*/ 43 h 135"/>
                <a:gd name="T94" fmla="*/ 1 w 336"/>
                <a:gd name="T95" fmla="*/ 43 h 135"/>
                <a:gd name="T96" fmla="*/ 0 w 336"/>
                <a:gd name="T97" fmla="*/ 48 h 135"/>
                <a:gd name="T98" fmla="*/ 0 w 336"/>
                <a:gd name="T99" fmla="*/ 49 h 135"/>
                <a:gd name="T100" fmla="*/ 10 w 336"/>
                <a:gd name="T101" fmla="*/ 79 h 135"/>
                <a:gd name="T102" fmla="*/ 43 w 336"/>
                <a:gd name="T103" fmla="*/ 10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6" h="135">
                  <a:moveTo>
                    <a:pt x="43" y="100"/>
                  </a:moveTo>
                  <a:cubicBezTo>
                    <a:pt x="275" y="134"/>
                    <a:pt x="275" y="134"/>
                    <a:pt x="275" y="134"/>
                  </a:cubicBezTo>
                  <a:cubicBezTo>
                    <a:pt x="277" y="135"/>
                    <a:pt x="280" y="135"/>
                    <a:pt x="282" y="135"/>
                  </a:cubicBezTo>
                  <a:cubicBezTo>
                    <a:pt x="283" y="135"/>
                    <a:pt x="284" y="135"/>
                    <a:pt x="284" y="135"/>
                  </a:cubicBezTo>
                  <a:cubicBezTo>
                    <a:pt x="287" y="135"/>
                    <a:pt x="290" y="134"/>
                    <a:pt x="293" y="134"/>
                  </a:cubicBezTo>
                  <a:cubicBezTo>
                    <a:pt x="301" y="132"/>
                    <a:pt x="309" y="128"/>
                    <a:pt x="315" y="123"/>
                  </a:cubicBezTo>
                  <a:cubicBezTo>
                    <a:pt x="324" y="115"/>
                    <a:pt x="330" y="105"/>
                    <a:pt x="332" y="92"/>
                  </a:cubicBezTo>
                  <a:cubicBezTo>
                    <a:pt x="336" y="67"/>
                    <a:pt x="320" y="44"/>
                    <a:pt x="296" y="37"/>
                  </a:cubicBezTo>
                  <a:cubicBezTo>
                    <a:pt x="294" y="36"/>
                    <a:pt x="292" y="36"/>
                    <a:pt x="290" y="36"/>
                  </a:cubicBezTo>
                  <a:cubicBezTo>
                    <a:pt x="288" y="35"/>
                    <a:pt x="288" y="35"/>
                    <a:pt x="288" y="35"/>
                  </a:cubicBezTo>
                  <a:cubicBezTo>
                    <a:pt x="280" y="34"/>
                    <a:pt x="280" y="34"/>
                    <a:pt x="280" y="34"/>
                  </a:cubicBezTo>
                  <a:cubicBezTo>
                    <a:pt x="64" y="2"/>
                    <a:pt x="64" y="2"/>
                    <a:pt x="64" y="2"/>
                  </a:cubicBezTo>
                  <a:cubicBezTo>
                    <a:pt x="58" y="1"/>
                    <a:pt x="58" y="1"/>
                    <a:pt x="58" y="1"/>
                  </a:cubicBezTo>
                  <a:cubicBezTo>
                    <a:pt x="57" y="1"/>
                    <a:pt x="56" y="1"/>
                    <a:pt x="55" y="1"/>
                  </a:cubicBezTo>
                  <a:cubicBezTo>
                    <a:pt x="55" y="1"/>
                    <a:pt x="54" y="0"/>
                    <a:pt x="53" y="0"/>
                  </a:cubicBezTo>
                  <a:cubicBezTo>
                    <a:pt x="52" y="0"/>
                    <a:pt x="51" y="0"/>
                    <a:pt x="50" y="0"/>
                  </a:cubicBezTo>
                  <a:cubicBezTo>
                    <a:pt x="50" y="0"/>
                    <a:pt x="49" y="0"/>
                    <a:pt x="48" y="0"/>
                  </a:cubicBezTo>
                  <a:cubicBezTo>
                    <a:pt x="47" y="0"/>
                    <a:pt x="46" y="1"/>
                    <a:pt x="45" y="1"/>
                  </a:cubicBezTo>
                  <a:cubicBezTo>
                    <a:pt x="45" y="1"/>
                    <a:pt x="44" y="1"/>
                    <a:pt x="44" y="1"/>
                  </a:cubicBezTo>
                  <a:cubicBezTo>
                    <a:pt x="42" y="1"/>
                    <a:pt x="41" y="1"/>
                    <a:pt x="40" y="1"/>
                  </a:cubicBezTo>
                  <a:cubicBezTo>
                    <a:pt x="40" y="2"/>
                    <a:pt x="39" y="2"/>
                    <a:pt x="39" y="2"/>
                  </a:cubicBezTo>
                  <a:cubicBezTo>
                    <a:pt x="38" y="2"/>
                    <a:pt x="37" y="2"/>
                    <a:pt x="36" y="3"/>
                  </a:cubicBezTo>
                  <a:cubicBezTo>
                    <a:pt x="35" y="3"/>
                    <a:pt x="35" y="3"/>
                    <a:pt x="34" y="3"/>
                  </a:cubicBezTo>
                  <a:cubicBezTo>
                    <a:pt x="33" y="3"/>
                    <a:pt x="32" y="4"/>
                    <a:pt x="31" y="4"/>
                  </a:cubicBezTo>
                  <a:cubicBezTo>
                    <a:pt x="31" y="4"/>
                    <a:pt x="30" y="5"/>
                    <a:pt x="30" y="5"/>
                  </a:cubicBezTo>
                  <a:cubicBezTo>
                    <a:pt x="29" y="5"/>
                    <a:pt x="28" y="6"/>
                    <a:pt x="27" y="6"/>
                  </a:cubicBezTo>
                  <a:cubicBezTo>
                    <a:pt x="26" y="6"/>
                    <a:pt x="26" y="7"/>
                    <a:pt x="25" y="7"/>
                  </a:cubicBezTo>
                  <a:cubicBezTo>
                    <a:pt x="25" y="8"/>
                    <a:pt x="24" y="8"/>
                    <a:pt x="23" y="9"/>
                  </a:cubicBezTo>
                  <a:cubicBezTo>
                    <a:pt x="22" y="9"/>
                    <a:pt x="22" y="9"/>
                    <a:pt x="21" y="10"/>
                  </a:cubicBezTo>
                  <a:cubicBezTo>
                    <a:pt x="21" y="10"/>
                    <a:pt x="20" y="11"/>
                    <a:pt x="19" y="11"/>
                  </a:cubicBezTo>
                  <a:cubicBezTo>
                    <a:pt x="19" y="12"/>
                    <a:pt x="18" y="12"/>
                    <a:pt x="17" y="13"/>
                  </a:cubicBezTo>
                  <a:cubicBezTo>
                    <a:pt x="17" y="13"/>
                    <a:pt x="17" y="13"/>
                    <a:pt x="17" y="13"/>
                  </a:cubicBezTo>
                  <a:cubicBezTo>
                    <a:pt x="16" y="14"/>
                    <a:pt x="16" y="14"/>
                    <a:pt x="16" y="14"/>
                  </a:cubicBezTo>
                  <a:cubicBezTo>
                    <a:pt x="15" y="15"/>
                    <a:pt x="15" y="15"/>
                    <a:pt x="14" y="16"/>
                  </a:cubicBezTo>
                  <a:cubicBezTo>
                    <a:pt x="13" y="17"/>
                    <a:pt x="13" y="17"/>
                    <a:pt x="13" y="18"/>
                  </a:cubicBezTo>
                  <a:cubicBezTo>
                    <a:pt x="12" y="18"/>
                    <a:pt x="11" y="19"/>
                    <a:pt x="11" y="20"/>
                  </a:cubicBezTo>
                  <a:cubicBezTo>
                    <a:pt x="10" y="20"/>
                    <a:pt x="10" y="21"/>
                    <a:pt x="10" y="22"/>
                  </a:cubicBezTo>
                  <a:cubicBezTo>
                    <a:pt x="9" y="22"/>
                    <a:pt x="9" y="23"/>
                    <a:pt x="8" y="24"/>
                  </a:cubicBezTo>
                  <a:cubicBezTo>
                    <a:pt x="8" y="24"/>
                    <a:pt x="7" y="25"/>
                    <a:pt x="7" y="26"/>
                  </a:cubicBezTo>
                  <a:cubicBezTo>
                    <a:pt x="6" y="26"/>
                    <a:pt x="6" y="27"/>
                    <a:pt x="6" y="28"/>
                  </a:cubicBezTo>
                  <a:cubicBezTo>
                    <a:pt x="5" y="29"/>
                    <a:pt x="5" y="30"/>
                    <a:pt x="5" y="30"/>
                  </a:cubicBezTo>
                  <a:cubicBezTo>
                    <a:pt x="4" y="31"/>
                    <a:pt x="4" y="32"/>
                    <a:pt x="4" y="32"/>
                  </a:cubicBezTo>
                  <a:cubicBezTo>
                    <a:pt x="3" y="33"/>
                    <a:pt x="3" y="34"/>
                    <a:pt x="3" y="35"/>
                  </a:cubicBezTo>
                  <a:cubicBezTo>
                    <a:pt x="3" y="36"/>
                    <a:pt x="2" y="37"/>
                    <a:pt x="2" y="37"/>
                  </a:cubicBezTo>
                  <a:cubicBezTo>
                    <a:pt x="2" y="38"/>
                    <a:pt x="2" y="38"/>
                    <a:pt x="2" y="39"/>
                  </a:cubicBezTo>
                  <a:cubicBezTo>
                    <a:pt x="1" y="40"/>
                    <a:pt x="1" y="41"/>
                    <a:pt x="1" y="43"/>
                  </a:cubicBezTo>
                  <a:cubicBezTo>
                    <a:pt x="1" y="43"/>
                    <a:pt x="1" y="43"/>
                    <a:pt x="1" y="43"/>
                  </a:cubicBezTo>
                  <a:cubicBezTo>
                    <a:pt x="1" y="43"/>
                    <a:pt x="1" y="43"/>
                    <a:pt x="1" y="43"/>
                  </a:cubicBezTo>
                  <a:cubicBezTo>
                    <a:pt x="1" y="45"/>
                    <a:pt x="1" y="46"/>
                    <a:pt x="0" y="48"/>
                  </a:cubicBezTo>
                  <a:cubicBezTo>
                    <a:pt x="0" y="48"/>
                    <a:pt x="0" y="48"/>
                    <a:pt x="0" y="49"/>
                  </a:cubicBezTo>
                  <a:cubicBezTo>
                    <a:pt x="0" y="60"/>
                    <a:pt x="4" y="71"/>
                    <a:pt x="10" y="79"/>
                  </a:cubicBezTo>
                  <a:cubicBezTo>
                    <a:pt x="17" y="90"/>
                    <a:pt x="29" y="98"/>
                    <a:pt x="43" y="10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6896782" y="1639261"/>
            <a:ext cx="1380577" cy="759180"/>
            <a:chOff x="5038725" y="4111625"/>
            <a:chExt cx="1590676" cy="874713"/>
          </a:xfrm>
          <a:solidFill>
            <a:schemeClr val="tx1">
              <a:lumMod val="65000"/>
              <a:lumOff val="35000"/>
            </a:schemeClr>
          </a:solidFill>
        </p:grpSpPr>
        <p:sp>
          <p:nvSpPr>
            <p:cNvPr id="37" name="Freeform 52"/>
            <p:cNvSpPr/>
            <p:nvPr/>
          </p:nvSpPr>
          <p:spPr bwMode="auto">
            <a:xfrm>
              <a:off x="6240463" y="4111625"/>
              <a:ext cx="388938" cy="388938"/>
            </a:xfrm>
            <a:custGeom>
              <a:avLst/>
              <a:gdLst>
                <a:gd name="T0" fmla="*/ 57 w 206"/>
                <a:gd name="T1" fmla="*/ 26 h 206"/>
                <a:gd name="T2" fmla="*/ 26 w 206"/>
                <a:gd name="T3" fmla="*/ 149 h 206"/>
                <a:gd name="T4" fmla="*/ 149 w 206"/>
                <a:gd name="T5" fmla="*/ 181 h 206"/>
                <a:gd name="T6" fmla="*/ 181 w 206"/>
                <a:gd name="T7" fmla="*/ 57 h 206"/>
                <a:gd name="T8" fmla="*/ 57 w 206"/>
                <a:gd name="T9" fmla="*/ 26 h 206"/>
              </a:gdLst>
              <a:ahLst/>
              <a:cxnLst>
                <a:cxn ang="0">
                  <a:pos x="T0" y="T1"/>
                </a:cxn>
                <a:cxn ang="0">
                  <a:pos x="T2" y="T3"/>
                </a:cxn>
                <a:cxn ang="0">
                  <a:pos x="T4" y="T5"/>
                </a:cxn>
                <a:cxn ang="0">
                  <a:pos x="T6" y="T7"/>
                </a:cxn>
                <a:cxn ang="0">
                  <a:pos x="T8" y="T9"/>
                </a:cxn>
              </a:cxnLst>
              <a:rect l="0" t="0" r="r" b="b"/>
              <a:pathLst>
                <a:path w="206" h="206">
                  <a:moveTo>
                    <a:pt x="57" y="26"/>
                  </a:moveTo>
                  <a:cubicBezTo>
                    <a:pt x="15" y="51"/>
                    <a:pt x="0" y="106"/>
                    <a:pt x="26" y="149"/>
                  </a:cubicBezTo>
                  <a:cubicBezTo>
                    <a:pt x="51" y="192"/>
                    <a:pt x="106" y="206"/>
                    <a:pt x="149" y="181"/>
                  </a:cubicBezTo>
                  <a:cubicBezTo>
                    <a:pt x="192" y="155"/>
                    <a:pt x="206" y="100"/>
                    <a:pt x="181" y="57"/>
                  </a:cubicBezTo>
                  <a:cubicBezTo>
                    <a:pt x="155" y="15"/>
                    <a:pt x="100" y="0"/>
                    <a:pt x="57" y="26"/>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53"/>
            <p:cNvSpPr>
              <a:spLocks noEditPoints="1"/>
            </p:cNvSpPr>
            <p:nvPr/>
          </p:nvSpPr>
          <p:spPr bwMode="auto">
            <a:xfrm>
              <a:off x="5038725" y="4270375"/>
              <a:ext cx="1435100" cy="715963"/>
            </a:xfrm>
            <a:custGeom>
              <a:avLst/>
              <a:gdLst>
                <a:gd name="T0" fmla="*/ 294 w 763"/>
                <a:gd name="T1" fmla="*/ 78 h 380"/>
                <a:gd name="T2" fmla="*/ 298 w 763"/>
                <a:gd name="T3" fmla="*/ 85 h 380"/>
                <a:gd name="T4" fmla="*/ 289 w 763"/>
                <a:gd name="T5" fmla="*/ 86 h 380"/>
                <a:gd name="T6" fmla="*/ 253 w 763"/>
                <a:gd name="T7" fmla="*/ 112 h 380"/>
                <a:gd name="T8" fmla="*/ 166 w 763"/>
                <a:gd name="T9" fmla="*/ 280 h 380"/>
                <a:gd name="T10" fmla="*/ 50 w 763"/>
                <a:gd name="T11" fmla="*/ 280 h 380"/>
                <a:gd name="T12" fmla="*/ 0 w 763"/>
                <a:gd name="T13" fmla="*/ 330 h 380"/>
                <a:gd name="T14" fmla="*/ 50 w 763"/>
                <a:gd name="T15" fmla="*/ 380 h 380"/>
                <a:gd name="T16" fmla="*/ 419 w 763"/>
                <a:gd name="T17" fmla="*/ 380 h 380"/>
                <a:gd name="T18" fmla="*/ 430 w 763"/>
                <a:gd name="T19" fmla="*/ 378 h 380"/>
                <a:gd name="T20" fmla="*/ 442 w 763"/>
                <a:gd name="T21" fmla="*/ 376 h 380"/>
                <a:gd name="T22" fmla="*/ 519 w 763"/>
                <a:gd name="T23" fmla="*/ 346 h 380"/>
                <a:gd name="T24" fmla="*/ 519 w 763"/>
                <a:gd name="T25" fmla="*/ 348 h 380"/>
                <a:gd name="T26" fmla="*/ 551 w 763"/>
                <a:gd name="T27" fmla="*/ 380 h 380"/>
                <a:gd name="T28" fmla="*/ 730 w 763"/>
                <a:gd name="T29" fmla="*/ 380 h 380"/>
                <a:gd name="T30" fmla="*/ 755 w 763"/>
                <a:gd name="T31" fmla="*/ 369 h 380"/>
                <a:gd name="T32" fmla="*/ 762 w 763"/>
                <a:gd name="T33" fmla="*/ 343 h 380"/>
                <a:gd name="T34" fmla="*/ 740 w 763"/>
                <a:gd name="T35" fmla="*/ 187 h 380"/>
                <a:gd name="T36" fmla="*/ 727 w 763"/>
                <a:gd name="T37" fmla="*/ 149 h 380"/>
                <a:gd name="T38" fmla="*/ 619 w 763"/>
                <a:gd name="T39" fmla="*/ 44 h 380"/>
                <a:gd name="T40" fmla="*/ 610 w 763"/>
                <a:gd name="T41" fmla="*/ 39 h 380"/>
                <a:gd name="T42" fmla="*/ 468 w 763"/>
                <a:gd name="T43" fmla="*/ 0 h 380"/>
                <a:gd name="T44" fmla="*/ 310 w 763"/>
                <a:gd name="T45" fmla="*/ 36 h 380"/>
                <a:gd name="T46" fmla="*/ 294 w 763"/>
                <a:gd name="T47" fmla="*/ 78 h 380"/>
                <a:gd name="T48" fmla="*/ 279 w 763"/>
                <a:gd name="T49" fmla="*/ 280 h 380"/>
                <a:gd name="T50" fmla="*/ 311 w 763"/>
                <a:gd name="T51" fmla="*/ 217 h 380"/>
                <a:gd name="T52" fmla="*/ 365 w 763"/>
                <a:gd name="T53" fmla="*/ 269 h 380"/>
                <a:gd name="T54" fmla="*/ 369 w 763"/>
                <a:gd name="T55" fmla="*/ 280 h 380"/>
                <a:gd name="T56" fmla="*/ 279 w 763"/>
                <a:gd name="T57" fmla="*/ 280 h 380"/>
                <a:gd name="T58" fmla="*/ 587 w 763"/>
                <a:gd name="T59" fmla="*/ 316 h 380"/>
                <a:gd name="T60" fmla="*/ 685 w 763"/>
                <a:gd name="T61" fmla="*/ 256 h 380"/>
                <a:gd name="T62" fmla="*/ 693 w 763"/>
                <a:gd name="T63" fmla="*/ 316 h 380"/>
                <a:gd name="T64" fmla="*/ 587 w 763"/>
                <a:gd name="T65" fmla="*/ 316 h 380"/>
                <a:gd name="T66" fmla="*/ 336 w 763"/>
                <a:gd name="T67" fmla="*/ 94 h 380"/>
                <a:gd name="T68" fmla="*/ 468 w 763"/>
                <a:gd name="T69" fmla="*/ 64 h 380"/>
                <a:gd name="T70" fmla="*/ 546 w 763"/>
                <a:gd name="T71" fmla="*/ 78 h 380"/>
                <a:gd name="T72" fmla="*/ 422 w 763"/>
                <a:gd name="T73" fmla="*/ 186 h 380"/>
                <a:gd name="T74" fmla="*/ 332 w 763"/>
                <a:gd name="T75" fmla="*/ 99 h 380"/>
                <a:gd name="T76" fmla="*/ 329 w 763"/>
                <a:gd name="T77" fmla="*/ 96 h 380"/>
                <a:gd name="T78" fmla="*/ 336 w 763"/>
                <a:gd name="T79" fmla="*/ 9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3" h="380">
                  <a:moveTo>
                    <a:pt x="294" y="78"/>
                  </a:moveTo>
                  <a:cubicBezTo>
                    <a:pt x="295" y="81"/>
                    <a:pt x="296" y="83"/>
                    <a:pt x="298" y="85"/>
                  </a:cubicBezTo>
                  <a:cubicBezTo>
                    <a:pt x="295" y="85"/>
                    <a:pt x="292" y="85"/>
                    <a:pt x="289" y="86"/>
                  </a:cubicBezTo>
                  <a:cubicBezTo>
                    <a:pt x="273" y="88"/>
                    <a:pt x="260" y="98"/>
                    <a:pt x="253" y="112"/>
                  </a:cubicBezTo>
                  <a:cubicBezTo>
                    <a:pt x="166" y="280"/>
                    <a:pt x="166" y="280"/>
                    <a:pt x="166" y="280"/>
                  </a:cubicBezTo>
                  <a:cubicBezTo>
                    <a:pt x="50" y="280"/>
                    <a:pt x="50" y="280"/>
                    <a:pt x="50" y="280"/>
                  </a:cubicBezTo>
                  <a:cubicBezTo>
                    <a:pt x="22" y="280"/>
                    <a:pt x="0" y="302"/>
                    <a:pt x="0" y="330"/>
                  </a:cubicBezTo>
                  <a:cubicBezTo>
                    <a:pt x="0" y="357"/>
                    <a:pt x="22" y="380"/>
                    <a:pt x="50" y="380"/>
                  </a:cubicBezTo>
                  <a:cubicBezTo>
                    <a:pt x="419" y="380"/>
                    <a:pt x="419" y="380"/>
                    <a:pt x="419" y="380"/>
                  </a:cubicBezTo>
                  <a:cubicBezTo>
                    <a:pt x="423" y="380"/>
                    <a:pt x="427" y="379"/>
                    <a:pt x="430" y="378"/>
                  </a:cubicBezTo>
                  <a:cubicBezTo>
                    <a:pt x="434" y="378"/>
                    <a:pt x="438" y="377"/>
                    <a:pt x="442" y="376"/>
                  </a:cubicBezTo>
                  <a:cubicBezTo>
                    <a:pt x="468" y="366"/>
                    <a:pt x="494" y="357"/>
                    <a:pt x="519" y="346"/>
                  </a:cubicBezTo>
                  <a:cubicBezTo>
                    <a:pt x="519" y="347"/>
                    <a:pt x="519" y="347"/>
                    <a:pt x="519" y="348"/>
                  </a:cubicBezTo>
                  <a:cubicBezTo>
                    <a:pt x="519" y="366"/>
                    <a:pt x="533" y="380"/>
                    <a:pt x="551" y="380"/>
                  </a:cubicBezTo>
                  <a:cubicBezTo>
                    <a:pt x="730" y="380"/>
                    <a:pt x="730" y="380"/>
                    <a:pt x="730" y="380"/>
                  </a:cubicBezTo>
                  <a:cubicBezTo>
                    <a:pt x="740" y="380"/>
                    <a:pt x="748" y="376"/>
                    <a:pt x="755" y="369"/>
                  </a:cubicBezTo>
                  <a:cubicBezTo>
                    <a:pt x="761" y="362"/>
                    <a:pt x="763" y="353"/>
                    <a:pt x="762" y="343"/>
                  </a:cubicBezTo>
                  <a:cubicBezTo>
                    <a:pt x="740" y="187"/>
                    <a:pt x="740" y="187"/>
                    <a:pt x="740" y="187"/>
                  </a:cubicBezTo>
                  <a:cubicBezTo>
                    <a:pt x="739" y="171"/>
                    <a:pt x="734" y="155"/>
                    <a:pt x="727" y="149"/>
                  </a:cubicBezTo>
                  <a:cubicBezTo>
                    <a:pt x="691" y="114"/>
                    <a:pt x="655" y="79"/>
                    <a:pt x="619" y="44"/>
                  </a:cubicBezTo>
                  <a:cubicBezTo>
                    <a:pt x="616" y="42"/>
                    <a:pt x="614" y="40"/>
                    <a:pt x="610" y="39"/>
                  </a:cubicBezTo>
                  <a:cubicBezTo>
                    <a:pt x="595" y="28"/>
                    <a:pt x="546" y="0"/>
                    <a:pt x="468" y="0"/>
                  </a:cubicBezTo>
                  <a:cubicBezTo>
                    <a:pt x="424" y="0"/>
                    <a:pt x="371" y="9"/>
                    <a:pt x="310" y="36"/>
                  </a:cubicBezTo>
                  <a:cubicBezTo>
                    <a:pt x="294" y="43"/>
                    <a:pt x="287" y="62"/>
                    <a:pt x="294" y="78"/>
                  </a:cubicBezTo>
                  <a:close/>
                  <a:moveTo>
                    <a:pt x="279" y="280"/>
                  </a:moveTo>
                  <a:cubicBezTo>
                    <a:pt x="311" y="217"/>
                    <a:pt x="311" y="217"/>
                    <a:pt x="311" y="217"/>
                  </a:cubicBezTo>
                  <a:cubicBezTo>
                    <a:pt x="365" y="269"/>
                    <a:pt x="365" y="269"/>
                    <a:pt x="365" y="269"/>
                  </a:cubicBezTo>
                  <a:cubicBezTo>
                    <a:pt x="366" y="273"/>
                    <a:pt x="367" y="276"/>
                    <a:pt x="369" y="280"/>
                  </a:cubicBezTo>
                  <a:lnTo>
                    <a:pt x="279" y="280"/>
                  </a:lnTo>
                  <a:close/>
                  <a:moveTo>
                    <a:pt x="587" y="316"/>
                  </a:moveTo>
                  <a:cubicBezTo>
                    <a:pt x="621" y="299"/>
                    <a:pt x="654" y="280"/>
                    <a:pt x="685" y="256"/>
                  </a:cubicBezTo>
                  <a:cubicBezTo>
                    <a:pt x="693" y="316"/>
                    <a:pt x="693" y="316"/>
                    <a:pt x="693" y="316"/>
                  </a:cubicBezTo>
                  <a:lnTo>
                    <a:pt x="587" y="316"/>
                  </a:lnTo>
                  <a:close/>
                  <a:moveTo>
                    <a:pt x="336" y="94"/>
                  </a:moveTo>
                  <a:cubicBezTo>
                    <a:pt x="389" y="71"/>
                    <a:pt x="433" y="64"/>
                    <a:pt x="468" y="64"/>
                  </a:cubicBezTo>
                  <a:cubicBezTo>
                    <a:pt x="502" y="64"/>
                    <a:pt x="528" y="71"/>
                    <a:pt x="546" y="78"/>
                  </a:cubicBezTo>
                  <a:cubicBezTo>
                    <a:pt x="521" y="127"/>
                    <a:pt x="493" y="162"/>
                    <a:pt x="422" y="186"/>
                  </a:cubicBezTo>
                  <a:cubicBezTo>
                    <a:pt x="332" y="99"/>
                    <a:pt x="332" y="99"/>
                    <a:pt x="332" y="99"/>
                  </a:cubicBezTo>
                  <a:cubicBezTo>
                    <a:pt x="331" y="98"/>
                    <a:pt x="330" y="97"/>
                    <a:pt x="329" y="96"/>
                  </a:cubicBezTo>
                  <a:cubicBezTo>
                    <a:pt x="331" y="96"/>
                    <a:pt x="334" y="95"/>
                    <a:pt x="336" y="94"/>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1089722" y="1483476"/>
            <a:ext cx="938296" cy="910740"/>
            <a:chOff x="134938" y="3937000"/>
            <a:chExt cx="1081088" cy="1049338"/>
          </a:xfrm>
          <a:solidFill>
            <a:schemeClr val="tx1">
              <a:lumMod val="65000"/>
              <a:lumOff val="35000"/>
            </a:schemeClr>
          </a:solidFill>
        </p:grpSpPr>
        <p:sp>
          <p:nvSpPr>
            <p:cNvPr id="40" name="Freeform 39"/>
            <p:cNvSpPr/>
            <p:nvPr/>
          </p:nvSpPr>
          <p:spPr bwMode="auto">
            <a:xfrm>
              <a:off x="327025" y="3937000"/>
              <a:ext cx="373063" cy="373063"/>
            </a:xfrm>
            <a:custGeom>
              <a:avLst/>
              <a:gdLst>
                <a:gd name="T0" fmla="*/ 120 w 198"/>
                <a:gd name="T1" fmla="*/ 11 h 198"/>
                <a:gd name="T2" fmla="*/ 12 w 198"/>
                <a:gd name="T3" fmla="*/ 79 h 198"/>
                <a:gd name="T4" fmla="*/ 79 w 198"/>
                <a:gd name="T5" fmla="*/ 187 h 198"/>
                <a:gd name="T6" fmla="*/ 187 w 198"/>
                <a:gd name="T7" fmla="*/ 119 h 198"/>
                <a:gd name="T8" fmla="*/ 120 w 198"/>
                <a:gd name="T9" fmla="*/ 11 h 198"/>
              </a:gdLst>
              <a:ahLst/>
              <a:cxnLst>
                <a:cxn ang="0">
                  <a:pos x="T0" y="T1"/>
                </a:cxn>
                <a:cxn ang="0">
                  <a:pos x="T2" y="T3"/>
                </a:cxn>
                <a:cxn ang="0">
                  <a:pos x="T4" y="T5"/>
                </a:cxn>
                <a:cxn ang="0">
                  <a:pos x="T6" y="T7"/>
                </a:cxn>
                <a:cxn ang="0">
                  <a:pos x="T8" y="T9"/>
                </a:cxn>
              </a:cxnLst>
              <a:rect l="0" t="0" r="r" b="b"/>
              <a:pathLst>
                <a:path w="198" h="198">
                  <a:moveTo>
                    <a:pt x="120" y="11"/>
                  </a:moveTo>
                  <a:cubicBezTo>
                    <a:pt x="71" y="0"/>
                    <a:pt x="23" y="30"/>
                    <a:pt x="12" y="79"/>
                  </a:cubicBezTo>
                  <a:cubicBezTo>
                    <a:pt x="0" y="127"/>
                    <a:pt x="30" y="175"/>
                    <a:pt x="79" y="187"/>
                  </a:cubicBezTo>
                  <a:cubicBezTo>
                    <a:pt x="127" y="198"/>
                    <a:pt x="176" y="168"/>
                    <a:pt x="187" y="119"/>
                  </a:cubicBezTo>
                  <a:cubicBezTo>
                    <a:pt x="198" y="71"/>
                    <a:pt x="168" y="23"/>
                    <a:pt x="120" y="1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0"/>
            <p:cNvSpPr>
              <a:spLocks noEditPoints="1"/>
            </p:cNvSpPr>
            <p:nvPr/>
          </p:nvSpPr>
          <p:spPr bwMode="auto">
            <a:xfrm>
              <a:off x="134938" y="4289425"/>
              <a:ext cx="1081088" cy="696913"/>
            </a:xfrm>
            <a:custGeom>
              <a:avLst/>
              <a:gdLst>
                <a:gd name="T0" fmla="*/ 524 w 574"/>
                <a:gd name="T1" fmla="*/ 270 h 370"/>
                <a:gd name="T2" fmla="*/ 408 w 574"/>
                <a:gd name="T3" fmla="*/ 270 h 370"/>
                <a:gd name="T4" fmla="*/ 367 w 574"/>
                <a:gd name="T5" fmla="*/ 215 h 370"/>
                <a:gd name="T6" fmla="*/ 365 w 574"/>
                <a:gd name="T7" fmla="*/ 215 h 370"/>
                <a:gd name="T8" fmla="*/ 278 w 574"/>
                <a:gd name="T9" fmla="*/ 229 h 370"/>
                <a:gd name="T10" fmla="*/ 278 w 574"/>
                <a:gd name="T11" fmla="*/ 229 h 370"/>
                <a:gd name="T12" fmla="*/ 163 w 574"/>
                <a:gd name="T13" fmla="*/ 198 h 370"/>
                <a:gd name="T14" fmla="*/ 156 w 574"/>
                <a:gd name="T15" fmla="*/ 204 h 370"/>
                <a:gd name="T16" fmla="*/ 158 w 574"/>
                <a:gd name="T17" fmla="*/ 195 h 370"/>
                <a:gd name="T18" fmla="*/ 116 w 574"/>
                <a:gd name="T19" fmla="*/ 160 h 370"/>
                <a:gd name="T20" fmla="*/ 70 w 574"/>
                <a:gd name="T21" fmla="*/ 91 h 370"/>
                <a:gd name="T22" fmla="*/ 70 w 574"/>
                <a:gd name="T23" fmla="*/ 91 h 370"/>
                <a:gd name="T24" fmla="*/ 70 w 574"/>
                <a:gd name="T25" fmla="*/ 91 h 370"/>
                <a:gd name="T26" fmla="*/ 70 w 574"/>
                <a:gd name="T27" fmla="*/ 60 h 370"/>
                <a:gd name="T28" fmla="*/ 92 w 574"/>
                <a:gd name="T29" fmla="*/ 39 h 370"/>
                <a:gd name="T30" fmla="*/ 107 w 574"/>
                <a:gd name="T31" fmla="*/ 36 h 370"/>
                <a:gd name="T32" fmla="*/ 144 w 574"/>
                <a:gd name="T33" fmla="*/ 61 h 370"/>
                <a:gd name="T34" fmla="*/ 145 w 574"/>
                <a:gd name="T35" fmla="*/ 64 h 370"/>
                <a:gd name="T36" fmla="*/ 150 w 574"/>
                <a:gd name="T37" fmla="*/ 73 h 370"/>
                <a:gd name="T38" fmla="*/ 174 w 574"/>
                <a:gd name="T39" fmla="*/ 105 h 370"/>
                <a:gd name="T40" fmla="*/ 175 w 574"/>
                <a:gd name="T41" fmla="*/ 105 h 370"/>
                <a:gd name="T42" fmla="*/ 175 w 574"/>
                <a:gd name="T43" fmla="*/ 105 h 370"/>
                <a:gd name="T44" fmla="*/ 137 w 574"/>
                <a:gd name="T45" fmla="*/ 9 h 370"/>
                <a:gd name="T46" fmla="*/ 33 w 574"/>
                <a:gd name="T47" fmla="*/ 77 h 370"/>
                <a:gd name="T48" fmla="*/ 11 w 574"/>
                <a:gd name="T49" fmla="*/ 299 h 370"/>
                <a:gd name="T50" fmla="*/ 104 w 574"/>
                <a:gd name="T51" fmla="*/ 370 h 370"/>
                <a:gd name="T52" fmla="*/ 105 w 574"/>
                <a:gd name="T53" fmla="*/ 370 h 370"/>
                <a:gd name="T54" fmla="*/ 106 w 574"/>
                <a:gd name="T55" fmla="*/ 370 h 370"/>
                <a:gd name="T56" fmla="*/ 524 w 574"/>
                <a:gd name="T57" fmla="*/ 370 h 370"/>
                <a:gd name="T58" fmla="*/ 574 w 574"/>
                <a:gd name="T59" fmla="*/ 320 h 370"/>
                <a:gd name="T60" fmla="*/ 524 w 574"/>
                <a:gd name="T61" fmla="*/ 270 h 370"/>
                <a:gd name="T62" fmla="*/ 232 w 574"/>
                <a:gd name="T63" fmla="*/ 270 h 370"/>
                <a:gd name="T64" fmla="*/ 262 w 574"/>
                <a:gd name="T65" fmla="*/ 241 h 370"/>
                <a:gd name="T66" fmla="*/ 283 w 574"/>
                <a:gd name="T67" fmla="*/ 270 h 370"/>
                <a:gd name="T68" fmla="*/ 232 w 574"/>
                <a:gd name="T69" fmla="*/ 27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4" h="370">
                  <a:moveTo>
                    <a:pt x="524" y="270"/>
                  </a:moveTo>
                  <a:cubicBezTo>
                    <a:pt x="408" y="270"/>
                    <a:pt x="408" y="270"/>
                    <a:pt x="408" y="270"/>
                  </a:cubicBezTo>
                  <a:cubicBezTo>
                    <a:pt x="367" y="215"/>
                    <a:pt x="367" y="215"/>
                    <a:pt x="367" y="215"/>
                  </a:cubicBezTo>
                  <a:cubicBezTo>
                    <a:pt x="366" y="215"/>
                    <a:pt x="366" y="215"/>
                    <a:pt x="365" y="215"/>
                  </a:cubicBezTo>
                  <a:cubicBezTo>
                    <a:pt x="335" y="225"/>
                    <a:pt x="306" y="229"/>
                    <a:pt x="278" y="229"/>
                  </a:cubicBezTo>
                  <a:cubicBezTo>
                    <a:pt x="278" y="229"/>
                    <a:pt x="278" y="229"/>
                    <a:pt x="278" y="229"/>
                  </a:cubicBezTo>
                  <a:cubicBezTo>
                    <a:pt x="229" y="229"/>
                    <a:pt x="191" y="215"/>
                    <a:pt x="163" y="198"/>
                  </a:cubicBezTo>
                  <a:cubicBezTo>
                    <a:pt x="156" y="204"/>
                    <a:pt x="156" y="204"/>
                    <a:pt x="156" y="204"/>
                  </a:cubicBezTo>
                  <a:cubicBezTo>
                    <a:pt x="157" y="201"/>
                    <a:pt x="157" y="198"/>
                    <a:pt x="158" y="195"/>
                  </a:cubicBezTo>
                  <a:cubicBezTo>
                    <a:pt x="140" y="183"/>
                    <a:pt x="126" y="170"/>
                    <a:pt x="116" y="160"/>
                  </a:cubicBezTo>
                  <a:cubicBezTo>
                    <a:pt x="88" y="131"/>
                    <a:pt x="74" y="102"/>
                    <a:pt x="70" y="91"/>
                  </a:cubicBezTo>
                  <a:cubicBezTo>
                    <a:pt x="70" y="91"/>
                    <a:pt x="70" y="91"/>
                    <a:pt x="70" y="91"/>
                  </a:cubicBezTo>
                  <a:cubicBezTo>
                    <a:pt x="70" y="91"/>
                    <a:pt x="70" y="91"/>
                    <a:pt x="70" y="91"/>
                  </a:cubicBezTo>
                  <a:cubicBezTo>
                    <a:pt x="66" y="81"/>
                    <a:pt x="66" y="70"/>
                    <a:pt x="70" y="60"/>
                  </a:cubicBezTo>
                  <a:cubicBezTo>
                    <a:pt x="74" y="51"/>
                    <a:pt x="82" y="43"/>
                    <a:pt x="92" y="39"/>
                  </a:cubicBezTo>
                  <a:cubicBezTo>
                    <a:pt x="97" y="37"/>
                    <a:pt x="102" y="36"/>
                    <a:pt x="107" y="36"/>
                  </a:cubicBezTo>
                  <a:cubicBezTo>
                    <a:pt x="123" y="36"/>
                    <a:pt x="138" y="46"/>
                    <a:pt x="144" y="61"/>
                  </a:cubicBezTo>
                  <a:cubicBezTo>
                    <a:pt x="144" y="62"/>
                    <a:pt x="145" y="63"/>
                    <a:pt x="145" y="64"/>
                  </a:cubicBezTo>
                  <a:cubicBezTo>
                    <a:pt x="147" y="67"/>
                    <a:pt x="148" y="70"/>
                    <a:pt x="150" y="73"/>
                  </a:cubicBezTo>
                  <a:cubicBezTo>
                    <a:pt x="155" y="81"/>
                    <a:pt x="163" y="93"/>
                    <a:pt x="174" y="105"/>
                  </a:cubicBezTo>
                  <a:cubicBezTo>
                    <a:pt x="174" y="105"/>
                    <a:pt x="174" y="105"/>
                    <a:pt x="175" y="105"/>
                  </a:cubicBezTo>
                  <a:cubicBezTo>
                    <a:pt x="175" y="105"/>
                    <a:pt x="175" y="105"/>
                    <a:pt x="175" y="105"/>
                  </a:cubicBezTo>
                  <a:cubicBezTo>
                    <a:pt x="186" y="65"/>
                    <a:pt x="171" y="17"/>
                    <a:pt x="137" y="9"/>
                  </a:cubicBezTo>
                  <a:cubicBezTo>
                    <a:pt x="103" y="0"/>
                    <a:pt x="53" y="19"/>
                    <a:pt x="33" y="77"/>
                  </a:cubicBezTo>
                  <a:cubicBezTo>
                    <a:pt x="6" y="158"/>
                    <a:pt x="0" y="211"/>
                    <a:pt x="11" y="299"/>
                  </a:cubicBezTo>
                  <a:cubicBezTo>
                    <a:pt x="23" y="364"/>
                    <a:pt x="67" y="370"/>
                    <a:pt x="104" y="370"/>
                  </a:cubicBezTo>
                  <a:cubicBezTo>
                    <a:pt x="104" y="370"/>
                    <a:pt x="105" y="370"/>
                    <a:pt x="105" y="370"/>
                  </a:cubicBezTo>
                  <a:cubicBezTo>
                    <a:pt x="105" y="370"/>
                    <a:pt x="105" y="370"/>
                    <a:pt x="106" y="370"/>
                  </a:cubicBezTo>
                  <a:cubicBezTo>
                    <a:pt x="524" y="370"/>
                    <a:pt x="524" y="370"/>
                    <a:pt x="524" y="370"/>
                  </a:cubicBezTo>
                  <a:cubicBezTo>
                    <a:pt x="552" y="370"/>
                    <a:pt x="574" y="348"/>
                    <a:pt x="574" y="320"/>
                  </a:cubicBezTo>
                  <a:cubicBezTo>
                    <a:pt x="574" y="292"/>
                    <a:pt x="552" y="270"/>
                    <a:pt x="524" y="270"/>
                  </a:cubicBezTo>
                  <a:close/>
                  <a:moveTo>
                    <a:pt x="232" y="270"/>
                  </a:moveTo>
                  <a:cubicBezTo>
                    <a:pt x="262" y="241"/>
                    <a:pt x="262" y="241"/>
                    <a:pt x="262" y="241"/>
                  </a:cubicBezTo>
                  <a:cubicBezTo>
                    <a:pt x="283" y="270"/>
                    <a:pt x="283" y="270"/>
                    <a:pt x="283" y="270"/>
                  </a:cubicBezTo>
                  <a:lnTo>
                    <a:pt x="232" y="27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1"/>
            <p:cNvSpPr/>
            <p:nvPr/>
          </p:nvSpPr>
          <p:spPr bwMode="auto">
            <a:xfrm>
              <a:off x="557213" y="4508500"/>
              <a:ext cx="171450" cy="61913"/>
            </a:xfrm>
            <a:custGeom>
              <a:avLst/>
              <a:gdLst>
                <a:gd name="T0" fmla="*/ 91 w 91"/>
                <a:gd name="T1" fmla="*/ 30 h 33"/>
                <a:gd name="T2" fmla="*/ 84 w 91"/>
                <a:gd name="T3" fmla="*/ 21 h 33"/>
                <a:gd name="T4" fmla="*/ 49 w 91"/>
                <a:gd name="T5" fmla="*/ 1 h 33"/>
                <a:gd name="T6" fmla="*/ 10 w 91"/>
                <a:gd name="T7" fmla="*/ 14 h 33"/>
                <a:gd name="T8" fmla="*/ 0 w 91"/>
                <a:gd name="T9" fmla="*/ 23 h 33"/>
                <a:gd name="T10" fmla="*/ 54 w 91"/>
                <a:gd name="T11" fmla="*/ 33 h 33"/>
                <a:gd name="T12" fmla="*/ 91 w 91"/>
                <a:gd name="T13" fmla="*/ 30 h 33"/>
              </a:gdLst>
              <a:ahLst/>
              <a:cxnLst>
                <a:cxn ang="0">
                  <a:pos x="T0" y="T1"/>
                </a:cxn>
                <a:cxn ang="0">
                  <a:pos x="T2" y="T3"/>
                </a:cxn>
                <a:cxn ang="0">
                  <a:pos x="T4" y="T5"/>
                </a:cxn>
                <a:cxn ang="0">
                  <a:pos x="T6" y="T7"/>
                </a:cxn>
                <a:cxn ang="0">
                  <a:pos x="T8" y="T9"/>
                </a:cxn>
                <a:cxn ang="0">
                  <a:pos x="T10" y="T11"/>
                </a:cxn>
                <a:cxn ang="0">
                  <a:pos x="T12" y="T13"/>
                </a:cxn>
              </a:cxnLst>
              <a:rect l="0" t="0" r="r" b="b"/>
              <a:pathLst>
                <a:path w="91" h="33">
                  <a:moveTo>
                    <a:pt x="91" y="30"/>
                  </a:moveTo>
                  <a:cubicBezTo>
                    <a:pt x="84" y="21"/>
                    <a:pt x="84" y="21"/>
                    <a:pt x="84" y="21"/>
                  </a:cubicBezTo>
                  <a:cubicBezTo>
                    <a:pt x="76" y="9"/>
                    <a:pt x="63" y="2"/>
                    <a:pt x="49" y="1"/>
                  </a:cubicBezTo>
                  <a:cubicBezTo>
                    <a:pt x="34" y="0"/>
                    <a:pt x="21" y="5"/>
                    <a:pt x="10" y="14"/>
                  </a:cubicBezTo>
                  <a:cubicBezTo>
                    <a:pt x="0" y="23"/>
                    <a:pt x="0" y="23"/>
                    <a:pt x="0" y="23"/>
                  </a:cubicBezTo>
                  <a:cubicBezTo>
                    <a:pt x="17" y="30"/>
                    <a:pt x="35" y="33"/>
                    <a:pt x="54" y="33"/>
                  </a:cubicBezTo>
                  <a:cubicBezTo>
                    <a:pt x="66" y="33"/>
                    <a:pt x="78" y="32"/>
                    <a:pt x="91" y="3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2"/>
            <p:cNvSpPr/>
            <p:nvPr/>
          </p:nvSpPr>
          <p:spPr bwMode="auto">
            <a:xfrm>
              <a:off x="266700" y="4364038"/>
              <a:ext cx="603250" cy="341313"/>
            </a:xfrm>
            <a:custGeom>
              <a:avLst/>
              <a:gdLst>
                <a:gd name="T0" fmla="*/ 73 w 320"/>
                <a:gd name="T1" fmla="*/ 38 h 181"/>
                <a:gd name="T2" fmla="*/ 68 w 320"/>
                <a:gd name="T3" fmla="*/ 27 h 181"/>
                <a:gd name="T4" fmla="*/ 67 w 320"/>
                <a:gd name="T5" fmla="*/ 24 h 181"/>
                <a:gd name="T6" fmla="*/ 66 w 320"/>
                <a:gd name="T7" fmla="*/ 24 h 181"/>
                <a:gd name="T8" fmla="*/ 66 w 320"/>
                <a:gd name="T9" fmla="*/ 24 h 181"/>
                <a:gd name="T10" fmla="*/ 25 w 320"/>
                <a:gd name="T11" fmla="*/ 6 h 181"/>
                <a:gd name="T12" fmla="*/ 7 w 320"/>
                <a:gd name="T13" fmla="*/ 48 h 181"/>
                <a:gd name="T14" fmla="*/ 7 w 320"/>
                <a:gd name="T15" fmla="*/ 48 h 181"/>
                <a:gd name="T16" fmla="*/ 52 w 320"/>
                <a:gd name="T17" fmla="*/ 115 h 181"/>
                <a:gd name="T18" fmla="*/ 89 w 320"/>
                <a:gd name="T19" fmla="*/ 146 h 181"/>
                <a:gd name="T20" fmla="*/ 99 w 320"/>
                <a:gd name="T21" fmla="*/ 152 h 181"/>
                <a:gd name="T22" fmla="*/ 208 w 320"/>
                <a:gd name="T23" fmla="*/ 181 h 181"/>
                <a:gd name="T24" fmla="*/ 208 w 320"/>
                <a:gd name="T25" fmla="*/ 181 h 181"/>
                <a:gd name="T26" fmla="*/ 292 w 320"/>
                <a:gd name="T27" fmla="*/ 168 h 181"/>
                <a:gd name="T28" fmla="*/ 293 w 320"/>
                <a:gd name="T29" fmla="*/ 168 h 181"/>
                <a:gd name="T30" fmla="*/ 314 w 320"/>
                <a:gd name="T31" fmla="*/ 128 h 181"/>
                <a:gd name="T32" fmla="*/ 274 w 320"/>
                <a:gd name="T33" fmla="*/ 106 h 181"/>
                <a:gd name="T34" fmla="*/ 250 w 320"/>
                <a:gd name="T35" fmla="*/ 113 h 181"/>
                <a:gd name="T36" fmla="*/ 208 w 320"/>
                <a:gd name="T37" fmla="*/ 117 h 181"/>
                <a:gd name="T38" fmla="*/ 148 w 320"/>
                <a:gd name="T39" fmla="*/ 105 h 181"/>
                <a:gd name="T40" fmla="*/ 103 w 320"/>
                <a:gd name="T41" fmla="*/ 75 h 181"/>
                <a:gd name="T42" fmla="*/ 98 w 320"/>
                <a:gd name="T43" fmla="*/ 70 h 181"/>
                <a:gd name="T44" fmla="*/ 73 w 320"/>
                <a:gd name="T45" fmla="*/ 3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0" h="181">
                  <a:moveTo>
                    <a:pt x="73" y="38"/>
                  </a:moveTo>
                  <a:cubicBezTo>
                    <a:pt x="71" y="33"/>
                    <a:pt x="69" y="29"/>
                    <a:pt x="68" y="27"/>
                  </a:cubicBezTo>
                  <a:cubicBezTo>
                    <a:pt x="67" y="26"/>
                    <a:pt x="67" y="25"/>
                    <a:pt x="67" y="24"/>
                  </a:cubicBezTo>
                  <a:cubicBezTo>
                    <a:pt x="67" y="24"/>
                    <a:pt x="66" y="24"/>
                    <a:pt x="66" y="24"/>
                  </a:cubicBezTo>
                  <a:cubicBezTo>
                    <a:pt x="66" y="24"/>
                    <a:pt x="66" y="24"/>
                    <a:pt x="66" y="24"/>
                  </a:cubicBezTo>
                  <a:cubicBezTo>
                    <a:pt x="60" y="8"/>
                    <a:pt x="41" y="0"/>
                    <a:pt x="25" y="6"/>
                  </a:cubicBezTo>
                  <a:cubicBezTo>
                    <a:pt x="8" y="13"/>
                    <a:pt x="0" y="32"/>
                    <a:pt x="7" y="48"/>
                  </a:cubicBezTo>
                  <a:cubicBezTo>
                    <a:pt x="7" y="48"/>
                    <a:pt x="7" y="48"/>
                    <a:pt x="7" y="48"/>
                  </a:cubicBezTo>
                  <a:cubicBezTo>
                    <a:pt x="8" y="50"/>
                    <a:pt x="21" y="82"/>
                    <a:pt x="52" y="115"/>
                  </a:cubicBezTo>
                  <a:cubicBezTo>
                    <a:pt x="62" y="125"/>
                    <a:pt x="75" y="136"/>
                    <a:pt x="89" y="146"/>
                  </a:cubicBezTo>
                  <a:cubicBezTo>
                    <a:pt x="92" y="148"/>
                    <a:pt x="96" y="150"/>
                    <a:pt x="99" y="152"/>
                  </a:cubicBezTo>
                  <a:cubicBezTo>
                    <a:pt x="128" y="169"/>
                    <a:pt x="164" y="181"/>
                    <a:pt x="208" y="181"/>
                  </a:cubicBezTo>
                  <a:cubicBezTo>
                    <a:pt x="208" y="181"/>
                    <a:pt x="208" y="181"/>
                    <a:pt x="208" y="181"/>
                  </a:cubicBezTo>
                  <a:cubicBezTo>
                    <a:pt x="234" y="181"/>
                    <a:pt x="262" y="177"/>
                    <a:pt x="292" y="168"/>
                  </a:cubicBezTo>
                  <a:cubicBezTo>
                    <a:pt x="292" y="168"/>
                    <a:pt x="293" y="168"/>
                    <a:pt x="293" y="168"/>
                  </a:cubicBezTo>
                  <a:cubicBezTo>
                    <a:pt x="310" y="163"/>
                    <a:pt x="320" y="145"/>
                    <a:pt x="314" y="128"/>
                  </a:cubicBezTo>
                  <a:cubicBezTo>
                    <a:pt x="309" y="111"/>
                    <a:pt x="291" y="101"/>
                    <a:pt x="274" y="106"/>
                  </a:cubicBezTo>
                  <a:cubicBezTo>
                    <a:pt x="266" y="109"/>
                    <a:pt x="258" y="111"/>
                    <a:pt x="250" y="113"/>
                  </a:cubicBezTo>
                  <a:cubicBezTo>
                    <a:pt x="235" y="116"/>
                    <a:pt x="221" y="117"/>
                    <a:pt x="208" y="117"/>
                  </a:cubicBezTo>
                  <a:cubicBezTo>
                    <a:pt x="185" y="117"/>
                    <a:pt x="165" y="113"/>
                    <a:pt x="148" y="105"/>
                  </a:cubicBezTo>
                  <a:cubicBezTo>
                    <a:pt x="130" y="98"/>
                    <a:pt x="115" y="86"/>
                    <a:pt x="103" y="75"/>
                  </a:cubicBezTo>
                  <a:cubicBezTo>
                    <a:pt x="101" y="73"/>
                    <a:pt x="100" y="72"/>
                    <a:pt x="98" y="70"/>
                  </a:cubicBezTo>
                  <a:cubicBezTo>
                    <a:pt x="87" y="59"/>
                    <a:pt x="79" y="46"/>
                    <a:pt x="73" y="38"/>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4" name="组合 43"/>
          <p:cNvGrpSpPr/>
          <p:nvPr/>
        </p:nvGrpSpPr>
        <p:grpSpPr>
          <a:xfrm>
            <a:off x="10173340" y="1626397"/>
            <a:ext cx="849123" cy="1023252"/>
            <a:chOff x="5290376" y="3706074"/>
            <a:chExt cx="600847" cy="724062"/>
          </a:xfrm>
        </p:grpSpPr>
        <p:sp>
          <p:nvSpPr>
            <p:cNvPr id="45" name="Oval 52"/>
            <p:cNvSpPr>
              <a:spLocks noChangeArrowheads="1"/>
            </p:cNvSpPr>
            <p:nvPr/>
          </p:nvSpPr>
          <p:spPr bwMode="auto">
            <a:xfrm>
              <a:off x="5514655" y="3706074"/>
              <a:ext cx="206282" cy="207666"/>
            </a:xfrm>
            <a:prstGeom prst="ellipse">
              <a:avLst/>
            </a:pr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46" name="Freeform 53"/>
            <p:cNvSpPr>
              <a:spLocks noEditPoints="1"/>
            </p:cNvSpPr>
            <p:nvPr/>
          </p:nvSpPr>
          <p:spPr bwMode="auto">
            <a:xfrm>
              <a:off x="5290376" y="3816829"/>
              <a:ext cx="600847" cy="613307"/>
            </a:xfrm>
            <a:custGeom>
              <a:avLst/>
              <a:gdLst>
                <a:gd name="T0" fmla="*/ 91 w 522"/>
                <a:gd name="T1" fmla="*/ 306 h 533"/>
                <a:gd name="T2" fmla="*/ 131 w 522"/>
                <a:gd name="T3" fmla="*/ 325 h 533"/>
                <a:gd name="T4" fmla="*/ 135 w 522"/>
                <a:gd name="T5" fmla="*/ 199 h 533"/>
                <a:gd name="T6" fmla="*/ 135 w 522"/>
                <a:gd name="T7" fmla="*/ 184 h 533"/>
                <a:gd name="T8" fmla="*/ 145 w 522"/>
                <a:gd name="T9" fmla="*/ 146 h 533"/>
                <a:gd name="T10" fmla="*/ 153 w 522"/>
                <a:gd name="T11" fmla="*/ 262 h 533"/>
                <a:gd name="T12" fmla="*/ 159 w 522"/>
                <a:gd name="T13" fmla="*/ 282 h 533"/>
                <a:gd name="T14" fmla="*/ 134 w 522"/>
                <a:gd name="T15" fmla="*/ 333 h 533"/>
                <a:gd name="T16" fmla="*/ 83 w 522"/>
                <a:gd name="T17" fmla="*/ 308 h 533"/>
                <a:gd name="T18" fmla="*/ 66 w 522"/>
                <a:gd name="T19" fmla="*/ 240 h 533"/>
                <a:gd name="T20" fmla="*/ 8 w 522"/>
                <a:gd name="T21" fmla="*/ 308 h 533"/>
                <a:gd name="T22" fmla="*/ 139 w 522"/>
                <a:gd name="T23" fmla="*/ 533 h 533"/>
                <a:gd name="T24" fmla="*/ 185 w 522"/>
                <a:gd name="T25" fmla="*/ 463 h 533"/>
                <a:gd name="T26" fmla="*/ 220 w 522"/>
                <a:gd name="T27" fmla="*/ 382 h 533"/>
                <a:gd name="T28" fmla="*/ 302 w 522"/>
                <a:gd name="T29" fmla="*/ 382 h 533"/>
                <a:gd name="T30" fmla="*/ 337 w 522"/>
                <a:gd name="T31" fmla="*/ 463 h 533"/>
                <a:gd name="T32" fmla="*/ 383 w 522"/>
                <a:gd name="T33" fmla="*/ 533 h 533"/>
                <a:gd name="T34" fmla="*/ 514 w 522"/>
                <a:gd name="T35" fmla="*/ 308 h 533"/>
                <a:gd name="T36" fmla="*/ 456 w 522"/>
                <a:gd name="T37" fmla="*/ 240 h 533"/>
                <a:gd name="T38" fmla="*/ 369 w 522"/>
                <a:gd name="T39" fmla="*/ 180 h 533"/>
                <a:gd name="T40" fmla="*/ 381 w 522"/>
                <a:gd name="T41" fmla="*/ 198 h 533"/>
                <a:gd name="T42" fmla="*/ 410 w 522"/>
                <a:gd name="T43" fmla="*/ 226 h 533"/>
                <a:gd name="T44" fmla="*/ 431 w 522"/>
                <a:gd name="T45" fmla="*/ 232 h 533"/>
                <a:gd name="T46" fmla="*/ 468 w 522"/>
                <a:gd name="T47" fmla="*/ 201 h 533"/>
                <a:gd name="T48" fmla="*/ 463 w 522"/>
                <a:gd name="T49" fmla="*/ 124 h 533"/>
                <a:gd name="T50" fmla="*/ 401 w 522"/>
                <a:gd name="T51" fmla="*/ 5 h 533"/>
                <a:gd name="T52" fmla="*/ 390 w 522"/>
                <a:gd name="T53" fmla="*/ 90 h 533"/>
                <a:gd name="T54" fmla="*/ 375 w 522"/>
                <a:gd name="T55" fmla="*/ 62 h 533"/>
                <a:gd name="T56" fmla="*/ 367 w 522"/>
                <a:gd name="T57" fmla="*/ 47 h 533"/>
                <a:gd name="T58" fmla="*/ 282 w 522"/>
                <a:gd name="T59" fmla="*/ 92 h 533"/>
                <a:gd name="T60" fmla="*/ 282 w 522"/>
                <a:gd name="T61" fmla="*/ 99 h 533"/>
                <a:gd name="T62" fmla="*/ 239 w 522"/>
                <a:gd name="T63" fmla="*/ 99 h 533"/>
                <a:gd name="T64" fmla="*/ 242 w 522"/>
                <a:gd name="T65" fmla="*/ 82 h 533"/>
                <a:gd name="T66" fmla="*/ 183 w 522"/>
                <a:gd name="T67" fmla="*/ 30 h 533"/>
                <a:gd name="T68" fmla="*/ 171 w 522"/>
                <a:gd name="T69" fmla="*/ 33 h 533"/>
                <a:gd name="T70" fmla="*/ 148 w 522"/>
                <a:gd name="T71" fmla="*/ 45 h 533"/>
                <a:gd name="T72" fmla="*/ 72 w 522"/>
                <a:gd name="T73" fmla="*/ 178 h 533"/>
                <a:gd name="T74" fmla="*/ 71 w 522"/>
                <a:gd name="T75" fmla="*/ 199 h 533"/>
                <a:gd name="T76" fmla="*/ 72 w 522"/>
                <a:gd name="T77" fmla="*/ 178 h 533"/>
                <a:gd name="T78" fmla="*/ 72 w 522"/>
                <a:gd name="T79" fmla="*/ 178 h 533"/>
                <a:gd name="T80" fmla="*/ 261 w 522"/>
                <a:gd name="T81" fmla="*/ 119 h 533"/>
                <a:gd name="T82" fmla="*/ 261 w 522"/>
                <a:gd name="T83" fmla="*/ 119 h 533"/>
                <a:gd name="T84" fmla="*/ 299 w 522"/>
                <a:gd name="T85" fmla="*/ 277 h 533"/>
                <a:gd name="T86" fmla="*/ 223 w 522"/>
                <a:gd name="T87" fmla="*/ 27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2" h="533">
                  <a:moveTo>
                    <a:pt x="71" y="199"/>
                  </a:moveTo>
                  <a:cubicBezTo>
                    <a:pt x="71" y="230"/>
                    <a:pt x="77" y="265"/>
                    <a:pt x="91" y="306"/>
                  </a:cubicBezTo>
                  <a:cubicBezTo>
                    <a:pt x="95" y="319"/>
                    <a:pt x="108" y="327"/>
                    <a:pt x="121" y="327"/>
                  </a:cubicBezTo>
                  <a:cubicBezTo>
                    <a:pt x="124" y="327"/>
                    <a:pt x="128" y="327"/>
                    <a:pt x="131" y="325"/>
                  </a:cubicBezTo>
                  <a:cubicBezTo>
                    <a:pt x="148" y="320"/>
                    <a:pt x="157" y="301"/>
                    <a:pt x="151" y="285"/>
                  </a:cubicBezTo>
                  <a:cubicBezTo>
                    <a:pt x="139" y="250"/>
                    <a:pt x="135" y="222"/>
                    <a:pt x="135" y="199"/>
                  </a:cubicBezTo>
                  <a:cubicBezTo>
                    <a:pt x="135" y="194"/>
                    <a:pt x="135" y="189"/>
                    <a:pt x="135" y="184"/>
                  </a:cubicBezTo>
                  <a:cubicBezTo>
                    <a:pt x="135" y="184"/>
                    <a:pt x="135" y="184"/>
                    <a:pt x="135" y="184"/>
                  </a:cubicBezTo>
                  <a:cubicBezTo>
                    <a:pt x="135" y="184"/>
                    <a:pt x="135" y="184"/>
                    <a:pt x="135" y="184"/>
                  </a:cubicBezTo>
                  <a:cubicBezTo>
                    <a:pt x="137" y="169"/>
                    <a:pt x="140" y="156"/>
                    <a:pt x="145" y="146"/>
                  </a:cubicBezTo>
                  <a:cubicBezTo>
                    <a:pt x="147" y="140"/>
                    <a:pt x="150" y="135"/>
                    <a:pt x="153" y="130"/>
                  </a:cubicBezTo>
                  <a:cubicBezTo>
                    <a:pt x="153" y="262"/>
                    <a:pt x="153" y="262"/>
                    <a:pt x="153" y="262"/>
                  </a:cubicBezTo>
                  <a:cubicBezTo>
                    <a:pt x="152" y="262"/>
                    <a:pt x="152" y="262"/>
                    <a:pt x="152" y="262"/>
                  </a:cubicBezTo>
                  <a:cubicBezTo>
                    <a:pt x="154" y="268"/>
                    <a:pt x="156" y="275"/>
                    <a:pt x="159" y="282"/>
                  </a:cubicBezTo>
                  <a:cubicBezTo>
                    <a:pt x="162" y="292"/>
                    <a:pt x="162" y="303"/>
                    <a:pt x="157" y="313"/>
                  </a:cubicBezTo>
                  <a:cubicBezTo>
                    <a:pt x="152" y="322"/>
                    <a:pt x="144" y="329"/>
                    <a:pt x="134" y="333"/>
                  </a:cubicBezTo>
                  <a:cubicBezTo>
                    <a:pt x="130" y="334"/>
                    <a:pt x="125" y="335"/>
                    <a:pt x="121" y="335"/>
                  </a:cubicBezTo>
                  <a:cubicBezTo>
                    <a:pt x="104" y="335"/>
                    <a:pt x="89" y="324"/>
                    <a:pt x="83" y="308"/>
                  </a:cubicBezTo>
                  <a:cubicBezTo>
                    <a:pt x="75" y="285"/>
                    <a:pt x="69" y="262"/>
                    <a:pt x="66" y="240"/>
                  </a:cubicBezTo>
                  <a:cubicBezTo>
                    <a:pt x="66" y="240"/>
                    <a:pt x="66" y="240"/>
                    <a:pt x="66" y="240"/>
                  </a:cubicBezTo>
                  <a:cubicBezTo>
                    <a:pt x="47" y="235"/>
                    <a:pt x="28" y="241"/>
                    <a:pt x="15" y="256"/>
                  </a:cubicBezTo>
                  <a:cubicBezTo>
                    <a:pt x="3" y="270"/>
                    <a:pt x="0" y="291"/>
                    <a:pt x="8" y="308"/>
                  </a:cubicBezTo>
                  <a:cubicBezTo>
                    <a:pt x="93" y="503"/>
                    <a:pt x="93" y="503"/>
                    <a:pt x="93" y="503"/>
                  </a:cubicBezTo>
                  <a:cubicBezTo>
                    <a:pt x="101" y="522"/>
                    <a:pt x="120" y="533"/>
                    <a:pt x="139" y="533"/>
                  </a:cubicBezTo>
                  <a:cubicBezTo>
                    <a:pt x="145" y="533"/>
                    <a:pt x="152" y="532"/>
                    <a:pt x="159" y="529"/>
                  </a:cubicBezTo>
                  <a:cubicBezTo>
                    <a:pt x="184" y="518"/>
                    <a:pt x="196" y="488"/>
                    <a:pt x="185" y="463"/>
                  </a:cubicBezTo>
                  <a:cubicBezTo>
                    <a:pt x="140" y="362"/>
                    <a:pt x="140" y="362"/>
                    <a:pt x="140" y="362"/>
                  </a:cubicBezTo>
                  <a:cubicBezTo>
                    <a:pt x="220" y="382"/>
                    <a:pt x="220" y="382"/>
                    <a:pt x="220" y="382"/>
                  </a:cubicBezTo>
                  <a:cubicBezTo>
                    <a:pt x="234" y="386"/>
                    <a:pt x="249" y="383"/>
                    <a:pt x="261" y="374"/>
                  </a:cubicBezTo>
                  <a:cubicBezTo>
                    <a:pt x="272" y="383"/>
                    <a:pt x="287" y="386"/>
                    <a:pt x="302" y="382"/>
                  </a:cubicBezTo>
                  <a:cubicBezTo>
                    <a:pt x="381" y="362"/>
                    <a:pt x="381" y="362"/>
                    <a:pt x="381" y="362"/>
                  </a:cubicBezTo>
                  <a:cubicBezTo>
                    <a:pt x="337" y="463"/>
                    <a:pt x="337" y="463"/>
                    <a:pt x="337" y="463"/>
                  </a:cubicBezTo>
                  <a:cubicBezTo>
                    <a:pt x="326" y="488"/>
                    <a:pt x="337" y="518"/>
                    <a:pt x="363" y="529"/>
                  </a:cubicBezTo>
                  <a:cubicBezTo>
                    <a:pt x="369" y="532"/>
                    <a:pt x="376" y="533"/>
                    <a:pt x="383" y="533"/>
                  </a:cubicBezTo>
                  <a:cubicBezTo>
                    <a:pt x="402" y="533"/>
                    <a:pt x="420" y="522"/>
                    <a:pt x="429" y="503"/>
                  </a:cubicBezTo>
                  <a:cubicBezTo>
                    <a:pt x="514" y="308"/>
                    <a:pt x="514" y="308"/>
                    <a:pt x="514" y="308"/>
                  </a:cubicBezTo>
                  <a:cubicBezTo>
                    <a:pt x="522" y="291"/>
                    <a:pt x="519" y="270"/>
                    <a:pt x="506" y="256"/>
                  </a:cubicBezTo>
                  <a:cubicBezTo>
                    <a:pt x="494" y="241"/>
                    <a:pt x="474" y="235"/>
                    <a:pt x="456" y="240"/>
                  </a:cubicBezTo>
                  <a:cubicBezTo>
                    <a:pt x="369" y="262"/>
                    <a:pt x="369" y="262"/>
                    <a:pt x="369" y="262"/>
                  </a:cubicBezTo>
                  <a:cubicBezTo>
                    <a:pt x="369" y="180"/>
                    <a:pt x="369" y="180"/>
                    <a:pt x="369" y="180"/>
                  </a:cubicBezTo>
                  <a:cubicBezTo>
                    <a:pt x="372" y="184"/>
                    <a:pt x="374" y="188"/>
                    <a:pt x="377" y="192"/>
                  </a:cubicBezTo>
                  <a:cubicBezTo>
                    <a:pt x="378" y="194"/>
                    <a:pt x="380" y="196"/>
                    <a:pt x="381" y="198"/>
                  </a:cubicBezTo>
                  <a:cubicBezTo>
                    <a:pt x="387" y="205"/>
                    <a:pt x="392" y="211"/>
                    <a:pt x="399" y="217"/>
                  </a:cubicBezTo>
                  <a:cubicBezTo>
                    <a:pt x="402" y="220"/>
                    <a:pt x="405" y="223"/>
                    <a:pt x="410" y="226"/>
                  </a:cubicBezTo>
                  <a:cubicBezTo>
                    <a:pt x="415" y="228"/>
                    <a:pt x="421" y="231"/>
                    <a:pt x="431" y="232"/>
                  </a:cubicBezTo>
                  <a:cubicBezTo>
                    <a:pt x="431" y="232"/>
                    <a:pt x="431" y="232"/>
                    <a:pt x="431" y="232"/>
                  </a:cubicBezTo>
                  <a:cubicBezTo>
                    <a:pt x="439" y="232"/>
                    <a:pt x="448" y="229"/>
                    <a:pt x="454" y="224"/>
                  </a:cubicBezTo>
                  <a:cubicBezTo>
                    <a:pt x="463" y="216"/>
                    <a:pt x="466" y="207"/>
                    <a:pt x="468" y="201"/>
                  </a:cubicBezTo>
                  <a:cubicBezTo>
                    <a:pt x="470" y="194"/>
                    <a:pt x="470" y="188"/>
                    <a:pt x="470" y="181"/>
                  </a:cubicBezTo>
                  <a:cubicBezTo>
                    <a:pt x="470" y="167"/>
                    <a:pt x="467" y="149"/>
                    <a:pt x="463" y="124"/>
                  </a:cubicBezTo>
                  <a:cubicBezTo>
                    <a:pt x="458" y="99"/>
                    <a:pt x="450" y="67"/>
                    <a:pt x="440" y="28"/>
                  </a:cubicBezTo>
                  <a:cubicBezTo>
                    <a:pt x="435" y="10"/>
                    <a:pt x="418" y="0"/>
                    <a:pt x="401" y="5"/>
                  </a:cubicBezTo>
                  <a:cubicBezTo>
                    <a:pt x="384" y="9"/>
                    <a:pt x="373" y="27"/>
                    <a:pt x="378" y="44"/>
                  </a:cubicBezTo>
                  <a:cubicBezTo>
                    <a:pt x="382" y="61"/>
                    <a:pt x="386" y="76"/>
                    <a:pt x="390" y="90"/>
                  </a:cubicBezTo>
                  <a:cubicBezTo>
                    <a:pt x="385" y="81"/>
                    <a:pt x="380" y="73"/>
                    <a:pt x="377" y="66"/>
                  </a:cubicBezTo>
                  <a:cubicBezTo>
                    <a:pt x="376" y="65"/>
                    <a:pt x="375" y="63"/>
                    <a:pt x="375" y="62"/>
                  </a:cubicBezTo>
                  <a:cubicBezTo>
                    <a:pt x="370" y="54"/>
                    <a:pt x="368" y="49"/>
                    <a:pt x="368" y="49"/>
                  </a:cubicBezTo>
                  <a:cubicBezTo>
                    <a:pt x="367" y="48"/>
                    <a:pt x="367" y="47"/>
                    <a:pt x="367" y="47"/>
                  </a:cubicBezTo>
                  <a:cubicBezTo>
                    <a:pt x="349" y="74"/>
                    <a:pt x="319" y="92"/>
                    <a:pt x="284" y="92"/>
                  </a:cubicBezTo>
                  <a:cubicBezTo>
                    <a:pt x="283" y="92"/>
                    <a:pt x="283" y="92"/>
                    <a:pt x="282" y="92"/>
                  </a:cubicBezTo>
                  <a:cubicBezTo>
                    <a:pt x="284" y="97"/>
                    <a:pt x="284" y="97"/>
                    <a:pt x="284" y="97"/>
                  </a:cubicBezTo>
                  <a:cubicBezTo>
                    <a:pt x="282" y="99"/>
                    <a:pt x="282" y="99"/>
                    <a:pt x="282" y="99"/>
                  </a:cubicBezTo>
                  <a:cubicBezTo>
                    <a:pt x="276" y="104"/>
                    <a:pt x="268" y="107"/>
                    <a:pt x="261" y="107"/>
                  </a:cubicBezTo>
                  <a:cubicBezTo>
                    <a:pt x="253" y="107"/>
                    <a:pt x="245" y="104"/>
                    <a:pt x="239" y="99"/>
                  </a:cubicBezTo>
                  <a:cubicBezTo>
                    <a:pt x="238" y="97"/>
                    <a:pt x="238" y="97"/>
                    <a:pt x="238" y="97"/>
                  </a:cubicBezTo>
                  <a:cubicBezTo>
                    <a:pt x="242" y="82"/>
                    <a:pt x="242" y="82"/>
                    <a:pt x="242" y="82"/>
                  </a:cubicBezTo>
                  <a:cubicBezTo>
                    <a:pt x="220" y="72"/>
                    <a:pt x="202" y="53"/>
                    <a:pt x="193" y="30"/>
                  </a:cubicBezTo>
                  <a:cubicBezTo>
                    <a:pt x="183" y="30"/>
                    <a:pt x="183" y="30"/>
                    <a:pt x="183" y="30"/>
                  </a:cubicBezTo>
                  <a:cubicBezTo>
                    <a:pt x="179" y="30"/>
                    <a:pt x="175" y="31"/>
                    <a:pt x="172" y="33"/>
                  </a:cubicBezTo>
                  <a:cubicBezTo>
                    <a:pt x="171" y="33"/>
                    <a:pt x="171" y="33"/>
                    <a:pt x="171" y="33"/>
                  </a:cubicBezTo>
                  <a:cubicBezTo>
                    <a:pt x="171" y="33"/>
                    <a:pt x="171" y="33"/>
                    <a:pt x="171" y="33"/>
                  </a:cubicBezTo>
                  <a:cubicBezTo>
                    <a:pt x="169" y="34"/>
                    <a:pt x="160" y="37"/>
                    <a:pt x="148" y="45"/>
                  </a:cubicBezTo>
                  <a:cubicBezTo>
                    <a:pt x="141" y="50"/>
                    <a:pt x="132" y="56"/>
                    <a:pt x="124" y="65"/>
                  </a:cubicBezTo>
                  <a:cubicBezTo>
                    <a:pt x="101" y="87"/>
                    <a:pt x="77" y="124"/>
                    <a:pt x="72" y="178"/>
                  </a:cubicBezTo>
                  <a:cubicBezTo>
                    <a:pt x="72" y="178"/>
                    <a:pt x="72" y="178"/>
                    <a:pt x="72" y="178"/>
                  </a:cubicBezTo>
                  <a:cubicBezTo>
                    <a:pt x="71" y="185"/>
                    <a:pt x="71" y="192"/>
                    <a:pt x="71" y="199"/>
                  </a:cubicBezTo>
                  <a:close/>
                  <a:moveTo>
                    <a:pt x="72" y="178"/>
                  </a:moveTo>
                  <a:cubicBezTo>
                    <a:pt x="72" y="178"/>
                    <a:pt x="72" y="178"/>
                    <a:pt x="72" y="178"/>
                  </a:cubicBezTo>
                  <a:cubicBezTo>
                    <a:pt x="72" y="178"/>
                    <a:pt x="72" y="178"/>
                    <a:pt x="72" y="178"/>
                  </a:cubicBezTo>
                  <a:cubicBezTo>
                    <a:pt x="72" y="178"/>
                    <a:pt x="72" y="178"/>
                    <a:pt x="72" y="178"/>
                  </a:cubicBezTo>
                  <a:close/>
                  <a:moveTo>
                    <a:pt x="245" y="116"/>
                  </a:moveTo>
                  <a:cubicBezTo>
                    <a:pt x="250" y="118"/>
                    <a:pt x="255" y="119"/>
                    <a:pt x="261" y="119"/>
                  </a:cubicBezTo>
                  <a:cubicBezTo>
                    <a:pt x="261" y="119"/>
                    <a:pt x="261" y="119"/>
                    <a:pt x="261" y="119"/>
                  </a:cubicBezTo>
                  <a:cubicBezTo>
                    <a:pt x="261" y="119"/>
                    <a:pt x="261" y="119"/>
                    <a:pt x="261" y="119"/>
                  </a:cubicBezTo>
                  <a:cubicBezTo>
                    <a:pt x="266" y="119"/>
                    <a:pt x="272" y="118"/>
                    <a:pt x="277" y="116"/>
                  </a:cubicBezTo>
                  <a:cubicBezTo>
                    <a:pt x="299" y="277"/>
                    <a:pt x="299" y="277"/>
                    <a:pt x="299" y="277"/>
                  </a:cubicBezTo>
                  <a:cubicBezTo>
                    <a:pt x="261" y="325"/>
                    <a:pt x="261" y="325"/>
                    <a:pt x="261" y="325"/>
                  </a:cubicBezTo>
                  <a:cubicBezTo>
                    <a:pt x="223" y="277"/>
                    <a:pt x="223" y="277"/>
                    <a:pt x="223" y="277"/>
                  </a:cubicBezTo>
                  <a:lnTo>
                    <a:pt x="245" y="116"/>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grpSp>
      <p:sp>
        <p:nvSpPr>
          <p:cNvPr id="49" name="矩形 48"/>
          <p:cNvSpPr/>
          <p:nvPr/>
        </p:nvSpPr>
        <p:spPr>
          <a:xfrm>
            <a:off x="4438158" y="0"/>
            <a:ext cx="3315685" cy="814647"/>
          </a:xfrm>
          <a:prstGeom prst="rect">
            <a:avLst/>
          </a:prstGeom>
          <a:solidFill>
            <a:srgbClr val="00B1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b="1" dirty="0" smtClean="0">
                <a:latin typeface="Times New Roman" pitchFamily="18" charset="0"/>
                <a:ea typeface="黑体" pitchFamily="49" charset="-122"/>
                <a:cs typeface="Times New Roman" pitchFamily="18" charset="0"/>
              </a:rPr>
              <a:t>Outline</a:t>
            </a:r>
            <a:endParaRPr lang="zh-CN" altLang="en-US" sz="4400" b="1" dirty="0">
              <a:latin typeface="Times New Roman" pitchFamily="18" charset="0"/>
              <a:ea typeface="黑体" pitchFamily="49" charset="-122"/>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med" p14:dur="650">
        <p:pull/>
      </p:transition>
    </mc:Choice>
    <mc:Fallback>
      <p:transition spd="med">
        <p:pull/>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7" name="文本框 6"/>
          <p:cNvSpPr txBox="1"/>
          <p:nvPr/>
        </p:nvSpPr>
        <p:spPr>
          <a:xfrm>
            <a:off x="4220326" y="-464373"/>
            <a:ext cx="3751348" cy="7786747"/>
          </a:xfrm>
          <a:prstGeom prst="rect">
            <a:avLst/>
          </a:prstGeom>
          <a:noFill/>
        </p:spPr>
        <p:txBody>
          <a:bodyPr wrap="none" rtlCol="0">
            <a:spAutoFit/>
          </a:bodyPr>
          <a:lstStyle/>
          <a:p>
            <a:pPr algn="ctr"/>
            <a:r>
              <a:rPr lang="en-US" altLang="zh-CN" sz="50000" b="1" dirty="0" smtClean="0">
                <a:solidFill>
                  <a:schemeClr val="bg1">
                    <a:alpha val="24000"/>
                  </a:schemeClr>
                </a:solidFill>
              </a:rPr>
              <a:t>1</a:t>
            </a:r>
            <a:endParaRPr lang="zh-CN" altLang="en-US" sz="50000" b="1" dirty="0">
              <a:solidFill>
                <a:schemeClr val="bg1">
                  <a:alpha val="24000"/>
                </a:schemeClr>
              </a:solidFill>
            </a:endParaRPr>
          </a:p>
        </p:txBody>
      </p:sp>
      <p:sp>
        <p:nvSpPr>
          <p:cNvPr id="8" name="文本框 7"/>
          <p:cNvSpPr txBox="1"/>
          <p:nvPr/>
        </p:nvSpPr>
        <p:spPr>
          <a:xfrm>
            <a:off x="3414910" y="2027962"/>
            <a:ext cx="5343129" cy="1754326"/>
          </a:xfrm>
          <a:prstGeom prst="rect">
            <a:avLst/>
          </a:prstGeom>
          <a:noFill/>
          <a:effectLst>
            <a:outerShdw dist="152400" dir="2700000" algn="tl" rotWithShape="0">
              <a:prstClr val="black">
                <a:alpha val="20000"/>
              </a:prstClr>
            </a:outerShdw>
          </a:effectLst>
        </p:spPr>
        <p:txBody>
          <a:bodyPr wrap="none" rtlCol="0">
            <a:spAutoFit/>
          </a:bodyPr>
          <a:lstStyle/>
          <a:p>
            <a:pPr algn="ctr"/>
            <a:r>
              <a:rPr lang="en-US" altLang="zh-CN" sz="10800" b="1" dirty="0" smtClean="0">
                <a:solidFill>
                  <a:schemeClr val="bg1"/>
                </a:solidFill>
              </a:rPr>
              <a:t>Context</a:t>
            </a:r>
            <a:endParaRPr lang="zh-CN" altLang="en-US" sz="10800" b="1" dirty="0">
              <a:solidFill>
                <a:schemeClr val="bg1"/>
              </a:solidFill>
            </a:endParaRPr>
          </a:p>
        </p:txBody>
      </p:sp>
      <p:sp>
        <p:nvSpPr>
          <p:cNvPr id="5" name="文本框 4"/>
          <p:cNvSpPr txBox="1"/>
          <p:nvPr/>
        </p:nvSpPr>
        <p:spPr>
          <a:xfrm>
            <a:off x="7491371" y="3763693"/>
            <a:ext cx="3700503" cy="2713307"/>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2400" b="1" dirty="0" smtClean="0">
                <a:solidFill>
                  <a:schemeClr val="bg1">
                    <a:lumMod val="95000"/>
                  </a:schemeClr>
                </a:solidFill>
              </a:rPr>
              <a:t>恶意程序</a:t>
            </a:r>
            <a:endParaRPr lang="en-US" altLang="zh-CN" sz="2400" b="1" dirty="0" smtClean="0">
              <a:solidFill>
                <a:schemeClr val="bg1">
                  <a:lumMod val="95000"/>
                </a:schemeClr>
              </a:solidFill>
            </a:endParaRPr>
          </a:p>
          <a:p>
            <a:pPr marL="285750" indent="-285750">
              <a:lnSpc>
                <a:spcPct val="120000"/>
              </a:lnSpc>
              <a:buFont typeface="Arial" panose="020B0604020202020204" pitchFamily="34" charset="0"/>
              <a:buChar char="•"/>
            </a:pPr>
            <a:r>
              <a:rPr lang="zh-CN" altLang="en-US" sz="2400" b="1" dirty="0" smtClean="0">
                <a:solidFill>
                  <a:schemeClr val="bg1">
                    <a:lumMod val="95000"/>
                  </a:schemeClr>
                </a:solidFill>
              </a:rPr>
              <a:t>安全漏洞</a:t>
            </a:r>
            <a:endParaRPr lang="en-US" altLang="zh-CN" sz="2400" b="1" dirty="0" smtClean="0">
              <a:solidFill>
                <a:schemeClr val="bg1">
                  <a:lumMod val="95000"/>
                </a:schemeClr>
              </a:solidFill>
            </a:endParaRPr>
          </a:p>
          <a:p>
            <a:pPr marL="285750" indent="-285750">
              <a:lnSpc>
                <a:spcPct val="120000"/>
              </a:lnSpc>
              <a:buFont typeface="Arial" panose="020B0604020202020204" pitchFamily="34" charset="0"/>
              <a:buChar char="•"/>
            </a:pPr>
            <a:r>
              <a:rPr lang="en-US" altLang="zh-CN" sz="2400" b="1" dirty="0" err="1" smtClean="0">
                <a:solidFill>
                  <a:schemeClr val="bg1">
                    <a:lumMod val="95000"/>
                  </a:schemeClr>
                </a:solidFill>
              </a:rPr>
              <a:t>DoS</a:t>
            </a:r>
            <a:r>
              <a:rPr lang="zh-CN" altLang="en-US" sz="2400" b="1" dirty="0" smtClean="0">
                <a:solidFill>
                  <a:schemeClr val="bg1">
                    <a:lumMod val="95000"/>
                  </a:schemeClr>
                </a:solidFill>
              </a:rPr>
              <a:t>攻击</a:t>
            </a:r>
            <a:endParaRPr lang="en-US" altLang="zh-CN" sz="2400" b="1" dirty="0" smtClean="0">
              <a:solidFill>
                <a:schemeClr val="bg1">
                  <a:lumMod val="95000"/>
                </a:schemeClr>
              </a:solidFill>
            </a:endParaRPr>
          </a:p>
          <a:p>
            <a:pPr marL="285750" indent="-285750">
              <a:lnSpc>
                <a:spcPct val="120000"/>
              </a:lnSpc>
              <a:buFont typeface="Arial" panose="020B0604020202020204" pitchFamily="34" charset="0"/>
              <a:buChar char="•"/>
            </a:pPr>
            <a:r>
              <a:rPr lang="zh-CN" altLang="en-US" sz="2400" b="1" dirty="0" smtClean="0">
                <a:solidFill>
                  <a:schemeClr val="bg1">
                    <a:lumMod val="95000"/>
                  </a:schemeClr>
                </a:solidFill>
              </a:rPr>
              <a:t>网站安全</a:t>
            </a:r>
            <a:endParaRPr lang="en-US" altLang="zh-CN" sz="2400" b="1" dirty="0" smtClean="0">
              <a:solidFill>
                <a:schemeClr val="bg1">
                  <a:lumMod val="95000"/>
                </a:schemeClr>
              </a:solidFill>
            </a:endParaRPr>
          </a:p>
          <a:p>
            <a:pPr marL="285750" indent="-285750">
              <a:lnSpc>
                <a:spcPct val="120000"/>
              </a:lnSpc>
              <a:buFont typeface="Arial" panose="020B0604020202020204" pitchFamily="34" charset="0"/>
              <a:buChar char="•"/>
            </a:pPr>
            <a:r>
              <a:rPr lang="zh-CN" altLang="en-US" sz="2400" b="1" dirty="0" smtClean="0">
                <a:solidFill>
                  <a:schemeClr val="bg1">
                    <a:lumMod val="95000"/>
                  </a:schemeClr>
                </a:solidFill>
              </a:rPr>
              <a:t>工业互联网安全</a:t>
            </a:r>
            <a:endParaRPr lang="en-US" altLang="zh-CN" sz="2400" b="1" dirty="0" smtClean="0">
              <a:solidFill>
                <a:schemeClr val="bg1">
                  <a:lumMod val="95000"/>
                </a:schemeClr>
              </a:solidFill>
            </a:endParaRPr>
          </a:p>
          <a:p>
            <a:pPr marL="285750" indent="-285750">
              <a:lnSpc>
                <a:spcPct val="120000"/>
              </a:lnSpc>
              <a:buFont typeface="Arial" panose="020B0604020202020204" pitchFamily="34" charset="0"/>
              <a:buChar char="•"/>
            </a:pPr>
            <a:r>
              <a:rPr lang="zh-CN" altLang="en-US" sz="2400" b="1" dirty="0" smtClean="0">
                <a:solidFill>
                  <a:schemeClr val="bg1">
                    <a:lumMod val="95000"/>
                  </a:schemeClr>
                </a:solidFill>
              </a:rPr>
              <a:t>互联网金融安全</a:t>
            </a:r>
            <a:endParaRPr lang="zh-CN" altLang="en-US" sz="2400" b="1" dirty="0">
              <a:solidFill>
                <a:schemeClr val="bg1">
                  <a:lumMod val="95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spd="med">
        <p14:prism/>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smtClean="0">
                <a:solidFill>
                  <a:srgbClr val="00B187"/>
                </a:solidFill>
              </a:rPr>
              <a:t>Context</a:t>
            </a:r>
            <a:endParaRPr lang="zh-CN" altLang="en-US" sz="4400" b="1" dirty="0">
              <a:solidFill>
                <a:srgbClr val="00B187"/>
              </a:solidFill>
            </a:endParaRPr>
          </a:p>
        </p:txBody>
      </p:sp>
      <p:sp>
        <p:nvSpPr>
          <p:cNvPr id="320" name="矩形 319"/>
          <p:cNvSpPr/>
          <p:nvPr/>
        </p:nvSpPr>
        <p:spPr>
          <a:xfrm>
            <a:off x="356726" y="2459553"/>
            <a:ext cx="5424949" cy="3539430"/>
          </a:xfrm>
          <a:prstGeom prst="rect">
            <a:avLst/>
          </a:prstGeom>
        </p:spPr>
        <p:txBody>
          <a:bodyPr wrap="square">
            <a:spAutoFit/>
          </a:bodyPr>
          <a:lstStyle/>
          <a:p>
            <a:pPr latinLnBrk="1"/>
            <a:r>
              <a:rPr lang="en-US" altLang="zh-CN" sz="2800" dirty="0" smtClean="0">
                <a:solidFill>
                  <a:schemeClr val="tx1">
                    <a:lumMod val="65000"/>
                    <a:lumOff val="35000"/>
                  </a:schemeClr>
                </a:solidFill>
                <a:latin typeface="lucida grande"/>
              </a:rPr>
              <a:t>2018</a:t>
            </a:r>
            <a:r>
              <a:rPr lang="zh-CN" altLang="en-US" sz="2800" dirty="0" smtClean="0">
                <a:solidFill>
                  <a:schemeClr val="tx1">
                    <a:lumMod val="65000"/>
                    <a:lumOff val="35000"/>
                  </a:schemeClr>
                </a:solidFill>
                <a:latin typeface="lucida grande"/>
              </a:rPr>
              <a:t>年， </a:t>
            </a:r>
            <a:r>
              <a:rPr lang="en-US" altLang="zh-CN" sz="2800" dirty="0" smtClean="0">
                <a:solidFill>
                  <a:schemeClr val="tx1">
                    <a:lumMod val="65000"/>
                    <a:lumOff val="35000"/>
                  </a:schemeClr>
                </a:solidFill>
                <a:latin typeface="lucida grande"/>
              </a:rPr>
              <a:t>CNCERT</a:t>
            </a:r>
            <a:r>
              <a:rPr lang="zh-CN" altLang="en-US" sz="2800" dirty="0" smtClean="0">
                <a:solidFill>
                  <a:schemeClr val="tx1">
                    <a:lumMod val="65000"/>
                    <a:lumOff val="35000"/>
                  </a:schemeClr>
                </a:solidFill>
                <a:latin typeface="lucida grande"/>
              </a:rPr>
              <a:t>全年捕获计算机恶意程序样本数量超过 </a:t>
            </a:r>
            <a:r>
              <a:rPr lang="en-US" altLang="zh-CN" sz="2800" dirty="0" smtClean="0">
                <a:solidFill>
                  <a:srgbClr val="FF0000"/>
                </a:solidFill>
                <a:latin typeface="lucida grande"/>
              </a:rPr>
              <a:t>1</a:t>
            </a:r>
            <a:r>
              <a:rPr lang="zh-CN" altLang="en-US" sz="2800" dirty="0" smtClean="0">
                <a:solidFill>
                  <a:srgbClr val="FF0000"/>
                </a:solidFill>
                <a:latin typeface="lucida grande"/>
              </a:rPr>
              <a:t>亿个</a:t>
            </a:r>
            <a:r>
              <a:rPr lang="zh-CN" altLang="en-US" sz="2800" dirty="0" smtClean="0">
                <a:solidFill>
                  <a:schemeClr val="tx1">
                    <a:lumMod val="65000"/>
                    <a:lumOff val="35000"/>
                  </a:schemeClr>
                </a:solidFill>
                <a:latin typeface="lucida grande"/>
              </a:rPr>
              <a:t>，涉及计算机恶意程序家族 </a:t>
            </a:r>
            <a:r>
              <a:rPr lang="en-US" altLang="zh-CN" sz="2800" dirty="0" smtClean="0">
                <a:solidFill>
                  <a:schemeClr val="tx1">
                    <a:lumMod val="65000"/>
                    <a:lumOff val="35000"/>
                  </a:schemeClr>
                </a:solidFill>
                <a:latin typeface="lucida grande"/>
              </a:rPr>
              <a:t>51 </a:t>
            </a:r>
            <a:r>
              <a:rPr lang="zh-CN" altLang="en-US" sz="2800" dirty="0" smtClean="0">
                <a:solidFill>
                  <a:schemeClr val="tx1">
                    <a:lumMod val="65000"/>
                    <a:lumOff val="35000"/>
                  </a:schemeClr>
                </a:solidFill>
                <a:latin typeface="lucida grande"/>
              </a:rPr>
              <a:t>万余个，较 </a:t>
            </a:r>
            <a:r>
              <a:rPr lang="en-US" altLang="zh-CN" sz="2800" dirty="0" smtClean="0">
                <a:solidFill>
                  <a:schemeClr val="tx1">
                    <a:lumMod val="65000"/>
                    <a:lumOff val="35000"/>
                  </a:schemeClr>
                </a:solidFill>
                <a:latin typeface="lucida grande"/>
              </a:rPr>
              <a:t>2017 </a:t>
            </a:r>
            <a:r>
              <a:rPr lang="zh-CN" altLang="en-US" sz="2800" dirty="0" smtClean="0">
                <a:solidFill>
                  <a:schemeClr val="tx1">
                    <a:lumMod val="65000"/>
                    <a:lumOff val="35000"/>
                  </a:schemeClr>
                </a:solidFill>
                <a:latin typeface="lucida grande"/>
              </a:rPr>
              <a:t>年</a:t>
            </a:r>
            <a:r>
              <a:rPr lang="zh-CN" altLang="en-US" sz="2800" dirty="0" smtClean="0">
                <a:solidFill>
                  <a:srgbClr val="FF0000"/>
                </a:solidFill>
                <a:latin typeface="lucida grande"/>
              </a:rPr>
              <a:t>增加 </a:t>
            </a:r>
            <a:r>
              <a:rPr lang="en-US" altLang="zh-CN" sz="2800" dirty="0" smtClean="0">
                <a:solidFill>
                  <a:srgbClr val="FF0000"/>
                </a:solidFill>
                <a:latin typeface="lucida grande"/>
              </a:rPr>
              <a:t>8,132 </a:t>
            </a:r>
            <a:r>
              <a:rPr lang="zh-CN" altLang="en-US" sz="2800" dirty="0" smtClean="0">
                <a:solidFill>
                  <a:schemeClr val="tx1">
                    <a:lumMod val="65000"/>
                    <a:lumOff val="35000"/>
                  </a:schemeClr>
                </a:solidFill>
                <a:latin typeface="lucida grande"/>
              </a:rPr>
              <a:t>个。全年计算机恶意程序传播次数日均达</a:t>
            </a:r>
            <a:r>
              <a:rPr lang="en-US" altLang="zh-CN" sz="2800" dirty="0" smtClean="0">
                <a:solidFill>
                  <a:srgbClr val="FF0000"/>
                </a:solidFill>
                <a:latin typeface="lucida grande"/>
              </a:rPr>
              <a:t>500</a:t>
            </a:r>
            <a:r>
              <a:rPr lang="zh-CN" altLang="en-US" sz="2800" dirty="0" smtClean="0">
                <a:solidFill>
                  <a:srgbClr val="FF0000"/>
                </a:solidFill>
                <a:latin typeface="lucida grande"/>
              </a:rPr>
              <a:t>万余次</a:t>
            </a:r>
            <a:r>
              <a:rPr lang="zh-CN" altLang="en-US" sz="2800" dirty="0" smtClean="0">
                <a:solidFill>
                  <a:schemeClr val="tx1">
                    <a:lumMod val="65000"/>
                    <a:lumOff val="35000"/>
                  </a:schemeClr>
                </a:solidFill>
                <a:latin typeface="lucida grande"/>
              </a:rPr>
              <a:t>！</a:t>
            </a:r>
            <a:endParaRPr lang="en-US" altLang="zh-CN" sz="2800" dirty="0" smtClean="0">
              <a:solidFill>
                <a:schemeClr val="tx1">
                  <a:lumMod val="65000"/>
                  <a:lumOff val="35000"/>
                </a:schemeClr>
              </a:solidFill>
              <a:latin typeface="lucida grande"/>
            </a:endParaRPr>
          </a:p>
          <a:p>
            <a:pPr latinLnBrk="1"/>
            <a:r>
              <a:rPr lang="zh-CN" altLang="en-US" sz="2800" dirty="0" smtClean="0">
                <a:solidFill>
                  <a:schemeClr val="tx1">
                    <a:lumMod val="65000"/>
                    <a:lumOff val="35000"/>
                  </a:schemeClr>
                </a:solidFill>
                <a:latin typeface="lucida grande"/>
              </a:rPr>
              <a:t>传播源主要来自来自</a:t>
            </a:r>
            <a:r>
              <a:rPr lang="zh-CN" altLang="en-US" sz="2800" dirty="0" smtClean="0">
                <a:solidFill>
                  <a:srgbClr val="FF0000"/>
                </a:solidFill>
                <a:latin typeface="lucida grande"/>
              </a:rPr>
              <a:t>美国、加拿大和俄罗斯</a:t>
            </a:r>
            <a:r>
              <a:rPr lang="zh-CN" altLang="en-US" sz="2800" dirty="0" smtClean="0">
                <a:solidFill>
                  <a:schemeClr val="tx1">
                    <a:lumMod val="65000"/>
                    <a:lumOff val="35000"/>
                  </a:schemeClr>
                </a:solidFill>
                <a:latin typeface="lucida grande"/>
              </a:rPr>
              <a:t>等国家和地区</a:t>
            </a:r>
            <a:endParaRPr lang="zh-CN" altLang="en-US" sz="2800" i="0" dirty="0">
              <a:solidFill>
                <a:schemeClr val="tx1">
                  <a:lumMod val="65000"/>
                  <a:lumOff val="35000"/>
                </a:schemeClr>
              </a:solidFill>
              <a:effectLst/>
              <a:latin typeface="lucida grande"/>
            </a:endParaRPr>
          </a:p>
        </p:txBody>
      </p:sp>
      <p:sp>
        <p:nvSpPr>
          <p:cNvPr id="323" name="矩形 322"/>
          <p:cNvSpPr/>
          <p:nvPr/>
        </p:nvSpPr>
        <p:spPr>
          <a:xfrm>
            <a:off x="434196" y="1637427"/>
            <a:ext cx="3108543" cy="646331"/>
          </a:xfrm>
          <a:prstGeom prst="rect">
            <a:avLst/>
          </a:prstGeom>
        </p:spPr>
        <p:txBody>
          <a:bodyPr wrap="none">
            <a:spAutoFit/>
          </a:bodyPr>
          <a:lstStyle/>
          <a:p>
            <a:pPr lvl="0" algn="l" eaLnBrk="1" latinLnBrk="1" hangingPunct="1">
              <a:lnSpc>
                <a:spcPct val="100000"/>
              </a:lnSpc>
            </a:pPr>
            <a:r>
              <a:rPr lang="en-US" altLang="zh-CN" sz="3600" dirty="0" smtClean="0">
                <a:solidFill>
                  <a:srgbClr val="00B187"/>
                </a:solidFill>
                <a:latin typeface="lucida grande"/>
              </a:rPr>
              <a:t>(</a:t>
            </a:r>
            <a:r>
              <a:rPr lang="zh-CN" altLang="en-US" sz="3600" dirty="0" smtClean="0">
                <a:solidFill>
                  <a:srgbClr val="00B187"/>
                </a:solidFill>
                <a:latin typeface="lucida grande"/>
              </a:rPr>
              <a:t>一）恶意程序</a:t>
            </a:r>
            <a:endParaRPr lang="zh-CN" altLang="en-US" sz="3600" i="0" dirty="0" smtClean="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grpSp>
        <p:nvGrpSpPr>
          <p:cNvPr id="83" name="组合 82"/>
          <p:cNvGrpSpPr/>
          <p:nvPr/>
        </p:nvGrpSpPr>
        <p:grpSpPr>
          <a:xfrm>
            <a:off x="6981825" y="1409699"/>
            <a:ext cx="4495800" cy="3371980"/>
            <a:chOff x="6981825" y="152399"/>
            <a:chExt cx="4495800" cy="3371980"/>
          </a:xfrm>
        </p:grpSpPr>
        <p:sp>
          <p:nvSpPr>
            <p:cNvPr id="316" name="文本框 315"/>
            <p:cNvSpPr txBox="1"/>
            <p:nvPr/>
          </p:nvSpPr>
          <p:spPr>
            <a:xfrm>
              <a:off x="6981825" y="2878048"/>
              <a:ext cx="4495800" cy="646331"/>
            </a:xfrm>
            <a:prstGeom prst="rect">
              <a:avLst/>
            </a:prstGeom>
            <a:noFill/>
          </p:spPr>
          <p:txBody>
            <a:bodyPr wrap="square" rtlCol="0">
              <a:spAutoFit/>
            </a:bodyPr>
            <a:lstStyle/>
            <a:p>
              <a:pPr algn="ctr"/>
              <a:r>
                <a:rPr lang="en-US" altLang="zh-CN" dirty="0" smtClean="0">
                  <a:solidFill>
                    <a:schemeClr val="bg1"/>
                  </a:solidFill>
                </a:rPr>
                <a:t>2018 </a:t>
              </a:r>
              <a:r>
                <a:rPr lang="zh-CN" altLang="en-US" dirty="0" smtClean="0">
                  <a:solidFill>
                    <a:schemeClr val="bg1"/>
                  </a:solidFill>
                </a:rPr>
                <a:t>年计算机恶意代码传播源位于境外分布情况 </a:t>
              </a:r>
              <a:endParaRPr lang="zh-CN" altLang="en-US" dirty="0">
                <a:solidFill>
                  <a:schemeClr val="bg1"/>
                </a:solidFill>
              </a:endParaRPr>
            </a:p>
          </p:txBody>
        </p:sp>
        <p:pic>
          <p:nvPicPr>
            <p:cNvPr id="24578" name="Picture 2"/>
            <p:cNvPicPr>
              <a:picLocks noChangeAspect="1" noChangeArrowheads="1"/>
            </p:cNvPicPr>
            <p:nvPr/>
          </p:nvPicPr>
          <p:blipFill>
            <a:blip r:embed="rId2" cstate="print"/>
            <a:srcRect/>
            <a:stretch>
              <a:fillRect/>
            </a:stretch>
          </p:blipFill>
          <p:spPr bwMode="auto">
            <a:xfrm>
              <a:off x="7215189" y="152399"/>
              <a:ext cx="4018708" cy="2695575"/>
            </a:xfrm>
            <a:prstGeom prst="rect">
              <a:avLst/>
            </a:prstGeom>
            <a:noFill/>
            <a:ln w="9525">
              <a:noFill/>
              <a:miter lim="800000"/>
              <a:headEnd/>
              <a:tailEnd/>
            </a:ln>
          </p:spPr>
        </p:pic>
      </p:grpSp>
    </p:spTree>
  </p:cSld>
  <p:clrMapOvr>
    <a:masterClrMapping/>
  </p:clrMapOvr>
  <mc:AlternateContent xmlns:mc="http://schemas.openxmlformats.org/markup-compatibility/2006">
    <mc:Choice xmlns="" xmlns:p14="http://schemas.microsoft.com/office/powerpoint/2010/main" Requires="p14">
      <p:transition spd="med" p14:dur="650">
        <p:push dir="r"/>
      </p:transition>
    </mc:Choice>
    <mc:Fallback>
      <p:transition spd="med">
        <p:push dir="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smtClean="0">
                <a:solidFill>
                  <a:srgbClr val="00B187"/>
                </a:solidFill>
              </a:rPr>
              <a:t>Context</a:t>
            </a:r>
            <a:endParaRPr lang="zh-CN" altLang="en-US" sz="4400" b="1" dirty="0">
              <a:solidFill>
                <a:srgbClr val="00B187"/>
              </a:solidFill>
            </a:endParaRPr>
          </a:p>
        </p:txBody>
      </p:sp>
      <p:sp>
        <p:nvSpPr>
          <p:cNvPr id="320" name="矩形 319"/>
          <p:cNvSpPr/>
          <p:nvPr/>
        </p:nvSpPr>
        <p:spPr>
          <a:xfrm>
            <a:off x="318626" y="2707203"/>
            <a:ext cx="5424949" cy="2246769"/>
          </a:xfrm>
          <a:prstGeom prst="rect">
            <a:avLst/>
          </a:prstGeom>
        </p:spPr>
        <p:txBody>
          <a:bodyPr wrap="square">
            <a:spAutoFit/>
          </a:bodyPr>
          <a:lstStyle/>
          <a:p>
            <a:pPr latinLnBrk="1"/>
            <a:r>
              <a:rPr lang="zh-CN" altLang="en-US" sz="2800" dirty="0" smtClean="0">
                <a:solidFill>
                  <a:schemeClr val="tx1">
                    <a:lumMod val="65000"/>
                    <a:lumOff val="35000"/>
                  </a:schemeClr>
                </a:solidFill>
                <a:latin typeface="lucida grande"/>
              </a:rPr>
              <a:t>境内受计算机恶意程序攻击的 </a:t>
            </a:r>
            <a:r>
              <a:rPr lang="en-US" altLang="zh-CN" sz="2800" dirty="0" smtClean="0">
                <a:solidFill>
                  <a:schemeClr val="tx1">
                    <a:lumMod val="65000"/>
                    <a:lumOff val="35000"/>
                  </a:schemeClr>
                </a:solidFill>
                <a:latin typeface="lucida grande"/>
              </a:rPr>
              <a:t>IP </a:t>
            </a:r>
            <a:r>
              <a:rPr lang="zh-CN" altLang="en-US" sz="2800" dirty="0" smtClean="0">
                <a:solidFill>
                  <a:schemeClr val="tx1">
                    <a:lumMod val="65000"/>
                    <a:lumOff val="35000"/>
                  </a:schemeClr>
                </a:solidFill>
                <a:latin typeface="lucida grande"/>
              </a:rPr>
              <a:t>地址约 </a:t>
            </a:r>
            <a:r>
              <a:rPr lang="en-US" altLang="zh-CN" sz="2800" dirty="0" smtClean="0">
                <a:solidFill>
                  <a:schemeClr val="tx1">
                    <a:lumMod val="65000"/>
                    <a:lumOff val="35000"/>
                  </a:schemeClr>
                </a:solidFill>
                <a:latin typeface="lucida grande"/>
              </a:rPr>
              <a:t>5,946 </a:t>
            </a:r>
            <a:r>
              <a:rPr lang="zh-CN" altLang="en-US" sz="2800" dirty="0" smtClean="0">
                <a:solidFill>
                  <a:schemeClr val="tx1">
                    <a:lumMod val="65000"/>
                    <a:lumOff val="35000"/>
                  </a:schemeClr>
                </a:solidFill>
                <a:latin typeface="lucida grande"/>
              </a:rPr>
              <a:t>万个，约占我国 </a:t>
            </a:r>
            <a:r>
              <a:rPr lang="en-US" altLang="zh-CN" sz="2800" dirty="0" smtClean="0">
                <a:solidFill>
                  <a:schemeClr val="tx1">
                    <a:lumMod val="65000"/>
                    <a:lumOff val="35000"/>
                  </a:schemeClr>
                </a:solidFill>
                <a:latin typeface="lucida grande"/>
              </a:rPr>
              <a:t>IP </a:t>
            </a:r>
            <a:r>
              <a:rPr lang="zh-CN" altLang="en-US" sz="2800" dirty="0" smtClean="0">
                <a:solidFill>
                  <a:schemeClr val="tx1">
                    <a:lumMod val="65000"/>
                    <a:lumOff val="35000"/>
                  </a:schemeClr>
                </a:solidFill>
                <a:latin typeface="lucida grande"/>
              </a:rPr>
              <a:t>总数的 </a:t>
            </a:r>
            <a:r>
              <a:rPr lang="en-US" altLang="zh-CN" sz="2800" dirty="0" smtClean="0">
                <a:solidFill>
                  <a:schemeClr val="tx1">
                    <a:lumMod val="65000"/>
                    <a:lumOff val="35000"/>
                  </a:schemeClr>
                </a:solidFill>
                <a:latin typeface="lucida grande"/>
              </a:rPr>
              <a:t>17.5%</a:t>
            </a:r>
            <a:r>
              <a:rPr lang="zh-CN" altLang="en-US" sz="2800" dirty="0" smtClean="0">
                <a:solidFill>
                  <a:schemeClr val="tx1">
                    <a:lumMod val="65000"/>
                    <a:lumOff val="35000"/>
                  </a:schemeClr>
                </a:solidFill>
                <a:latin typeface="lucida grande"/>
              </a:rPr>
              <a:t>，这些受攻击的 </a:t>
            </a:r>
            <a:r>
              <a:rPr lang="en-US" altLang="zh-CN" sz="2800" dirty="0" smtClean="0">
                <a:solidFill>
                  <a:schemeClr val="tx1">
                    <a:lumMod val="65000"/>
                    <a:lumOff val="35000"/>
                  </a:schemeClr>
                </a:solidFill>
                <a:latin typeface="lucida grande"/>
              </a:rPr>
              <a:t>IP </a:t>
            </a:r>
            <a:r>
              <a:rPr lang="zh-CN" altLang="en-US" sz="2800" dirty="0" smtClean="0">
                <a:solidFill>
                  <a:schemeClr val="tx1">
                    <a:lumMod val="65000"/>
                    <a:lumOff val="35000"/>
                  </a:schemeClr>
                </a:solidFill>
                <a:latin typeface="lucida grande"/>
              </a:rPr>
              <a:t>地址主要集中在</a:t>
            </a:r>
            <a:r>
              <a:rPr lang="zh-CN" altLang="en-US" sz="2800" dirty="0" smtClean="0">
                <a:solidFill>
                  <a:srgbClr val="FF0000"/>
                </a:solidFill>
                <a:latin typeface="lucida grande"/>
              </a:rPr>
              <a:t>江苏省、山东省、浙江省、广东省</a:t>
            </a:r>
            <a:r>
              <a:rPr lang="zh-CN" altLang="en-US" sz="2800" dirty="0" smtClean="0">
                <a:solidFill>
                  <a:schemeClr val="tx1">
                    <a:lumMod val="65000"/>
                    <a:lumOff val="35000"/>
                  </a:schemeClr>
                </a:solidFill>
                <a:latin typeface="lucida grande"/>
              </a:rPr>
              <a:t>等地区。</a:t>
            </a:r>
            <a:endParaRPr lang="zh-CN" altLang="en-US" sz="2800" i="0" dirty="0">
              <a:solidFill>
                <a:schemeClr val="tx1">
                  <a:lumMod val="65000"/>
                  <a:lumOff val="35000"/>
                </a:schemeClr>
              </a:solidFill>
              <a:effectLst/>
              <a:latin typeface="lucida grande"/>
            </a:endParaRPr>
          </a:p>
        </p:txBody>
      </p:sp>
      <p:sp>
        <p:nvSpPr>
          <p:cNvPr id="323" name="矩形 322"/>
          <p:cNvSpPr/>
          <p:nvPr/>
        </p:nvSpPr>
        <p:spPr>
          <a:xfrm>
            <a:off x="434196" y="1637427"/>
            <a:ext cx="3108543" cy="646331"/>
          </a:xfrm>
          <a:prstGeom prst="rect">
            <a:avLst/>
          </a:prstGeom>
        </p:spPr>
        <p:txBody>
          <a:bodyPr wrap="none">
            <a:spAutoFit/>
          </a:bodyPr>
          <a:lstStyle/>
          <a:p>
            <a:pPr lvl="0" latinLnBrk="1"/>
            <a:r>
              <a:rPr lang="en-US" altLang="zh-CN" sz="3600" dirty="0" smtClean="0">
                <a:solidFill>
                  <a:srgbClr val="00B187"/>
                </a:solidFill>
                <a:latin typeface="lucida grande"/>
              </a:rPr>
              <a:t>(</a:t>
            </a:r>
            <a:r>
              <a:rPr lang="zh-CN" altLang="en-US" sz="3600" dirty="0" smtClean="0">
                <a:solidFill>
                  <a:srgbClr val="00B187"/>
                </a:solidFill>
                <a:latin typeface="lucida grande"/>
              </a:rPr>
              <a:t>一）恶意程序</a:t>
            </a:r>
            <a:endParaRPr lang="zh-CN" altLang="en-US" sz="3600" i="0" dirty="0" smtClean="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grpSp>
        <p:nvGrpSpPr>
          <p:cNvPr id="3" name="组合 84"/>
          <p:cNvGrpSpPr/>
          <p:nvPr/>
        </p:nvGrpSpPr>
        <p:grpSpPr>
          <a:xfrm>
            <a:off x="6924675" y="1828799"/>
            <a:ext cx="4587734" cy="3362326"/>
            <a:chOff x="7181850" y="3495674"/>
            <a:chExt cx="4587734" cy="3362326"/>
          </a:xfrm>
        </p:grpSpPr>
        <p:pic>
          <p:nvPicPr>
            <p:cNvPr id="24579" name="Picture 3"/>
            <p:cNvPicPr>
              <a:picLocks noChangeAspect="1" noChangeArrowheads="1"/>
            </p:cNvPicPr>
            <p:nvPr/>
          </p:nvPicPr>
          <p:blipFill>
            <a:blip r:embed="rId2" cstate="print"/>
            <a:srcRect/>
            <a:stretch>
              <a:fillRect/>
            </a:stretch>
          </p:blipFill>
          <p:spPr bwMode="auto">
            <a:xfrm>
              <a:off x="7248525" y="3495674"/>
              <a:ext cx="4521059" cy="2695575"/>
            </a:xfrm>
            <a:prstGeom prst="rect">
              <a:avLst/>
            </a:prstGeom>
            <a:noFill/>
            <a:ln w="9525">
              <a:noFill/>
              <a:miter lim="800000"/>
              <a:headEnd/>
              <a:tailEnd/>
            </a:ln>
          </p:spPr>
        </p:pic>
        <p:sp>
          <p:nvSpPr>
            <p:cNvPr id="84" name="文本框 315"/>
            <p:cNvSpPr txBox="1"/>
            <p:nvPr/>
          </p:nvSpPr>
          <p:spPr>
            <a:xfrm>
              <a:off x="7181850" y="6211669"/>
              <a:ext cx="4495800" cy="646331"/>
            </a:xfrm>
            <a:prstGeom prst="rect">
              <a:avLst/>
            </a:prstGeom>
            <a:noFill/>
          </p:spPr>
          <p:txBody>
            <a:bodyPr wrap="square" rtlCol="0">
              <a:spAutoFit/>
            </a:bodyPr>
            <a:lstStyle/>
            <a:p>
              <a:pPr algn="ctr"/>
              <a:r>
                <a:rPr lang="en-US" altLang="zh-CN" dirty="0" smtClean="0">
                  <a:solidFill>
                    <a:schemeClr val="bg1"/>
                  </a:solidFill>
                </a:rPr>
                <a:t>2018 </a:t>
              </a:r>
              <a:r>
                <a:rPr lang="zh-CN" altLang="en-US" dirty="0" smtClean="0">
                  <a:solidFill>
                    <a:schemeClr val="bg1"/>
                  </a:solidFill>
                </a:rPr>
                <a:t>年我国受计算机恶意代码攻击的 </a:t>
              </a:r>
              <a:r>
                <a:rPr lang="en-US" altLang="zh-CN" dirty="0" smtClean="0">
                  <a:solidFill>
                    <a:schemeClr val="bg1"/>
                  </a:solidFill>
                </a:rPr>
                <a:t>IP </a:t>
              </a:r>
              <a:r>
                <a:rPr lang="zh-CN" altLang="en-US" dirty="0" smtClean="0">
                  <a:solidFill>
                    <a:schemeClr val="bg1"/>
                  </a:solidFill>
                </a:rPr>
                <a:t>分布情况</a:t>
              </a:r>
              <a:endParaRPr lang="zh-CN" altLang="en-US" dirty="0">
                <a:solidFill>
                  <a:schemeClr val="bg1"/>
                </a:solidFill>
              </a:endParaRPr>
            </a:p>
          </p:txBody>
        </p:sp>
      </p:grpSp>
    </p:spTree>
  </p:cSld>
  <p:clrMapOvr>
    <a:masterClrMapping/>
  </p:clrMapOvr>
  <mc:AlternateContent xmlns:mc="http://schemas.openxmlformats.org/markup-compatibility/2006">
    <mc:Choice xmlns="" xmlns:p14="http://schemas.microsoft.com/office/powerpoint/2010/main" Requires="p14">
      <p:transition spd="med" p14:dur="650">
        <p:push dir="r"/>
      </p:transition>
    </mc:Choice>
    <mc:Fallback>
      <p:transition spd="med">
        <p:push dir="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smtClean="0">
                <a:solidFill>
                  <a:srgbClr val="00B187"/>
                </a:solidFill>
              </a:rPr>
              <a:t>Context</a:t>
            </a:r>
            <a:endParaRPr lang="zh-CN" altLang="en-US" sz="4400" b="1" dirty="0">
              <a:solidFill>
                <a:srgbClr val="00B187"/>
              </a:solidFill>
            </a:endParaRPr>
          </a:p>
        </p:txBody>
      </p:sp>
      <p:sp>
        <p:nvSpPr>
          <p:cNvPr id="320" name="矩形 319"/>
          <p:cNvSpPr/>
          <p:nvPr/>
        </p:nvSpPr>
        <p:spPr>
          <a:xfrm>
            <a:off x="318626" y="2421453"/>
            <a:ext cx="5424949" cy="3539430"/>
          </a:xfrm>
          <a:prstGeom prst="rect">
            <a:avLst/>
          </a:prstGeom>
        </p:spPr>
        <p:txBody>
          <a:bodyPr wrap="square">
            <a:spAutoFit/>
          </a:bodyPr>
          <a:lstStyle/>
          <a:p>
            <a:pPr latinLnBrk="1"/>
            <a:r>
              <a:rPr lang="en-US" altLang="zh-CN" sz="2800" dirty="0" smtClean="0">
                <a:solidFill>
                  <a:schemeClr val="tx1">
                    <a:lumMod val="65000"/>
                    <a:lumOff val="35000"/>
                  </a:schemeClr>
                </a:solidFill>
                <a:latin typeface="lucida grande"/>
              </a:rPr>
              <a:t>2018 </a:t>
            </a:r>
            <a:r>
              <a:rPr lang="zh-CN" altLang="en-US" sz="2800" dirty="0" smtClean="0">
                <a:solidFill>
                  <a:schemeClr val="tx1">
                    <a:lumMod val="65000"/>
                    <a:lumOff val="35000"/>
                  </a:schemeClr>
                </a:solidFill>
                <a:latin typeface="lucida grande"/>
              </a:rPr>
              <a:t>年，我国境内感染计算机恶意程序的主机数量约 </a:t>
            </a:r>
            <a:r>
              <a:rPr lang="en-US" altLang="zh-CN" sz="2800" dirty="0" smtClean="0">
                <a:solidFill>
                  <a:srgbClr val="FF0000"/>
                </a:solidFill>
                <a:latin typeface="lucida grande"/>
              </a:rPr>
              <a:t>655 </a:t>
            </a:r>
            <a:r>
              <a:rPr lang="zh-CN" altLang="en-US" sz="2800" dirty="0" smtClean="0">
                <a:solidFill>
                  <a:srgbClr val="FF0000"/>
                </a:solidFill>
                <a:latin typeface="lucida grande"/>
              </a:rPr>
              <a:t>万台</a:t>
            </a:r>
            <a:r>
              <a:rPr lang="zh-CN" altLang="en-US" sz="2800" dirty="0" smtClean="0">
                <a:solidFill>
                  <a:schemeClr val="tx1">
                    <a:lumMod val="65000"/>
                    <a:lumOff val="35000"/>
                  </a:schemeClr>
                </a:solidFill>
                <a:latin typeface="lucida grande"/>
              </a:rPr>
              <a:t>，同比下降 </a:t>
            </a:r>
            <a:r>
              <a:rPr lang="en-US" altLang="zh-CN" sz="2800" dirty="0" smtClean="0">
                <a:solidFill>
                  <a:schemeClr val="tx1">
                    <a:lumMod val="65000"/>
                    <a:lumOff val="35000"/>
                  </a:schemeClr>
                </a:solidFill>
                <a:latin typeface="lucida grande"/>
              </a:rPr>
              <a:t>47.8%</a:t>
            </a:r>
            <a:r>
              <a:rPr lang="zh-CN" altLang="en-US" sz="2800" dirty="0" smtClean="0">
                <a:solidFill>
                  <a:schemeClr val="tx1">
                    <a:lumMod val="65000"/>
                    <a:lumOff val="35000"/>
                  </a:schemeClr>
                </a:solidFill>
                <a:latin typeface="lucida grande"/>
              </a:rPr>
              <a:t>。位于境外的约 </a:t>
            </a:r>
            <a:r>
              <a:rPr lang="en-US" altLang="zh-CN" sz="2800" dirty="0" smtClean="0">
                <a:solidFill>
                  <a:schemeClr val="tx1">
                    <a:lumMod val="65000"/>
                    <a:lumOff val="35000"/>
                  </a:schemeClr>
                </a:solidFill>
                <a:latin typeface="lucida grande"/>
              </a:rPr>
              <a:t>4.9 </a:t>
            </a:r>
            <a:r>
              <a:rPr lang="zh-CN" altLang="en-US" sz="2800" dirty="0" smtClean="0">
                <a:solidFill>
                  <a:schemeClr val="tx1">
                    <a:lumMod val="65000"/>
                    <a:lumOff val="35000"/>
                  </a:schemeClr>
                </a:solidFill>
                <a:latin typeface="lucida grande"/>
              </a:rPr>
              <a:t>万个计算机恶意程序控制服务器控制了我国境内约 </a:t>
            </a:r>
            <a:r>
              <a:rPr lang="en-US" altLang="zh-CN" sz="2800" dirty="0" smtClean="0">
                <a:solidFill>
                  <a:schemeClr val="tx1">
                    <a:lumMod val="65000"/>
                    <a:lumOff val="35000"/>
                  </a:schemeClr>
                </a:solidFill>
                <a:latin typeface="lucida grande"/>
              </a:rPr>
              <a:t>526 </a:t>
            </a:r>
            <a:r>
              <a:rPr lang="zh-CN" altLang="en-US" sz="2800" dirty="0" smtClean="0">
                <a:solidFill>
                  <a:schemeClr val="tx1">
                    <a:lumMod val="65000"/>
                    <a:lumOff val="35000"/>
                  </a:schemeClr>
                </a:solidFill>
                <a:latin typeface="lucida grande"/>
              </a:rPr>
              <a:t>万台主机，就控制服务器所属国家来看，位于</a:t>
            </a:r>
            <a:r>
              <a:rPr lang="zh-CN" altLang="en-US" sz="2800" dirty="0" smtClean="0">
                <a:solidFill>
                  <a:srgbClr val="FF0000"/>
                </a:solidFill>
                <a:latin typeface="lucida grande"/>
              </a:rPr>
              <a:t>美国、日本和德国</a:t>
            </a:r>
            <a:r>
              <a:rPr lang="zh-CN" altLang="en-US" sz="2800" dirty="0" smtClean="0">
                <a:solidFill>
                  <a:schemeClr val="tx1">
                    <a:lumMod val="65000"/>
                    <a:lumOff val="35000"/>
                  </a:schemeClr>
                </a:solidFill>
                <a:latin typeface="lucida grande"/>
              </a:rPr>
              <a:t>的控制服务器数量分列前三位。</a:t>
            </a:r>
            <a:endParaRPr lang="zh-CN" altLang="en-US" sz="2800" i="0" dirty="0">
              <a:solidFill>
                <a:schemeClr val="tx1">
                  <a:lumMod val="65000"/>
                  <a:lumOff val="35000"/>
                </a:schemeClr>
              </a:solidFill>
              <a:effectLst/>
              <a:latin typeface="lucida grande"/>
            </a:endParaRPr>
          </a:p>
        </p:txBody>
      </p:sp>
      <p:sp>
        <p:nvSpPr>
          <p:cNvPr id="323" name="矩形 322"/>
          <p:cNvSpPr/>
          <p:nvPr/>
        </p:nvSpPr>
        <p:spPr>
          <a:xfrm>
            <a:off x="434196" y="1637427"/>
            <a:ext cx="3108543" cy="646331"/>
          </a:xfrm>
          <a:prstGeom prst="rect">
            <a:avLst/>
          </a:prstGeom>
        </p:spPr>
        <p:txBody>
          <a:bodyPr wrap="none">
            <a:spAutoFit/>
          </a:bodyPr>
          <a:lstStyle/>
          <a:p>
            <a:pPr lvl="0" latinLnBrk="1"/>
            <a:r>
              <a:rPr lang="en-US" altLang="zh-CN" sz="3600" dirty="0" smtClean="0">
                <a:solidFill>
                  <a:srgbClr val="00B187"/>
                </a:solidFill>
                <a:latin typeface="lucida grande"/>
              </a:rPr>
              <a:t>(</a:t>
            </a:r>
            <a:r>
              <a:rPr lang="zh-CN" altLang="en-US" sz="3600" dirty="0" smtClean="0">
                <a:solidFill>
                  <a:srgbClr val="00B187"/>
                </a:solidFill>
                <a:latin typeface="lucida grande"/>
              </a:rPr>
              <a:t>一）恶意程序</a:t>
            </a:r>
            <a:endParaRPr lang="zh-CN" altLang="en-US" sz="3600" i="0" dirty="0" smtClean="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84" name="文本框 315"/>
          <p:cNvSpPr txBox="1"/>
          <p:nvPr/>
        </p:nvSpPr>
        <p:spPr>
          <a:xfrm>
            <a:off x="6877050" y="4116169"/>
            <a:ext cx="4886325" cy="369332"/>
          </a:xfrm>
          <a:prstGeom prst="rect">
            <a:avLst/>
          </a:prstGeom>
          <a:noFill/>
        </p:spPr>
        <p:txBody>
          <a:bodyPr wrap="square" rtlCol="0">
            <a:spAutoFit/>
          </a:bodyPr>
          <a:lstStyle/>
          <a:p>
            <a:pPr algn="ctr"/>
            <a:r>
              <a:rPr lang="en-US" altLang="zh-CN" dirty="0" smtClean="0">
                <a:solidFill>
                  <a:schemeClr val="bg1"/>
                </a:solidFill>
              </a:rPr>
              <a:t>2018</a:t>
            </a:r>
            <a:r>
              <a:rPr lang="zh-CN" altLang="en-US" dirty="0" smtClean="0">
                <a:solidFill>
                  <a:schemeClr val="bg1"/>
                </a:solidFill>
              </a:rPr>
              <a:t>境内感染计算机恶意程序主机数量变化</a:t>
            </a:r>
            <a:endParaRPr lang="zh-CN" altLang="en-US" dirty="0">
              <a:solidFill>
                <a:schemeClr val="bg1"/>
              </a:solidFill>
            </a:endParaRPr>
          </a:p>
        </p:txBody>
      </p:sp>
      <p:pic>
        <p:nvPicPr>
          <p:cNvPr id="41986" name="Picture 2"/>
          <p:cNvPicPr>
            <a:picLocks noChangeAspect="1" noChangeArrowheads="1"/>
          </p:cNvPicPr>
          <p:nvPr/>
        </p:nvPicPr>
        <p:blipFill>
          <a:blip r:embed="rId2" cstate="print"/>
          <a:srcRect/>
          <a:stretch>
            <a:fillRect/>
          </a:stretch>
        </p:blipFill>
        <p:spPr bwMode="auto">
          <a:xfrm>
            <a:off x="6381750" y="1581150"/>
            <a:ext cx="5658939" cy="225266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650">
        <p:push dir="r"/>
      </p:transition>
    </mc:Choice>
    <mc:Fallback>
      <p:transition spd="med">
        <p:push dir="r"/>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18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TotalTime>
  <Words>5104</Words>
  <Application>Microsoft Office PowerPoint</Application>
  <PresentationFormat>自定义</PresentationFormat>
  <Paragraphs>198</Paragraphs>
  <Slides>40</Slides>
  <Notes>0</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仝德志</dc:creator>
  <cp:lastModifiedBy>Administrator</cp:lastModifiedBy>
  <cp:revision>1775</cp:revision>
  <dcterms:created xsi:type="dcterms:W3CDTF">2016-08-22T04:33:00Z</dcterms:created>
  <dcterms:modified xsi:type="dcterms:W3CDTF">2020-02-18T01:02:50Z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2052-10.1.0.5975</vt:lpwstr>
  </property>
</Properties>
</file>