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3" r:id="rId4"/>
    <p:sldId id="264" r:id="rId5"/>
    <p:sldId id="260" r:id="rId6"/>
    <p:sldId id="257" r:id="rId7"/>
    <p:sldId id="265" r:id="rId8"/>
    <p:sldId id="266" r:id="rId9"/>
    <p:sldId id="267" r:id="rId10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D38B3"/>
    <a:srgbClr val="4971E1"/>
    <a:srgbClr val="2020A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656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71000">
              <a:srgbClr val="4971E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E70253-4D78-4879-B1F1-1C189016C769}" type="datetimeFigureOut">
              <a:rPr lang="zh-CN" altLang="en-US" smtClean="0"/>
              <a:t>2020/2/17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FCB1A4-4CD6-4264-9712-C316B6E667C0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xjfang@aust.edu.cn" TargetMode="Externa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40000"/>
                <a:lumOff val="60000"/>
              </a:schemeClr>
            </a:gs>
            <a:gs pos="39000">
              <a:srgbClr val="4971E1"/>
            </a:gs>
            <a:gs pos="100000">
              <a:schemeClr val="accent1">
                <a:lumMod val="60000"/>
              </a:schemeClr>
            </a:gs>
          </a:gsLst>
          <a:path path="circle">
            <a:fillToRect l="50000" t="130000" r="50000" b="-3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1268760"/>
            <a:ext cx="7772400" cy="1470025"/>
          </a:xfrm>
          <a:noFill/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</a:effectLst>
          <a:scene3d>
            <a:camera prst="orthographicFront"/>
            <a:lightRig rig="threePt" dir="t"/>
          </a:scene3d>
          <a:sp3d>
            <a:bevelT prst="relaxedInset"/>
          </a:sp3d>
        </p:spPr>
        <p:txBody>
          <a:bodyPr/>
          <a:lstStyle/>
          <a:p>
            <a:r>
              <a:rPr lang="en-US" altLang="zh-CN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《</a:t>
            </a:r>
            <a:r>
              <a:rPr lang="zh-CN" altLang="en-US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信息安全法律法规</a:t>
            </a:r>
            <a:r>
              <a:rPr lang="en-US" altLang="zh-CN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》</a:t>
            </a:r>
            <a:r>
              <a:rPr lang="zh-CN" altLang="en-US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大作业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915816" y="2716937"/>
            <a:ext cx="3948517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专业：</a:t>
            </a:r>
            <a:r>
              <a:rPr lang="en-US" altLang="zh-CN" sz="2800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2019</a:t>
            </a:r>
            <a:r>
              <a:rPr lang="zh-CN" altLang="en-US" sz="2800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级信息安全</a:t>
            </a:r>
            <a:endParaRPr lang="en-US" altLang="zh-CN" sz="2800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r>
              <a:rPr lang="zh-CN" altLang="en-US" sz="2800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学期：</a:t>
            </a:r>
            <a:r>
              <a:rPr lang="en-US" altLang="zh-CN" sz="2800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2020</a:t>
            </a:r>
            <a:r>
              <a:rPr lang="zh-CN" altLang="en-US" sz="2800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</a:rPr>
              <a:t>年春季</a:t>
            </a:r>
            <a:endParaRPr lang="en-US" altLang="zh-CN" sz="2800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</a:endParaRPr>
          </a:p>
        </p:txBody>
      </p:sp>
      <p:sp>
        <p:nvSpPr>
          <p:cNvPr id="3" name="文本框 2">
            <a:extLst>
              <a:ext uri="{FF2B5EF4-FFF2-40B4-BE49-F238E27FC236}">
                <a16:creationId xmlns:a16="http://schemas.microsoft.com/office/drawing/2014/main" id="{16443364-52CF-4077-9466-B8DB83DDA0BA}"/>
              </a:ext>
            </a:extLst>
          </p:cNvPr>
          <p:cNvSpPr txBox="1"/>
          <p:nvPr/>
        </p:nvSpPr>
        <p:spPr>
          <a:xfrm>
            <a:off x="2908816" y="4092005"/>
            <a:ext cx="432048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方贤进，</a:t>
            </a:r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&amp; </a:t>
            </a:r>
            <a:r>
              <a:rPr lang="en-US" altLang="zh-CN" sz="2400" dirty="0" err="1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Ph.D</a:t>
            </a:r>
            <a:endParaRPr lang="en-US" altLang="zh-CN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EMAIL</a:t>
            </a:r>
            <a:r>
              <a:rPr lang="zh-CN" altLang="en-US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：</a:t>
            </a:r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xjfang@aust.edu.cn</a:t>
            </a:r>
            <a:endParaRPr lang="en-US" altLang="zh-CN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altLang="zh-CN" sz="2400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http://star.aust.edu.cn/xjfang</a:t>
            </a:r>
            <a:endParaRPr lang="zh-CN" altLang="en-US" sz="2400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153251" y="198114"/>
            <a:ext cx="2837498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分组方式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D0A2E617-E9C7-48D3-81FE-ADA1B4267F6F}"/>
              </a:ext>
            </a:extLst>
          </p:cNvPr>
          <p:cNvGrpSpPr/>
          <p:nvPr/>
        </p:nvGrpSpPr>
        <p:grpSpPr>
          <a:xfrm>
            <a:off x="1043608" y="1052736"/>
            <a:ext cx="6397645" cy="2146410"/>
            <a:chOff x="1043608" y="1052736"/>
            <a:chExt cx="6397645" cy="2146410"/>
          </a:xfrm>
        </p:grpSpPr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5D55AE01-9EB0-4025-A4CE-C0801224C01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48362" y="1052736"/>
              <a:ext cx="4692891" cy="2146410"/>
            </a:xfrm>
            <a:prstGeom prst="foldedCorner">
              <a:avLst/>
            </a:prstGeom>
          </p:spPr>
        </p:pic>
        <p:sp>
          <p:nvSpPr>
            <p:cNvPr id="4" name="矩形: 圆角 3">
              <a:extLst>
                <a:ext uri="{FF2B5EF4-FFF2-40B4-BE49-F238E27FC236}">
                  <a16:creationId xmlns:a16="http://schemas.microsoft.com/office/drawing/2014/main" id="{7C817584-607A-44FD-833B-BAE8E5B0C56B}"/>
                </a:ext>
              </a:extLst>
            </p:cNvPr>
            <p:cNvSpPr/>
            <p:nvPr/>
          </p:nvSpPr>
          <p:spPr>
            <a:xfrm>
              <a:off x="1043608" y="1801905"/>
              <a:ext cx="129614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Group 1</a:t>
              </a:r>
              <a:endParaRPr lang="zh-CN" altLang="en-US" dirty="0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FCE84F79-C8BC-4DF1-886F-3E2343FDFBA0}"/>
              </a:ext>
            </a:extLst>
          </p:cNvPr>
          <p:cNvGrpSpPr/>
          <p:nvPr/>
        </p:nvGrpSpPr>
        <p:grpSpPr>
          <a:xfrm>
            <a:off x="1043608" y="4063242"/>
            <a:ext cx="6423685" cy="2127359"/>
            <a:chOff x="1043608" y="4063242"/>
            <a:chExt cx="6423685" cy="2127359"/>
          </a:xfrm>
        </p:grpSpPr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D52F4E9C-7C78-43AF-8E15-8AA2132C849B}"/>
                </a:ext>
              </a:extLst>
            </p:cNvPr>
            <p:cNvSpPr/>
            <p:nvPr/>
          </p:nvSpPr>
          <p:spPr>
            <a:xfrm>
              <a:off x="1043608" y="4855330"/>
              <a:ext cx="129614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Group 2</a:t>
              </a:r>
              <a:endParaRPr lang="zh-CN" altLang="en-US" dirty="0"/>
            </a:p>
          </p:txBody>
        </p:sp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51E1882B-663C-46BA-A826-D5EE8C3D14B4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49001" y="4063242"/>
              <a:ext cx="4718292" cy="2127359"/>
            </a:xfrm>
            <a:prstGeom prst="foldedCorner">
              <a:avLst/>
            </a:prstGeom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153251" y="198114"/>
            <a:ext cx="2837498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分组方式</a:t>
            </a:r>
          </a:p>
        </p:txBody>
      </p:sp>
      <p:grpSp>
        <p:nvGrpSpPr>
          <p:cNvPr id="9" name="组合 8">
            <a:extLst>
              <a:ext uri="{FF2B5EF4-FFF2-40B4-BE49-F238E27FC236}">
                <a16:creationId xmlns:a16="http://schemas.microsoft.com/office/drawing/2014/main" id="{59C74298-B4D3-4F35-A65D-E3C373355488}"/>
              </a:ext>
            </a:extLst>
          </p:cNvPr>
          <p:cNvGrpSpPr/>
          <p:nvPr/>
        </p:nvGrpSpPr>
        <p:grpSpPr>
          <a:xfrm>
            <a:off x="1043608" y="1124744"/>
            <a:ext cx="6423685" cy="2146410"/>
            <a:chOff x="1043608" y="1124744"/>
            <a:chExt cx="6423685" cy="2146410"/>
          </a:xfrm>
        </p:grpSpPr>
        <p:sp>
          <p:nvSpPr>
            <p:cNvPr id="4" name="矩形: 圆角 3">
              <a:extLst>
                <a:ext uri="{FF2B5EF4-FFF2-40B4-BE49-F238E27FC236}">
                  <a16:creationId xmlns:a16="http://schemas.microsoft.com/office/drawing/2014/main" id="{7C817584-607A-44FD-833B-BAE8E5B0C56B}"/>
                </a:ext>
              </a:extLst>
            </p:cNvPr>
            <p:cNvSpPr/>
            <p:nvPr/>
          </p:nvSpPr>
          <p:spPr>
            <a:xfrm>
              <a:off x="1043608" y="1801905"/>
              <a:ext cx="129614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Group 3</a:t>
              </a:r>
              <a:endParaRPr lang="zh-CN" altLang="en-US" dirty="0"/>
            </a:p>
          </p:txBody>
        </p:sp>
        <p:pic>
          <p:nvPicPr>
            <p:cNvPr id="2" name="图片 1">
              <a:extLst>
                <a:ext uri="{FF2B5EF4-FFF2-40B4-BE49-F238E27FC236}">
                  <a16:creationId xmlns:a16="http://schemas.microsoft.com/office/drawing/2014/main" id="{1FAD9DAB-B6F5-4098-BBB0-7886F2105D6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36300" y="1124744"/>
              <a:ext cx="4730993" cy="2146410"/>
            </a:xfrm>
            <a:prstGeom prst="rect">
              <a:avLst/>
            </a:prstGeom>
          </p:spPr>
        </p:pic>
      </p:grpSp>
      <p:grpSp>
        <p:nvGrpSpPr>
          <p:cNvPr id="10" name="组合 9">
            <a:extLst>
              <a:ext uri="{FF2B5EF4-FFF2-40B4-BE49-F238E27FC236}">
                <a16:creationId xmlns:a16="http://schemas.microsoft.com/office/drawing/2014/main" id="{A349CD3E-0905-4312-9496-B49D9D389D74}"/>
              </a:ext>
            </a:extLst>
          </p:cNvPr>
          <p:cNvGrpSpPr/>
          <p:nvPr/>
        </p:nvGrpSpPr>
        <p:grpSpPr>
          <a:xfrm>
            <a:off x="1043608" y="4149080"/>
            <a:ext cx="6480720" cy="2171812"/>
            <a:chOff x="1043608" y="4149080"/>
            <a:chExt cx="6480720" cy="2171812"/>
          </a:xfrm>
        </p:grpSpPr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D52F4E9C-7C78-43AF-8E15-8AA2132C849B}"/>
                </a:ext>
              </a:extLst>
            </p:cNvPr>
            <p:cNvSpPr/>
            <p:nvPr/>
          </p:nvSpPr>
          <p:spPr>
            <a:xfrm>
              <a:off x="1043608" y="4855330"/>
              <a:ext cx="129614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Group 4</a:t>
              </a:r>
              <a:endParaRPr lang="zh-CN" altLang="en-US" dirty="0"/>
            </a:p>
          </p:txBody>
        </p:sp>
        <p:pic>
          <p:nvPicPr>
            <p:cNvPr id="8" name="图片 7">
              <a:extLst>
                <a:ext uri="{FF2B5EF4-FFF2-40B4-BE49-F238E27FC236}">
                  <a16:creationId xmlns:a16="http://schemas.microsoft.com/office/drawing/2014/main" id="{73689519-AF2E-4387-A09D-42AE3FE95E2E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67934" y="4149080"/>
              <a:ext cx="4756394" cy="2171812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0860691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10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3153251" y="198114"/>
            <a:ext cx="2837498" cy="584775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分组方式</a:t>
            </a:r>
          </a:p>
        </p:txBody>
      </p:sp>
      <p:grpSp>
        <p:nvGrpSpPr>
          <p:cNvPr id="6" name="组合 5">
            <a:extLst>
              <a:ext uri="{FF2B5EF4-FFF2-40B4-BE49-F238E27FC236}">
                <a16:creationId xmlns:a16="http://schemas.microsoft.com/office/drawing/2014/main" id="{6B090FCE-315F-4449-96DE-678F79A46776}"/>
              </a:ext>
            </a:extLst>
          </p:cNvPr>
          <p:cNvGrpSpPr/>
          <p:nvPr/>
        </p:nvGrpSpPr>
        <p:grpSpPr>
          <a:xfrm>
            <a:off x="1043608" y="1124744"/>
            <a:ext cx="6480720" cy="2178162"/>
            <a:chOff x="1043608" y="1124744"/>
            <a:chExt cx="6480720" cy="2178162"/>
          </a:xfrm>
        </p:grpSpPr>
        <p:sp>
          <p:nvSpPr>
            <p:cNvPr id="4" name="矩形: 圆角 3">
              <a:extLst>
                <a:ext uri="{FF2B5EF4-FFF2-40B4-BE49-F238E27FC236}">
                  <a16:creationId xmlns:a16="http://schemas.microsoft.com/office/drawing/2014/main" id="{7C817584-607A-44FD-833B-BAE8E5B0C56B}"/>
                </a:ext>
              </a:extLst>
            </p:cNvPr>
            <p:cNvSpPr/>
            <p:nvPr/>
          </p:nvSpPr>
          <p:spPr>
            <a:xfrm>
              <a:off x="1043608" y="1801905"/>
              <a:ext cx="129614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Group 5</a:t>
              </a:r>
              <a:endParaRPr lang="zh-CN" altLang="en-US" dirty="0"/>
            </a:p>
          </p:txBody>
        </p:sp>
        <p:pic>
          <p:nvPicPr>
            <p:cNvPr id="3" name="图片 2">
              <a:extLst>
                <a:ext uri="{FF2B5EF4-FFF2-40B4-BE49-F238E27FC236}">
                  <a16:creationId xmlns:a16="http://schemas.microsoft.com/office/drawing/2014/main" id="{6F077F44-6342-4275-8183-174BBB3D7C5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767934" y="1124744"/>
              <a:ext cx="4756394" cy="2178162"/>
            </a:xfrm>
            <a:prstGeom prst="rect">
              <a:avLst/>
            </a:prstGeom>
          </p:spPr>
        </p:pic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60B0D4F2-88C0-43D2-B34B-810D67D966BD}"/>
              </a:ext>
            </a:extLst>
          </p:cNvPr>
          <p:cNvGrpSpPr/>
          <p:nvPr/>
        </p:nvGrpSpPr>
        <p:grpSpPr>
          <a:xfrm>
            <a:off x="1043608" y="4106161"/>
            <a:ext cx="6480720" cy="2146410"/>
            <a:chOff x="1043608" y="4106161"/>
            <a:chExt cx="6480720" cy="2146410"/>
          </a:xfrm>
        </p:grpSpPr>
        <p:sp>
          <p:nvSpPr>
            <p:cNvPr id="22" name="矩形: 圆角 21">
              <a:extLst>
                <a:ext uri="{FF2B5EF4-FFF2-40B4-BE49-F238E27FC236}">
                  <a16:creationId xmlns:a16="http://schemas.microsoft.com/office/drawing/2014/main" id="{D52F4E9C-7C78-43AF-8E15-8AA2132C849B}"/>
                </a:ext>
              </a:extLst>
            </p:cNvPr>
            <p:cNvSpPr/>
            <p:nvPr/>
          </p:nvSpPr>
          <p:spPr>
            <a:xfrm>
              <a:off x="1043608" y="4855330"/>
              <a:ext cx="1296144" cy="648072"/>
            </a:xfrm>
            <a:prstGeom prst="round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/>
                <a:t>Group 6</a:t>
              </a:r>
              <a:endParaRPr lang="zh-CN" altLang="en-US" dirty="0"/>
            </a:p>
          </p:txBody>
        </p:sp>
        <p:pic>
          <p:nvPicPr>
            <p:cNvPr id="5" name="图片 4">
              <a:extLst>
                <a:ext uri="{FF2B5EF4-FFF2-40B4-BE49-F238E27FC236}">
                  <a16:creationId xmlns:a16="http://schemas.microsoft.com/office/drawing/2014/main" id="{4B4A0CEB-9946-40D2-A0B8-0E709152AA7C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755233" y="4106161"/>
              <a:ext cx="4769095" cy="214641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97055102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855394" y="548680"/>
            <a:ext cx="4076646" cy="584775"/>
          </a:xfrm>
          <a:prstGeom prst="rect">
            <a:avLst/>
          </a:prstGeom>
          <a:solidFill>
            <a:srgbClr val="FF93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考核等级与计算方法</a:t>
            </a:r>
          </a:p>
        </p:txBody>
      </p:sp>
      <p:sp>
        <p:nvSpPr>
          <p:cNvPr id="12" name="剪去单角的矩形 11"/>
          <p:cNvSpPr/>
          <p:nvPr/>
        </p:nvSpPr>
        <p:spPr>
          <a:xfrm>
            <a:off x="871538" y="1582524"/>
            <a:ext cx="3093244" cy="3429000"/>
          </a:xfrm>
          <a:prstGeom prst="snip1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800" b="1" u="sng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Rank,  Score</a:t>
            </a:r>
          </a:p>
          <a:p>
            <a:pPr algn="ctr"/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 ,  90-100</a:t>
            </a:r>
          </a:p>
          <a:p>
            <a:pPr algn="ctr"/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B,    80-89</a:t>
            </a:r>
          </a:p>
          <a:p>
            <a:pPr algn="ctr"/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C,    70,79</a:t>
            </a:r>
          </a:p>
          <a:p>
            <a:pPr algn="ctr"/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D,    60-69</a:t>
            </a:r>
          </a:p>
          <a:p>
            <a:pPr algn="ctr"/>
            <a:r>
              <a:rPr lang="en-US" altLang="zh-CN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E,      0-59</a:t>
            </a:r>
            <a:endParaRPr lang="zh-CN" altLang="en-US" sz="2800" b="1" dirty="0">
              <a:solidFill>
                <a:srgbClr val="FFFF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4" name="表格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5635036"/>
              </p:ext>
            </p:extLst>
          </p:nvPr>
        </p:nvGraphicFramePr>
        <p:xfrm>
          <a:off x="4788024" y="3140968"/>
          <a:ext cx="3484440" cy="10779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431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2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73276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4702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473276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473276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53895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Times New Roman" pitchFamily="18" charset="0"/>
                          <a:cs typeface="Times New Roman" pitchFamily="18" charset="0"/>
                        </a:rPr>
                        <a:t>name</a:t>
                      </a:r>
                      <a:endParaRPr lang="zh-CN" alt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Times New Roman" pitchFamily="18" charset="0"/>
                          <a:cs typeface="Times New Roman" pitchFamily="18" charset="0"/>
                        </a:rPr>
                        <a:t>I</a:t>
                      </a:r>
                      <a:endParaRPr lang="zh-CN" alt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Times New Roman" pitchFamily="18" charset="0"/>
                          <a:cs typeface="Times New Roman" pitchFamily="18" charset="0"/>
                        </a:rPr>
                        <a:t>II</a:t>
                      </a:r>
                      <a:endParaRPr lang="zh-CN" alt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Times New Roman" pitchFamily="18" charset="0"/>
                          <a:cs typeface="Times New Roman" pitchFamily="18" charset="0"/>
                        </a:rPr>
                        <a:t>III</a:t>
                      </a:r>
                      <a:endParaRPr lang="zh-CN" alt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Times New Roman" pitchFamily="18" charset="0"/>
                          <a:cs typeface="Times New Roman" pitchFamily="18" charset="0"/>
                        </a:rPr>
                        <a:t>IV</a:t>
                      </a:r>
                      <a:endParaRPr lang="zh-CN" alt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dirty="0">
                          <a:latin typeface="Times New Roman" pitchFamily="18" charset="0"/>
                          <a:cs typeface="Times New Roman" pitchFamily="18" charset="0"/>
                        </a:rPr>
                        <a:t>V</a:t>
                      </a:r>
                      <a:endParaRPr lang="zh-CN" altLang="en-US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38950">
                <a:tc>
                  <a:txBody>
                    <a:bodyPr/>
                    <a:lstStyle/>
                    <a:p>
                      <a:pPr algn="ctr"/>
                      <a:r>
                        <a:rPr lang="zh-CN" altLang="en-US" sz="2000" dirty="0">
                          <a:latin typeface="Times New Roman" pitchFamily="18" charset="0"/>
                          <a:cs typeface="Times New Roman" pitchFamily="18" charset="0"/>
                        </a:rPr>
                        <a:t>贡献率</a:t>
                      </a: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i="1" dirty="0">
                          <a:latin typeface="Times New Roman" pitchFamily="18" charset="0"/>
                          <a:cs typeface="Times New Roman" pitchFamily="18" charset="0"/>
                        </a:rPr>
                        <a:t>P1</a:t>
                      </a:r>
                      <a:endParaRPr lang="zh-CN" alt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i="1" dirty="0">
                          <a:latin typeface="Times New Roman" pitchFamily="18" charset="0"/>
                          <a:cs typeface="Times New Roman" pitchFamily="18" charset="0"/>
                        </a:rPr>
                        <a:t>P2</a:t>
                      </a:r>
                      <a:endParaRPr lang="zh-CN" alt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i="1" dirty="0">
                          <a:latin typeface="Times New Roman" pitchFamily="18" charset="0"/>
                          <a:cs typeface="Times New Roman" pitchFamily="18" charset="0"/>
                        </a:rPr>
                        <a:t>P3</a:t>
                      </a:r>
                      <a:endParaRPr lang="zh-CN" alt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i="1" dirty="0">
                          <a:latin typeface="Times New Roman" pitchFamily="18" charset="0"/>
                          <a:cs typeface="Times New Roman" pitchFamily="18" charset="0"/>
                        </a:rPr>
                        <a:t>P4</a:t>
                      </a:r>
                      <a:endParaRPr lang="zh-CN" alt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2000" i="1" dirty="0">
                          <a:latin typeface="Times New Roman" pitchFamily="18" charset="0"/>
                          <a:cs typeface="Times New Roman" pitchFamily="18" charset="0"/>
                        </a:rPr>
                        <a:t>P5</a:t>
                      </a:r>
                      <a:endParaRPr lang="zh-CN" altLang="en-US" sz="2000" i="1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15" name="TextBox 14"/>
          <p:cNvSpPr txBox="1"/>
          <p:nvPr/>
        </p:nvSpPr>
        <p:spPr>
          <a:xfrm>
            <a:off x="4401437" y="4810888"/>
            <a:ext cx="441819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Times New Roman" pitchFamily="18" charset="0"/>
              </a:rPr>
              <a:t>Individual score=</a:t>
            </a:r>
            <a:r>
              <a:rPr lang="zh-CN" altLang="en-US" sz="2000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Times New Roman" pitchFamily="18" charset="0"/>
              </a:rPr>
              <a:t>等级基本分</a:t>
            </a:r>
            <a:r>
              <a:rPr lang="en-US" altLang="zh-CN" sz="2000" b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Times New Roman" pitchFamily="18" charset="0"/>
              </a:rPr>
              <a:t>+10*</a:t>
            </a:r>
            <a:r>
              <a:rPr lang="en-US" altLang="zh-CN" sz="2000" b="1" i="1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Times New Roman" pitchFamily="18" charset="0"/>
              </a:rPr>
              <a:t>P</a:t>
            </a:r>
            <a:r>
              <a:rPr lang="en-US" altLang="zh-CN" sz="2000" b="1" baseline="-25000" dirty="0">
                <a:solidFill>
                  <a:schemeClr val="bg1"/>
                </a:solidFill>
                <a:latin typeface="华文中宋" panose="02010600040101010101" pitchFamily="2" charset="-122"/>
                <a:ea typeface="华文中宋" panose="02010600040101010101" pitchFamily="2" charset="-122"/>
                <a:cs typeface="Times New Roman" pitchFamily="18" charset="0"/>
              </a:rPr>
              <a:t>i</a:t>
            </a:r>
            <a:endParaRPr lang="zh-CN" altLang="en-US" sz="2000" b="1" baseline="-25000" dirty="0">
              <a:solidFill>
                <a:schemeClr val="bg1"/>
              </a:solidFill>
              <a:latin typeface="华文中宋" panose="02010600040101010101" pitchFamily="2" charset="-122"/>
              <a:ea typeface="华文中宋" panose="02010600040101010101" pitchFamily="2" charset="-122"/>
              <a:cs typeface="Times New Roman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499992" y="1484784"/>
            <a:ext cx="4221089" cy="1200329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zh-CN" altLang="en-US" sz="2400" b="1" dirty="0">
                <a:solidFill>
                  <a:schemeClr val="bg1"/>
                </a:solidFill>
                <a:latin typeface="+mn-ea"/>
              </a:rPr>
              <a:t>注：要求在提交的文档中，标注每个小组的成员姓名、贡献率、负责完成的工作</a:t>
            </a:r>
          </a:p>
        </p:txBody>
      </p:sp>
    </p:spTree>
  </p:cSld>
  <p:clrMapOvr>
    <a:masterClrMapping/>
  </p:clrMapOvr>
  <p:transition>
    <p:fad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513874" y="469266"/>
            <a:ext cx="2837498" cy="584775"/>
          </a:xfrm>
          <a:prstGeom prst="rect">
            <a:avLst/>
          </a:prstGeom>
          <a:solidFill>
            <a:srgbClr val="FF93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课题一</a:t>
            </a:r>
          </a:p>
        </p:txBody>
      </p:sp>
      <p:sp>
        <p:nvSpPr>
          <p:cNvPr id="7" name="剪去单角的矩形 6"/>
          <p:cNvSpPr/>
          <p:nvPr/>
        </p:nvSpPr>
        <p:spPr>
          <a:xfrm>
            <a:off x="500063" y="1340768"/>
            <a:ext cx="4136231" cy="3672408"/>
          </a:xfrm>
          <a:prstGeom prst="snip1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3200" dirty="0"/>
              <a:t>利用搜索引擎（</a:t>
            </a:r>
            <a:r>
              <a:rPr lang="en-US" altLang="zh-CN" sz="3200" dirty="0"/>
              <a:t>Google/</a:t>
            </a:r>
            <a:r>
              <a:rPr lang="en-US" altLang="zh-CN" sz="3200" dirty="0" err="1"/>
              <a:t>Baidu</a:t>
            </a:r>
            <a:r>
              <a:rPr lang="zh-CN" altLang="en-US" sz="3200" dirty="0"/>
              <a:t>）搜索国内外著名的计算机犯罪案例，包括犯罪目的、手段、技术、详细的过程、危害、最后的结果。</a:t>
            </a:r>
            <a:endParaRPr lang="en-US" altLang="zh-CN" sz="3200" dirty="0"/>
          </a:p>
          <a:p>
            <a:endParaRPr lang="zh-CN" alt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6498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执行时间：第</a:t>
            </a:r>
            <a:r>
              <a:rPr lang="en-US" altLang="zh-CN" sz="3200" b="1" dirty="0">
                <a:solidFill>
                  <a:srgbClr val="FFFF00"/>
                </a:solidFill>
              </a:rPr>
              <a:t>3</a:t>
            </a:r>
            <a:r>
              <a:rPr lang="zh-CN" altLang="en-US" sz="3200" b="1" dirty="0">
                <a:solidFill>
                  <a:srgbClr val="FFFF00"/>
                </a:solidFill>
              </a:rPr>
              <a:t>周星期三，</a:t>
            </a:r>
            <a:r>
              <a:rPr lang="en-US" altLang="zh-CN" sz="3200" b="1" dirty="0">
                <a:solidFill>
                  <a:srgbClr val="FFFF00"/>
                </a:solidFill>
              </a:rPr>
              <a:t>5-6</a:t>
            </a:r>
            <a:r>
              <a:rPr lang="zh-CN" altLang="en-US" sz="3200" b="1" dirty="0">
                <a:solidFill>
                  <a:srgbClr val="FFFF00"/>
                </a:solidFill>
              </a:rPr>
              <a:t>节起</a:t>
            </a:r>
          </a:p>
        </p:txBody>
      </p:sp>
      <p:sp>
        <p:nvSpPr>
          <p:cNvPr id="2" name="矩形: 折角 1">
            <a:extLst>
              <a:ext uri="{FF2B5EF4-FFF2-40B4-BE49-F238E27FC236}">
                <a16:creationId xmlns:a16="http://schemas.microsoft.com/office/drawing/2014/main" id="{94F06C07-3F23-443E-8DD0-5C8033D41ADA}"/>
              </a:ext>
            </a:extLst>
          </p:cNvPr>
          <p:cNvSpPr/>
          <p:nvPr/>
        </p:nvSpPr>
        <p:spPr>
          <a:xfrm>
            <a:off x="4932040" y="1359064"/>
            <a:ext cx="3960440" cy="3654112"/>
          </a:xfrm>
          <a:prstGeom prst="foldedCorner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>
                <a:latin typeface="华文中宋" panose="02010600040101010101" pitchFamily="2" charset="-122"/>
                <a:ea typeface="华文中宋" panose="02010600040101010101" pitchFamily="2" charset="-122"/>
              </a:rPr>
              <a:t>提交形式：</a:t>
            </a:r>
            <a:endParaRPr lang="en-US" altLang="zh-CN" sz="28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buFont typeface="Wingdings" pitchFamily="2" charset="2"/>
              <a:buChar char="n"/>
            </a:pPr>
            <a:r>
              <a:rPr lang="en-US" altLang="zh-CN" sz="2800" dirty="0">
                <a:latin typeface="华文中宋" panose="02010600040101010101" pitchFamily="2" charset="-122"/>
                <a:ea typeface="华文中宋" panose="02010600040101010101" pitchFamily="2" charset="-122"/>
              </a:rPr>
              <a:t>Word</a:t>
            </a:r>
            <a:r>
              <a:rPr lang="zh-CN" altLang="en-US" sz="2800" dirty="0">
                <a:latin typeface="华文中宋" panose="02010600040101010101" pitchFamily="2" charset="-122"/>
                <a:ea typeface="华文中宋" panose="02010600040101010101" pitchFamily="2" charset="-122"/>
              </a:rPr>
              <a:t>文档</a:t>
            </a:r>
            <a:endParaRPr lang="en-US" altLang="zh-CN" sz="28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buFont typeface="Wingdings" pitchFamily="2" charset="2"/>
              <a:buChar char="n"/>
            </a:pPr>
            <a:r>
              <a:rPr lang="en-US" altLang="zh-CN" sz="2800" dirty="0">
                <a:latin typeface="华文中宋" panose="02010600040101010101" pitchFamily="2" charset="-122"/>
                <a:ea typeface="华文中宋" panose="02010600040101010101" pitchFamily="2" charset="-122"/>
              </a:rPr>
              <a:t>PPT</a:t>
            </a:r>
            <a:r>
              <a:rPr lang="zh-CN" altLang="en-US" sz="2800" dirty="0">
                <a:latin typeface="华文中宋" panose="02010600040101010101" pitchFamily="2" charset="-122"/>
                <a:ea typeface="华文中宋" panose="02010600040101010101" pitchFamily="2" charset="-122"/>
              </a:rPr>
              <a:t>汇报</a:t>
            </a:r>
            <a:endParaRPr lang="en-US" altLang="zh-CN" sz="2800" dirty="0">
              <a:latin typeface="华文中宋" panose="02010600040101010101" pitchFamily="2" charset="-122"/>
              <a:ea typeface="华文中宋" panose="02010600040101010101" pitchFamily="2" charset="-122"/>
            </a:endParaRPr>
          </a:p>
          <a:p>
            <a:pPr>
              <a:buFont typeface="Wingdings" pitchFamily="2" charset="2"/>
              <a:buChar char="n"/>
            </a:pPr>
            <a:r>
              <a:rPr lang="zh-CN" altLang="en-US" sz="2800" dirty="0">
                <a:latin typeface="华文中宋" panose="02010600040101010101" pitchFamily="2" charset="-122"/>
                <a:ea typeface="华文中宋" panose="02010600040101010101" pitchFamily="2" charset="-122"/>
              </a:rPr>
              <a:t>要求图文并茂</a:t>
            </a:r>
          </a:p>
          <a:p>
            <a:pPr algn="ctr"/>
            <a:endParaRPr lang="zh-CN" altLang="en-US" dirty="0"/>
          </a:p>
        </p:txBody>
      </p:sp>
    </p:spTree>
  </p:cSld>
  <p:clrMapOvr>
    <a:masterClrMapping/>
  </p:clrMapOvr>
  <p:transition>
    <p:fade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513874" y="469266"/>
            <a:ext cx="2837498" cy="584775"/>
          </a:xfrm>
          <a:prstGeom prst="rect">
            <a:avLst/>
          </a:prstGeom>
          <a:solidFill>
            <a:srgbClr val="FF93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课题二</a:t>
            </a:r>
          </a:p>
        </p:txBody>
      </p:sp>
      <p:sp>
        <p:nvSpPr>
          <p:cNvPr id="7" name="剪去单角的矩形 6"/>
          <p:cNvSpPr/>
          <p:nvPr/>
        </p:nvSpPr>
        <p:spPr>
          <a:xfrm>
            <a:off x="500063" y="1340768"/>
            <a:ext cx="4136231" cy="3672408"/>
          </a:xfrm>
          <a:prstGeom prst="snip1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3200" dirty="0"/>
              <a:t>搜集国内计算机犯罪或网络安全犯罪案例，包括基本案情、主要问题、判处罪行、裁判理由。</a:t>
            </a:r>
          </a:p>
          <a:p>
            <a:endParaRPr lang="zh-CN" altLang="en-US" sz="3200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6498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执行时间：第</a:t>
            </a:r>
            <a:r>
              <a:rPr lang="en-US" altLang="zh-CN" sz="3200" b="1" dirty="0">
                <a:solidFill>
                  <a:srgbClr val="FFFF00"/>
                </a:solidFill>
              </a:rPr>
              <a:t>6</a:t>
            </a:r>
            <a:r>
              <a:rPr lang="zh-CN" altLang="en-US" sz="3200" b="1" dirty="0">
                <a:solidFill>
                  <a:srgbClr val="FFFF00"/>
                </a:solidFill>
              </a:rPr>
              <a:t>周星期三，</a:t>
            </a:r>
            <a:r>
              <a:rPr lang="en-US" altLang="zh-CN" sz="3200" b="1" dirty="0">
                <a:solidFill>
                  <a:srgbClr val="FFFF00"/>
                </a:solidFill>
              </a:rPr>
              <a:t>5-6</a:t>
            </a:r>
            <a:r>
              <a:rPr lang="zh-CN" altLang="en-US" sz="3200" b="1" dirty="0">
                <a:solidFill>
                  <a:srgbClr val="FFFF00"/>
                </a:solidFill>
              </a:rPr>
              <a:t>节起</a:t>
            </a:r>
          </a:p>
        </p:txBody>
      </p:sp>
      <p:sp>
        <p:nvSpPr>
          <p:cNvPr id="2" name="矩形: 折角 1">
            <a:extLst>
              <a:ext uri="{FF2B5EF4-FFF2-40B4-BE49-F238E27FC236}">
                <a16:creationId xmlns:a16="http://schemas.microsoft.com/office/drawing/2014/main" id="{94F06C07-3F23-443E-8DD0-5C8033D41ADA}"/>
              </a:ext>
            </a:extLst>
          </p:cNvPr>
          <p:cNvSpPr/>
          <p:nvPr/>
        </p:nvSpPr>
        <p:spPr>
          <a:xfrm>
            <a:off x="4932040" y="1340768"/>
            <a:ext cx="3960440" cy="3672408"/>
          </a:xfrm>
          <a:prstGeom prst="foldedCorner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提交形式：</a:t>
            </a:r>
            <a:endParaRPr lang="en-US" altLang="zh-CN" sz="2800" dirty="0"/>
          </a:p>
          <a:p>
            <a:pPr>
              <a:buFont typeface="Wingdings" pitchFamily="2" charset="2"/>
              <a:buChar char="n"/>
            </a:pPr>
            <a:r>
              <a:rPr lang="en-US" altLang="zh-CN" sz="2400" dirty="0"/>
              <a:t>Word</a:t>
            </a:r>
            <a:r>
              <a:rPr lang="zh-CN" altLang="en-US" sz="2400" dirty="0"/>
              <a:t>文档</a:t>
            </a:r>
            <a:endParaRPr lang="en-US" altLang="zh-CN" sz="2400" dirty="0"/>
          </a:p>
          <a:p>
            <a:pPr>
              <a:buFont typeface="Wingdings" pitchFamily="2" charset="2"/>
              <a:buChar char="n"/>
            </a:pPr>
            <a:r>
              <a:rPr lang="zh-CN" altLang="en-US" sz="2400" dirty="0"/>
              <a:t>要求图文并茂</a:t>
            </a:r>
            <a:endParaRPr lang="en-US" altLang="zh-CN" sz="2400" dirty="0"/>
          </a:p>
          <a:p>
            <a:pPr>
              <a:buFont typeface="Wingdings" pitchFamily="2" charset="2"/>
              <a:buChar char="n"/>
            </a:pPr>
            <a:r>
              <a:rPr lang="zh-CN" altLang="en-US" sz="2400" dirty="0"/>
              <a:t>建议参考：腾讯网络安全与犯罪研究基地：</a:t>
            </a:r>
          </a:p>
          <a:p>
            <a:r>
              <a:rPr lang="en-US" altLang="zh-CN" sz="2400" dirty="0"/>
              <a:t>https://mp.weixin.qq.com/mp/homepage?__biz=MjM5MTA0NjU3Ng==&amp;hid=2&amp;sn=5928ee8928d3fd197086919b8d616d66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92319996"/>
      </p:ext>
    </p:extLst>
  </p:cSld>
  <p:clrMapOvr>
    <a:masterClrMapping/>
  </p:clrMapOvr>
  <p:transition>
    <p:fad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513874" y="469266"/>
            <a:ext cx="2837498" cy="584775"/>
          </a:xfrm>
          <a:prstGeom prst="rect">
            <a:avLst/>
          </a:prstGeom>
          <a:solidFill>
            <a:srgbClr val="FF93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课题三</a:t>
            </a:r>
          </a:p>
        </p:txBody>
      </p:sp>
      <p:sp>
        <p:nvSpPr>
          <p:cNvPr id="7" name="剪去单角的矩形 6"/>
          <p:cNvSpPr/>
          <p:nvPr/>
        </p:nvSpPr>
        <p:spPr>
          <a:xfrm>
            <a:off x="500063" y="1340768"/>
            <a:ext cx="4136231" cy="3672408"/>
          </a:xfrm>
          <a:prstGeom prst="snip1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/>
              <a:t>论述（</a:t>
            </a:r>
            <a:r>
              <a:rPr lang="en-US" altLang="zh-CN" sz="2800" dirty="0"/>
              <a:t>1</a:t>
            </a:r>
            <a:r>
              <a:rPr lang="zh-CN" altLang="en-US" sz="2800" dirty="0"/>
              <a:t>）电子证据、计算机证据、数字证据、网络证据的概念及其之间的区别。（</a:t>
            </a:r>
            <a:r>
              <a:rPr lang="en-US" altLang="zh-CN" sz="2800" dirty="0"/>
              <a:t>2</a:t>
            </a:r>
            <a:r>
              <a:rPr lang="zh-CN" altLang="en-US" sz="2800" dirty="0"/>
              <a:t>）结合具体实例并动手实践，说明计算机单主机取证、电子设备取证、网络取证包括哪些技术。</a:t>
            </a:r>
          </a:p>
          <a:p>
            <a:endParaRPr lang="zh-CN" alt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6498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执行时间：第</a:t>
            </a:r>
            <a:r>
              <a:rPr lang="en-US" altLang="zh-CN" sz="3200" b="1" dirty="0">
                <a:solidFill>
                  <a:srgbClr val="FFFF00"/>
                </a:solidFill>
              </a:rPr>
              <a:t>9</a:t>
            </a:r>
            <a:r>
              <a:rPr lang="zh-CN" altLang="en-US" sz="3200" b="1" dirty="0">
                <a:solidFill>
                  <a:srgbClr val="FFFF00"/>
                </a:solidFill>
              </a:rPr>
              <a:t>周星期三，</a:t>
            </a:r>
            <a:r>
              <a:rPr lang="en-US" altLang="zh-CN" sz="3200" b="1" dirty="0">
                <a:solidFill>
                  <a:srgbClr val="FFFF00"/>
                </a:solidFill>
              </a:rPr>
              <a:t>5-6</a:t>
            </a:r>
            <a:r>
              <a:rPr lang="zh-CN" altLang="en-US" sz="3200" b="1" dirty="0">
                <a:solidFill>
                  <a:srgbClr val="FFFF00"/>
                </a:solidFill>
              </a:rPr>
              <a:t>节起</a:t>
            </a:r>
          </a:p>
        </p:txBody>
      </p:sp>
      <p:sp>
        <p:nvSpPr>
          <p:cNvPr id="2" name="矩形: 折角 1">
            <a:extLst>
              <a:ext uri="{FF2B5EF4-FFF2-40B4-BE49-F238E27FC236}">
                <a16:creationId xmlns:a16="http://schemas.microsoft.com/office/drawing/2014/main" id="{94F06C07-3F23-443E-8DD0-5C8033D41ADA}"/>
              </a:ext>
            </a:extLst>
          </p:cNvPr>
          <p:cNvSpPr/>
          <p:nvPr/>
        </p:nvSpPr>
        <p:spPr>
          <a:xfrm>
            <a:off x="4932040" y="1340768"/>
            <a:ext cx="3960440" cy="3672408"/>
          </a:xfrm>
          <a:prstGeom prst="foldedCorner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提交形式：</a:t>
            </a:r>
            <a:endParaRPr lang="en-US" altLang="zh-CN" sz="2800" dirty="0"/>
          </a:p>
          <a:p>
            <a:pPr algn="ctr"/>
            <a:endParaRPr lang="en-US" altLang="zh-CN" sz="2800" dirty="0"/>
          </a:p>
          <a:p>
            <a:pPr>
              <a:buFont typeface="Wingdings" pitchFamily="2" charset="2"/>
              <a:buChar char="n"/>
            </a:pPr>
            <a:r>
              <a:rPr lang="en-US" altLang="zh-CN" sz="2400" dirty="0"/>
              <a:t>Word</a:t>
            </a:r>
            <a:r>
              <a:rPr lang="zh-CN" altLang="en-US" sz="2400" dirty="0"/>
              <a:t>文档</a:t>
            </a:r>
            <a:endParaRPr lang="en-US" altLang="zh-CN" sz="2400" dirty="0"/>
          </a:p>
          <a:p>
            <a:endParaRPr lang="en-US" altLang="zh-CN" sz="2400" dirty="0"/>
          </a:p>
          <a:p>
            <a:pPr>
              <a:buFont typeface="Wingdings" pitchFamily="2" charset="2"/>
              <a:buChar char="n"/>
            </a:pPr>
            <a:r>
              <a:rPr lang="zh-CN" altLang="en-US" sz="2400" dirty="0"/>
              <a:t>要求图文并茂</a:t>
            </a: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2669056949"/>
      </p:ext>
    </p:extLst>
  </p:cSld>
  <p:clrMapOvr>
    <a:masterClrMapping/>
  </p:clrMapOvr>
  <p:transition>
    <p:fad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矩形 18"/>
          <p:cNvSpPr/>
          <p:nvPr/>
        </p:nvSpPr>
        <p:spPr>
          <a:xfrm>
            <a:off x="513874" y="469266"/>
            <a:ext cx="2837498" cy="584775"/>
          </a:xfrm>
          <a:prstGeom prst="rect">
            <a:avLst/>
          </a:prstGeom>
          <a:solidFill>
            <a:srgbClr val="FF9300"/>
          </a:solidFill>
        </p:spPr>
        <p:txBody>
          <a:bodyPr wrap="square">
            <a:spAutoFit/>
          </a:bodyPr>
          <a:lstStyle/>
          <a:p>
            <a:pPr algn="ctr"/>
            <a:r>
              <a:rPr lang="zh-CN" altLang="en-US" sz="3200" b="1" dirty="0">
                <a:solidFill>
                  <a:schemeClr val="bg1"/>
                </a:solidFill>
                <a:latin typeface="微软雅黑" panose="020B0503020204020204" pitchFamily="34" charset="-122"/>
                <a:ea typeface="微软雅黑" panose="020B0503020204020204" pitchFamily="34" charset="-122"/>
                <a:sym typeface="+mn-ea"/>
              </a:rPr>
              <a:t>课题四</a:t>
            </a:r>
          </a:p>
        </p:txBody>
      </p:sp>
      <p:sp>
        <p:nvSpPr>
          <p:cNvPr id="7" name="剪去单角的矩形 6"/>
          <p:cNvSpPr/>
          <p:nvPr/>
        </p:nvSpPr>
        <p:spPr>
          <a:xfrm>
            <a:off x="500063" y="1340768"/>
            <a:ext cx="3887689" cy="3672408"/>
          </a:xfrm>
          <a:prstGeom prst="snip1Rect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CN" altLang="en-US" sz="2800" dirty="0"/>
              <a:t>论述我国信息安全保护的层次及等级划分，并分别从安全管理的角度、从系统运行的角度分别阐述信息安全等级保护的五个层面的内容。</a:t>
            </a:r>
          </a:p>
          <a:p>
            <a:endParaRPr lang="zh-CN" altLang="en-US" sz="2800" dirty="0"/>
          </a:p>
        </p:txBody>
      </p:sp>
      <p:sp>
        <p:nvSpPr>
          <p:cNvPr id="9" name="TextBox 8"/>
          <p:cNvSpPr txBox="1"/>
          <p:nvPr/>
        </p:nvSpPr>
        <p:spPr>
          <a:xfrm>
            <a:off x="1763688" y="5589240"/>
            <a:ext cx="649889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3200" b="1" dirty="0">
                <a:solidFill>
                  <a:srgbClr val="FFFF00"/>
                </a:solidFill>
              </a:rPr>
              <a:t>执行时间：第</a:t>
            </a:r>
            <a:r>
              <a:rPr lang="en-US" altLang="zh-CN" sz="3200" b="1" dirty="0">
                <a:solidFill>
                  <a:srgbClr val="FFFF00"/>
                </a:solidFill>
              </a:rPr>
              <a:t>12</a:t>
            </a:r>
            <a:r>
              <a:rPr lang="zh-CN" altLang="en-US" sz="3200" b="1" dirty="0">
                <a:solidFill>
                  <a:srgbClr val="FFFF00"/>
                </a:solidFill>
              </a:rPr>
              <a:t>周星期三，</a:t>
            </a:r>
            <a:r>
              <a:rPr lang="en-US" altLang="zh-CN" sz="3200" b="1" dirty="0">
                <a:solidFill>
                  <a:srgbClr val="FFFF00"/>
                </a:solidFill>
              </a:rPr>
              <a:t>5-6</a:t>
            </a:r>
            <a:r>
              <a:rPr lang="zh-CN" altLang="en-US" sz="3200" b="1" dirty="0">
                <a:solidFill>
                  <a:srgbClr val="FFFF00"/>
                </a:solidFill>
              </a:rPr>
              <a:t>节起</a:t>
            </a:r>
          </a:p>
        </p:txBody>
      </p:sp>
      <p:sp>
        <p:nvSpPr>
          <p:cNvPr id="2" name="矩形: 折角 1">
            <a:extLst>
              <a:ext uri="{FF2B5EF4-FFF2-40B4-BE49-F238E27FC236}">
                <a16:creationId xmlns:a16="http://schemas.microsoft.com/office/drawing/2014/main" id="{94F06C07-3F23-443E-8DD0-5C8033D41ADA}"/>
              </a:ext>
            </a:extLst>
          </p:cNvPr>
          <p:cNvSpPr/>
          <p:nvPr/>
        </p:nvSpPr>
        <p:spPr>
          <a:xfrm>
            <a:off x="4644009" y="1340768"/>
            <a:ext cx="4248471" cy="3672408"/>
          </a:xfrm>
          <a:prstGeom prst="foldedCorner">
            <a:avLst/>
          </a:prstGeom>
          <a:noFill/>
          <a:ln w="3175"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2800" dirty="0"/>
              <a:t>提交形式：</a:t>
            </a:r>
            <a:endParaRPr lang="en-US" altLang="zh-CN" sz="2800" dirty="0"/>
          </a:p>
          <a:p>
            <a:pPr algn="ctr"/>
            <a:endParaRPr lang="en-US" altLang="zh-CN" sz="2800" dirty="0"/>
          </a:p>
          <a:p>
            <a:pPr>
              <a:buFont typeface="Wingdings" pitchFamily="2" charset="2"/>
              <a:buChar char="n"/>
            </a:pPr>
            <a:r>
              <a:rPr lang="en-US" altLang="zh-CN" sz="2400" dirty="0"/>
              <a:t>Word</a:t>
            </a:r>
            <a:r>
              <a:rPr lang="zh-CN" altLang="en-US" sz="2400" dirty="0"/>
              <a:t>文档</a:t>
            </a:r>
            <a:endParaRPr lang="en-US" altLang="zh-CN" sz="2400" dirty="0"/>
          </a:p>
          <a:p>
            <a:pPr>
              <a:buFont typeface="Wingdings" pitchFamily="2" charset="2"/>
              <a:buChar char="n"/>
            </a:pPr>
            <a:r>
              <a:rPr lang="zh-CN" altLang="en-US" sz="2400" dirty="0"/>
              <a:t>要求图文并茂</a:t>
            </a:r>
            <a:endParaRPr lang="en-US" altLang="zh-CN" sz="2400" dirty="0"/>
          </a:p>
          <a:p>
            <a:pPr>
              <a:buFont typeface="Wingdings" pitchFamily="2" charset="2"/>
              <a:buChar char="n"/>
            </a:pPr>
            <a:r>
              <a:rPr lang="zh-CN" altLang="en-US" sz="2400" dirty="0"/>
              <a:t>建议参考：</a:t>
            </a:r>
            <a:r>
              <a:rPr lang="en-US" altLang="zh-CN" sz="2400" dirty="0"/>
              <a:t>《</a:t>
            </a:r>
            <a:r>
              <a:rPr lang="zh-CN" altLang="en-US" sz="2400" dirty="0"/>
              <a:t>信息安全等级保护管理办法</a:t>
            </a:r>
            <a:r>
              <a:rPr lang="en-US" altLang="zh-CN" sz="2400" dirty="0"/>
              <a:t>》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400" dirty="0"/>
              <a:t>https://baike.baidu.com/item/</a:t>
            </a:r>
            <a:r>
              <a:rPr lang="zh-CN" altLang="en-US" sz="2400" dirty="0"/>
              <a:t>信息安全等级保护管理办法</a:t>
            </a:r>
            <a:r>
              <a:rPr lang="en-US" altLang="zh-CN" sz="2400" dirty="0"/>
              <a:t>/383022?fr=</a:t>
            </a:r>
            <a:r>
              <a:rPr lang="en-US" altLang="zh-CN" sz="2400" dirty="0" err="1"/>
              <a:t>aladdin</a:t>
            </a:r>
            <a:endParaRPr lang="en-US" altLang="zh-CN" sz="2400" dirty="0"/>
          </a:p>
          <a:p>
            <a:pPr marL="457200" indent="-457200">
              <a:buFont typeface="+mj-ea"/>
              <a:buAutoNum type="circleNumDbPlain"/>
            </a:pPr>
            <a:r>
              <a:rPr lang="en-US" altLang="zh-CN" sz="2400" dirty="0"/>
              <a:t>http://www.securitycn.net</a:t>
            </a:r>
          </a:p>
          <a:p>
            <a:pPr marL="457200" indent="-457200">
              <a:buFont typeface="+mj-ea"/>
              <a:buAutoNum type="circleNumDbPlain"/>
            </a:pPr>
            <a:r>
              <a:rPr lang="en-US" altLang="zh-CN" sz="2400" dirty="0"/>
              <a:t>http://www.tc260.org.cn</a:t>
            </a:r>
          </a:p>
          <a:p>
            <a:pPr>
              <a:buFont typeface="Wingdings" pitchFamily="2" charset="2"/>
              <a:buChar char="n"/>
            </a:pPr>
            <a:endParaRPr lang="en-US" altLang="zh-CN" sz="2400" dirty="0"/>
          </a:p>
        </p:txBody>
      </p:sp>
    </p:spTree>
    <p:extLst>
      <p:ext uri="{BB962C8B-B14F-4D97-AF65-F5344CB8AC3E}">
        <p14:creationId xmlns:p14="http://schemas.microsoft.com/office/powerpoint/2010/main" val="3961712387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1178</TotalTime>
  <Words>428</Words>
  <Application>Microsoft Office PowerPoint</Application>
  <PresentationFormat>全屏显示(4:3)</PresentationFormat>
  <Paragraphs>70</Paragraphs>
  <Slides>9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7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9</vt:i4>
      </vt:variant>
    </vt:vector>
  </HeadingPairs>
  <TitlesOfParts>
    <vt:vector size="17" baseType="lpstr">
      <vt:lpstr>华文中宋</vt:lpstr>
      <vt:lpstr>宋体</vt:lpstr>
      <vt:lpstr>微软雅黑</vt:lpstr>
      <vt:lpstr>Arial</vt:lpstr>
      <vt:lpstr>Calibri</vt:lpstr>
      <vt:lpstr>Times New Roman</vt:lpstr>
      <vt:lpstr>Wingdings</vt:lpstr>
      <vt:lpstr>Office 主题</vt:lpstr>
      <vt:lpstr>《信息安全法律法规》大作业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《信息安全法律基础》大作业</dc:title>
  <dc:creator>Administrator</dc:creator>
  <cp:lastModifiedBy> </cp:lastModifiedBy>
  <cp:revision>49</cp:revision>
  <dcterms:created xsi:type="dcterms:W3CDTF">2019-06-21T08:14:55Z</dcterms:created>
  <dcterms:modified xsi:type="dcterms:W3CDTF">2020-02-17T12:47:12Z</dcterms:modified>
</cp:coreProperties>
</file>